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9826-5942-8B70-EC43-854E1DE47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0EFD2-E5F5-A113-7309-40095B256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81C62-7184-09DC-350D-672545E4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7D802-F2FE-037E-9511-A16B1A0E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ECB82-925E-166F-464B-69247488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70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26C9C-8C32-2676-4117-3B49A9C9B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960B64-E6DA-AA2B-3076-8EA4CC411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E1C1E-02B2-1566-28DE-CA6BBEA1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D4FAE-B8B5-7D4F-37A3-0B291B0E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E66C5-7EEF-C842-3E04-47DB13F58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59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68119-F162-562D-EF9F-3AAF797BB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5A1B7-0EA3-E1CA-5AB2-10524D156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A1E8C-C5A3-A685-8F28-79A5C54C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1CD2-CC28-33FB-69D9-43113A91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0BFEA-0661-E8D4-AA6C-CD4A0C5C0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3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E5B3-2DAA-22AC-C831-1F7C9A4DE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96777-37A1-ACD4-A3C5-0207ABE60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A33AB-7165-8DFD-7DC3-8BF86C77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6D08D-2770-1AC5-9BD7-19190934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10855-13FD-7411-722D-3678720A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76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9C32-F936-A514-6CEF-F50774D2B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B9051-FC38-90B4-F366-235362BAD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121D-CEFB-C9A2-4B8A-BC77CEE3E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D569B-17B4-EDC5-C7AD-23A1704B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500F7-8492-CA97-3019-06BBE3B1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6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82B9D-7F2C-3860-807A-EA87B5874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93F72-DF82-BB8B-FF94-AC93D2724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35DD8-2F21-7403-1403-701A485E5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2F735-1325-D660-1996-D5BF8B0A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E3C9D-4149-9DA6-6996-4F81BB042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D1D1C-3C0C-F52B-2CB1-6F5B53EEF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84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6E9EF-5DAE-48A0-90EE-ACB44212A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B2B8C-AEDA-63BF-5F4D-3CFE4DC3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30672-0160-E81E-11D6-7688A967E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68DCF3-184D-DD1F-6BE4-A9A0D7279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A539CD-C98E-3BC0-9D67-F8339173D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6E40E0-39A8-3603-33F2-D98E9137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D041D-A8F6-C236-4245-015417E0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AFFC3-A22A-BA0C-E1C3-D089E72A3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29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91E5-757F-FDA5-B178-4DCE174D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A1310A-127E-35BC-77A9-D44A8C1C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3C65E2-4FE6-FC97-2A5E-1DFB463F5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F9F05-0251-3A3B-59DA-92E4177B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43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62174-8E2E-9831-6083-9259EDBA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09F6D-82BD-E7D2-FB5B-C3EDF5BD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DD6BB-3073-7ED1-4D8E-786FD60F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68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F8417-55EA-C929-CE56-14F95A23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E0B33-7160-E5D4-FB26-DF1521C3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EDA88-C691-B59A-30A4-FDAD2D983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DCC0A-28E5-2F22-614A-1C3CF5F34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25348-44B5-4F02-9732-FB59AD88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3ACD54-AAA5-EC5A-2142-38A4CE98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77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D765D-1A07-4750-EE29-A0FCB04F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CD6D34-A387-6A1C-5E5D-5BE75E7BD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4D9DC-FEB7-5C42-1C3E-4F9D54EE7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07834-557E-A81C-7D27-CBAC7C0F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5276B-44B9-3FB2-8CB2-B2EF9AC4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90662-D530-2C49-7ABC-C98D00E6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9AFB9-2837-59C5-89B3-0E0C916AB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48640"/>
            <a:ext cx="10515600" cy="5628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EB4A-5915-AC5C-A522-B29DC370B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579DB-0756-4161-8C8D-E16468F30683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62255-8519-B317-079D-99335F21F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CB2E-4608-FF1F-C0DA-75009F951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AFC12-1545-4898-ABAE-5E760CABE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96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6FEF-C20D-FB87-B134-7117FF6E6B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Core Modality 3 – Peripheral venous duplex</a:t>
            </a:r>
          </a:p>
        </p:txBody>
      </p:sp>
    </p:spTree>
    <p:extLst>
      <p:ext uri="{BB962C8B-B14F-4D97-AF65-F5344CB8AC3E}">
        <p14:creationId xmlns:p14="http://schemas.microsoft.com/office/powerpoint/2010/main" val="149458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</a:t>
            </a: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Straight to test. Please do a venous duplex. Referral with bilateral leg swelling of unknown cause,  right worse than left but no symptoms of ischaemia or ulceration.  SIDE of symptoms: BOTH  SITE for testing: NBT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at the groin suggesting no evidence of occlusive iliac DVT. </a:t>
            </a:r>
          </a:p>
          <a:p>
            <a:pPr marL="0" indent="0">
              <a:buNone/>
            </a:pPr>
            <a:r>
              <a:rPr lang="en-GB" sz="1300" dirty="0"/>
              <a:t>The common femoral, profunda femoral (at the groin), femoral and popliteal veins are patent and fully compressible. </a:t>
            </a:r>
          </a:p>
          <a:p>
            <a:pPr marL="0" indent="0">
              <a:buNone/>
            </a:pPr>
            <a:r>
              <a:rPr lang="en-GB" sz="1300" dirty="0"/>
              <a:t>The CFV, FV and popliteal veins are all incompetent (reflux time ~2 seconds).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 (~3 seconds reflux). </a:t>
            </a:r>
          </a:p>
          <a:p>
            <a:pPr marL="0" indent="0">
              <a:buNone/>
            </a:pPr>
            <a:r>
              <a:rPr lang="en-GB" sz="1300" dirty="0"/>
              <a:t>The GSV is straight in the thigh but &lt;3.0mm in diameter throughout. 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Right deep and superficial venous incompetence</a:t>
            </a:r>
          </a:p>
        </p:txBody>
      </p:sp>
    </p:spTree>
    <p:extLst>
      <p:ext uri="{BB962C8B-B14F-4D97-AF65-F5344CB8AC3E}">
        <p14:creationId xmlns:p14="http://schemas.microsoft.com/office/powerpoint/2010/main" val="2329198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</a:t>
            </a: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Straight to test. Please do a venous duplex. Referral with bilateral leg swelling of unknown cause,  right worse than left but no symptoms of ischaemia or ulceration.  SIDE of symptoms: BOTH  SITE for testing: NBT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 evidence of left leg venous insufficiency</a:t>
            </a:r>
          </a:p>
        </p:txBody>
      </p:sp>
    </p:spTree>
    <p:extLst>
      <p:ext uri="{BB962C8B-B14F-4D97-AF65-F5344CB8AC3E}">
        <p14:creationId xmlns:p14="http://schemas.microsoft.com/office/powerpoint/2010/main" val="522839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 One stop- Patient with bilateral episodes of superficial thrombophlebitis 1st episode right leg 2022, second episode left leg </a:t>
            </a:r>
            <a:r>
              <a:rPr lang="en-GB" sz="1300" dirty="0" err="1"/>
              <a:t>jan</a:t>
            </a:r>
            <a:r>
              <a:rPr lang="en-GB" sz="1300" dirty="0"/>
              <a:t> 2023, 3rd episode right </a:t>
            </a:r>
            <a:r>
              <a:rPr lang="en-GB" sz="1300" dirty="0" err="1"/>
              <a:t>april</a:t>
            </a:r>
            <a:r>
              <a:rPr lang="en-GB" sz="1300" dirty="0"/>
              <a:t> 2023- please </a:t>
            </a:r>
            <a:r>
              <a:rPr lang="en-GB" sz="1300" dirty="0" err="1"/>
              <a:t>asess</a:t>
            </a:r>
            <a:r>
              <a:rPr lang="en-GB" sz="1300" dirty="0"/>
              <a:t> for treatment options.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and anterior thigh vein are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ATV is straight from the groin to mid-thigh (</a:t>
            </a:r>
            <a:r>
              <a:rPr lang="en-GB" sz="1300" dirty="0" err="1"/>
              <a:t>approx</a:t>
            </a:r>
            <a:r>
              <a:rPr lang="en-GB" sz="1300" dirty="0"/>
              <a:t> 15-20cm) before becoming tortuous and communicating with the GSV in the distal thigh. </a:t>
            </a:r>
          </a:p>
          <a:p>
            <a:pPr marL="0" indent="0">
              <a:buNone/>
            </a:pPr>
            <a:r>
              <a:rPr lang="en-GB" sz="1300" dirty="0"/>
              <a:t>The GSV is straight throughout the thigh and supplies varicosities in the calf.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At mid-calf there is an incompetent deep perforator which briefly communicates with the SSV before supplying a network of small varicosities. </a:t>
            </a:r>
          </a:p>
          <a:p>
            <a:pPr marL="0" indent="0">
              <a:buNone/>
            </a:pPr>
            <a:r>
              <a:rPr lang="en-GB" sz="1300" dirty="0"/>
              <a:t>The SSV itself below this remains competent.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Normal deep veins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  <a:p>
            <a:pPr marL="0" indent="0">
              <a:buNone/>
            </a:pPr>
            <a:r>
              <a:rPr lang="en-GB" sz="1300" dirty="0"/>
              <a:t>Segmental SSV incompetence</a:t>
            </a:r>
          </a:p>
        </p:txBody>
      </p:sp>
    </p:spTree>
    <p:extLst>
      <p:ext uri="{BB962C8B-B14F-4D97-AF65-F5344CB8AC3E}">
        <p14:creationId xmlns:p14="http://schemas.microsoft.com/office/powerpoint/2010/main" val="3253430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 One stop- Patient with bilateral episodes of superficial thrombophlebitis 1st episode right leg 2022, second episode left leg </a:t>
            </a:r>
            <a:r>
              <a:rPr lang="en-GB" sz="1300" dirty="0" err="1"/>
              <a:t>jan</a:t>
            </a:r>
            <a:r>
              <a:rPr lang="en-GB" sz="1300" dirty="0"/>
              <a:t> 2023, 3rd episode right </a:t>
            </a:r>
            <a:r>
              <a:rPr lang="en-GB" sz="1300" dirty="0" err="1"/>
              <a:t>april</a:t>
            </a:r>
            <a:r>
              <a:rPr lang="en-GB" sz="1300" dirty="0"/>
              <a:t> 2023- please </a:t>
            </a:r>
            <a:r>
              <a:rPr lang="en-GB" sz="1300" dirty="0" err="1"/>
              <a:t>asess</a:t>
            </a:r>
            <a:r>
              <a:rPr lang="en-GB" sz="1300" dirty="0"/>
              <a:t> for treatment options.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anterior thigh vein is incompetent from the groin. Tortuous throughout, the ATV communicates with the GSV in the distal thigh, below which the GSV is incompetent.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Normal deep veins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</p:txBody>
      </p:sp>
    </p:spTree>
    <p:extLst>
      <p:ext uri="{BB962C8B-B14F-4D97-AF65-F5344CB8AC3E}">
        <p14:creationId xmlns:p14="http://schemas.microsoft.com/office/powerpoint/2010/main" val="2280167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 one stop- Right lower leg recurrent cellulitis and ulceration- current ulceration present for 10 months. Please assess venous system for issues and complete Right Toe pressure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Patent and fully compressible CFV, FV and popliteal vein. </a:t>
            </a:r>
          </a:p>
          <a:p>
            <a:pPr marL="0" indent="0">
              <a:buNone/>
            </a:pPr>
            <a:r>
              <a:rPr lang="en-GB" sz="1300" dirty="0"/>
              <a:t>There is evidence of deep venous incompetence in the popliteal vein (approximately 0.5 seconds).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 and throughout the thigh. </a:t>
            </a:r>
          </a:p>
          <a:p>
            <a:pPr marL="0" indent="0">
              <a:buNone/>
            </a:pPr>
            <a:r>
              <a:rPr lang="en-GB" sz="1300" dirty="0"/>
              <a:t>Very mild reflux in the below knee GSV (less than 0.5 seconds). </a:t>
            </a:r>
          </a:p>
          <a:p>
            <a:pPr marL="0" indent="0">
              <a:buNone/>
            </a:pPr>
            <a:r>
              <a:rPr lang="en-GB" sz="1300" dirty="0"/>
              <a:t>Mid-distal calf not assessed due to dressings. GSV is competent at the ankle, below the dressings.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</a:t>
            </a:r>
          </a:p>
          <a:p>
            <a:pPr marL="0" indent="0">
              <a:buNone/>
            </a:pPr>
            <a:r>
              <a:rPr lang="en-GB" sz="1300" dirty="0"/>
              <a:t>Mid-distal calf not assessed due to dressings.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Mild deep venous incompetence. No truncal superficial incompetence seen. </a:t>
            </a:r>
          </a:p>
        </p:txBody>
      </p:sp>
    </p:spTree>
    <p:extLst>
      <p:ext uri="{BB962C8B-B14F-4D97-AF65-F5344CB8AC3E}">
        <p14:creationId xmlns:p14="http://schemas.microsoft.com/office/powerpoint/2010/main" val="418127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New ulcer/ wound to left lateral lower leg for </a:t>
            </a:r>
            <a:r>
              <a:rPr lang="en-GB" sz="1300" dirty="0" err="1"/>
              <a:t>approx</a:t>
            </a:r>
            <a:r>
              <a:rPr lang="en-GB" sz="1300" dirty="0"/>
              <a:t> 6 weeks. History of falls ++. please assess for venous disease. please also report TBI results for community team use with guidance.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Scanned to upper calf level only due to dressings.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Scanned to upper calf level only due to dressings. </a:t>
            </a:r>
          </a:p>
          <a:p>
            <a:pPr marL="0" indent="0">
              <a:buNone/>
            </a:pPr>
            <a:r>
              <a:rPr lang="en-GB" sz="1300" dirty="0"/>
              <a:t>Subcutaneous oedema noted in the calf.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 evidence of left leg venous insufficiency </a:t>
            </a:r>
          </a:p>
        </p:txBody>
      </p:sp>
    </p:spTree>
    <p:extLst>
      <p:ext uri="{BB962C8B-B14F-4D97-AF65-F5344CB8AC3E}">
        <p14:creationId xmlns:p14="http://schemas.microsoft.com/office/powerpoint/2010/main" val="940749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 left VV with recurrent scabbing to medial foot </a:t>
            </a:r>
            <a:r>
              <a:rPr lang="en-GB" sz="1300" dirty="0" err="1"/>
              <a:t>tegelectasis</a:t>
            </a:r>
            <a:r>
              <a:rPr lang="en-GB" sz="1300" dirty="0"/>
              <a:t>/ varicosity. Please assess for treatment options- ABPI was normal with triphasic signals 1.2.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femoral and popliteal veins are all incompetent. No evidence of DVT. </a:t>
            </a:r>
          </a:p>
          <a:p>
            <a:pPr marL="0" indent="0">
              <a:buNone/>
            </a:pPr>
            <a:r>
              <a:rPr lang="en-GB" sz="1300" dirty="0"/>
              <a:t>Reflux time in one of the femoral veins ~2 seconds.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grossly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 (reflux time ~3 seconds). </a:t>
            </a:r>
          </a:p>
          <a:p>
            <a:pPr marL="0" indent="0">
              <a:buNone/>
            </a:pPr>
            <a:r>
              <a:rPr lang="en-GB" sz="1300" dirty="0"/>
              <a:t>The GSV is dilated and straight throughout the thigh, with a large varicosity branching off in the distal thigh. </a:t>
            </a:r>
          </a:p>
          <a:p>
            <a:pPr marL="0" indent="0">
              <a:buNone/>
            </a:pPr>
            <a:r>
              <a:rPr lang="en-GB" sz="1300" dirty="0"/>
              <a:t>Below the knee the GSV is very dilated with multiple varicosities.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Deep venous incompetence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</p:txBody>
      </p:sp>
    </p:spTree>
    <p:extLst>
      <p:ext uri="{BB962C8B-B14F-4D97-AF65-F5344CB8AC3E}">
        <p14:creationId xmlns:p14="http://schemas.microsoft.com/office/powerpoint/2010/main" val="1726498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For years swelling L lower leg, seems like large venous collection, h/o IV drugs, none 7yrs. No varicose vein rest of leg. Unusual swelling ? cause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Below the knee there are several varicosities. </a:t>
            </a:r>
          </a:p>
          <a:p>
            <a:pPr marL="0" indent="0">
              <a:buNone/>
            </a:pPr>
            <a:r>
              <a:rPr lang="en-GB" sz="1300" dirty="0"/>
              <a:t>The swelling at the anterior aspect of the calf is a large GSV varicosity.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Superficial venous insufficiency 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  <a:p>
            <a:pPr marL="0" indent="0">
              <a:buNone/>
            </a:pPr>
            <a:r>
              <a:rPr lang="en-GB" sz="1300" dirty="0"/>
              <a:t>Suitable for RFA if treatment considered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739515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Patient for veins treatment - needs updated imaging and to check for any new issues- please scan bilateral venous systems- previous bleed to Right lateral knee varicosity x3. Bilateral leg swelling - worse on right and haemosiderin staining. Please also complete bilateral ABPI SITE- Southmead -patient request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Pulsatile venous flow seen throughout the lower limb suggestive of elevated right atrium pressures. 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common femoral and superficial femoral veins are mildly incompetent (0.5 seconds reflux time). Competent popliteal vein.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grossly incompetent (3.3 seconds reflux time). No obvious SPJ seen.</a:t>
            </a:r>
          </a:p>
          <a:p>
            <a:pPr marL="0" indent="0">
              <a:buNone/>
            </a:pPr>
            <a:r>
              <a:rPr lang="en-GB" sz="1300" dirty="0"/>
              <a:t>The SSV drains into the femoral vein in the mid-posterior thigh. Straight throughout calf, supplies varicosities throughout calf.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 err="1"/>
              <a:t>Echolucent</a:t>
            </a:r>
            <a:r>
              <a:rPr lang="en-GB" sz="1300" dirty="0"/>
              <a:t> area at medial aspect of popliteal fossa ?Baker's cyst. Suggest MSK ultrasound if clinically indicated.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Mild deep venous incompetence with significant SSV incompetence</a:t>
            </a:r>
          </a:p>
        </p:txBody>
      </p:sp>
    </p:spTree>
    <p:extLst>
      <p:ext uri="{BB962C8B-B14F-4D97-AF65-F5344CB8AC3E}">
        <p14:creationId xmlns:p14="http://schemas.microsoft.com/office/powerpoint/2010/main" val="3568013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Patient for veins treatment - needs updated imaging and to check for any new issues- please scan bilateral venous systems- previous bleed to Right lateral knee varicosity x3. Bilateral leg swelling - worse on right and haemosiderin staining. Please also complete bilateral ABPI SITE- Southmead -patient request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Pulsatile venous flow seen throughout the lower limb suggestive of elevated right atrium pressures. 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common femoral and superficial femoral veins are incompetent (1.8 seconds reflux time). Competent popliteal vein.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The anterior thigh vein is incompetent and tortuous throughout, supplying varicosities in the thigh.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grossly incompetent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Straight throughout calf, supplies varicosities throughout calf. 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Deep venous incompetence. Anterior thigh and SSV incompetence </a:t>
            </a:r>
          </a:p>
        </p:txBody>
      </p:sp>
    </p:spTree>
    <p:extLst>
      <p:ext uri="{BB962C8B-B14F-4D97-AF65-F5344CB8AC3E}">
        <p14:creationId xmlns:p14="http://schemas.microsoft.com/office/powerpoint/2010/main" val="350957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Leg swelling ?suitable for compression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GSV is straight and dilated throughout the thigh, suitable for RFA if considered.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SFJ incompetence, normal deep veins</a:t>
            </a:r>
          </a:p>
        </p:txBody>
      </p:sp>
    </p:spTree>
    <p:extLst>
      <p:ext uri="{BB962C8B-B14F-4D97-AF65-F5344CB8AC3E}">
        <p14:creationId xmlns:p14="http://schemas.microsoft.com/office/powerpoint/2010/main" val="163643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clinic-Bilateral long standing ulcerations slow to heal- diabetic with community TBI right 22Mhg and left 66mmhg- please recheck ? suitable for compression and to assess bilateral venous system for possible treatment options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Deep veins: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at the groin suggesting no evidence of occlusive iliac DVT. </a:t>
            </a:r>
          </a:p>
          <a:p>
            <a:pPr marL="0" indent="0">
              <a:buNone/>
            </a:pPr>
            <a:r>
              <a:rPr lang="en-GB" sz="1300" dirty="0"/>
              <a:t>The common femoral, profunda femoral (at the groin), femoral and popliteal veins are patent and fully compressible. </a:t>
            </a:r>
          </a:p>
          <a:p>
            <a:pPr marL="0" indent="0">
              <a:buNone/>
            </a:pPr>
            <a:r>
              <a:rPr lang="en-GB" sz="1300" dirty="0"/>
              <a:t>There is evidence of deep venous insufficiency with reflux seen in the CFV and popliteal veins (approximately 1 second).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Superficial veins:</a:t>
            </a:r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Straight and dilated throughout the thigh, suitable for RFA. </a:t>
            </a:r>
          </a:p>
          <a:p>
            <a:pPr marL="0" indent="0">
              <a:buNone/>
            </a:pPr>
            <a:r>
              <a:rPr lang="en-GB" sz="1300" dirty="0"/>
              <a:t>No obvious SPJ. The SSV is competent where seen. Dressings covering distal calf.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Deep and GSV incompetence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0539816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clinic-Bilateral long standing ulcerations slow to heal- diabetic with community TBI right 22Mhg and left 66mmhg- please recheck ? suitable for compression and to assess bilateral venous system for possible treatment options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Deep veins: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Superficial veins:</a:t>
            </a:r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Mildly tortuous segment in the distal thigh, supplies varicosities in the thigh and below the knee. Suitable for RFA/foam. </a:t>
            </a:r>
          </a:p>
          <a:p>
            <a:pPr marL="0" indent="0">
              <a:buNone/>
            </a:pPr>
            <a:r>
              <a:rPr lang="en-GB" sz="1300" dirty="0"/>
              <a:t>No obvious SPJ. The SSV is competent where seen.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GSV incompetence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585342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infected chronic bilateral leg ulcers; likely venous in origin, but TBI suggests arterial disease too, ?mixed aetiology needs duplex arteries and venous to assess anatomy for ?intervention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Hoist patient, unable to have legs dependent for venous assessment. Scanned supine in bed, with bed tilted. 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with no evidence of DVT.</a:t>
            </a:r>
          </a:p>
          <a:p>
            <a:pPr marL="0" indent="0">
              <a:buNone/>
            </a:pPr>
            <a:r>
              <a:rPr lang="en-GB" sz="1300" dirty="0"/>
              <a:t>Some evidence of deep venous reflux in the femoral vein.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appears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SSV appears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r>
              <a:rPr lang="en-GB" sz="1300" dirty="0"/>
              <a:t>Calf not assessed due to dressings.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Possible right deep venous insufficiency</a:t>
            </a:r>
          </a:p>
          <a:p>
            <a:pPr marL="0" indent="0">
              <a:buNone/>
            </a:pPr>
            <a:r>
              <a:rPr lang="en-GB" sz="1300" dirty="0"/>
              <a:t>Technical Quality: Poor</a:t>
            </a:r>
          </a:p>
        </p:txBody>
      </p:sp>
    </p:spTree>
    <p:extLst>
      <p:ext uri="{BB962C8B-B14F-4D97-AF65-F5344CB8AC3E}">
        <p14:creationId xmlns:p14="http://schemas.microsoft.com/office/powerpoint/2010/main" val="1089207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infected chronic bilateral leg ulcers; likely venous in origin, but TBI suggests arterial disease too, ?mixed aetiology needs duplex arteries and venous to assess anatomy for ?intervention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Hoist patient, unable to have legs dependent for venous assessment. Scanned supine in bed, with bed tilted. </a:t>
            </a:r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with no evidence of DVT.</a:t>
            </a:r>
          </a:p>
          <a:p>
            <a:pPr marL="0" indent="0">
              <a:buNone/>
            </a:pPr>
            <a:r>
              <a:rPr lang="en-GB" sz="1300" dirty="0"/>
              <a:t>Unable to demonstrate any deep venous reflux. </a:t>
            </a:r>
          </a:p>
          <a:p>
            <a:pPr marL="0" indent="0">
              <a:buNone/>
            </a:pPr>
            <a:r>
              <a:rPr lang="en-GB" sz="1300" dirty="0"/>
              <a:t>Possibly some evidence of reflux in the GSV and SSV but suboptimal scanning conditions. </a:t>
            </a:r>
          </a:p>
          <a:p>
            <a:pPr marL="0" indent="0">
              <a:buNone/>
            </a:pPr>
            <a:r>
              <a:rPr lang="en-GB" sz="1300" dirty="0"/>
              <a:t>Calf not assessed due to dressings.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Possible left superficial venous insufficiency </a:t>
            </a:r>
          </a:p>
          <a:p>
            <a:pPr marL="0" indent="0">
              <a:buNone/>
            </a:pPr>
            <a:r>
              <a:rPr lang="en-GB" sz="1300" dirty="0"/>
              <a:t>Technical Quality: Poor</a:t>
            </a:r>
          </a:p>
        </p:txBody>
      </p:sp>
    </p:spTree>
    <p:extLst>
      <p:ext uri="{BB962C8B-B14F-4D97-AF65-F5344CB8AC3E}">
        <p14:creationId xmlns:p14="http://schemas.microsoft.com/office/powerpoint/2010/main" val="1870271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:CNS </a:t>
            </a:r>
            <a:r>
              <a:rPr lang="en-GB" sz="1300" dirty="0" err="1"/>
              <a:t>clinc</a:t>
            </a:r>
            <a:r>
              <a:rPr lang="en-GB" sz="1300" dirty="0"/>
              <a:t>- </a:t>
            </a:r>
            <a:r>
              <a:rPr lang="en-GB" sz="1300" dirty="0" err="1"/>
              <a:t>pateint</a:t>
            </a:r>
            <a:r>
              <a:rPr lang="en-GB" sz="1300" dirty="0"/>
              <a:t> with Left medial lower leg ulcerations- non healing with compression wrap garment(Can be removed for scan). Please complete check imaging as planning for </a:t>
            </a:r>
            <a:r>
              <a:rPr lang="en-GB" sz="1300" dirty="0" err="1"/>
              <a:t>vnus</a:t>
            </a:r>
            <a:r>
              <a:rPr lang="en-GB" sz="1300" dirty="0"/>
              <a:t> treatment and last imaging over 2 years ago to check for any new issues. Site- Southmead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Deep veins: </a:t>
            </a:r>
          </a:p>
          <a:p>
            <a:pPr marL="0" indent="0">
              <a:buNone/>
            </a:pPr>
            <a:r>
              <a:rPr lang="en-GB" sz="1300" dirty="0"/>
              <a:t>The common femoral and femoral veins are patent and competent. The popliteal vein is patent but mildly incompetent.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Superficial veins: </a:t>
            </a:r>
          </a:p>
          <a:p>
            <a:pPr marL="0" indent="0">
              <a:buNone/>
            </a:pPr>
            <a:r>
              <a:rPr lang="en-GB" sz="1300" dirty="0"/>
              <a:t>No obvious GSV identified in the thigh. </a:t>
            </a:r>
          </a:p>
          <a:p>
            <a:pPr marL="0" indent="0">
              <a:buNone/>
            </a:pPr>
            <a:r>
              <a:rPr lang="en-GB" sz="1300" dirty="0"/>
              <a:t>There is an incompetent ATV in the thigh which connects with the GSV at knee level. </a:t>
            </a:r>
          </a:p>
          <a:p>
            <a:pPr marL="0" indent="0">
              <a:buNone/>
            </a:pPr>
            <a:r>
              <a:rPr lang="en-GB" sz="1300" dirty="0"/>
              <a:t>The ATV in the thigh feeds the thigh varicosities, diameter range of 4.1-4.8mm. The ATV is straight from groin to mid thigh (~20cm). </a:t>
            </a:r>
          </a:p>
          <a:p>
            <a:pPr marL="0" indent="0">
              <a:buNone/>
            </a:pPr>
            <a:r>
              <a:rPr lang="en-GB" sz="1300" dirty="0"/>
              <a:t>Patent and incompetent calf GSV which feeds the calf varicosities, diameter range of 5.0-5.7mm. The calf GSV is relatively straight and lies within the fascia. 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SPJ and SSV are competent. </a:t>
            </a:r>
          </a:p>
          <a:p>
            <a:pPr marL="0" indent="0">
              <a:buNone/>
            </a:pPr>
            <a:r>
              <a:rPr lang="en-GB" sz="1300" dirty="0"/>
              <a:t>Distal calf not assessed due to dressings.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Oedema noted in the lower leg.</a:t>
            </a:r>
          </a:p>
        </p:txBody>
      </p:sp>
    </p:spTree>
    <p:extLst>
      <p:ext uri="{BB962C8B-B14F-4D97-AF65-F5344CB8AC3E}">
        <p14:creationId xmlns:p14="http://schemas.microsoft.com/office/powerpoint/2010/main" val="1742666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 err="1"/>
              <a:t>Rel</a:t>
            </a:r>
            <a:r>
              <a:rPr lang="en-GB" sz="1300" dirty="0"/>
              <a:t> Clin Detail, </a:t>
            </a:r>
            <a:r>
              <a:rPr lang="en-GB" sz="1300" dirty="0" err="1"/>
              <a:t>Diag</a:t>
            </a:r>
            <a:r>
              <a:rPr lang="en-GB" sz="1300" dirty="0"/>
              <a:t> ?: CNS clinic- Referral with </a:t>
            </a:r>
            <a:r>
              <a:rPr lang="en-GB" sz="1300" dirty="0" err="1"/>
              <a:t>prevbious</a:t>
            </a:r>
            <a:r>
              <a:rPr lang="en-GB" sz="1300" dirty="0"/>
              <a:t> Left leg DVT 202- and x 3 episodes of thrombophlebitis the last episode in </a:t>
            </a:r>
            <a:r>
              <a:rPr lang="en-GB" sz="1300" dirty="0" err="1"/>
              <a:t>feb</a:t>
            </a:r>
            <a:r>
              <a:rPr lang="en-GB" sz="1300" dirty="0"/>
              <a:t> 2023.Patient for consideration of venous treatment. ABPI attempted but patient unable to tolerate cuff but </a:t>
            </a:r>
            <a:r>
              <a:rPr lang="en-GB" sz="1300" dirty="0" err="1"/>
              <a:t>sihnals</a:t>
            </a:r>
            <a:r>
              <a:rPr lang="en-GB" sz="1300" dirty="0"/>
              <a:t> triphasic- please also compete Left Toe pressures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The GSV is straight and dilated throughout the thigh. </a:t>
            </a:r>
          </a:p>
          <a:p>
            <a:pPr marL="0" indent="0">
              <a:buNone/>
            </a:pPr>
            <a:r>
              <a:rPr lang="en-GB" sz="1300" dirty="0"/>
              <a:t>Below the knee there is evidence of previous superficial thrombophlebitis in the GSV and its branches (non-occlusive). </a:t>
            </a:r>
          </a:p>
          <a:p>
            <a:pPr marL="0" indent="0">
              <a:buNone/>
            </a:pPr>
            <a:r>
              <a:rPr lang="en-GB" sz="1300" dirty="0"/>
              <a:t>The anterior thigh vein is also incompetent from the SFJ and is tortuous throughout.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</p:txBody>
      </p:sp>
    </p:spTree>
    <p:extLst>
      <p:ext uri="{BB962C8B-B14F-4D97-AF65-F5344CB8AC3E}">
        <p14:creationId xmlns:p14="http://schemas.microsoft.com/office/powerpoint/2010/main" val="3042265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Recurrent SVT according to GP. What is the venous anatomy? Any evidence of incompetence or </a:t>
            </a:r>
            <a:r>
              <a:rPr lang="en-GB" sz="1300" dirty="0" err="1"/>
              <a:t>occlsuion</a:t>
            </a:r>
            <a:r>
              <a:rPr lang="en-GB" sz="1300" dirty="0"/>
              <a:t>. Any evidence of scarring in superficial veins. Also perform ABPI please as likely to be managed with compression.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incompetent (approximately 2 seconds reflux).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The GSV is straight throughout the thigh and supplies varicosities in the thigh and calf.</a:t>
            </a:r>
          </a:p>
          <a:p>
            <a:pPr marL="0" indent="0">
              <a:buNone/>
            </a:pPr>
            <a:r>
              <a:rPr lang="en-GB" sz="1300" dirty="0"/>
              <a:t>At mid-calf there is an incompetent deep perforator that communicates with the GSV.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Deep and superficial venous incompetence</a:t>
            </a:r>
          </a:p>
        </p:txBody>
      </p:sp>
    </p:spTree>
    <p:extLst>
      <p:ext uri="{BB962C8B-B14F-4D97-AF65-F5344CB8AC3E}">
        <p14:creationId xmlns:p14="http://schemas.microsoft.com/office/powerpoint/2010/main" val="17163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 -one stop -Right lower leg ulcer with history of severe varicose </a:t>
            </a:r>
            <a:r>
              <a:rPr lang="en-GB" sz="1300" dirty="0" err="1"/>
              <a:t>eczema.Please</a:t>
            </a:r>
            <a:r>
              <a:rPr lang="en-GB" sz="1300" dirty="0"/>
              <a:t> complete scan to assess for treatment options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SSV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Straight and &gt;3.0mm from the SPJ to extent of visualisation at mid-calf. </a:t>
            </a:r>
          </a:p>
          <a:p>
            <a:pPr marL="0" indent="0">
              <a:buNone/>
            </a:pPr>
            <a:r>
              <a:rPr lang="en-GB" sz="1300" dirty="0"/>
              <a:t>The distal calf was not visualised due to dressings.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SPJ incompetence</a:t>
            </a:r>
          </a:p>
        </p:txBody>
      </p:sp>
    </p:spTree>
    <p:extLst>
      <p:ext uri="{BB962C8B-B14F-4D97-AF65-F5344CB8AC3E}">
        <p14:creationId xmlns:p14="http://schemas.microsoft.com/office/powerpoint/2010/main" val="2115806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 -one stop -Right lower leg ulcer with history of severe varicose </a:t>
            </a:r>
            <a:r>
              <a:rPr lang="en-GB" sz="1300" dirty="0" err="1"/>
              <a:t>eczema.Please</a:t>
            </a:r>
            <a:r>
              <a:rPr lang="en-GB" sz="1300" dirty="0"/>
              <a:t> complete scan to assess for treatment options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SSV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Straight and &gt;3.0mm from the SPJ to extent of visualisation at mid-calf. </a:t>
            </a:r>
          </a:p>
          <a:p>
            <a:pPr marL="0" indent="0">
              <a:buNone/>
            </a:pPr>
            <a:r>
              <a:rPr lang="en-GB" sz="1300" dirty="0"/>
              <a:t>The distal calf was not visualised due to dressings.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SPJ incompetence</a:t>
            </a:r>
          </a:p>
        </p:txBody>
      </p:sp>
    </p:spTree>
    <p:extLst>
      <p:ext uri="{BB962C8B-B14F-4D97-AF65-F5344CB8AC3E}">
        <p14:creationId xmlns:p14="http://schemas.microsoft.com/office/powerpoint/2010/main" val="134080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 -one stop- Patient with recurrent ulcerations to bilateral legs with known arterial disease. Please complete bilateral venous </a:t>
            </a:r>
            <a:r>
              <a:rPr lang="en-GB" sz="1300" dirty="0" err="1"/>
              <a:t>insufficeincy</a:t>
            </a:r>
            <a:r>
              <a:rPr lang="en-GB" sz="1300" dirty="0"/>
              <a:t> scans and bilateral Toe pressures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Rt : RIGHT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Straight and &gt;3.0mm diameter throughout the thigh. 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</a:t>
            </a:r>
          </a:p>
          <a:p>
            <a:pPr marL="0" indent="0">
              <a:buNone/>
            </a:pPr>
            <a:r>
              <a:rPr lang="en-GB" sz="1300" dirty="0"/>
              <a:t>Calf not assessed due to dressings.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428630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 -one stop- Patient with recurrent ulcerations to bilateral legs with known arterial disease. Please complete bilateral venous </a:t>
            </a:r>
            <a:r>
              <a:rPr lang="en-GB" sz="1300" dirty="0" err="1"/>
              <a:t>insufficeincy</a:t>
            </a:r>
            <a:r>
              <a:rPr lang="en-GB" sz="1300" dirty="0"/>
              <a:t> scans and bilateral Toe pressures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incompetent with 1.5-2.0 seconds reflux.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 Straight and &gt;3.0mm diameter throughout the thigh. </a:t>
            </a:r>
          </a:p>
          <a:p>
            <a:pPr marL="0" indent="0">
              <a:buNone/>
            </a:pPr>
            <a:r>
              <a:rPr lang="en-GB" sz="1300" dirty="0"/>
              <a:t>The SSV is competent with no obvious </a:t>
            </a:r>
            <a:r>
              <a:rPr lang="en-GB" sz="1300" dirty="0" err="1"/>
              <a:t>sapheno</a:t>
            </a:r>
            <a:r>
              <a:rPr lang="en-GB" sz="1300" dirty="0"/>
              <a:t>-popliteal junction seen. </a:t>
            </a:r>
          </a:p>
          <a:p>
            <a:pPr marL="0" indent="0">
              <a:buNone/>
            </a:pPr>
            <a:r>
              <a:rPr lang="en-GB" sz="1300" dirty="0"/>
              <a:t>Calf not assessed due to dressings.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  <a:p>
            <a:pPr marL="0" indent="0">
              <a:buNone/>
            </a:pPr>
            <a:r>
              <a:rPr lang="en-GB" sz="1300" dirty="0"/>
              <a:t>Left leg deep venous incompetence</a:t>
            </a:r>
          </a:p>
        </p:txBody>
      </p:sp>
    </p:spTree>
    <p:extLst>
      <p:ext uri="{BB962C8B-B14F-4D97-AF65-F5344CB8AC3E}">
        <p14:creationId xmlns:p14="http://schemas.microsoft.com/office/powerpoint/2010/main" val="210588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CNS CLINIC- ONE STOP- Patient with Left prominent medial Varicose veins , leg swelling </a:t>
            </a:r>
            <a:r>
              <a:rPr lang="en-GB" sz="1300" dirty="0" err="1"/>
              <a:t>haemosidirin</a:t>
            </a:r>
            <a:r>
              <a:rPr lang="en-GB" sz="1300" dirty="0"/>
              <a:t> staining ,itching and </a:t>
            </a:r>
            <a:r>
              <a:rPr lang="en-GB" sz="1300" dirty="0" err="1"/>
              <a:t>intermittant</a:t>
            </a:r>
            <a:r>
              <a:rPr lang="en-GB" sz="1300" dirty="0"/>
              <a:t> mild eczema. Patient awaiting Left knee surgery but prominent veins pose increased risk of DVT. please assess for treatment options.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 and supplies varicosities in the upper medial calf. </a:t>
            </a:r>
          </a:p>
          <a:p>
            <a:pPr marL="0" indent="0">
              <a:buNone/>
            </a:pPr>
            <a:r>
              <a:rPr lang="en-GB" sz="1300" dirty="0"/>
              <a:t>The GSV is straight and &gt;3.0mm throughout the thigh. Focal dilatation in the distal thigh. </a:t>
            </a:r>
          </a:p>
          <a:p>
            <a:pPr marL="0" indent="0">
              <a:buNone/>
            </a:pPr>
            <a:r>
              <a:rPr lang="en-GB" sz="1300" dirty="0"/>
              <a:t>There is also a mildly incompetent deep perforator in the mid-distal calf that communicates with the GSV.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SFJ incompetence</a:t>
            </a:r>
          </a:p>
        </p:txBody>
      </p:sp>
    </p:spTree>
    <p:extLst>
      <p:ext uri="{BB962C8B-B14F-4D97-AF65-F5344CB8AC3E}">
        <p14:creationId xmlns:p14="http://schemas.microsoft.com/office/powerpoint/2010/main" val="224095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Severe symptoms of venous disease affecting walking </a:t>
            </a:r>
            <a:r>
              <a:rPr lang="en-GB" sz="1300" dirty="0" err="1"/>
              <a:t>accoridng</a:t>
            </a:r>
            <a:r>
              <a:rPr lang="en-GB" sz="1300" dirty="0"/>
              <a:t> to GP referral.  please assess for intervention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 evidence of left leg venous insufficiency</a:t>
            </a:r>
          </a:p>
          <a:p>
            <a:pPr marL="0" indent="0">
              <a:buNone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630015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CC5F0-F581-3F6A-A626-18E2041CC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300" dirty="0"/>
              <a:t>Clinical History :  Venous ulcer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US Doppler Veins Leg- Insufficiency Lt : LEFT LEG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There is phasic flow in the common femoral vein in the groin, suggestive of no occlusive iliac thrombus.</a:t>
            </a:r>
          </a:p>
          <a:p>
            <a:pPr marL="0" indent="0">
              <a:buNone/>
            </a:pPr>
            <a:r>
              <a:rPr lang="en-GB" sz="1300" dirty="0"/>
              <a:t>The common femoral, superficial femoral and popliteal veins are all patent and competent with no evidence of reflux or DVT.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GSV is incompetent from the </a:t>
            </a:r>
            <a:r>
              <a:rPr lang="en-GB" sz="1300" dirty="0" err="1"/>
              <a:t>sapheno</a:t>
            </a:r>
            <a:r>
              <a:rPr lang="en-GB" sz="1300" dirty="0"/>
              <a:t>-femoral junction.</a:t>
            </a:r>
          </a:p>
          <a:p>
            <a:pPr marL="0" indent="0">
              <a:buNone/>
            </a:pPr>
            <a:r>
              <a:rPr lang="en-GB" sz="1300" dirty="0"/>
              <a:t>The GSV is straight and dilated throughout the thigh, supplies varicosities in the calf. </a:t>
            </a:r>
          </a:p>
          <a:p>
            <a:pPr marL="0" indent="0">
              <a:buNone/>
            </a:pPr>
            <a:r>
              <a:rPr lang="en-GB" sz="1300" dirty="0"/>
              <a:t>There is an incompetent deep perforator that communicates with the GSV in the distal calf. 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The SSV is competent from the </a:t>
            </a:r>
            <a:r>
              <a:rPr lang="en-GB" sz="1300" dirty="0" err="1"/>
              <a:t>sapheno</a:t>
            </a:r>
            <a:r>
              <a:rPr lang="en-GB" sz="1300" dirty="0"/>
              <a:t>-popliteal junction. </a:t>
            </a:r>
          </a:p>
          <a:p>
            <a:pPr marL="0" indent="0">
              <a:buNone/>
            </a:pPr>
            <a:r>
              <a:rPr lang="en-GB" sz="1300" dirty="0"/>
              <a:t>In the distal calf a branch of the GSV communicates with the SSV, below which the SSV itself is incompetent.</a:t>
            </a:r>
          </a:p>
          <a:p>
            <a:pPr marL="0" indent="0">
              <a:buNone/>
            </a:pPr>
            <a:endParaRPr lang="en-GB" sz="1300" dirty="0"/>
          </a:p>
          <a:p>
            <a:pPr marL="0" indent="0">
              <a:buNone/>
            </a:pPr>
            <a:r>
              <a:rPr lang="en-GB" sz="1300" dirty="0"/>
              <a:t>Summary:</a:t>
            </a:r>
          </a:p>
          <a:p>
            <a:pPr marL="0" indent="0">
              <a:buNone/>
            </a:pPr>
            <a:r>
              <a:rPr lang="en-GB" sz="1300" dirty="0"/>
              <a:t>Normal deep veins</a:t>
            </a:r>
          </a:p>
          <a:p>
            <a:pPr marL="0" indent="0">
              <a:buNone/>
            </a:pPr>
            <a:r>
              <a:rPr lang="en-GB" sz="1300" dirty="0"/>
              <a:t>SFJ incompetence - suitable for RFA</a:t>
            </a:r>
          </a:p>
        </p:txBody>
      </p:sp>
    </p:spTree>
    <p:extLst>
      <p:ext uri="{BB962C8B-B14F-4D97-AF65-F5344CB8AC3E}">
        <p14:creationId xmlns:p14="http://schemas.microsoft.com/office/powerpoint/2010/main" val="379047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3673</Words>
  <Application>Microsoft Office PowerPoint</Application>
  <PresentationFormat>Widescreen</PresentationFormat>
  <Paragraphs>375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Core Modality 3 – Peripheral venous duplex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Modality 1 - Carotid Duplex</dc:title>
  <dc:creator>William Owen</dc:creator>
  <cp:lastModifiedBy>William Owen</cp:lastModifiedBy>
  <cp:revision>12</cp:revision>
  <dcterms:created xsi:type="dcterms:W3CDTF">2023-08-16T08:19:08Z</dcterms:created>
  <dcterms:modified xsi:type="dcterms:W3CDTF">2023-09-12T11:29:34Z</dcterms:modified>
</cp:coreProperties>
</file>