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6" r:id="rId11"/>
    <p:sldId id="265" r:id="rId12"/>
    <p:sldId id="268" r:id="rId13"/>
    <p:sldId id="267" r:id="rId14"/>
    <p:sldId id="269" r:id="rId15"/>
    <p:sldId id="270" r:id="rId16"/>
    <p:sldId id="271" r:id="rId17"/>
    <p:sldId id="272" r:id="rId18"/>
    <p:sldId id="273" r:id="rId19"/>
    <p:sldId id="275" r:id="rId20"/>
    <p:sldId id="276" r:id="rId21"/>
    <p:sldId id="277" r:id="rId22"/>
    <p:sldId id="278" r:id="rId23"/>
    <p:sldId id="279" r:id="rId24"/>
    <p:sldId id="281" r:id="rId25"/>
    <p:sldId id="280" r:id="rId26"/>
    <p:sldId id="282"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5" autoAdjust="0"/>
    <p:restoredTop sz="94660"/>
  </p:normalViewPr>
  <p:slideViewPr>
    <p:cSldViewPr snapToGrid="0">
      <p:cViewPr varScale="1">
        <p:scale>
          <a:sx n="114" d="100"/>
          <a:sy n="114" d="100"/>
        </p:scale>
        <p:origin x="35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3D9826-5942-8B70-EC43-854E1DE47823}"/>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DA40EFD2-E5F5-A113-7309-40095B256C8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77281C62-7184-09DC-350D-672545E4D6A8}"/>
              </a:ext>
            </a:extLst>
          </p:cNvPr>
          <p:cNvSpPr>
            <a:spLocks noGrp="1"/>
          </p:cNvSpPr>
          <p:nvPr>
            <p:ph type="dt" sz="half" idx="10"/>
          </p:nvPr>
        </p:nvSpPr>
        <p:spPr/>
        <p:txBody>
          <a:bodyPr/>
          <a:lstStyle/>
          <a:p>
            <a:fld id="{908579DB-0756-4161-8C8D-E16468F30683}" type="datetimeFigureOut">
              <a:rPr lang="en-GB" smtClean="0"/>
              <a:t>05/09/2023</a:t>
            </a:fld>
            <a:endParaRPr lang="en-GB"/>
          </a:p>
        </p:txBody>
      </p:sp>
      <p:sp>
        <p:nvSpPr>
          <p:cNvPr id="5" name="Footer Placeholder 4">
            <a:extLst>
              <a:ext uri="{FF2B5EF4-FFF2-40B4-BE49-F238E27FC236}">
                <a16:creationId xmlns:a16="http://schemas.microsoft.com/office/drawing/2014/main" id="{95A7D802-F2FE-037E-9511-A16B1A0E1C3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EBECB82-925E-166F-464B-69247488D2F4}"/>
              </a:ext>
            </a:extLst>
          </p:cNvPr>
          <p:cNvSpPr>
            <a:spLocks noGrp="1"/>
          </p:cNvSpPr>
          <p:nvPr>
            <p:ph type="sldNum" sz="quarter" idx="12"/>
          </p:nvPr>
        </p:nvSpPr>
        <p:spPr/>
        <p:txBody>
          <a:bodyPr/>
          <a:lstStyle/>
          <a:p>
            <a:fld id="{06DAFC12-1545-4898-ABAE-5E760CABED17}" type="slidenum">
              <a:rPr lang="en-GB" smtClean="0"/>
              <a:t>‹#›</a:t>
            </a:fld>
            <a:endParaRPr lang="en-GB"/>
          </a:p>
        </p:txBody>
      </p:sp>
    </p:spTree>
    <p:extLst>
      <p:ext uri="{BB962C8B-B14F-4D97-AF65-F5344CB8AC3E}">
        <p14:creationId xmlns:p14="http://schemas.microsoft.com/office/powerpoint/2010/main" val="3880701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026C9C-8C32-2676-4117-3B49A9C9BADF}"/>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5960B64-E6DA-AA2B-3076-8EA4CC4114C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9AE1C1E-02B2-1566-28DE-CA6BBEA15658}"/>
              </a:ext>
            </a:extLst>
          </p:cNvPr>
          <p:cNvSpPr>
            <a:spLocks noGrp="1"/>
          </p:cNvSpPr>
          <p:nvPr>
            <p:ph type="dt" sz="half" idx="10"/>
          </p:nvPr>
        </p:nvSpPr>
        <p:spPr/>
        <p:txBody>
          <a:bodyPr/>
          <a:lstStyle/>
          <a:p>
            <a:fld id="{908579DB-0756-4161-8C8D-E16468F30683}" type="datetimeFigureOut">
              <a:rPr lang="en-GB" smtClean="0"/>
              <a:t>05/09/2023</a:t>
            </a:fld>
            <a:endParaRPr lang="en-GB"/>
          </a:p>
        </p:txBody>
      </p:sp>
      <p:sp>
        <p:nvSpPr>
          <p:cNvPr id="5" name="Footer Placeholder 4">
            <a:extLst>
              <a:ext uri="{FF2B5EF4-FFF2-40B4-BE49-F238E27FC236}">
                <a16:creationId xmlns:a16="http://schemas.microsoft.com/office/drawing/2014/main" id="{DE0D4FAE-B8B5-7D4F-37A3-0B291B0E987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CEE66C5-7EEF-C842-3E04-47DB13F58970}"/>
              </a:ext>
            </a:extLst>
          </p:cNvPr>
          <p:cNvSpPr>
            <a:spLocks noGrp="1"/>
          </p:cNvSpPr>
          <p:nvPr>
            <p:ph type="sldNum" sz="quarter" idx="12"/>
          </p:nvPr>
        </p:nvSpPr>
        <p:spPr/>
        <p:txBody>
          <a:bodyPr/>
          <a:lstStyle/>
          <a:p>
            <a:fld id="{06DAFC12-1545-4898-ABAE-5E760CABED17}" type="slidenum">
              <a:rPr lang="en-GB" smtClean="0"/>
              <a:t>‹#›</a:t>
            </a:fld>
            <a:endParaRPr lang="en-GB"/>
          </a:p>
        </p:txBody>
      </p:sp>
    </p:spTree>
    <p:extLst>
      <p:ext uri="{BB962C8B-B14F-4D97-AF65-F5344CB8AC3E}">
        <p14:creationId xmlns:p14="http://schemas.microsoft.com/office/powerpoint/2010/main" val="37385906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DA68119-F162-562D-EF9F-3AAF797BB73B}"/>
              </a:ext>
            </a:extLst>
          </p:cNvPr>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515A1B7-0EA3-E1CA-5AB2-10524D15603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E8A1E8C-C5A3-A685-8F28-79A5C54C818F}"/>
              </a:ext>
            </a:extLst>
          </p:cNvPr>
          <p:cNvSpPr>
            <a:spLocks noGrp="1"/>
          </p:cNvSpPr>
          <p:nvPr>
            <p:ph type="dt" sz="half" idx="10"/>
          </p:nvPr>
        </p:nvSpPr>
        <p:spPr/>
        <p:txBody>
          <a:bodyPr/>
          <a:lstStyle/>
          <a:p>
            <a:fld id="{908579DB-0756-4161-8C8D-E16468F30683}" type="datetimeFigureOut">
              <a:rPr lang="en-GB" smtClean="0"/>
              <a:t>05/09/2023</a:t>
            </a:fld>
            <a:endParaRPr lang="en-GB"/>
          </a:p>
        </p:txBody>
      </p:sp>
      <p:sp>
        <p:nvSpPr>
          <p:cNvPr id="5" name="Footer Placeholder 4">
            <a:extLst>
              <a:ext uri="{FF2B5EF4-FFF2-40B4-BE49-F238E27FC236}">
                <a16:creationId xmlns:a16="http://schemas.microsoft.com/office/drawing/2014/main" id="{7E471CD2-CC28-33FB-69D9-43113A91CDC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5A0BFEA-0661-E8D4-AA6C-CD4A0C5C0935}"/>
              </a:ext>
            </a:extLst>
          </p:cNvPr>
          <p:cNvSpPr>
            <a:spLocks noGrp="1"/>
          </p:cNvSpPr>
          <p:nvPr>
            <p:ph type="sldNum" sz="quarter" idx="12"/>
          </p:nvPr>
        </p:nvSpPr>
        <p:spPr/>
        <p:txBody>
          <a:bodyPr/>
          <a:lstStyle/>
          <a:p>
            <a:fld id="{06DAFC12-1545-4898-ABAE-5E760CABED17}" type="slidenum">
              <a:rPr lang="en-GB" smtClean="0"/>
              <a:t>‹#›</a:t>
            </a:fld>
            <a:endParaRPr lang="en-GB"/>
          </a:p>
        </p:txBody>
      </p:sp>
    </p:spTree>
    <p:extLst>
      <p:ext uri="{BB962C8B-B14F-4D97-AF65-F5344CB8AC3E}">
        <p14:creationId xmlns:p14="http://schemas.microsoft.com/office/powerpoint/2010/main" val="7540379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68E5B3-2DAA-22AC-C831-1F7C9A4DEB4A}"/>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B096777-37A1-ACD4-A3C5-0207ABE60DD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89A33AB-7165-8DFD-7DC3-8BF86C779935}"/>
              </a:ext>
            </a:extLst>
          </p:cNvPr>
          <p:cNvSpPr>
            <a:spLocks noGrp="1"/>
          </p:cNvSpPr>
          <p:nvPr>
            <p:ph type="dt" sz="half" idx="10"/>
          </p:nvPr>
        </p:nvSpPr>
        <p:spPr/>
        <p:txBody>
          <a:bodyPr/>
          <a:lstStyle/>
          <a:p>
            <a:fld id="{908579DB-0756-4161-8C8D-E16468F30683}" type="datetimeFigureOut">
              <a:rPr lang="en-GB" smtClean="0"/>
              <a:t>05/09/2023</a:t>
            </a:fld>
            <a:endParaRPr lang="en-GB"/>
          </a:p>
        </p:txBody>
      </p:sp>
      <p:sp>
        <p:nvSpPr>
          <p:cNvPr id="5" name="Footer Placeholder 4">
            <a:extLst>
              <a:ext uri="{FF2B5EF4-FFF2-40B4-BE49-F238E27FC236}">
                <a16:creationId xmlns:a16="http://schemas.microsoft.com/office/drawing/2014/main" id="{D166D08D-2770-1AC5-9BD7-191909343E3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2410855-13FD-7411-722D-3678720A182B}"/>
              </a:ext>
            </a:extLst>
          </p:cNvPr>
          <p:cNvSpPr>
            <a:spLocks noGrp="1"/>
          </p:cNvSpPr>
          <p:nvPr>
            <p:ph type="sldNum" sz="quarter" idx="12"/>
          </p:nvPr>
        </p:nvSpPr>
        <p:spPr/>
        <p:txBody>
          <a:bodyPr/>
          <a:lstStyle/>
          <a:p>
            <a:fld id="{06DAFC12-1545-4898-ABAE-5E760CABED17}" type="slidenum">
              <a:rPr lang="en-GB" smtClean="0"/>
              <a:t>‹#›</a:t>
            </a:fld>
            <a:endParaRPr lang="en-GB"/>
          </a:p>
        </p:txBody>
      </p:sp>
    </p:spTree>
    <p:extLst>
      <p:ext uri="{BB962C8B-B14F-4D97-AF65-F5344CB8AC3E}">
        <p14:creationId xmlns:p14="http://schemas.microsoft.com/office/powerpoint/2010/main" val="16367608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939C32-F936-A514-6CEF-F50774D2BE80}"/>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27CB9051-FC38-90B4-F366-235362BADA4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D02121D-CEFB-C9A2-4B8A-BC77CEE3EA42}"/>
              </a:ext>
            </a:extLst>
          </p:cNvPr>
          <p:cNvSpPr>
            <a:spLocks noGrp="1"/>
          </p:cNvSpPr>
          <p:nvPr>
            <p:ph type="dt" sz="half" idx="10"/>
          </p:nvPr>
        </p:nvSpPr>
        <p:spPr/>
        <p:txBody>
          <a:bodyPr/>
          <a:lstStyle/>
          <a:p>
            <a:fld id="{908579DB-0756-4161-8C8D-E16468F30683}" type="datetimeFigureOut">
              <a:rPr lang="en-GB" smtClean="0"/>
              <a:t>05/09/2023</a:t>
            </a:fld>
            <a:endParaRPr lang="en-GB"/>
          </a:p>
        </p:txBody>
      </p:sp>
      <p:sp>
        <p:nvSpPr>
          <p:cNvPr id="5" name="Footer Placeholder 4">
            <a:extLst>
              <a:ext uri="{FF2B5EF4-FFF2-40B4-BE49-F238E27FC236}">
                <a16:creationId xmlns:a16="http://schemas.microsoft.com/office/drawing/2014/main" id="{F2BD569B-17B4-EDC5-C7AD-23A1704B9EB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FA500F7-8492-CA97-3019-06BBE3B1D0D4}"/>
              </a:ext>
            </a:extLst>
          </p:cNvPr>
          <p:cNvSpPr>
            <a:spLocks noGrp="1"/>
          </p:cNvSpPr>
          <p:nvPr>
            <p:ph type="sldNum" sz="quarter" idx="12"/>
          </p:nvPr>
        </p:nvSpPr>
        <p:spPr/>
        <p:txBody>
          <a:bodyPr/>
          <a:lstStyle/>
          <a:p>
            <a:fld id="{06DAFC12-1545-4898-ABAE-5E760CABED17}" type="slidenum">
              <a:rPr lang="en-GB" smtClean="0"/>
              <a:t>‹#›</a:t>
            </a:fld>
            <a:endParaRPr lang="en-GB"/>
          </a:p>
        </p:txBody>
      </p:sp>
    </p:spTree>
    <p:extLst>
      <p:ext uri="{BB962C8B-B14F-4D97-AF65-F5344CB8AC3E}">
        <p14:creationId xmlns:p14="http://schemas.microsoft.com/office/powerpoint/2010/main" val="22856636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482B9D-7F2C-3860-807A-EA87B58743E9}"/>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2793F72-DF82-BB8B-FF94-AC93D272485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C935DD8-2F21-7403-1403-701A485E52F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B222F735-1325-D660-1996-D5BF8B0A6C5D}"/>
              </a:ext>
            </a:extLst>
          </p:cNvPr>
          <p:cNvSpPr>
            <a:spLocks noGrp="1"/>
          </p:cNvSpPr>
          <p:nvPr>
            <p:ph type="dt" sz="half" idx="10"/>
          </p:nvPr>
        </p:nvSpPr>
        <p:spPr/>
        <p:txBody>
          <a:bodyPr/>
          <a:lstStyle/>
          <a:p>
            <a:fld id="{908579DB-0756-4161-8C8D-E16468F30683}" type="datetimeFigureOut">
              <a:rPr lang="en-GB" smtClean="0"/>
              <a:t>05/09/2023</a:t>
            </a:fld>
            <a:endParaRPr lang="en-GB"/>
          </a:p>
        </p:txBody>
      </p:sp>
      <p:sp>
        <p:nvSpPr>
          <p:cNvPr id="6" name="Footer Placeholder 5">
            <a:extLst>
              <a:ext uri="{FF2B5EF4-FFF2-40B4-BE49-F238E27FC236}">
                <a16:creationId xmlns:a16="http://schemas.microsoft.com/office/drawing/2014/main" id="{1EDE3C9D-4149-9DA6-6996-4F81BB04262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98D1D1C-3C0C-F52B-2CB1-6F5B53EEF95C}"/>
              </a:ext>
            </a:extLst>
          </p:cNvPr>
          <p:cNvSpPr>
            <a:spLocks noGrp="1"/>
          </p:cNvSpPr>
          <p:nvPr>
            <p:ph type="sldNum" sz="quarter" idx="12"/>
          </p:nvPr>
        </p:nvSpPr>
        <p:spPr/>
        <p:txBody>
          <a:bodyPr/>
          <a:lstStyle/>
          <a:p>
            <a:fld id="{06DAFC12-1545-4898-ABAE-5E760CABED17}" type="slidenum">
              <a:rPr lang="en-GB" smtClean="0"/>
              <a:t>‹#›</a:t>
            </a:fld>
            <a:endParaRPr lang="en-GB"/>
          </a:p>
        </p:txBody>
      </p:sp>
    </p:spTree>
    <p:extLst>
      <p:ext uri="{BB962C8B-B14F-4D97-AF65-F5344CB8AC3E}">
        <p14:creationId xmlns:p14="http://schemas.microsoft.com/office/powerpoint/2010/main" val="4908447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36E9EF-5DAE-48A0-90EE-ACB44212A164}"/>
              </a:ext>
            </a:extLst>
          </p:cNvPr>
          <p:cNvSpPr>
            <a:spLocks noGrp="1"/>
          </p:cNvSpPr>
          <p:nvPr>
            <p:ph type="title"/>
          </p:nvPr>
        </p:nvSpPr>
        <p:spPr>
          <a:xfrm>
            <a:off x="839788" y="365125"/>
            <a:ext cx="10515600" cy="1325563"/>
          </a:xfrm>
          <a:prstGeom prst="rect">
            <a:avLst/>
          </a:prstGeo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05B2B8C-AEDA-63BF-5F4D-3CFE4DC30CE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BE30672-0160-E81E-11D6-7688A967E77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E868DCF3-184D-DD1F-6BE4-A9A0D727964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4A539CD-C98E-3BC0-9D67-F8339173D39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206E40E0-39A8-3603-33F2-D98E91378857}"/>
              </a:ext>
            </a:extLst>
          </p:cNvPr>
          <p:cNvSpPr>
            <a:spLocks noGrp="1"/>
          </p:cNvSpPr>
          <p:nvPr>
            <p:ph type="dt" sz="half" idx="10"/>
          </p:nvPr>
        </p:nvSpPr>
        <p:spPr/>
        <p:txBody>
          <a:bodyPr/>
          <a:lstStyle/>
          <a:p>
            <a:fld id="{908579DB-0756-4161-8C8D-E16468F30683}" type="datetimeFigureOut">
              <a:rPr lang="en-GB" smtClean="0"/>
              <a:t>05/09/2023</a:t>
            </a:fld>
            <a:endParaRPr lang="en-GB"/>
          </a:p>
        </p:txBody>
      </p:sp>
      <p:sp>
        <p:nvSpPr>
          <p:cNvPr id="8" name="Footer Placeholder 7">
            <a:extLst>
              <a:ext uri="{FF2B5EF4-FFF2-40B4-BE49-F238E27FC236}">
                <a16:creationId xmlns:a16="http://schemas.microsoft.com/office/drawing/2014/main" id="{CC8D041D-A8F6-C236-4245-015417E0040E}"/>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A17AFFC3-A22A-BA0C-E1C3-D089E72A3581}"/>
              </a:ext>
            </a:extLst>
          </p:cNvPr>
          <p:cNvSpPr>
            <a:spLocks noGrp="1"/>
          </p:cNvSpPr>
          <p:nvPr>
            <p:ph type="sldNum" sz="quarter" idx="12"/>
          </p:nvPr>
        </p:nvSpPr>
        <p:spPr/>
        <p:txBody>
          <a:bodyPr/>
          <a:lstStyle/>
          <a:p>
            <a:fld id="{06DAFC12-1545-4898-ABAE-5E760CABED17}" type="slidenum">
              <a:rPr lang="en-GB" smtClean="0"/>
              <a:t>‹#›</a:t>
            </a:fld>
            <a:endParaRPr lang="en-GB"/>
          </a:p>
        </p:txBody>
      </p:sp>
    </p:spTree>
    <p:extLst>
      <p:ext uri="{BB962C8B-B14F-4D97-AF65-F5344CB8AC3E}">
        <p14:creationId xmlns:p14="http://schemas.microsoft.com/office/powerpoint/2010/main" val="10312948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6D91E5-757F-FDA5-B178-4DCE174D3C00}"/>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95A1310A-127E-35BC-77A9-D44A8C1C337C}"/>
              </a:ext>
            </a:extLst>
          </p:cNvPr>
          <p:cNvSpPr>
            <a:spLocks noGrp="1"/>
          </p:cNvSpPr>
          <p:nvPr>
            <p:ph type="dt" sz="half" idx="10"/>
          </p:nvPr>
        </p:nvSpPr>
        <p:spPr/>
        <p:txBody>
          <a:bodyPr/>
          <a:lstStyle/>
          <a:p>
            <a:fld id="{908579DB-0756-4161-8C8D-E16468F30683}" type="datetimeFigureOut">
              <a:rPr lang="en-GB" smtClean="0"/>
              <a:t>05/09/2023</a:t>
            </a:fld>
            <a:endParaRPr lang="en-GB"/>
          </a:p>
        </p:txBody>
      </p:sp>
      <p:sp>
        <p:nvSpPr>
          <p:cNvPr id="4" name="Footer Placeholder 3">
            <a:extLst>
              <a:ext uri="{FF2B5EF4-FFF2-40B4-BE49-F238E27FC236}">
                <a16:creationId xmlns:a16="http://schemas.microsoft.com/office/drawing/2014/main" id="{683C65E2-4FE6-FC97-2A5E-1DFB463F5A1C}"/>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F10F9F05-0251-3A3B-59DA-92E4177B52D8}"/>
              </a:ext>
            </a:extLst>
          </p:cNvPr>
          <p:cNvSpPr>
            <a:spLocks noGrp="1"/>
          </p:cNvSpPr>
          <p:nvPr>
            <p:ph type="sldNum" sz="quarter" idx="12"/>
          </p:nvPr>
        </p:nvSpPr>
        <p:spPr/>
        <p:txBody>
          <a:bodyPr/>
          <a:lstStyle/>
          <a:p>
            <a:fld id="{06DAFC12-1545-4898-ABAE-5E760CABED17}" type="slidenum">
              <a:rPr lang="en-GB" smtClean="0"/>
              <a:t>‹#›</a:t>
            </a:fld>
            <a:endParaRPr lang="en-GB"/>
          </a:p>
        </p:txBody>
      </p:sp>
    </p:spTree>
    <p:extLst>
      <p:ext uri="{BB962C8B-B14F-4D97-AF65-F5344CB8AC3E}">
        <p14:creationId xmlns:p14="http://schemas.microsoft.com/office/powerpoint/2010/main" val="38004334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4A62174-8E2E-9831-6083-9259EDBAECB5}"/>
              </a:ext>
            </a:extLst>
          </p:cNvPr>
          <p:cNvSpPr>
            <a:spLocks noGrp="1"/>
          </p:cNvSpPr>
          <p:nvPr>
            <p:ph type="dt" sz="half" idx="10"/>
          </p:nvPr>
        </p:nvSpPr>
        <p:spPr/>
        <p:txBody>
          <a:bodyPr/>
          <a:lstStyle/>
          <a:p>
            <a:fld id="{908579DB-0756-4161-8C8D-E16468F30683}" type="datetimeFigureOut">
              <a:rPr lang="en-GB" smtClean="0"/>
              <a:t>05/09/2023</a:t>
            </a:fld>
            <a:endParaRPr lang="en-GB"/>
          </a:p>
        </p:txBody>
      </p:sp>
      <p:sp>
        <p:nvSpPr>
          <p:cNvPr id="3" name="Footer Placeholder 2">
            <a:extLst>
              <a:ext uri="{FF2B5EF4-FFF2-40B4-BE49-F238E27FC236}">
                <a16:creationId xmlns:a16="http://schemas.microsoft.com/office/drawing/2014/main" id="{13409F6D-82BD-E7D2-FB5B-C3EDF5BD97F8}"/>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1AADD6BB-3073-7ED1-4D8E-786FD60F089E}"/>
              </a:ext>
            </a:extLst>
          </p:cNvPr>
          <p:cNvSpPr>
            <a:spLocks noGrp="1"/>
          </p:cNvSpPr>
          <p:nvPr>
            <p:ph type="sldNum" sz="quarter" idx="12"/>
          </p:nvPr>
        </p:nvSpPr>
        <p:spPr/>
        <p:txBody>
          <a:bodyPr/>
          <a:lstStyle/>
          <a:p>
            <a:fld id="{06DAFC12-1545-4898-ABAE-5E760CABED17}" type="slidenum">
              <a:rPr lang="en-GB" smtClean="0"/>
              <a:t>‹#›</a:t>
            </a:fld>
            <a:endParaRPr lang="en-GB"/>
          </a:p>
        </p:txBody>
      </p:sp>
    </p:spTree>
    <p:extLst>
      <p:ext uri="{BB962C8B-B14F-4D97-AF65-F5344CB8AC3E}">
        <p14:creationId xmlns:p14="http://schemas.microsoft.com/office/powerpoint/2010/main" val="35196862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4F8417-55EA-C929-CE56-14F95A235213}"/>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DADE0B33-7160-E5D4-FB26-DF1521C39B5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33DEDA88-C691-B59A-30A4-FDAD2D98381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3CDCC0A-28E5-2F22-614A-1C3CF5F34A68}"/>
              </a:ext>
            </a:extLst>
          </p:cNvPr>
          <p:cNvSpPr>
            <a:spLocks noGrp="1"/>
          </p:cNvSpPr>
          <p:nvPr>
            <p:ph type="dt" sz="half" idx="10"/>
          </p:nvPr>
        </p:nvSpPr>
        <p:spPr/>
        <p:txBody>
          <a:bodyPr/>
          <a:lstStyle/>
          <a:p>
            <a:fld id="{908579DB-0756-4161-8C8D-E16468F30683}" type="datetimeFigureOut">
              <a:rPr lang="en-GB" smtClean="0"/>
              <a:t>05/09/2023</a:t>
            </a:fld>
            <a:endParaRPr lang="en-GB"/>
          </a:p>
        </p:txBody>
      </p:sp>
      <p:sp>
        <p:nvSpPr>
          <p:cNvPr id="6" name="Footer Placeholder 5">
            <a:extLst>
              <a:ext uri="{FF2B5EF4-FFF2-40B4-BE49-F238E27FC236}">
                <a16:creationId xmlns:a16="http://schemas.microsoft.com/office/drawing/2014/main" id="{45225348-44B5-4F02-9732-FB59AD88BE9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23ACD54-AAA5-EC5A-2142-38A4CE98C69B}"/>
              </a:ext>
            </a:extLst>
          </p:cNvPr>
          <p:cNvSpPr>
            <a:spLocks noGrp="1"/>
          </p:cNvSpPr>
          <p:nvPr>
            <p:ph type="sldNum" sz="quarter" idx="12"/>
          </p:nvPr>
        </p:nvSpPr>
        <p:spPr/>
        <p:txBody>
          <a:bodyPr/>
          <a:lstStyle/>
          <a:p>
            <a:fld id="{06DAFC12-1545-4898-ABAE-5E760CABED17}" type="slidenum">
              <a:rPr lang="en-GB" smtClean="0"/>
              <a:t>‹#›</a:t>
            </a:fld>
            <a:endParaRPr lang="en-GB"/>
          </a:p>
        </p:txBody>
      </p:sp>
    </p:spTree>
    <p:extLst>
      <p:ext uri="{BB962C8B-B14F-4D97-AF65-F5344CB8AC3E}">
        <p14:creationId xmlns:p14="http://schemas.microsoft.com/office/powerpoint/2010/main" val="38317752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0D765D-1A07-4750-EE29-A0FCB04F40D5}"/>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DACD6D34-A387-6A1C-5E5D-5BE75E7BDFA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5374D9DC-FEB7-5C42-1C3E-4F9D54EE703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3207834-557E-A81C-7D27-CBAC7C0F6BAF}"/>
              </a:ext>
            </a:extLst>
          </p:cNvPr>
          <p:cNvSpPr>
            <a:spLocks noGrp="1"/>
          </p:cNvSpPr>
          <p:nvPr>
            <p:ph type="dt" sz="half" idx="10"/>
          </p:nvPr>
        </p:nvSpPr>
        <p:spPr/>
        <p:txBody>
          <a:bodyPr/>
          <a:lstStyle/>
          <a:p>
            <a:fld id="{908579DB-0756-4161-8C8D-E16468F30683}" type="datetimeFigureOut">
              <a:rPr lang="en-GB" smtClean="0"/>
              <a:t>05/09/2023</a:t>
            </a:fld>
            <a:endParaRPr lang="en-GB"/>
          </a:p>
        </p:txBody>
      </p:sp>
      <p:sp>
        <p:nvSpPr>
          <p:cNvPr id="6" name="Footer Placeholder 5">
            <a:extLst>
              <a:ext uri="{FF2B5EF4-FFF2-40B4-BE49-F238E27FC236}">
                <a16:creationId xmlns:a16="http://schemas.microsoft.com/office/drawing/2014/main" id="{E8C5276B-44B9-3FB2-8CB2-B2EF9AC4821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E390662-D530-2C49-7ABC-C98D00E6E382}"/>
              </a:ext>
            </a:extLst>
          </p:cNvPr>
          <p:cNvSpPr>
            <a:spLocks noGrp="1"/>
          </p:cNvSpPr>
          <p:nvPr>
            <p:ph type="sldNum" sz="quarter" idx="12"/>
          </p:nvPr>
        </p:nvSpPr>
        <p:spPr/>
        <p:txBody>
          <a:bodyPr/>
          <a:lstStyle/>
          <a:p>
            <a:fld id="{06DAFC12-1545-4898-ABAE-5E760CABED17}" type="slidenum">
              <a:rPr lang="en-GB" smtClean="0"/>
              <a:t>‹#›</a:t>
            </a:fld>
            <a:endParaRPr lang="en-GB"/>
          </a:p>
        </p:txBody>
      </p:sp>
    </p:spTree>
    <p:extLst>
      <p:ext uri="{BB962C8B-B14F-4D97-AF65-F5344CB8AC3E}">
        <p14:creationId xmlns:p14="http://schemas.microsoft.com/office/powerpoint/2010/main" val="790455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DC49AFB9-2837-59C5-89B3-0E0C916ABF72}"/>
              </a:ext>
            </a:extLst>
          </p:cNvPr>
          <p:cNvSpPr>
            <a:spLocks noGrp="1"/>
          </p:cNvSpPr>
          <p:nvPr>
            <p:ph type="body" idx="1"/>
          </p:nvPr>
        </p:nvSpPr>
        <p:spPr>
          <a:xfrm>
            <a:off x="838200" y="548640"/>
            <a:ext cx="10515600" cy="562832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1AEEB4A-5915-AC5C-A522-B29DC370B33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8579DB-0756-4161-8C8D-E16468F30683}" type="datetimeFigureOut">
              <a:rPr lang="en-GB" smtClean="0"/>
              <a:t>05/09/2023</a:t>
            </a:fld>
            <a:endParaRPr lang="en-GB"/>
          </a:p>
        </p:txBody>
      </p:sp>
      <p:sp>
        <p:nvSpPr>
          <p:cNvPr id="5" name="Footer Placeholder 4">
            <a:extLst>
              <a:ext uri="{FF2B5EF4-FFF2-40B4-BE49-F238E27FC236}">
                <a16:creationId xmlns:a16="http://schemas.microsoft.com/office/drawing/2014/main" id="{44A62255-8519-B317-079D-99335F21FF9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D051CB2E-4608-FF1F-C0DA-75009F951DE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DAFC12-1545-4898-ABAE-5E760CABED17}" type="slidenum">
              <a:rPr lang="en-GB" smtClean="0"/>
              <a:t>‹#›</a:t>
            </a:fld>
            <a:endParaRPr lang="en-GB"/>
          </a:p>
        </p:txBody>
      </p:sp>
    </p:spTree>
    <p:extLst>
      <p:ext uri="{BB962C8B-B14F-4D97-AF65-F5344CB8AC3E}">
        <p14:creationId xmlns:p14="http://schemas.microsoft.com/office/powerpoint/2010/main" val="14169679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956FEF-C20D-FB87-B134-7117FF6E6B1C}"/>
              </a:ext>
            </a:extLst>
          </p:cNvPr>
          <p:cNvSpPr>
            <a:spLocks noGrp="1"/>
          </p:cNvSpPr>
          <p:nvPr>
            <p:ph type="ctrTitle"/>
          </p:nvPr>
        </p:nvSpPr>
        <p:spPr/>
        <p:txBody>
          <a:bodyPr/>
          <a:lstStyle/>
          <a:p>
            <a:r>
              <a:rPr lang="en-GB" dirty="0"/>
              <a:t>Core Modality 1 - Carotid Duplex</a:t>
            </a:r>
          </a:p>
        </p:txBody>
      </p:sp>
    </p:spTree>
    <p:extLst>
      <p:ext uri="{BB962C8B-B14F-4D97-AF65-F5344CB8AC3E}">
        <p14:creationId xmlns:p14="http://schemas.microsoft.com/office/powerpoint/2010/main" val="14945872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3ECC5F0-F581-3F6A-A626-18E2041CCE07}"/>
              </a:ext>
            </a:extLst>
          </p:cNvPr>
          <p:cNvSpPr>
            <a:spLocks noGrp="1"/>
          </p:cNvSpPr>
          <p:nvPr>
            <p:ph idx="1"/>
          </p:nvPr>
        </p:nvSpPr>
        <p:spPr>
          <a:xfrm>
            <a:off x="838200" y="548640"/>
            <a:ext cx="4686300" cy="5628323"/>
          </a:xfrm>
        </p:spPr>
        <p:txBody>
          <a:bodyPr>
            <a:normAutofit/>
          </a:bodyPr>
          <a:lstStyle/>
          <a:p>
            <a:pPr marL="0" indent="0">
              <a:buNone/>
            </a:pPr>
            <a:r>
              <a:rPr lang="en-GB" sz="1200" dirty="0"/>
              <a:t>Clinical History : Sudden onset left facial tingling and tingling of the left arm at 06:15 spontaneously resolved after 1 minutes. Had another episode at 08:00 of left facial tingling and left arm tingling which resolved after 1 minutes. ?Crescendo TIA</a:t>
            </a:r>
          </a:p>
          <a:p>
            <a:pPr marL="0" indent="0">
              <a:buNone/>
            </a:pPr>
            <a:endParaRPr lang="en-GB" sz="1200" dirty="0"/>
          </a:p>
          <a:p>
            <a:pPr marL="0" indent="0">
              <a:buNone/>
            </a:pPr>
            <a:r>
              <a:rPr lang="en-GB" sz="1200" dirty="0"/>
              <a:t>US Doppler Carotid Arteries : </a:t>
            </a:r>
          </a:p>
          <a:p>
            <a:pPr marL="0" indent="0">
              <a:buNone/>
            </a:pPr>
            <a:endParaRPr lang="en-GB" sz="1200" dirty="0"/>
          </a:p>
          <a:p>
            <a:pPr marL="0" indent="0">
              <a:buNone/>
            </a:pPr>
            <a:r>
              <a:rPr lang="en-GB" sz="1200" dirty="0"/>
              <a:t>Right:</a:t>
            </a:r>
          </a:p>
          <a:p>
            <a:pPr marL="0" indent="0">
              <a:buNone/>
            </a:pPr>
            <a:r>
              <a:rPr lang="en-GB" sz="1200" dirty="0"/>
              <a:t>There are normal flow patterns in the common and external carotid arteries with no evidence of significant disease. </a:t>
            </a:r>
          </a:p>
          <a:p>
            <a:pPr marL="0" indent="0">
              <a:buNone/>
            </a:pPr>
            <a:r>
              <a:rPr lang="en-GB" sz="1200" dirty="0"/>
              <a:t>Doppler signals in the internal carotid artery origin are enhanced to 139cm/s PSV, indicative of a ~50% ICA stenosis (&lt;50% by both velocity ratio criteria, &gt;50% absolute PSV). </a:t>
            </a:r>
          </a:p>
          <a:p>
            <a:pPr marL="0" indent="0">
              <a:buNone/>
            </a:pPr>
            <a:r>
              <a:rPr lang="en-GB" sz="1200" dirty="0"/>
              <a:t>The plaque is calcified and irregular in appearance and extends approximately 2.0cm beyond the bifurcation.  </a:t>
            </a:r>
          </a:p>
          <a:p>
            <a:pPr marL="0" indent="0">
              <a:buNone/>
            </a:pPr>
            <a:r>
              <a:rPr lang="en-GB" sz="1200" dirty="0"/>
              <a:t>The ICA is patent and free from significant disease distally. Normal level bifurcation.</a:t>
            </a:r>
          </a:p>
          <a:p>
            <a:pPr marL="0" indent="0">
              <a:buNone/>
            </a:pPr>
            <a:r>
              <a:rPr lang="en-GB" sz="1200" dirty="0"/>
              <a:t>Patent vertebral artery with antegrade flow.</a:t>
            </a:r>
          </a:p>
          <a:p>
            <a:pPr marL="0" indent="0">
              <a:buNone/>
            </a:pPr>
            <a:r>
              <a:rPr lang="en-GB" sz="1200" dirty="0"/>
              <a:t>Patent subclavian artery with normal flow patterns. </a:t>
            </a:r>
          </a:p>
        </p:txBody>
      </p:sp>
      <p:sp>
        <p:nvSpPr>
          <p:cNvPr id="5" name="Content Placeholder 2">
            <a:extLst>
              <a:ext uri="{FF2B5EF4-FFF2-40B4-BE49-F238E27FC236}">
                <a16:creationId xmlns:a16="http://schemas.microsoft.com/office/drawing/2014/main" id="{692BAEA9-A2B1-16E9-2780-F5231EA15437}"/>
              </a:ext>
            </a:extLst>
          </p:cNvPr>
          <p:cNvSpPr txBox="1">
            <a:spLocks/>
          </p:cNvSpPr>
          <p:nvPr/>
        </p:nvSpPr>
        <p:spPr>
          <a:xfrm>
            <a:off x="6096000" y="548639"/>
            <a:ext cx="4686300" cy="5628323"/>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n-GB" sz="1300" dirty="0"/>
          </a:p>
          <a:p>
            <a:pPr marL="0" indent="0">
              <a:buFont typeface="Arial" panose="020B0604020202020204" pitchFamily="34" charset="0"/>
              <a:buNone/>
            </a:pPr>
            <a:endParaRPr lang="en-GB" sz="1300" dirty="0"/>
          </a:p>
          <a:p>
            <a:pPr marL="0" indent="0">
              <a:buFont typeface="Arial" panose="020B0604020202020204" pitchFamily="34" charset="0"/>
              <a:buNone/>
            </a:pPr>
            <a:r>
              <a:rPr lang="en-GB" sz="1300" dirty="0"/>
              <a:t>Left:</a:t>
            </a:r>
          </a:p>
          <a:p>
            <a:pPr marL="0" indent="0">
              <a:buFont typeface="Arial" panose="020B0604020202020204" pitchFamily="34" charset="0"/>
              <a:buNone/>
            </a:pPr>
            <a:r>
              <a:rPr lang="en-GB" sz="1300" dirty="0"/>
              <a:t>There are normal flow patterns in the common, external and internal carotid arteries with no evidence of significant disease. </a:t>
            </a:r>
          </a:p>
          <a:p>
            <a:pPr marL="0" indent="0">
              <a:buFont typeface="Arial" panose="020B0604020202020204" pitchFamily="34" charset="0"/>
              <a:buNone/>
            </a:pPr>
            <a:r>
              <a:rPr lang="en-GB" sz="1300" dirty="0"/>
              <a:t>There is calcified atheroma at the carotid bifurcation, of no haemodynamic significance. </a:t>
            </a:r>
          </a:p>
          <a:p>
            <a:pPr marL="0" indent="0">
              <a:buFont typeface="Arial" panose="020B0604020202020204" pitchFamily="34" charset="0"/>
              <a:buNone/>
            </a:pPr>
            <a:r>
              <a:rPr lang="en-GB" sz="1300" dirty="0"/>
              <a:t>The internal carotid artery is patent distally with no significant stenosis detected.</a:t>
            </a:r>
          </a:p>
          <a:p>
            <a:pPr marL="0" indent="0">
              <a:buFont typeface="Arial" panose="020B0604020202020204" pitchFamily="34" charset="0"/>
              <a:buNone/>
            </a:pPr>
            <a:r>
              <a:rPr lang="en-GB" sz="1300" dirty="0"/>
              <a:t>Patent vertebral artery with antegrade flow.</a:t>
            </a:r>
          </a:p>
          <a:p>
            <a:pPr marL="0" indent="0">
              <a:buFont typeface="Arial" panose="020B0604020202020204" pitchFamily="34" charset="0"/>
              <a:buNone/>
            </a:pPr>
            <a:r>
              <a:rPr lang="en-GB" sz="1300" dirty="0"/>
              <a:t>Patent subclavian artery with normal flow patterns. </a:t>
            </a:r>
          </a:p>
          <a:p>
            <a:pPr marL="0" indent="0">
              <a:buFont typeface="Arial" panose="020B0604020202020204" pitchFamily="34" charset="0"/>
              <a:buNone/>
            </a:pPr>
            <a:endParaRPr lang="en-GB" sz="1300" dirty="0"/>
          </a:p>
          <a:p>
            <a:pPr marL="0" indent="0">
              <a:buFont typeface="Arial" panose="020B0604020202020204" pitchFamily="34" charset="0"/>
              <a:buNone/>
            </a:pPr>
            <a:r>
              <a:rPr lang="en-GB" sz="1300" dirty="0"/>
              <a:t>Summary:</a:t>
            </a:r>
          </a:p>
          <a:p>
            <a:pPr marL="0" indent="0">
              <a:buFont typeface="Arial" panose="020B0604020202020204" pitchFamily="34" charset="0"/>
              <a:buNone/>
            </a:pPr>
            <a:r>
              <a:rPr lang="en-GB" sz="1300" dirty="0"/>
              <a:t>Right - Borderline 50% ICA stenosis</a:t>
            </a:r>
          </a:p>
          <a:p>
            <a:pPr marL="0" indent="0">
              <a:buFont typeface="Arial" panose="020B0604020202020204" pitchFamily="34" charset="0"/>
              <a:buNone/>
            </a:pPr>
            <a:r>
              <a:rPr lang="en-GB" sz="1300" dirty="0"/>
              <a:t>Left - &lt;50% ICA stenosis</a:t>
            </a:r>
          </a:p>
          <a:p>
            <a:pPr marL="0" indent="0">
              <a:buFont typeface="Arial" panose="020B0604020202020204" pitchFamily="34" charset="0"/>
              <a:buNone/>
            </a:pPr>
            <a:endParaRPr lang="en-GB" sz="1300" dirty="0"/>
          </a:p>
          <a:p>
            <a:pPr marL="0" indent="0">
              <a:buFont typeface="Arial" panose="020B0604020202020204" pitchFamily="34" charset="0"/>
              <a:buNone/>
            </a:pPr>
            <a:r>
              <a:rPr lang="en-GB" sz="1300" dirty="0"/>
              <a:t>----------------------------------------------------------------   </a:t>
            </a:r>
          </a:p>
          <a:p>
            <a:pPr marL="0" indent="0">
              <a:buFont typeface="Arial" panose="020B0604020202020204" pitchFamily="34" charset="0"/>
              <a:buNone/>
            </a:pPr>
            <a:r>
              <a:rPr lang="en-GB" sz="1300" dirty="0"/>
              <a:t>Verbal consent obtained</a:t>
            </a:r>
          </a:p>
          <a:p>
            <a:pPr marL="0" indent="0">
              <a:buFont typeface="Arial" panose="020B0604020202020204" pitchFamily="34" charset="0"/>
              <a:buNone/>
            </a:pPr>
            <a:r>
              <a:rPr lang="en-GB" sz="1300" dirty="0"/>
              <a:t>Location: 5A</a:t>
            </a:r>
          </a:p>
          <a:p>
            <a:pPr marL="0" indent="0">
              <a:buFont typeface="Arial" panose="020B0604020202020204" pitchFamily="34" charset="0"/>
              <a:buNone/>
            </a:pPr>
            <a:r>
              <a:rPr lang="en-GB" sz="1300" dirty="0"/>
              <a:t>Machine: Robbie </a:t>
            </a:r>
          </a:p>
          <a:p>
            <a:pPr marL="0" indent="0">
              <a:buFont typeface="Arial" panose="020B0604020202020204" pitchFamily="34" charset="0"/>
              <a:buNone/>
            </a:pPr>
            <a:r>
              <a:rPr lang="en-GB" sz="1300" dirty="0"/>
              <a:t>Technical Quality: Good</a:t>
            </a:r>
          </a:p>
          <a:p>
            <a:pPr marL="0" indent="0">
              <a:buFont typeface="Arial" panose="020B0604020202020204" pitchFamily="34" charset="0"/>
              <a:buNone/>
            </a:pPr>
            <a:r>
              <a:rPr lang="en-GB" sz="1300" dirty="0"/>
              <a:t>Performed and reported by: William Owen (Clinical Scientist)</a:t>
            </a:r>
          </a:p>
          <a:p>
            <a:pPr marL="0" indent="0">
              <a:buFont typeface="Arial" panose="020B0604020202020204" pitchFamily="34" charset="0"/>
              <a:buNone/>
            </a:pPr>
            <a:r>
              <a:rPr lang="en-GB" sz="1300" dirty="0"/>
              <a:t>Schematic available</a:t>
            </a:r>
          </a:p>
        </p:txBody>
      </p:sp>
    </p:spTree>
    <p:extLst>
      <p:ext uri="{BB962C8B-B14F-4D97-AF65-F5344CB8AC3E}">
        <p14:creationId xmlns:p14="http://schemas.microsoft.com/office/powerpoint/2010/main" val="24314264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3ECC5F0-F581-3F6A-A626-18E2041CCE07}"/>
              </a:ext>
            </a:extLst>
          </p:cNvPr>
          <p:cNvSpPr>
            <a:spLocks noGrp="1"/>
          </p:cNvSpPr>
          <p:nvPr>
            <p:ph idx="1"/>
          </p:nvPr>
        </p:nvSpPr>
        <p:spPr/>
        <p:txBody>
          <a:bodyPr>
            <a:normAutofit/>
          </a:bodyPr>
          <a:lstStyle/>
          <a:p>
            <a:pPr marL="0" indent="0">
              <a:buNone/>
            </a:pPr>
            <a:r>
              <a:rPr lang="en-GB" sz="1300" dirty="0"/>
              <a:t>Clinical History : Seen in TIA clinic with right arm weakness and heaviness. Slurred speech now resolved. ? TIA/Stroke. MR head please.</a:t>
            </a:r>
          </a:p>
          <a:p>
            <a:pPr marL="0" indent="0">
              <a:buNone/>
            </a:pPr>
            <a:endParaRPr lang="en-GB" sz="1300" dirty="0"/>
          </a:p>
          <a:p>
            <a:pPr marL="0" indent="0">
              <a:buNone/>
            </a:pPr>
            <a:r>
              <a:rPr lang="en-GB" sz="1300" dirty="0"/>
              <a:t>US Doppler Carotid Arteries : </a:t>
            </a:r>
          </a:p>
          <a:p>
            <a:pPr marL="0" indent="0">
              <a:buNone/>
            </a:pPr>
            <a:endParaRPr lang="en-GB" sz="1300" dirty="0"/>
          </a:p>
          <a:p>
            <a:pPr marL="0" indent="0">
              <a:buNone/>
            </a:pPr>
            <a:r>
              <a:rPr lang="en-GB" sz="1300" dirty="0"/>
              <a:t>Bilaterally:</a:t>
            </a:r>
          </a:p>
          <a:p>
            <a:pPr marL="0" indent="0">
              <a:buNone/>
            </a:pPr>
            <a:r>
              <a:rPr lang="en-GB" sz="1300" dirty="0"/>
              <a:t>Widely patent common carotid artery, external carotid artery origin and internal carotid artery with normal Doppler flow patterns throughout. </a:t>
            </a:r>
          </a:p>
          <a:p>
            <a:pPr marL="0" indent="0">
              <a:buNone/>
            </a:pPr>
            <a:r>
              <a:rPr lang="en-GB" sz="1300" dirty="0"/>
              <a:t>Patent vertebral artery with antegrade flow.</a:t>
            </a:r>
          </a:p>
          <a:p>
            <a:pPr marL="0" indent="0">
              <a:buNone/>
            </a:pPr>
            <a:r>
              <a:rPr lang="en-GB" sz="1300" dirty="0"/>
              <a:t>Patent subclavian artery with normal flow patterns. </a:t>
            </a:r>
          </a:p>
          <a:p>
            <a:pPr marL="0" indent="0">
              <a:buNone/>
            </a:pPr>
            <a:endParaRPr lang="en-GB" sz="1300" dirty="0"/>
          </a:p>
          <a:p>
            <a:pPr marL="0" indent="0">
              <a:buNone/>
            </a:pPr>
            <a:r>
              <a:rPr lang="en-GB" sz="1300" dirty="0"/>
              <a:t>Summary:</a:t>
            </a:r>
          </a:p>
          <a:p>
            <a:pPr marL="0" indent="0">
              <a:buNone/>
            </a:pPr>
            <a:r>
              <a:rPr lang="en-GB" sz="1300" dirty="0"/>
              <a:t>Normal extracranial carotid arteries bilaterally</a:t>
            </a:r>
          </a:p>
          <a:p>
            <a:pPr marL="0" indent="0">
              <a:buNone/>
            </a:pPr>
            <a:endParaRPr lang="en-GB" sz="1300" dirty="0"/>
          </a:p>
          <a:p>
            <a:pPr marL="0" indent="0">
              <a:buNone/>
            </a:pPr>
            <a:r>
              <a:rPr lang="en-GB" sz="1300" dirty="0"/>
              <a:t>----------------------------------------------------------------   </a:t>
            </a:r>
          </a:p>
          <a:p>
            <a:pPr marL="0" indent="0">
              <a:buNone/>
            </a:pPr>
            <a:r>
              <a:rPr lang="en-GB" sz="1300" dirty="0"/>
              <a:t>Verbal consent obtained</a:t>
            </a:r>
          </a:p>
          <a:p>
            <a:pPr marL="0" indent="0">
              <a:buNone/>
            </a:pPr>
            <a:r>
              <a:rPr lang="en-GB" sz="1300" dirty="0"/>
              <a:t>Location: 36</a:t>
            </a:r>
          </a:p>
          <a:p>
            <a:pPr marL="0" indent="0">
              <a:buNone/>
            </a:pPr>
            <a:r>
              <a:rPr lang="en-GB" sz="1300" dirty="0"/>
              <a:t>Machine: Gary </a:t>
            </a:r>
          </a:p>
          <a:p>
            <a:pPr marL="0" indent="0">
              <a:buNone/>
            </a:pPr>
            <a:r>
              <a:rPr lang="en-GB" sz="1300" dirty="0"/>
              <a:t>Technical Quality: Good</a:t>
            </a:r>
          </a:p>
          <a:p>
            <a:pPr marL="0" indent="0">
              <a:buNone/>
            </a:pPr>
            <a:r>
              <a:rPr lang="en-GB" sz="1300" dirty="0"/>
              <a:t>Performed and reported by: William Owen (Clinical Scientist)</a:t>
            </a:r>
          </a:p>
          <a:p>
            <a:pPr marL="0" indent="0">
              <a:buNone/>
            </a:pPr>
            <a:endParaRPr lang="en-GB" sz="1300" dirty="0"/>
          </a:p>
        </p:txBody>
      </p:sp>
    </p:spTree>
    <p:extLst>
      <p:ext uri="{BB962C8B-B14F-4D97-AF65-F5344CB8AC3E}">
        <p14:creationId xmlns:p14="http://schemas.microsoft.com/office/powerpoint/2010/main" val="35994412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3ECC5F0-F581-3F6A-A626-18E2041CCE07}"/>
              </a:ext>
            </a:extLst>
          </p:cNvPr>
          <p:cNvSpPr>
            <a:spLocks noGrp="1"/>
          </p:cNvSpPr>
          <p:nvPr>
            <p:ph idx="1"/>
          </p:nvPr>
        </p:nvSpPr>
        <p:spPr>
          <a:xfrm>
            <a:off x="838200" y="548640"/>
            <a:ext cx="4686300" cy="5628323"/>
          </a:xfrm>
        </p:spPr>
        <p:txBody>
          <a:bodyPr>
            <a:normAutofit/>
          </a:bodyPr>
          <a:lstStyle/>
          <a:p>
            <a:pPr marL="0" indent="0">
              <a:buNone/>
            </a:pPr>
            <a:r>
              <a:rPr lang="en-GB" sz="1200" dirty="0"/>
              <a:t>Clinical History : As discussed with radiology - USS to </a:t>
            </a:r>
            <a:r>
              <a:rPr lang="en-GB" sz="1200" dirty="0" err="1"/>
              <a:t>exlude</a:t>
            </a:r>
            <a:r>
              <a:rPr lang="en-GB" sz="1200" dirty="0"/>
              <a:t> aneurysm please. Few months of new </a:t>
            </a:r>
            <a:r>
              <a:rPr lang="en-GB" sz="1200" dirty="0" err="1"/>
              <a:t>significnatly</a:t>
            </a:r>
            <a:r>
              <a:rPr lang="en-GB" sz="1200" dirty="0"/>
              <a:t> pulsatile </a:t>
            </a:r>
            <a:r>
              <a:rPr lang="en-GB" sz="1200" dirty="0" err="1"/>
              <a:t>cartodi</a:t>
            </a:r>
            <a:r>
              <a:rPr lang="en-GB" sz="1200" dirty="0"/>
              <a:t> artery right side. No masses, no </a:t>
            </a:r>
            <a:r>
              <a:rPr lang="en-GB" sz="1200" dirty="0" err="1"/>
              <a:t>cardaic</a:t>
            </a:r>
            <a:r>
              <a:rPr lang="en-GB" sz="1200" dirty="0"/>
              <a:t> / neuro </a:t>
            </a:r>
            <a:r>
              <a:rPr lang="en-GB" sz="1200" dirty="0" err="1"/>
              <a:t>sx</a:t>
            </a:r>
            <a:r>
              <a:rPr lang="en-GB" sz="1200" dirty="0"/>
              <a:t>. BP a little raised, but not massively.   USS to exclude </a:t>
            </a:r>
            <a:r>
              <a:rPr lang="en-GB" sz="1200" dirty="0" err="1"/>
              <a:t>aneursym</a:t>
            </a:r>
            <a:r>
              <a:rPr lang="en-GB" sz="1200" dirty="0"/>
              <a:t> please.   No preferred date thank you</a:t>
            </a:r>
          </a:p>
          <a:p>
            <a:pPr marL="0" indent="0">
              <a:buNone/>
            </a:pPr>
            <a:endParaRPr lang="en-GB" sz="1200" dirty="0"/>
          </a:p>
          <a:p>
            <a:pPr marL="0" indent="0">
              <a:buNone/>
            </a:pPr>
            <a:r>
              <a:rPr lang="en-GB" sz="1200" dirty="0"/>
              <a:t>US Doppler Carotid Arteries : </a:t>
            </a:r>
          </a:p>
          <a:p>
            <a:pPr marL="0" indent="0">
              <a:buNone/>
            </a:pPr>
            <a:endParaRPr lang="en-GB" sz="1200" dirty="0"/>
          </a:p>
          <a:p>
            <a:pPr marL="0" indent="0">
              <a:buNone/>
            </a:pPr>
            <a:r>
              <a:rPr lang="en-GB" sz="1200" dirty="0"/>
              <a:t>Right:</a:t>
            </a:r>
          </a:p>
          <a:p>
            <a:pPr marL="0" indent="0">
              <a:buNone/>
            </a:pPr>
            <a:r>
              <a:rPr lang="en-GB" sz="1200" dirty="0"/>
              <a:t>There are normal flow patterns in the common, external and internal carotid arteries with no evidence of significant disease. </a:t>
            </a:r>
          </a:p>
          <a:p>
            <a:pPr marL="0" indent="0">
              <a:buNone/>
            </a:pPr>
            <a:r>
              <a:rPr lang="en-GB" sz="1200" dirty="0"/>
              <a:t>Normal calibre carotid arteries. There is echogenic, mild atheroma at the carotid bifurcation, of no haemodynamic significance. </a:t>
            </a:r>
          </a:p>
          <a:p>
            <a:pPr marL="0" indent="0">
              <a:buNone/>
            </a:pPr>
            <a:r>
              <a:rPr lang="en-GB" sz="1200" dirty="0"/>
              <a:t>The internal carotid artery is patent distally with no significant stenosis detected.</a:t>
            </a:r>
          </a:p>
          <a:p>
            <a:pPr marL="0" indent="0">
              <a:buNone/>
            </a:pPr>
            <a:r>
              <a:rPr lang="en-GB" sz="1200" dirty="0"/>
              <a:t>Patent vertebral artery with antegrade flow.</a:t>
            </a:r>
          </a:p>
          <a:p>
            <a:pPr marL="0" indent="0">
              <a:buNone/>
            </a:pPr>
            <a:r>
              <a:rPr lang="en-GB" sz="1200" dirty="0"/>
              <a:t>Patent subclavian artery with normal flow patterns. </a:t>
            </a:r>
          </a:p>
          <a:p>
            <a:pPr marL="0" indent="0">
              <a:buNone/>
            </a:pPr>
            <a:endParaRPr lang="en-GB" sz="1200" dirty="0"/>
          </a:p>
          <a:p>
            <a:pPr marL="0" indent="0">
              <a:buNone/>
            </a:pPr>
            <a:r>
              <a:rPr lang="en-GB" sz="1200" dirty="0"/>
              <a:t>The internal jugular vein is dilated (20mm max diameter) with highly pulsatile flow. </a:t>
            </a:r>
          </a:p>
          <a:p>
            <a:pPr marL="0" indent="0">
              <a:buNone/>
            </a:pPr>
            <a:r>
              <a:rPr lang="en-GB" sz="1200" dirty="0"/>
              <a:t>Enhanced peak systolic velocities in the IJV ?Elevated JVP</a:t>
            </a:r>
          </a:p>
        </p:txBody>
      </p:sp>
      <p:sp>
        <p:nvSpPr>
          <p:cNvPr id="5" name="Content Placeholder 2">
            <a:extLst>
              <a:ext uri="{FF2B5EF4-FFF2-40B4-BE49-F238E27FC236}">
                <a16:creationId xmlns:a16="http://schemas.microsoft.com/office/drawing/2014/main" id="{692BAEA9-A2B1-16E9-2780-F5231EA15437}"/>
              </a:ext>
            </a:extLst>
          </p:cNvPr>
          <p:cNvSpPr txBox="1">
            <a:spLocks/>
          </p:cNvSpPr>
          <p:nvPr/>
        </p:nvSpPr>
        <p:spPr>
          <a:xfrm>
            <a:off x="6096000" y="548639"/>
            <a:ext cx="4686300" cy="5628323"/>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n-GB" sz="1300" dirty="0"/>
          </a:p>
          <a:p>
            <a:pPr marL="0" indent="0">
              <a:buFont typeface="Arial" panose="020B0604020202020204" pitchFamily="34" charset="0"/>
              <a:buNone/>
            </a:pPr>
            <a:endParaRPr lang="en-GB" sz="1300" dirty="0"/>
          </a:p>
          <a:p>
            <a:pPr marL="0" indent="0">
              <a:buFont typeface="Arial" panose="020B0604020202020204" pitchFamily="34" charset="0"/>
              <a:buNone/>
            </a:pPr>
            <a:r>
              <a:rPr lang="en-GB" sz="1300" dirty="0"/>
              <a:t>Left:</a:t>
            </a:r>
          </a:p>
          <a:p>
            <a:pPr marL="0" indent="0">
              <a:buFont typeface="Arial" panose="020B0604020202020204" pitchFamily="34" charset="0"/>
              <a:buNone/>
            </a:pPr>
            <a:r>
              <a:rPr lang="en-GB" sz="1300" dirty="0"/>
              <a:t>Widely patent common carotid artery, external carotid artery origin and internal carotid artery with normal Doppler flow patterns throughout. </a:t>
            </a:r>
          </a:p>
          <a:p>
            <a:pPr marL="0" indent="0">
              <a:buFont typeface="Arial" panose="020B0604020202020204" pitchFamily="34" charset="0"/>
              <a:buNone/>
            </a:pPr>
            <a:r>
              <a:rPr lang="en-GB" sz="1300" dirty="0"/>
              <a:t>Patent vertebral artery with antegrade flow.</a:t>
            </a:r>
          </a:p>
          <a:p>
            <a:pPr marL="0" indent="0">
              <a:buFont typeface="Arial" panose="020B0604020202020204" pitchFamily="34" charset="0"/>
              <a:buNone/>
            </a:pPr>
            <a:r>
              <a:rPr lang="en-GB" sz="1300" dirty="0"/>
              <a:t>Patent subclavian artery with normal flow patterns. </a:t>
            </a:r>
          </a:p>
          <a:p>
            <a:pPr marL="0" indent="0">
              <a:buFont typeface="Arial" panose="020B0604020202020204" pitchFamily="34" charset="0"/>
              <a:buNone/>
            </a:pPr>
            <a:r>
              <a:rPr lang="en-GB" sz="1300" dirty="0"/>
              <a:t>IJV does not appear dilated. </a:t>
            </a:r>
          </a:p>
          <a:p>
            <a:pPr marL="0" indent="0">
              <a:buFont typeface="Arial" panose="020B0604020202020204" pitchFamily="34" charset="0"/>
              <a:buNone/>
            </a:pPr>
            <a:endParaRPr lang="en-GB" sz="1300" dirty="0"/>
          </a:p>
          <a:p>
            <a:pPr marL="0" indent="0">
              <a:buFont typeface="Arial" panose="020B0604020202020204" pitchFamily="34" charset="0"/>
              <a:buNone/>
            </a:pPr>
            <a:r>
              <a:rPr lang="en-GB" sz="1300" dirty="0"/>
              <a:t>Summary:</a:t>
            </a:r>
          </a:p>
          <a:p>
            <a:pPr marL="0" indent="0">
              <a:buFont typeface="Arial" panose="020B0604020202020204" pitchFamily="34" charset="0"/>
              <a:buNone/>
            </a:pPr>
            <a:r>
              <a:rPr lang="en-GB" sz="1300" dirty="0"/>
              <a:t>No evidence of carotid artery aneurysm, mild right carotid artery disease (low grade 10-49%)</a:t>
            </a:r>
          </a:p>
          <a:p>
            <a:pPr marL="0" indent="0">
              <a:buFont typeface="Arial" panose="020B0604020202020204" pitchFamily="34" charset="0"/>
              <a:buNone/>
            </a:pPr>
            <a:r>
              <a:rPr lang="en-GB" sz="1300" dirty="0"/>
              <a:t>Dilated right IVJ with highly pulsatile flow ?Elevated JVP</a:t>
            </a:r>
          </a:p>
          <a:p>
            <a:pPr marL="0" indent="0">
              <a:buFont typeface="Arial" panose="020B0604020202020204" pitchFamily="34" charset="0"/>
              <a:buNone/>
            </a:pPr>
            <a:r>
              <a:rPr lang="en-GB" sz="1300" dirty="0"/>
              <a:t>Patient reports recent increase in breathlessness, suggest referral to Cardiology.</a:t>
            </a:r>
          </a:p>
          <a:p>
            <a:pPr marL="0" indent="0">
              <a:buFont typeface="Arial" panose="020B0604020202020204" pitchFamily="34" charset="0"/>
              <a:buNone/>
            </a:pPr>
            <a:endParaRPr lang="en-GB" sz="1300" dirty="0"/>
          </a:p>
          <a:p>
            <a:pPr marL="0" indent="0">
              <a:buFont typeface="Arial" panose="020B0604020202020204" pitchFamily="34" charset="0"/>
              <a:buNone/>
            </a:pPr>
            <a:r>
              <a:rPr lang="en-GB" sz="1300" dirty="0"/>
              <a:t>----------------------------------------------------------------   </a:t>
            </a:r>
          </a:p>
          <a:p>
            <a:pPr marL="0" indent="0">
              <a:buFont typeface="Arial" panose="020B0604020202020204" pitchFamily="34" charset="0"/>
              <a:buNone/>
            </a:pPr>
            <a:r>
              <a:rPr lang="en-GB" sz="1300" dirty="0"/>
              <a:t>Verbal consent obtained</a:t>
            </a:r>
          </a:p>
          <a:p>
            <a:pPr marL="0" indent="0">
              <a:buFont typeface="Arial" panose="020B0604020202020204" pitchFamily="34" charset="0"/>
              <a:buNone/>
            </a:pPr>
            <a:r>
              <a:rPr lang="en-GB" sz="1300" dirty="0"/>
              <a:t>Location: 5A</a:t>
            </a:r>
          </a:p>
          <a:p>
            <a:pPr marL="0" indent="0">
              <a:buFont typeface="Arial" panose="020B0604020202020204" pitchFamily="34" charset="0"/>
              <a:buNone/>
            </a:pPr>
            <a:r>
              <a:rPr lang="en-GB" sz="1300" dirty="0"/>
              <a:t>Machine: Elvis </a:t>
            </a:r>
          </a:p>
          <a:p>
            <a:pPr marL="0" indent="0">
              <a:buFont typeface="Arial" panose="020B0604020202020204" pitchFamily="34" charset="0"/>
              <a:buNone/>
            </a:pPr>
            <a:r>
              <a:rPr lang="en-GB" sz="1300" dirty="0"/>
              <a:t>Technical Quality: Good</a:t>
            </a:r>
          </a:p>
          <a:p>
            <a:pPr marL="0" indent="0">
              <a:buFont typeface="Arial" panose="020B0604020202020204" pitchFamily="34" charset="0"/>
              <a:buNone/>
            </a:pPr>
            <a:r>
              <a:rPr lang="en-GB" sz="1300" dirty="0"/>
              <a:t>Performed and reported by: William Owen (Clinical Scientist)</a:t>
            </a:r>
          </a:p>
          <a:p>
            <a:pPr marL="0" indent="0">
              <a:buFont typeface="Arial" panose="020B0604020202020204" pitchFamily="34" charset="0"/>
              <a:buNone/>
            </a:pPr>
            <a:r>
              <a:rPr lang="en-GB" sz="1300" dirty="0"/>
              <a:t>No schematic</a:t>
            </a:r>
          </a:p>
        </p:txBody>
      </p:sp>
    </p:spTree>
    <p:extLst>
      <p:ext uri="{BB962C8B-B14F-4D97-AF65-F5344CB8AC3E}">
        <p14:creationId xmlns:p14="http://schemas.microsoft.com/office/powerpoint/2010/main" val="15660242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3ECC5F0-F581-3F6A-A626-18E2041CCE07}"/>
              </a:ext>
            </a:extLst>
          </p:cNvPr>
          <p:cNvSpPr>
            <a:spLocks noGrp="1"/>
          </p:cNvSpPr>
          <p:nvPr>
            <p:ph idx="1"/>
          </p:nvPr>
        </p:nvSpPr>
        <p:spPr/>
        <p:txBody>
          <a:bodyPr>
            <a:normAutofit lnSpcReduction="10000"/>
          </a:bodyPr>
          <a:lstStyle/>
          <a:p>
            <a:pPr marL="0" indent="0">
              <a:buNone/>
            </a:pPr>
            <a:r>
              <a:rPr lang="en-GB" sz="1300" dirty="0"/>
              <a:t>Clinical History : Left sided numbness of the face, arm and leg. ? Thalamic stroke. MR head and dopplers please.</a:t>
            </a:r>
          </a:p>
          <a:p>
            <a:pPr marL="0" indent="0">
              <a:buNone/>
            </a:pPr>
            <a:endParaRPr lang="en-GB" sz="1300" dirty="0"/>
          </a:p>
          <a:p>
            <a:pPr marL="0" indent="0">
              <a:buNone/>
            </a:pPr>
            <a:r>
              <a:rPr lang="en-GB" sz="1300" dirty="0"/>
              <a:t>US Doppler Carotid Arteries : </a:t>
            </a:r>
          </a:p>
          <a:p>
            <a:pPr marL="0" indent="0">
              <a:buNone/>
            </a:pPr>
            <a:endParaRPr lang="en-GB" sz="1300" dirty="0"/>
          </a:p>
          <a:p>
            <a:pPr marL="0" indent="0">
              <a:buNone/>
            </a:pPr>
            <a:r>
              <a:rPr lang="en-GB" sz="1300" dirty="0"/>
              <a:t>Bilaterally:</a:t>
            </a:r>
          </a:p>
          <a:p>
            <a:pPr marL="0" indent="0">
              <a:buNone/>
            </a:pPr>
            <a:r>
              <a:rPr lang="en-GB" sz="1300" dirty="0"/>
              <a:t>Widely patent common carotid artery, external carotid artery origin and internal carotid artery with normal Doppler flow patterns throughout. </a:t>
            </a:r>
          </a:p>
          <a:p>
            <a:pPr marL="0" indent="0">
              <a:buNone/>
            </a:pPr>
            <a:r>
              <a:rPr lang="en-GB" sz="1300" dirty="0"/>
              <a:t>Patent vertebral artery with antegrade flow.</a:t>
            </a:r>
          </a:p>
          <a:p>
            <a:pPr marL="0" indent="0">
              <a:buNone/>
            </a:pPr>
            <a:r>
              <a:rPr lang="en-GB" sz="1300" dirty="0"/>
              <a:t>Patent subclavian artery with normal flow patterns. </a:t>
            </a:r>
          </a:p>
          <a:p>
            <a:pPr marL="0" indent="0">
              <a:buNone/>
            </a:pPr>
            <a:endParaRPr lang="en-GB" sz="1300" dirty="0"/>
          </a:p>
          <a:p>
            <a:pPr marL="0" indent="0">
              <a:buNone/>
            </a:pPr>
            <a:r>
              <a:rPr lang="en-GB" sz="1300" dirty="0"/>
              <a:t>Summary:</a:t>
            </a:r>
          </a:p>
          <a:p>
            <a:pPr marL="0" indent="0">
              <a:buNone/>
            </a:pPr>
            <a:r>
              <a:rPr lang="en-GB" sz="1300" dirty="0"/>
              <a:t>Normal extracranial carotid arteries bilaterally</a:t>
            </a:r>
          </a:p>
          <a:p>
            <a:pPr marL="0" indent="0">
              <a:buNone/>
            </a:pPr>
            <a:endParaRPr lang="en-GB" sz="1300" dirty="0"/>
          </a:p>
          <a:p>
            <a:pPr marL="0" indent="0">
              <a:buNone/>
            </a:pPr>
            <a:endParaRPr lang="en-GB" sz="1300" dirty="0"/>
          </a:p>
          <a:p>
            <a:pPr marL="0" indent="0">
              <a:buNone/>
            </a:pPr>
            <a:r>
              <a:rPr lang="en-GB" sz="1300" dirty="0"/>
              <a:t>----------------------------------------------------------------   </a:t>
            </a:r>
          </a:p>
          <a:p>
            <a:pPr marL="0" indent="0">
              <a:buNone/>
            </a:pPr>
            <a:r>
              <a:rPr lang="en-GB" sz="1300" dirty="0"/>
              <a:t>Verbal consent obtained</a:t>
            </a:r>
          </a:p>
          <a:p>
            <a:pPr marL="0" indent="0">
              <a:buNone/>
            </a:pPr>
            <a:r>
              <a:rPr lang="en-GB" sz="1300" dirty="0"/>
              <a:t>Location: 36</a:t>
            </a:r>
          </a:p>
          <a:p>
            <a:pPr marL="0" indent="0">
              <a:buNone/>
            </a:pPr>
            <a:r>
              <a:rPr lang="en-GB" sz="1300" dirty="0"/>
              <a:t>Machine: Gary </a:t>
            </a:r>
          </a:p>
          <a:p>
            <a:pPr marL="0" indent="0">
              <a:buNone/>
            </a:pPr>
            <a:r>
              <a:rPr lang="en-GB" sz="1300" dirty="0"/>
              <a:t>Technical Quality: Good</a:t>
            </a:r>
          </a:p>
          <a:p>
            <a:pPr marL="0" indent="0">
              <a:buNone/>
            </a:pPr>
            <a:r>
              <a:rPr lang="en-GB" sz="1300" dirty="0"/>
              <a:t>Performed and reported by: William Owen (Clinical Scientist)</a:t>
            </a:r>
          </a:p>
          <a:p>
            <a:pPr marL="0" indent="0">
              <a:buNone/>
            </a:pPr>
            <a:endParaRPr lang="en-GB" sz="1300" dirty="0"/>
          </a:p>
        </p:txBody>
      </p:sp>
    </p:spTree>
    <p:extLst>
      <p:ext uri="{BB962C8B-B14F-4D97-AF65-F5344CB8AC3E}">
        <p14:creationId xmlns:p14="http://schemas.microsoft.com/office/powerpoint/2010/main" val="7918997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3ECC5F0-F581-3F6A-A626-18E2041CCE07}"/>
              </a:ext>
            </a:extLst>
          </p:cNvPr>
          <p:cNvSpPr>
            <a:spLocks noGrp="1"/>
          </p:cNvSpPr>
          <p:nvPr>
            <p:ph idx="1"/>
          </p:nvPr>
        </p:nvSpPr>
        <p:spPr/>
        <p:txBody>
          <a:bodyPr>
            <a:normAutofit fontScale="92500" lnSpcReduction="10000"/>
          </a:bodyPr>
          <a:lstStyle/>
          <a:p>
            <a:pPr marL="0" indent="0">
              <a:buNone/>
            </a:pPr>
            <a:r>
              <a:rPr lang="en-GB" sz="1300" dirty="0"/>
              <a:t>Clinical History : Seen in TIA clinic with right sided weakness and aphasia. ? Left MCA infarct. Mr head and dopplers please.</a:t>
            </a:r>
          </a:p>
          <a:p>
            <a:pPr marL="0" indent="0">
              <a:buNone/>
            </a:pPr>
            <a:endParaRPr lang="en-GB" sz="1300" dirty="0"/>
          </a:p>
          <a:p>
            <a:pPr marL="0" indent="0">
              <a:buNone/>
            </a:pPr>
            <a:r>
              <a:rPr lang="en-GB" sz="1300" dirty="0"/>
              <a:t>US Doppler Carotid Arteries : </a:t>
            </a:r>
          </a:p>
          <a:p>
            <a:pPr marL="0" indent="0">
              <a:buNone/>
            </a:pPr>
            <a:endParaRPr lang="en-GB" sz="1300" dirty="0"/>
          </a:p>
          <a:p>
            <a:pPr marL="0" indent="0">
              <a:buNone/>
            </a:pPr>
            <a:r>
              <a:rPr lang="en-GB" sz="1300" dirty="0"/>
              <a:t>Bilaterally:</a:t>
            </a:r>
          </a:p>
          <a:p>
            <a:pPr marL="0" indent="0">
              <a:buNone/>
            </a:pPr>
            <a:r>
              <a:rPr lang="en-GB" sz="1300" dirty="0"/>
              <a:t>There are normal flow patterns in the common, external and internal carotid arteries with no evidence of significant disease. </a:t>
            </a:r>
          </a:p>
          <a:p>
            <a:pPr marL="0" indent="0">
              <a:buNone/>
            </a:pPr>
            <a:r>
              <a:rPr lang="en-GB" sz="1300" dirty="0"/>
              <a:t>There is calcified mild atheroma at the carotid bifurcation, of no haemodynamic significance. </a:t>
            </a:r>
          </a:p>
          <a:p>
            <a:pPr marL="0" indent="0">
              <a:buNone/>
            </a:pPr>
            <a:r>
              <a:rPr lang="en-GB" sz="1300" dirty="0"/>
              <a:t>The internal carotid artery is patent distally with no significant stenosis detected.</a:t>
            </a:r>
          </a:p>
          <a:p>
            <a:pPr marL="0" indent="0">
              <a:buNone/>
            </a:pPr>
            <a:r>
              <a:rPr lang="en-GB" sz="1300" dirty="0"/>
              <a:t>Patent vertebral artery with antegrade flow.</a:t>
            </a:r>
          </a:p>
          <a:p>
            <a:pPr marL="0" indent="0">
              <a:buNone/>
            </a:pPr>
            <a:r>
              <a:rPr lang="en-GB" sz="1300" dirty="0"/>
              <a:t>Patent subclavian artery with normal flow patterns. </a:t>
            </a:r>
          </a:p>
          <a:p>
            <a:pPr marL="0" indent="0">
              <a:buNone/>
            </a:pPr>
            <a:endParaRPr lang="en-GB" sz="1300" dirty="0"/>
          </a:p>
          <a:p>
            <a:pPr marL="0" indent="0">
              <a:buNone/>
            </a:pPr>
            <a:r>
              <a:rPr lang="en-GB" sz="1300" dirty="0"/>
              <a:t>Summary:</a:t>
            </a:r>
          </a:p>
          <a:p>
            <a:pPr marL="0" indent="0">
              <a:buNone/>
            </a:pPr>
            <a:r>
              <a:rPr lang="en-GB" sz="1300" dirty="0"/>
              <a:t>Mild carotid artery disease bilaterally (&lt;50%)</a:t>
            </a:r>
          </a:p>
          <a:p>
            <a:pPr marL="0" indent="0">
              <a:buNone/>
            </a:pPr>
            <a:endParaRPr lang="en-GB" sz="1300" dirty="0"/>
          </a:p>
          <a:p>
            <a:pPr marL="0" indent="0">
              <a:buNone/>
            </a:pPr>
            <a:r>
              <a:rPr lang="en-GB" sz="1300" dirty="0"/>
              <a:t>----------------------------------------------------------------   </a:t>
            </a:r>
          </a:p>
          <a:p>
            <a:pPr marL="0" indent="0">
              <a:buNone/>
            </a:pPr>
            <a:r>
              <a:rPr lang="en-GB" sz="1300" dirty="0"/>
              <a:t>Verbal consent obtained</a:t>
            </a:r>
          </a:p>
          <a:p>
            <a:pPr marL="0" indent="0">
              <a:buNone/>
            </a:pPr>
            <a:r>
              <a:rPr lang="en-GB" sz="1300" dirty="0"/>
              <a:t>Location: 36</a:t>
            </a:r>
          </a:p>
          <a:p>
            <a:pPr marL="0" indent="0">
              <a:buNone/>
            </a:pPr>
            <a:r>
              <a:rPr lang="en-GB" sz="1300" dirty="0"/>
              <a:t>Machine: Gary </a:t>
            </a:r>
          </a:p>
          <a:p>
            <a:pPr marL="0" indent="0">
              <a:buNone/>
            </a:pPr>
            <a:r>
              <a:rPr lang="en-GB" sz="1300" dirty="0"/>
              <a:t>Technical Quality: Good</a:t>
            </a:r>
          </a:p>
          <a:p>
            <a:pPr marL="0" indent="0">
              <a:buNone/>
            </a:pPr>
            <a:r>
              <a:rPr lang="en-GB" sz="1300" dirty="0"/>
              <a:t>Performed and reported by: William Owen (Clinical Scientist)</a:t>
            </a:r>
          </a:p>
          <a:p>
            <a:pPr marL="0" indent="0">
              <a:buNone/>
            </a:pPr>
            <a:endParaRPr lang="en-GB" sz="1300" dirty="0"/>
          </a:p>
        </p:txBody>
      </p:sp>
    </p:spTree>
    <p:extLst>
      <p:ext uri="{BB962C8B-B14F-4D97-AF65-F5344CB8AC3E}">
        <p14:creationId xmlns:p14="http://schemas.microsoft.com/office/powerpoint/2010/main" val="30943714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3ECC5F0-F581-3F6A-A626-18E2041CCE07}"/>
              </a:ext>
            </a:extLst>
          </p:cNvPr>
          <p:cNvSpPr>
            <a:spLocks noGrp="1"/>
          </p:cNvSpPr>
          <p:nvPr>
            <p:ph idx="1"/>
          </p:nvPr>
        </p:nvSpPr>
        <p:spPr/>
        <p:txBody>
          <a:bodyPr>
            <a:normAutofit fontScale="85000" lnSpcReduction="20000"/>
          </a:bodyPr>
          <a:lstStyle/>
          <a:p>
            <a:pPr marL="0" indent="0">
              <a:buNone/>
            </a:pPr>
            <a:r>
              <a:rPr lang="en-GB" sz="1300" dirty="0"/>
              <a:t>Clinical History : Seen in TIA clinic with speech difficulties. Known migraine. ? Left MCA stroke. MR head and dopplers please.</a:t>
            </a:r>
          </a:p>
          <a:p>
            <a:pPr marL="0" indent="0">
              <a:buNone/>
            </a:pPr>
            <a:endParaRPr lang="en-GB" sz="1300" dirty="0"/>
          </a:p>
          <a:p>
            <a:pPr marL="0" indent="0">
              <a:buNone/>
            </a:pPr>
            <a:r>
              <a:rPr lang="en-GB" sz="1300" dirty="0"/>
              <a:t>US Doppler Carotid Arteries : </a:t>
            </a:r>
          </a:p>
          <a:p>
            <a:pPr marL="0" indent="0">
              <a:buNone/>
            </a:pPr>
            <a:endParaRPr lang="en-GB" sz="1300" dirty="0"/>
          </a:p>
          <a:p>
            <a:pPr marL="0" indent="0">
              <a:buNone/>
            </a:pPr>
            <a:r>
              <a:rPr lang="en-GB" sz="1300" dirty="0"/>
              <a:t>Bilaterally:</a:t>
            </a:r>
          </a:p>
          <a:p>
            <a:pPr marL="0" indent="0">
              <a:buNone/>
            </a:pPr>
            <a:r>
              <a:rPr lang="en-GB" sz="1300" dirty="0"/>
              <a:t>Widely patent common carotid artery, external carotid artery origin and proximal internal carotid artery with normal Doppler flow patterns throughout. </a:t>
            </a:r>
          </a:p>
          <a:p>
            <a:pPr marL="0" indent="0">
              <a:buNone/>
            </a:pPr>
            <a:r>
              <a:rPr lang="en-GB" sz="1300" dirty="0"/>
              <a:t>There are enhanced velocities with turbulent flow seen in the mid-distal extracranial ICA, suggestive of a ~50% stenosis. </a:t>
            </a:r>
          </a:p>
          <a:p>
            <a:pPr marL="0" indent="0">
              <a:buNone/>
            </a:pPr>
            <a:r>
              <a:rPr lang="en-GB" sz="1300" dirty="0"/>
              <a:t>No obvious atheroma seen on B-mode and is likely to be caused by mild vessel tortuosity. However, due to depth of vessel unable to exclude atheroma at this point. </a:t>
            </a:r>
          </a:p>
          <a:p>
            <a:pPr marL="0" indent="0">
              <a:buNone/>
            </a:pPr>
            <a:r>
              <a:rPr lang="en-GB" sz="1300" dirty="0"/>
              <a:t>If there is evidence of an infarct on MRI, may need alternative imaging to exclude significant stenosis here. </a:t>
            </a:r>
          </a:p>
          <a:p>
            <a:pPr marL="0" indent="0">
              <a:buNone/>
            </a:pPr>
            <a:endParaRPr lang="en-GB" sz="1300" dirty="0"/>
          </a:p>
          <a:p>
            <a:pPr marL="0" indent="0">
              <a:buNone/>
            </a:pPr>
            <a:r>
              <a:rPr lang="en-GB" sz="1300" dirty="0"/>
              <a:t>Patent vertebral artery with antegrade flow.</a:t>
            </a:r>
          </a:p>
          <a:p>
            <a:pPr marL="0" indent="0">
              <a:buNone/>
            </a:pPr>
            <a:r>
              <a:rPr lang="en-GB" sz="1300" dirty="0"/>
              <a:t>Patent subclavian artery with normal flow patterns. </a:t>
            </a:r>
          </a:p>
          <a:p>
            <a:pPr marL="0" indent="0">
              <a:buNone/>
            </a:pPr>
            <a:endParaRPr lang="en-GB" sz="1300" dirty="0"/>
          </a:p>
          <a:p>
            <a:pPr marL="0" indent="0">
              <a:buNone/>
            </a:pPr>
            <a:r>
              <a:rPr lang="en-GB" sz="1300" dirty="0"/>
              <a:t>Summary:</a:t>
            </a:r>
          </a:p>
          <a:p>
            <a:pPr marL="0" indent="0">
              <a:buNone/>
            </a:pPr>
            <a:r>
              <a:rPr lang="en-GB" sz="1300" dirty="0"/>
              <a:t>Normal carotid bifurcation bilaterally</a:t>
            </a:r>
          </a:p>
          <a:p>
            <a:pPr marL="0" indent="0">
              <a:buNone/>
            </a:pPr>
            <a:r>
              <a:rPr lang="en-GB" sz="1300" dirty="0"/>
              <a:t>?~50% stenosis of mid-distal ICA bilaterally</a:t>
            </a:r>
          </a:p>
          <a:p>
            <a:pPr marL="0" indent="0">
              <a:buNone/>
            </a:pPr>
            <a:endParaRPr lang="en-GB" sz="1300" dirty="0"/>
          </a:p>
          <a:p>
            <a:pPr marL="0" indent="0">
              <a:buNone/>
            </a:pPr>
            <a:r>
              <a:rPr lang="en-GB" sz="1300" dirty="0"/>
              <a:t>----------------------------------------------------------------   </a:t>
            </a:r>
          </a:p>
          <a:p>
            <a:pPr marL="0" indent="0">
              <a:buNone/>
            </a:pPr>
            <a:r>
              <a:rPr lang="en-GB" sz="1300" dirty="0"/>
              <a:t>Verbal consent obtained</a:t>
            </a:r>
          </a:p>
          <a:p>
            <a:pPr marL="0" indent="0">
              <a:buNone/>
            </a:pPr>
            <a:r>
              <a:rPr lang="en-GB" sz="1300" dirty="0"/>
              <a:t>Location: 36</a:t>
            </a:r>
          </a:p>
          <a:p>
            <a:pPr marL="0" indent="0">
              <a:buNone/>
            </a:pPr>
            <a:r>
              <a:rPr lang="en-GB" sz="1300" dirty="0"/>
              <a:t>Machine: Gary </a:t>
            </a:r>
          </a:p>
          <a:p>
            <a:pPr marL="0" indent="0">
              <a:buNone/>
            </a:pPr>
            <a:r>
              <a:rPr lang="en-GB" sz="1300" dirty="0"/>
              <a:t>Technical Quality: Good</a:t>
            </a:r>
          </a:p>
          <a:p>
            <a:pPr marL="0" indent="0">
              <a:buNone/>
            </a:pPr>
            <a:r>
              <a:rPr lang="en-GB" sz="1300" dirty="0"/>
              <a:t>Performed and reported by: William Owen (Clinical Scientist)</a:t>
            </a:r>
          </a:p>
        </p:txBody>
      </p:sp>
    </p:spTree>
    <p:extLst>
      <p:ext uri="{BB962C8B-B14F-4D97-AF65-F5344CB8AC3E}">
        <p14:creationId xmlns:p14="http://schemas.microsoft.com/office/powerpoint/2010/main" val="1509409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3ECC5F0-F581-3F6A-A626-18E2041CCE07}"/>
              </a:ext>
            </a:extLst>
          </p:cNvPr>
          <p:cNvSpPr>
            <a:spLocks noGrp="1"/>
          </p:cNvSpPr>
          <p:nvPr>
            <p:ph idx="1"/>
          </p:nvPr>
        </p:nvSpPr>
        <p:spPr/>
        <p:txBody>
          <a:bodyPr>
            <a:normAutofit fontScale="85000" lnSpcReduction="20000"/>
          </a:bodyPr>
          <a:lstStyle/>
          <a:p>
            <a:pPr marL="0" indent="0">
              <a:buNone/>
            </a:pPr>
            <a:r>
              <a:rPr lang="en-GB" sz="1300" dirty="0"/>
              <a:t>Clinical History : Seen in TIA clinic with speech difficulties. Known migraine. ? Left MCA stroke. MR head and dopplers please.</a:t>
            </a:r>
          </a:p>
          <a:p>
            <a:pPr marL="0" indent="0">
              <a:buNone/>
            </a:pPr>
            <a:endParaRPr lang="en-GB" sz="1300" dirty="0"/>
          </a:p>
          <a:p>
            <a:pPr marL="0" indent="0">
              <a:buNone/>
            </a:pPr>
            <a:r>
              <a:rPr lang="en-GB" sz="1300" dirty="0"/>
              <a:t>US Doppler Carotid Arteries : </a:t>
            </a:r>
          </a:p>
          <a:p>
            <a:pPr marL="0" indent="0">
              <a:buNone/>
            </a:pPr>
            <a:endParaRPr lang="en-GB" sz="1300" dirty="0"/>
          </a:p>
          <a:p>
            <a:pPr marL="0" indent="0">
              <a:buNone/>
            </a:pPr>
            <a:r>
              <a:rPr lang="en-GB" sz="1300" dirty="0"/>
              <a:t>Bilaterally:</a:t>
            </a:r>
          </a:p>
          <a:p>
            <a:pPr marL="0" indent="0">
              <a:buNone/>
            </a:pPr>
            <a:r>
              <a:rPr lang="en-GB" sz="1300" dirty="0"/>
              <a:t>Widely patent common carotid artery, external carotid artery origin and proximal internal carotid artery with normal Doppler flow patterns throughout. </a:t>
            </a:r>
          </a:p>
          <a:p>
            <a:pPr marL="0" indent="0">
              <a:buNone/>
            </a:pPr>
            <a:r>
              <a:rPr lang="en-GB" sz="1300" dirty="0"/>
              <a:t>There are enhanced velocities with turbulent flow seen in the mid-distal extracranial ICA, suggestive of a ~50% stenosis. </a:t>
            </a:r>
          </a:p>
          <a:p>
            <a:pPr marL="0" indent="0">
              <a:buNone/>
            </a:pPr>
            <a:r>
              <a:rPr lang="en-GB" sz="1300" dirty="0"/>
              <a:t>No obvious atheroma seen on B-mode and is likely to be caused by mild vessel tortuosity. However, due to depth of vessel unable to exclude atheroma at this point. </a:t>
            </a:r>
          </a:p>
          <a:p>
            <a:pPr marL="0" indent="0">
              <a:buNone/>
            </a:pPr>
            <a:r>
              <a:rPr lang="en-GB" sz="1300" dirty="0"/>
              <a:t>If there is evidence of an infarct on MRI, may need alternative imaging to exclude significant stenosis here. </a:t>
            </a:r>
          </a:p>
          <a:p>
            <a:pPr marL="0" indent="0">
              <a:buNone/>
            </a:pPr>
            <a:endParaRPr lang="en-GB" sz="1300" dirty="0"/>
          </a:p>
          <a:p>
            <a:pPr marL="0" indent="0">
              <a:buNone/>
            </a:pPr>
            <a:r>
              <a:rPr lang="en-GB" sz="1300" dirty="0"/>
              <a:t>Patent vertebral artery with antegrade flow.</a:t>
            </a:r>
          </a:p>
          <a:p>
            <a:pPr marL="0" indent="0">
              <a:buNone/>
            </a:pPr>
            <a:r>
              <a:rPr lang="en-GB" sz="1300" dirty="0"/>
              <a:t>Patent subclavian artery with normal flow patterns. </a:t>
            </a:r>
          </a:p>
          <a:p>
            <a:pPr marL="0" indent="0">
              <a:buNone/>
            </a:pPr>
            <a:endParaRPr lang="en-GB" sz="1300" dirty="0"/>
          </a:p>
          <a:p>
            <a:pPr marL="0" indent="0">
              <a:buNone/>
            </a:pPr>
            <a:r>
              <a:rPr lang="en-GB" sz="1300" dirty="0"/>
              <a:t>Summary:</a:t>
            </a:r>
          </a:p>
          <a:p>
            <a:pPr marL="0" indent="0">
              <a:buNone/>
            </a:pPr>
            <a:r>
              <a:rPr lang="en-GB" sz="1300" dirty="0"/>
              <a:t>Normal carotid bifurcation bilaterally</a:t>
            </a:r>
          </a:p>
          <a:p>
            <a:pPr marL="0" indent="0">
              <a:buNone/>
            </a:pPr>
            <a:r>
              <a:rPr lang="en-GB" sz="1300" dirty="0"/>
              <a:t>?~50% stenosis of mid-distal ICA bilaterally</a:t>
            </a:r>
          </a:p>
          <a:p>
            <a:pPr marL="0" indent="0">
              <a:buNone/>
            </a:pPr>
            <a:endParaRPr lang="en-GB" sz="1300" dirty="0"/>
          </a:p>
          <a:p>
            <a:pPr marL="0" indent="0">
              <a:buNone/>
            </a:pPr>
            <a:r>
              <a:rPr lang="en-GB" sz="1300" dirty="0"/>
              <a:t>----------------------------------------------------------------   </a:t>
            </a:r>
          </a:p>
          <a:p>
            <a:pPr marL="0" indent="0">
              <a:buNone/>
            </a:pPr>
            <a:r>
              <a:rPr lang="en-GB" sz="1300" dirty="0"/>
              <a:t>Verbal consent obtained</a:t>
            </a:r>
          </a:p>
          <a:p>
            <a:pPr marL="0" indent="0">
              <a:buNone/>
            </a:pPr>
            <a:r>
              <a:rPr lang="en-GB" sz="1300" dirty="0"/>
              <a:t>Location: 36</a:t>
            </a:r>
          </a:p>
          <a:p>
            <a:pPr marL="0" indent="0">
              <a:buNone/>
            </a:pPr>
            <a:r>
              <a:rPr lang="en-GB" sz="1300" dirty="0"/>
              <a:t>Machine: Gary </a:t>
            </a:r>
          </a:p>
          <a:p>
            <a:pPr marL="0" indent="0">
              <a:buNone/>
            </a:pPr>
            <a:r>
              <a:rPr lang="en-GB" sz="1300" dirty="0"/>
              <a:t>Technical Quality: Good</a:t>
            </a:r>
          </a:p>
          <a:p>
            <a:pPr marL="0" indent="0">
              <a:buNone/>
            </a:pPr>
            <a:r>
              <a:rPr lang="en-GB" sz="1300" dirty="0"/>
              <a:t>Performed and reported by: William Owen (Clinical Scientist)</a:t>
            </a:r>
          </a:p>
        </p:txBody>
      </p:sp>
    </p:spTree>
    <p:extLst>
      <p:ext uri="{BB962C8B-B14F-4D97-AF65-F5344CB8AC3E}">
        <p14:creationId xmlns:p14="http://schemas.microsoft.com/office/powerpoint/2010/main" val="12567891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3ECC5F0-F581-3F6A-A626-18E2041CCE07}"/>
              </a:ext>
            </a:extLst>
          </p:cNvPr>
          <p:cNvSpPr>
            <a:spLocks noGrp="1"/>
          </p:cNvSpPr>
          <p:nvPr>
            <p:ph idx="1"/>
          </p:nvPr>
        </p:nvSpPr>
        <p:spPr/>
        <p:txBody>
          <a:bodyPr>
            <a:normAutofit fontScale="77500" lnSpcReduction="20000"/>
          </a:bodyPr>
          <a:lstStyle/>
          <a:p>
            <a:pPr marL="0" indent="0">
              <a:buNone/>
            </a:pPr>
            <a:r>
              <a:rPr lang="en-GB" sz="1300" dirty="0"/>
              <a:t>Clinical History :4 episodes of slurred speech + L facial droop. all resolved around 5 min. ?recurrent TIAs  MRI please. many thanks</a:t>
            </a:r>
          </a:p>
          <a:p>
            <a:pPr marL="0" indent="0">
              <a:buNone/>
            </a:pPr>
            <a:r>
              <a:rPr lang="en-GB" sz="1300" dirty="0"/>
              <a:t>US Doppler Carotid Arteries : Focussed ward scan.</a:t>
            </a:r>
          </a:p>
          <a:p>
            <a:pPr marL="0" indent="0">
              <a:buNone/>
            </a:pPr>
            <a:endParaRPr lang="en-GB" sz="1300" dirty="0"/>
          </a:p>
          <a:p>
            <a:pPr marL="0" indent="0">
              <a:buNone/>
            </a:pPr>
            <a:r>
              <a:rPr lang="en-GB" sz="1300" dirty="0"/>
              <a:t>Right:</a:t>
            </a:r>
          </a:p>
          <a:p>
            <a:pPr marL="0" indent="0">
              <a:buNone/>
            </a:pPr>
            <a:r>
              <a:rPr lang="en-GB" sz="1300" dirty="0"/>
              <a:t>Mild disease in CCA, not haemodynamically significant. High resistant signals. </a:t>
            </a:r>
          </a:p>
          <a:p>
            <a:pPr marL="0" indent="0">
              <a:buNone/>
            </a:pPr>
            <a:r>
              <a:rPr lang="en-GB" sz="1300" dirty="0"/>
              <a:t>Elevated velocities at ECA origin suggests &gt;50% stenosis.</a:t>
            </a:r>
          </a:p>
          <a:p>
            <a:pPr marL="0" indent="0">
              <a:buNone/>
            </a:pPr>
            <a:r>
              <a:rPr lang="en-GB" sz="1300" dirty="0"/>
              <a:t>The ICA is occluded from the origin. </a:t>
            </a:r>
          </a:p>
          <a:p>
            <a:pPr marL="0" indent="0">
              <a:buNone/>
            </a:pPr>
            <a:endParaRPr lang="en-GB" sz="1300" dirty="0"/>
          </a:p>
          <a:p>
            <a:pPr marL="0" indent="0">
              <a:buNone/>
            </a:pPr>
            <a:r>
              <a:rPr lang="en-GB" sz="1300" dirty="0"/>
              <a:t>Left:</a:t>
            </a:r>
          </a:p>
          <a:p>
            <a:pPr marL="0" indent="0">
              <a:buNone/>
            </a:pPr>
            <a:r>
              <a:rPr lang="en-GB" sz="1300" dirty="0"/>
              <a:t>Mild disease in CCA, not haemodynamically significant. Patent ECA.</a:t>
            </a:r>
          </a:p>
          <a:p>
            <a:pPr marL="0" indent="0">
              <a:buNone/>
            </a:pPr>
            <a:r>
              <a:rPr lang="en-GB" sz="1300" dirty="0"/>
              <a:t>There is echogenic  atheroma at the carotid bifurcation, of no haemodynamic significance. </a:t>
            </a:r>
          </a:p>
          <a:p>
            <a:pPr marL="0" indent="0">
              <a:buNone/>
            </a:pPr>
            <a:r>
              <a:rPr lang="en-GB" sz="1300" dirty="0"/>
              <a:t>The internal carotid artery is patent distally with no significant stenosis detected.</a:t>
            </a:r>
          </a:p>
          <a:p>
            <a:pPr marL="0" indent="0">
              <a:buNone/>
            </a:pPr>
            <a:endParaRPr lang="en-GB" sz="1300" dirty="0"/>
          </a:p>
          <a:p>
            <a:pPr marL="0" indent="0">
              <a:buNone/>
            </a:pPr>
            <a:r>
              <a:rPr lang="en-GB" sz="1300" dirty="0"/>
              <a:t>Summary:</a:t>
            </a:r>
          </a:p>
          <a:p>
            <a:pPr marL="0" indent="0">
              <a:buNone/>
            </a:pPr>
            <a:r>
              <a:rPr lang="en-GB" sz="1300" dirty="0"/>
              <a:t>Right - Occluded ICA</a:t>
            </a:r>
          </a:p>
          <a:p>
            <a:pPr marL="0" indent="0">
              <a:buNone/>
            </a:pPr>
            <a:r>
              <a:rPr lang="en-GB" sz="1300" dirty="0"/>
              <a:t>Left - &lt;50% ICA stenosis</a:t>
            </a:r>
          </a:p>
          <a:p>
            <a:pPr marL="0" indent="0">
              <a:buNone/>
            </a:pPr>
            <a:endParaRPr lang="en-GB" sz="1300" dirty="0"/>
          </a:p>
          <a:p>
            <a:pPr marL="0" indent="0">
              <a:buNone/>
            </a:pPr>
            <a:r>
              <a:rPr lang="en-GB" sz="1300" dirty="0"/>
              <a:t>----------------------------------------------------------------   </a:t>
            </a:r>
          </a:p>
          <a:p>
            <a:pPr marL="0" indent="0">
              <a:buNone/>
            </a:pPr>
            <a:r>
              <a:rPr lang="en-GB" sz="1300" dirty="0"/>
              <a:t>Verbal consent obtained</a:t>
            </a:r>
          </a:p>
          <a:p>
            <a:pPr marL="0" indent="0">
              <a:buNone/>
            </a:pPr>
            <a:r>
              <a:rPr lang="en-GB" sz="1300" dirty="0"/>
              <a:t>Location: 34B</a:t>
            </a:r>
          </a:p>
          <a:p>
            <a:pPr marL="0" indent="0">
              <a:buNone/>
            </a:pPr>
            <a:r>
              <a:rPr lang="en-GB" sz="1300" dirty="0"/>
              <a:t>Machine: Mark </a:t>
            </a:r>
          </a:p>
          <a:p>
            <a:pPr marL="0" indent="0">
              <a:buNone/>
            </a:pPr>
            <a:r>
              <a:rPr lang="en-GB" sz="1300" dirty="0"/>
              <a:t>Technical Quality: Good</a:t>
            </a:r>
          </a:p>
          <a:p>
            <a:pPr marL="0" indent="0">
              <a:buNone/>
            </a:pPr>
            <a:r>
              <a:rPr lang="en-GB" sz="1300" dirty="0"/>
              <a:t>Performed and reported by: William Owen (Clinical Scientist)</a:t>
            </a:r>
          </a:p>
          <a:p>
            <a:pPr marL="0" indent="0">
              <a:buNone/>
            </a:pPr>
            <a:r>
              <a:rPr lang="en-GB" sz="1300" dirty="0"/>
              <a:t>Schematic available</a:t>
            </a:r>
          </a:p>
        </p:txBody>
      </p:sp>
    </p:spTree>
    <p:extLst>
      <p:ext uri="{BB962C8B-B14F-4D97-AF65-F5344CB8AC3E}">
        <p14:creationId xmlns:p14="http://schemas.microsoft.com/office/powerpoint/2010/main" val="23773173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3ECC5F0-F581-3F6A-A626-18E2041CCE07}"/>
              </a:ext>
            </a:extLst>
          </p:cNvPr>
          <p:cNvSpPr>
            <a:spLocks noGrp="1"/>
          </p:cNvSpPr>
          <p:nvPr>
            <p:ph idx="1"/>
          </p:nvPr>
        </p:nvSpPr>
        <p:spPr/>
        <p:txBody>
          <a:bodyPr>
            <a:normAutofit lnSpcReduction="10000"/>
          </a:bodyPr>
          <a:lstStyle/>
          <a:p>
            <a:pPr marL="0" indent="0">
              <a:buNone/>
            </a:pPr>
            <a:r>
              <a:rPr lang="en-GB" sz="1300" dirty="0"/>
              <a:t>Clinical History : TIA Clinic referral - 55 </a:t>
            </a:r>
            <a:r>
              <a:rPr lang="en-GB" sz="1300" dirty="0" err="1"/>
              <a:t>yo</a:t>
            </a:r>
            <a:r>
              <a:rPr lang="en-GB" sz="1300" dirty="0"/>
              <a:t> x3 episodes of blurred vision and dizziness since 25/4/23. ?POCS </a:t>
            </a:r>
            <a:r>
              <a:rPr lang="en-GB" sz="1300" dirty="0" err="1"/>
              <a:t>tia</a:t>
            </a:r>
            <a:r>
              <a:rPr lang="en-GB" sz="1300" dirty="0"/>
              <a:t>/</a:t>
            </a:r>
            <a:r>
              <a:rPr lang="en-GB" sz="1300" dirty="0" err="1"/>
              <a:t>cva</a:t>
            </a:r>
            <a:r>
              <a:rPr lang="en-GB" sz="1300" dirty="0"/>
              <a:t>. Many thanks</a:t>
            </a:r>
          </a:p>
          <a:p>
            <a:pPr marL="0" indent="0">
              <a:buNone/>
            </a:pPr>
            <a:endParaRPr lang="en-GB" sz="1300" dirty="0"/>
          </a:p>
          <a:p>
            <a:pPr marL="0" indent="0">
              <a:buNone/>
            </a:pPr>
            <a:r>
              <a:rPr lang="en-GB" sz="1300" dirty="0"/>
              <a:t>US Doppler Carotid Arteries : </a:t>
            </a:r>
          </a:p>
          <a:p>
            <a:pPr marL="0" indent="0">
              <a:buNone/>
            </a:pPr>
            <a:endParaRPr lang="en-GB" sz="1300" dirty="0"/>
          </a:p>
          <a:p>
            <a:pPr marL="0" indent="0">
              <a:buNone/>
            </a:pPr>
            <a:r>
              <a:rPr lang="en-GB" sz="1300" dirty="0"/>
              <a:t>Bilaterally:</a:t>
            </a:r>
          </a:p>
          <a:p>
            <a:pPr marL="0" indent="0">
              <a:buNone/>
            </a:pPr>
            <a:r>
              <a:rPr lang="en-GB" sz="1300" dirty="0"/>
              <a:t>Widely patent common carotid artery, external carotid artery origin and internal carotid artery with normal Doppler flow patterns throughout. </a:t>
            </a:r>
          </a:p>
          <a:p>
            <a:pPr marL="0" indent="0">
              <a:buNone/>
            </a:pPr>
            <a:r>
              <a:rPr lang="en-GB" sz="1300" dirty="0"/>
              <a:t>Patent vertebral artery with antegrade flow.</a:t>
            </a:r>
          </a:p>
          <a:p>
            <a:pPr marL="0" indent="0">
              <a:buNone/>
            </a:pPr>
            <a:r>
              <a:rPr lang="en-GB" sz="1300" dirty="0"/>
              <a:t>Patent subclavian artery with normal flow patterns. </a:t>
            </a:r>
          </a:p>
          <a:p>
            <a:pPr marL="0" indent="0">
              <a:buNone/>
            </a:pPr>
            <a:endParaRPr lang="en-GB" sz="1300" dirty="0"/>
          </a:p>
          <a:p>
            <a:pPr marL="0" indent="0">
              <a:buNone/>
            </a:pPr>
            <a:r>
              <a:rPr lang="en-GB" sz="1300" dirty="0"/>
              <a:t>Summary:</a:t>
            </a:r>
          </a:p>
          <a:p>
            <a:pPr marL="0" indent="0">
              <a:buNone/>
            </a:pPr>
            <a:r>
              <a:rPr lang="en-GB" sz="1300" dirty="0"/>
              <a:t>Normal extracranial carotid arteries bilaterally</a:t>
            </a:r>
          </a:p>
          <a:p>
            <a:pPr marL="0" indent="0">
              <a:buNone/>
            </a:pPr>
            <a:endParaRPr lang="en-GB" sz="1300" dirty="0"/>
          </a:p>
          <a:p>
            <a:pPr marL="0" indent="0">
              <a:buNone/>
            </a:pPr>
            <a:endParaRPr lang="en-GB" sz="1300" dirty="0"/>
          </a:p>
          <a:p>
            <a:pPr marL="0" indent="0">
              <a:buNone/>
            </a:pPr>
            <a:r>
              <a:rPr lang="en-GB" sz="1300" dirty="0"/>
              <a:t>----------------------------------------------------------------   </a:t>
            </a:r>
          </a:p>
          <a:p>
            <a:pPr marL="0" indent="0">
              <a:buNone/>
            </a:pPr>
            <a:r>
              <a:rPr lang="en-GB" sz="1300" dirty="0"/>
              <a:t>Verbal consent obtained</a:t>
            </a:r>
          </a:p>
          <a:p>
            <a:pPr marL="0" indent="0">
              <a:buNone/>
            </a:pPr>
            <a:r>
              <a:rPr lang="en-GB" sz="1300" dirty="0"/>
              <a:t>Location: 36</a:t>
            </a:r>
          </a:p>
          <a:p>
            <a:pPr marL="0" indent="0">
              <a:buNone/>
            </a:pPr>
            <a:r>
              <a:rPr lang="en-GB" sz="1300" dirty="0"/>
              <a:t>Machine: Gary </a:t>
            </a:r>
          </a:p>
          <a:p>
            <a:pPr marL="0" indent="0">
              <a:buNone/>
            </a:pPr>
            <a:r>
              <a:rPr lang="en-GB" sz="1300" dirty="0"/>
              <a:t>Technical Quality: Good</a:t>
            </a:r>
          </a:p>
          <a:p>
            <a:pPr marL="0" indent="0">
              <a:buNone/>
            </a:pPr>
            <a:r>
              <a:rPr lang="en-GB" sz="1300" dirty="0"/>
              <a:t>Performed and reported by: William Owen (Clinical Scientist)</a:t>
            </a:r>
          </a:p>
          <a:p>
            <a:pPr marL="0" indent="0">
              <a:buNone/>
            </a:pPr>
            <a:endParaRPr lang="en-GB" sz="1300" dirty="0"/>
          </a:p>
        </p:txBody>
      </p:sp>
    </p:spTree>
    <p:extLst>
      <p:ext uri="{BB962C8B-B14F-4D97-AF65-F5344CB8AC3E}">
        <p14:creationId xmlns:p14="http://schemas.microsoft.com/office/powerpoint/2010/main" val="6308752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3ECC5F0-F581-3F6A-A626-18E2041CCE07}"/>
              </a:ext>
            </a:extLst>
          </p:cNvPr>
          <p:cNvSpPr>
            <a:spLocks noGrp="1"/>
          </p:cNvSpPr>
          <p:nvPr>
            <p:ph idx="1"/>
          </p:nvPr>
        </p:nvSpPr>
        <p:spPr/>
        <p:txBody>
          <a:bodyPr>
            <a:normAutofit fontScale="77500" lnSpcReduction="20000"/>
          </a:bodyPr>
          <a:lstStyle/>
          <a:p>
            <a:pPr marL="0" indent="0">
              <a:buNone/>
            </a:pPr>
            <a:r>
              <a:rPr lang="en-GB" sz="1300" dirty="0"/>
              <a:t>Clinical History : TIA clinic referral. 63 </a:t>
            </a:r>
            <a:r>
              <a:rPr lang="en-GB" sz="1300" dirty="0" err="1"/>
              <a:t>yo</a:t>
            </a:r>
            <a:r>
              <a:rPr lang="en-GB" sz="1300" dirty="0"/>
              <a:t> 4/4 R arm tingling and expressive dysphasia lasted 30 </a:t>
            </a:r>
            <a:r>
              <a:rPr lang="en-GB" sz="1300" dirty="0" err="1"/>
              <a:t>mins.On</a:t>
            </a:r>
            <a:r>
              <a:rPr lang="en-GB" sz="1300" dirty="0"/>
              <a:t> Aspirin for PVD. ?</a:t>
            </a:r>
            <a:r>
              <a:rPr lang="en-GB" sz="1300" dirty="0" err="1"/>
              <a:t>tia</a:t>
            </a:r>
            <a:r>
              <a:rPr lang="en-GB" sz="1300" dirty="0"/>
              <a:t>/</a:t>
            </a:r>
            <a:r>
              <a:rPr lang="en-GB" sz="1300" dirty="0" err="1"/>
              <a:t>cva</a:t>
            </a:r>
            <a:r>
              <a:rPr lang="en-GB" sz="1300" dirty="0"/>
              <a:t>. Many thanks</a:t>
            </a:r>
          </a:p>
          <a:p>
            <a:pPr marL="0" indent="0">
              <a:buNone/>
            </a:pPr>
            <a:r>
              <a:rPr lang="en-GB" sz="1300" dirty="0"/>
              <a:t>US Doppler Carotid Arteries : </a:t>
            </a:r>
          </a:p>
          <a:p>
            <a:pPr marL="0" indent="0">
              <a:buNone/>
            </a:pPr>
            <a:endParaRPr lang="en-GB" sz="1300" dirty="0"/>
          </a:p>
          <a:p>
            <a:pPr marL="0" indent="0">
              <a:buNone/>
            </a:pPr>
            <a:r>
              <a:rPr lang="en-GB" sz="1300" dirty="0"/>
              <a:t>Right:</a:t>
            </a:r>
          </a:p>
          <a:p>
            <a:pPr marL="0" indent="0">
              <a:buNone/>
            </a:pPr>
            <a:r>
              <a:rPr lang="en-GB" sz="1300" dirty="0"/>
              <a:t>Widely patent common carotid artery, external carotid artery origin and internal carotid artery with normal Doppler flow patterns throughout. </a:t>
            </a:r>
          </a:p>
          <a:p>
            <a:pPr marL="0" indent="0">
              <a:buNone/>
            </a:pPr>
            <a:r>
              <a:rPr lang="en-GB" sz="1300" dirty="0"/>
              <a:t>Patent vertebral artery with antegrade flow.</a:t>
            </a:r>
          </a:p>
          <a:p>
            <a:pPr marL="0" indent="0">
              <a:buNone/>
            </a:pPr>
            <a:r>
              <a:rPr lang="en-GB" sz="1300" dirty="0"/>
              <a:t>Patent subclavian artery with normal flow patterns. </a:t>
            </a:r>
          </a:p>
          <a:p>
            <a:pPr marL="0" indent="0">
              <a:buNone/>
            </a:pPr>
            <a:endParaRPr lang="en-GB" sz="1300" dirty="0"/>
          </a:p>
          <a:p>
            <a:pPr marL="0" indent="0">
              <a:buNone/>
            </a:pPr>
            <a:r>
              <a:rPr lang="en-GB" sz="1300" dirty="0"/>
              <a:t>Left:</a:t>
            </a:r>
          </a:p>
          <a:p>
            <a:pPr marL="0" indent="0">
              <a:buNone/>
            </a:pPr>
            <a:r>
              <a:rPr lang="en-GB" sz="1300" dirty="0"/>
              <a:t>There are normal flow patterns in the common, external and internal carotid arteries with no evidence of significant disease. </a:t>
            </a:r>
          </a:p>
          <a:p>
            <a:pPr marL="0" indent="0">
              <a:buNone/>
            </a:pPr>
            <a:r>
              <a:rPr lang="en-GB" sz="1300" dirty="0"/>
              <a:t>There is echogenic, mild atheroma at the carotid bifurcation, of no haemodynamic significance. </a:t>
            </a:r>
          </a:p>
          <a:p>
            <a:pPr marL="0" indent="0">
              <a:buNone/>
            </a:pPr>
            <a:r>
              <a:rPr lang="en-GB" sz="1300" dirty="0"/>
              <a:t>The internal carotid artery is patent distally with no significant stenosis detected.</a:t>
            </a:r>
          </a:p>
          <a:p>
            <a:pPr marL="0" indent="0">
              <a:buNone/>
            </a:pPr>
            <a:r>
              <a:rPr lang="en-GB" sz="1300" dirty="0"/>
              <a:t>Patent vertebral artery with antegrade flow.</a:t>
            </a:r>
          </a:p>
          <a:p>
            <a:pPr marL="0" indent="0">
              <a:buNone/>
            </a:pPr>
            <a:r>
              <a:rPr lang="en-GB" sz="1300" dirty="0"/>
              <a:t>Patent subclavian artery with normal flow patterns. </a:t>
            </a:r>
          </a:p>
          <a:p>
            <a:pPr marL="0" indent="0">
              <a:buNone/>
            </a:pPr>
            <a:endParaRPr lang="en-GB" sz="1300" dirty="0"/>
          </a:p>
          <a:p>
            <a:pPr marL="0" indent="0">
              <a:buNone/>
            </a:pPr>
            <a:r>
              <a:rPr lang="en-GB" sz="1300" dirty="0"/>
              <a:t>Summary:</a:t>
            </a:r>
          </a:p>
          <a:p>
            <a:pPr marL="0" indent="0">
              <a:buNone/>
            </a:pPr>
            <a:r>
              <a:rPr lang="en-GB" sz="1300" dirty="0"/>
              <a:t>Right - Normal extracranial carotid arteries</a:t>
            </a:r>
          </a:p>
          <a:p>
            <a:pPr marL="0" indent="0">
              <a:buNone/>
            </a:pPr>
            <a:r>
              <a:rPr lang="en-GB" sz="1300" dirty="0"/>
              <a:t>Left - Mild carotid artery disease (low grade 10-49%)</a:t>
            </a:r>
          </a:p>
          <a:p>
            <a:pPr marL="0" indent="0">
              <a:buNone/>
            </a:pPr>
            <a:r>
              <a:rPr lang="en-GB" sz="1300" dirty="0"/>
              <a:t>----------------------------------------------------------------   </a:t>
            </a:r>
          </a:p>
          <a:p>
            <a:pPr marL="0" indent="0">
              <a:buNone/>
            </a:pPr>
            <a:r>
              <a:rPr lang="en-GB" sz="1300" dirty="0"/>
              <a:t>Verbal consent obtained</a:t>
            </a:r>
          </a:p>
          <a:p>
            <a:pPr marL="0" indent="0">
              <a:buNone/>
            </a:pPr>
            <a:r>
              <a:rPr lang="en-GB" sz="1300" dirty="0"/>
              <a:t>Location: 36</a:t>
            </a:r>
          </a:p>
          <a:p>
            <a:pPr marL="0" indent="0">
              <a:buNone/>
            </a:pPr>
            <a:r>
              <a:rPr lang="en-GB" sz="1300" dirty="0"/>
              <a:t>Machine: Gary </a:t>
            </a:r>
          </a:p>
          <a:p>
            <a:pPr marL="0" indent="0">
              <a:buNone/>
            </a:pPr>
            <a:r>
              <a:rPr lang="en-GB" sz="1300" dirty="0"/>
              <a:t>Technical Quality: Good</a:t>
            </a:r>
          </a:p>
          <a:p>
            <a:pPr marL="0" indent="0">
              <a:buNone/>
            </a:pPr>
            <a:r>
              <a:rPr lang="en-GB" sz="1300" dirty="0"/>
              <a:t>Performed and reported by: William Owen (Clinical Scientist)</a:t>
            </a:r>
          </a:p>
        </p:txBody>
      </p:sp>
    </p:spTree>
    <p:extLst>
      <p:ext uri="{BB962C8B-B14F-4D97-AF65-F5344CB8AC3E}">
        <p14:creationId xmlns:p14="http://schemas.microsoft.com/office/powerpoint/2010/main" val="5355771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3ECC5F0-F581-3F6A-A626-18E2041CCE07}"/>
              </a:ext>
            </a:extLst>
          </p:cNvPr>
          <p:cNvSpPr>
            <a:spLocks noGrp="1"/>
          </p:cNvSpPr>
          <p:nvPr>
            <p:ph idx="1"/>
          </p:nvPr>
        </p:nvSpPr>
        <p:spPr/>
        <p:txBody>
          <a:bodyPr>
            <a:noAutofit/>
          </a:bodyPr>
          <a:lstStyle/>
          <a:p>
            <a:pPr marL="0" indent="0">
              <a:buNone/>
            </a:pPr>
            <a:r>
              <a:rPr lang="en-GB" sz="1300" dirty="0"/>
              <a:t>Clinical History : R M2 occlusion - had thrombectomy TICI 3.  Needs assessment of </a:t>
            </a:r>
            <a:r>
              <a:rPr lang="en-GB" sz="1300" dirty="0" err="1"/>
              <a:t>of</a:t>
            </a:r>
            <a:r>
              <a:rPr lang="en-GB" sz="1300" dirty="0"/>
              <a:t> carotids for ? stenosis</a:t>
            </a:r>
          </a:p>
          <a:p>
            <a:pPr marL="0" indent="0">
              <a:buNone/>
            </a:pPr>
            <a:endParaRPr lang="en-GB" sz="1300" dirty="0"/>
          </a:p>
          <a:p>
            <a:pPr marL="0" indent="0">
              <a:buNone/>
            </a:pPr>
            <a:r>
              <a:rPr lang="en-GB" sz="1300" dirty="0"/>
              <a:t>US Doppler Carotid Arteries : Focussed ward scan</a:t>
            </a:r>
          </a:p>
          <a:p>
            <a:pPr marL="0" indent="0">
              <a:buNone/>
            </a:pPr>
            <a:endParaRPr lang="en-GB" sz="1300" dirty="0"/>
          </a:p>
          <a:p>
            <a:pPr marL="0" indent="0">
              <a:buNone/>
            </a:pPr>
            <a:r>
              <a:rPr lang="en-GB" sz="1300" dirty="0"/>
              <a:t>Bilaterally:</a:t>
            </a:r>
          </a:p>
          <a:p>
            <a:pPr marL="0" indent="0">
              <a:buNone/>
            </a:pPr>
            <a:r>
              <a:rPr lang="en-GB" sz="1300" dirty="0"/>
              <a:t>There are normal flow patterns in the common, external and internal carotid arteries with no evidence of significant disease. </a:t>
            </a:r>
          </a:p>
          <a:p>
            <a:pPr marL="0" indent="0">
              <a:buNone/>
            </a:pPr>
            <a:r>
              <a:rPr lang="en-GB" sz="1300" dirty="0"/>
              <a:t>There is mild atheroma of mixed echogenicity at the carotid bifurcation, of no haemodynamic significance. </a:t>
            </a:r>
          </a:p>
          <a:p>
            <a:pPr marL="0" indent="0">
              <a:buNone/>
            </a:pPr>
            <a:r>
              <a:rPr lang="en-GB" sz="1300" dirty="0"/>
              <a:t>The internal carotid artery is patent distally with no significant stenosis detected.</a:t>
            </a:r>
          </a:p>
          <a:p>
            <a:pPr marL="0" indent="0">
              <a:buNone/>
            </a:pPr>
            <a:endParaRPr lang="en-GB" sz="1300" dirty="0"/>
          </a:p>
          <a:p>
            <a:pPr marL="0" indent="0">
              <a:buNone/>
            </a:pPr>
            <a:r>
              <a:rPr lang="en-GB" sz="1300" dirty="0"/>
              <a:t>Summary:</a:t>
            </a:r>
          </a:p>
          <a:p>
            <a:pPr marL="0" indent="0">
              <a:buNone/>
            </a:pPr>
            <a:r>
              <a:rPr lang="en-GB" sz="1300" dirty="0"/>
              <a:t>Mild carotid artery disease bilaterally (&lt;50%)</a:t>
            </a:r>
          </a:p>
          <a:p>
            <a:pPr marL="0" indent="0">
              <a:buNone/>
            </a:pPr>
            <a:r>
              <a:rPr lang="en-GB" sz="1300" dirty="0"/>
              <a:t>Irregular cardiac rhythm</a:t>
            </a:r>
          </a:p>
          <a:p>
            <a:pPr marL="0" indent="0">
              <a:buNone/>
            </a:pPr>
            <a:endParaRPr lang="en-GB" sz="1300" dirty="0"/>
          </a:p>
          <a:p>
            <a:pPr marL="0" indent="0">
              <a:buNone/>
            </a:pPr>
            <a:r>
              <a:rPr lang="en-GB" sz="1300" dirty="0"/>
              <a:t>----------------------------------------------------------------   </a:t>
            </a:r>
          </a:p>
          <a:p>
            <a:pPr marL="0" indent="0">
              <a:buNone/>
            </a:pPr>
            <a:r>
              <a:rPr lang="en-GB" sz="1300" dirty="0"/>
              <a:t>Verbal consent obtained</a:t>
            </a:r>
          </a:p>
          <a:p>
            <a:pPr marL="0" indent="0">
              <a:buNone/>
            </a:pPr>
            <a:r>
              <a:rPr lang="en-GB" sz="1300" dirty="0"/>
              <a:t>Location: 34B</a:t>
            </a:r>
          </a:p>
          <a:p>
            <a:pPr marL="0" indent="0">
              <a:buNone/>
            </a:pPr>
            <a:r>
              <a:rPr lang="en-GB" sz="1300" dirty="0"/>
              <a:t>Machine: Mark </a:t>
            </a:r>
          </a:p>
          <a:p>
            <a:pPr marL="0" indent="0">
              <a:buNone/>
            </a:pPr>
            <a:r>
              <a:rPr lang="en-GB" sz="1300" dirty="0"/>
              <a:t>Technical Quality: Good</a:t>
            </a:r>
          </a:p>
          <a:p>
            <a:pPr marL="0" indent="0">
              <a:buNone/>
            </a:pPr>
            <a:r>
              <a:rPr lang="en-GB" sz="1300" dirty="0"/>
              <a:t>Performed and reported by: William Owen (Clinical Scientist)</a:t>
            </a:r>
          </a:p>
          <a:p>
            <a:endParaRPr lang="en-GB" sz="1300" dirty="0"/>
          </a:p>
        </p:txBody>
      </p:sp>
    </p:spTree>
    <p:extLst>
      <p:ext uri="{BB962C8B-B14F-4D97-AF65-F5344CB8AC3E}">
        <p14:creationId xmlns:p14="http://schemas.microsoft.com/office/powerpoint/2010/main" val="16364301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3ECC5F0-F581-3F6A-A626-18E2041CCE07}"/>
              </a:ext>
            </a:extLst>
          </p:cNvPr>
          <p:cNvSpPr>
            <a:spLocks noGrp="1"/>
          </p:cNvSpPr>
          <p:nvPr>
            <p:ph idx="1"/>
          </p:nvPr>
        </p:nvSpPr>
        <p:spPr/>
        <p:txBody>
          <a:bodyPr>
            <a:normAutofit fontScale="92500" lnSpcReduction="20000"/>
          </a:bodyPr>
          <a:lstStyle/>
          <a:p>
            <a:pPr marL="0" indent="0">
              <a:buNone/>
            </a:pPr>
            <a:r>
              <a:rPr lang="en-GB" sz="1300" dirty="0"/>
              <a:t>Clinical History : TIA referral,  78 </a:t>
            </a:r>
            <a:r>
              <a:rPr lang="en-GB" sz="1300" dirty="0" err="1"/>
              <a:t>yo</a:t>
            </a:r>
            <a:r>
              <a:rPr lang="en-GB" sz="1300" dirty="0"/>
              <a:t> with 10min episode of </a:t>
            </a:r>
            <a:r>
              <a:rPr lang="en-GB" sz="1300" dirty="0" err="1"/>
              <a:t>expresive</a:t>
            </a:r>
            <a:r>
              <a:rPr lang="en-GB" sz="1300" dirty="0"/>
              <a:t> dysphasia on 2/5/23. ?</a:t>
            </a:r>
            <a:r>
              <a:rPr lang="en-GB" sz="1300" dirty="0" err="1"/>
              <a:t>tia</a:t>
            </a:r>
            <a:r>
              <a:rPr lang="en-GB" sz="1300" dirty="0"/>
              <a:t>/</a:t>
            </a:r>
            <a:r>
              <a:rPr lang="en-GB" sz="1300" dirty="0" err="1"/>
              <a:t>cva</a:t>
            </a:r>
            <a:r>
              <a:rPr lang="en-GB" sz="1300" dirty="0"/>
              <a:t> Many thanks</a:t>
            </a:r>
          </a:p>
          <a:p>
            <a:pPr marL="0" indent="0">
              <a:buNone/>
            </a:pPr>
            <a:endParaRPr lang="en-GB" sz="1300" dirty="0"/>
          </a:p>
          <a:p>
            <a:pPr marL="0" indent="0">
              <a:buNone/>
            </a:pPr>
            <a:r>
              <a:rPr lang="en-GB" sz="1300" dirty="0"/>
              <a:t>US Doppler Carotid Arteries : </a:t>
            </a:r>
          </a:p>
          <a:p>
            <a:pPr marL="0" indent="0">
              <a:buNone/>
            </a:pPr>
            <a:endParaRPr lang="en-GB" sz="1300" dirty="0"/>
          </a:p>
          <a:p>
            <a:pPr marL="0" indent="0">
              <a:buNone/>
            </a:pPr>
            <a:r>
              <a:rPr lang="en-GB" sz="1300" dirty="0"/>
              <a:t>Scanned in chair. Irregular cardiac rhythm noted.</a:t>
            </a:r>
          </a:p>
          <a:p>
            <a:pPr marL="0" indent="0">
              <a:buNone/>
            </a:pPr>
            <a:endParaRPr lang="en-GB" sz="1300" dirty="0"/>
          </a:p>
          <a:p>
            <a:pPr marL="0" indent="0">
              <a:buNone/>
            </a:pPr>
            <a:r>
              <a:rPr lang="en-GB" sz="1300" dirty="0"/>
              <a:t>Bilaterally:</a:t>
            </a:r>
          </a:p>
          <a:p>
            <a:pPr marL="0" indent="0">
              <a:buNone/>
            </a:pPr>
            <a:r>
              <a:rPr lang="en-GB" sz="1300" dirty="0"/>
              <a:t>There are normal flow patterns in the common, external and internal carotid arteries with no evidence of significant disease. </a:t>
            </a:r>
          </a:p>
          <a:p>
            <a:pPr marL="0" indent="0">
              <a:buNone/>
            </a:pPr>
            <a:r>
              <a:rPr lang="en-GB" sz="1300" dirty="0"/>
              <a:t>There is echogenic atheroma at the carotid bifurcation, of no haemodynamic significance. </a:t>
            </a:r>
          </a:p>
          <a:p>
            <a:pPr marL="0" indent="0">
              <a:buNone/>
            </a:pPr>
            <a:r>
              <a:rPr lang="en-GB" sz="1300" dirty="0"/>
              <a:t>The internal carotid artery is patent distally with no significant stenosis detected.</a:t>
            </a:r>
          </a:p>
          <a:p>
            <a:pPr marL="0" indent="0">
              <a:buNone/>
            </a:pPr>
            <a:r>
              <a:rPr lang="en-GB" sz="1300" dirty="0"/>
              <a:t>Patent vertebral artery with antegrade flow.</a:t>
            </a:r>
          </a:p>
          <a:p>
            <a:pPr marL="0" indent="0">
              <a:buNone/>
            </a:pPr>
            <a:r>
              <a:rPr lang="en-GB" sz="1300" dirty="0"/>
              <a:t>Patent subclavian artery with normal flow patterns. </a:t>
            </a:r>
          </a:p>
          <a:p>
            <a:pPr marL="0" indent="0">
              <a:buNone/>
            </a:pPr>
            <a:endParaRPr lang="en-GB" sz="1300" dirty="0"/>
          </a:p>
          <a:p>
            <a:pPr marL="0" indent="0">
              <a:buNone/>
            </a:pPr>
            <a:r>
              <a:rPr lang="en-GB" sz="1300" dirty="0"/>
              <a:t>Summary:</a:t>
            </a:r>
          </a:p>
          <a:p>
            <a:pPr marL="0" indent="0">
              <a:buNone/>
            </a:pPr>
            <a:r>
              <a:rPr lang="en-GB" sz="1300" dirty="0"/>
              <a:t>Mild carotid artery disease bilaterally (&lt;50%)</a:t>
            </a:r>
          </a:p>
          <a:p>
            <a:pPr marL="0" indent="0">
              <a:buNone/>
            </a:pPr>
            <a:r>
              <a:rPr lang="en-GB" sz="1300" dirty="0"/>
              <a:t>----------------------------------------------------------------   </a:t>
            </a:r>
          </a:p>
          <a:p>
            <a:pPr marL="0" indent="0">
              <a:buNone/>
            </a:pPr>
            <a:r>
              <a:rPr lang="en-GB" sz="1300" dirty="0"/>
              <a:t>Verbal consent obtained</a:t>
            </a:r>
          </a:p>
          <a:p>
            <a:pPr marL="0" indent="0">
              <a:buNone/>
            </a:pPr>
            <a:r>
              <a:rPr lang="en-GB" sz="1300" dirty="0"/>
              <a:t>Location: 36</a:t>
            </a:r>
          </a:p>
          <a:p>
            <a:pPr marL="0" indent="0">
              <a:buNone/>
            </a:pPr>
            <a:r>
              <a:rPr lang="en-GB" sz="1300" dirty="0"/>
              <a:t>Machine: Gary </a:t>
            </a:r>
          </a:p>
          <a:p>
            <a:pPr marL="0" indent="0">
              <a:buNone/>
            </a:pPr>
            <a:r>
              <a:rPr lang="en-GB" sz="1300" dirty="0"/>
              <a:t>Technical Quality: Good</a:t>
            </a:r>
          </a:p>
          <a:p>
            <a:pPr marL="0" indent="0">
              <a:buNone/>
            </a:pPr>
            <a:r>
              <a:rPr lang="en-GB" sz="1300" dirty="0"/>
              <a:t>Performed and reported by: William Owen (Clinical Scientist)</a:t>
            </a:r>
          </a:p>
        </p:txBody>
      </p:sp>
    </p:spTree>
    <p:extLst>
      <p:ext uri="{BB962C8B-B14F-4D97-AF65-F5344CB8AC3E}">
        <p14:creationId xmlns:p14="http://schemas.microsoft.com/office/powerpoint/2010/main" val="17559762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3ECC5F0-F581-3F6A-A626-18E2041CCE07}"/>
              </a:ext>
            </a:extLst>
          </p:cNvPr>
          <p:cNvSpPr>
            <a:spLocks noGrp="1"/>
          </p:cNvSpPr>
          <p:nvPr>
            <p:ph idx="1"/>
          </p:nvPr>
        </p:nvSpPr>
        <p:spPr/>
        <p:txBody>
          <a:bodyPr>
            <a:normAutofit fontScale="70000" lnSpcReduction="20000"/>
          </a:bodyPr>
          <a:lstStyle/>
          <a:p>
            <a:pPr marL="0" indent="0">
              <a:buNone/>
            </a:pPr>
            <a:r>
              <a:rPr lang="en-GB" sz="1300" dirty="0"/>
              <a:t>Clinical History : New ataxia on 1/5/23 ?carotid stenosis</a:t>
            </a:r>
          </a:p>
          <a:p>
            <a:pPr marL="0" indent="0">
              <a:buNone/>
            </a:pPr>
            <a:r>
              <a:rPr lang="en-GB" sz="1300" dirty="0"/>
              <a:t>US Doppler Carotid Arteries : </a:t>
            </a:r>
          </a:p>
          <a:p>
            <a:pPr marL="0" indent="0">
              <a:buNone/>
            </a:pPr>
            <a:endParaRPr lang="en-GB" sz="1300" dirty="0"/>
          </a:p>
          <a:p>
            <a:pPr marL="0" indent="0">
              <a:buNone/>
            </a:pPr>
            <a:r>
              <a:rPr lang="en-GB" sz="1300" dirty="0"/>
              <a:t>Right:</a:t>
            </a:r>
          </a:p>
          <a:p>
            <a:pPr marL="0" indent="0">
              <a:buNone/>
            </a:pPr>
            <a:r>
              <a:rPr lang="en-GB" sz="1300" dirty="0"/>
              <a:t>Widely patent common carotid artery, external carotid artery origin and internal carotid artery with normal Doppler flow patterns throughout. </a:t>
            </a:r>
          </a:p>
          <a:p>
            <a:pPr marL="0" indent="0">
              <a:buNone/>
            </a:pPr>
            <a:r>
              <a:rPr lang="en-GB" sz="1300" dirty="0"/>
              <a:t>Patent vertebral artery with antegrade flow.</a:t>
            </a:r>
          </a:p>
          <a:p>
            <a:pPr marL="0" indent="0">
              <a:buNone/>
            </a:pPr>
            <a:r>
              <a:rPr lang="en-GB" sz="1300" dirty="0"/>
              <a:t>Patent subclavian artery with normal flow patterns. </a:t>
            </a:r>
          </a:p>
          <a:p>
            <a:pPr marL="0" indent="0">
              <a:buNone/>
            </a:pPr>
            <a:endParaRPr lang="en-GB" sz="1300" dirty="0"/>
          </a:p>
          <a:p>
            <a:pPr marL="0" indent="0">
              <a:buNone/>
            </a:pPr>
            <a:r>
              <a:rPr lang="en-GB" sz="1300" dirty="0"/>
              <a:t>Left:</a:t>
            </a:r>
          </a:p>
          <a:p>
            <a:pPr marL="0" indent="0">
              <a:buNone/>
            </a:pPr>
            <a:r>
              <a:rPr lang="en-GB" sz="1300" dirty="0"/>
              <a:t>There are normal flow patterns in the common, external and internal carotid arteries with no evidence of significant disease. </a:t>
            </a:r>
          </a:p>
          <a:p>
            <a:pPr marL="0" indent="0">
              <a:buNone/>
            </a:pPr>
            <a:r>
              <a:rPr lang="en-GB" sz="1300" dirty="0"/>
              <a:t>There is echogenic atheroma at the carotid bifurcation, of no haemodynamic significance. </a:t>
            </a:r>
          </a:p>
          <a:p>
            <a:pPr marL="0" indent="0">
              <a:buNone/>
            </a:pPr>
            <a:r>
              <a:rPr lang="en-GB" sz="1300" dirty="0"/>
              <a:t>The internal carotid artery is patent distally with no significant stenosis detected.</a:t>
            </a:r>
          </a:p>
          <a:p>
            <a:pPr marL="0" indent="0">
              <a:buNone/>
            </a:pPr>
            <a:r>
              <a:rPr lang="en-GB" sz="1300" dirty="0"/>
              <a:t>Patent vertebral artery with antegrade flow.</a:t>
            </a:r>
          </a:p>
          <a:p>
            <a:pPr marL="0" indent="0">
              <a:buNone/>
            </a:pPr>
            <a:r>
              <a:rPr lang="en-GB" sz="1300" dirty="0"/>
              <a:t>Patent subclavian artery with normal flow patterns. </a:t>
            </a:r>
          </a:p>
          <a:p>
            <a:pPr marL="0" indent="0">
              <a:buNone/>
            </a:pPr>
            <a:endParaRPr lang="en-GB" sz="1300" dirty="0"/>
          </a:p>
          <a:p>
            <a:pPr marL="0" indent="0">
              <a:buNone/>
            </a:pPr>
            <a:r>
              <a:rPr lang="en-GB" sz="1300" dirty="0"/>
              <a:t>Summary:</a:t>
            </a:r>
          </a:p>
          <a:p>
            <a:pPr marL="0" indent="0">
              <a:buNone/>
            </a:pPr>
            <a:r>
              <a:rPr lang="en-GB" sz="1300" dirty="0"/>
              <a:t>Right - Normal extracranial carotid arteries </a:t>
            </a:r>
          </a:p>
          <a:p>
            <a:pPr marL="0" indent="0">
              <a:buNone/>
            </a:pPr>
            <a:r>
              <a:rPr lang="en-GB" sz="1300" dirty="0"/>
              <a:t>Left - Mild carotid artery disease (low grade 10-49%)</a:t>
            </a:r>
          </a:p>
          <a:p>
            <a:pPr marL="0" indent="0">
              <a:buNone/>
            </a:pPr>
            <a:endParaRPr lang="en-GB" sz="1300" dirty="0"/>
          </a:p>
          <a:p>
            <a:pPr marL="0" indent="0">
              <a:buNone/>
            </a:pPr>
            <a:r>
              <a:rPr lang="en-GB" sz="1300" dirty="0"/>
              <a:t>----------------------------------------------------------------   </a:t>
            </a:r>
          </a:p>
          <a:p>
            <a:pPr marL="0" indent="0">
              <a:buNone/>
            </a:pPr>
            <a:r>
              <a:rPr lang="en-GB" sz="1300" dirty="0"/>
              <a:t>Verbal consent obtained</a:t>
            </a:r>
          </a:p>
          <a:p>
            <a:pPr marL="0" indent="0">
              <a:buNone/>
            </a:pPr>
            <a:r>
              <a:rPr lang="en-GB" sz="1300" dirty="0"/>
              <a:t>Location: 36</a:t>
            </a:r>
          </a:p>
          <a:p>
            <a:pPr marL="0" indent="0">
              <a:buNone/>
            </a:pPr>
            <a:r>
              <a:rPr lang="en-GB" sz="1300" dirty="0"/>
              <a:t>Machine: Gary </a:t>
            </a:r>
          </a:p>
          <a:p>
            <a:pPr marL="0" indent="0">
              <a:buNone/>
            </a:pPr>
            <a:r>
              <a:rPr lang="en-GB" sz="1300" dirty="0"/>
              <a:t>Technical Quality: Good</a:t>
            </a:r>
          </a:p>
          <a:p>
            <a:pPr marL="0" indent="0">
              <a:buNone/>
            </a:pPr>
            <a:r>
              <a:rPr lang="en-GB" sz="1300" dirty="0"/>
              <a:t>Performed and reported by: William Owen (Clinical Scientist)</a:t>
            </a:r>
          </a:p>
        </p:txBody>
      </p:sp>
    </p:spTree>
    <p:extLst>
      <p:ext uri="{BB962C8B-B14F-4D97-AF65-F5344CB8AC3E}">
        <p14:creationId xmlns:p14="http://schemas.microsoft.com/office/powerpoint/2010/main" val="15344602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3ECC5F0-F581-3F6A-A626-18E2041CCE07}"/>
              </a:ext>
            </a:extLst>
          </p:cNvPr>
          <p:cNvSpPr>
            <a:spLocks noGrp="1"/>
          </p:cNvSpPr>
          <p:nvPr>
            <p:ph idx="1"/>
          </p:nvPr>
        </p:nvSpPr>
        <p:spPr/>
        <p:txBody>
          <a:bodyPr>
            <a:normAutofit fontScale="77500" lnSpcReduction="20000"/>
          </a:bodyPr>
          <a:lstStyle/>
          <a:p>
            <a:pPr marL="0" indent="0">
              <a:buNone/>
            </a:pPr>
            <a:r>
              <a:rPr lang="en-GB" sz="1300" dirty="0"/>
              <a:t>Clinical History : 85 year old male admitted after experiencing right arm numbness and weakness.  CTH clear  CTA displays 75% L ICA occlusion For ? </a:t>
            </a:r>
            <a:r>
              <a:rPr lang="en-GB" sz="1300" dirty="0" err="1"/>
              <a:t>endardectomy</a:t>
            </a:r>
            <a:endParaRPr lang="en-GB" sz="1300" dirty="0"/>
          </a:p>
          <a:p>
            <a:pPr marL="0" indent="0">
              <a:buNone/>
            </a:pPr>
            <a:endParaRPr lang="en-GB" sz="1300" dirty="0"/>
          </a:p>
          <a:p>
            <a:pPr marL="0" indent="0">
              <a:buNone/>
            </a:pPr>
            <a:r>
              <a:rPr lang="en-GB" sz="1300" dirty="0"/>
              <a:t>US Doppler Carotid Arteries : Focussed ward scan</a:t>
            </a:r>
          </a:p>
          <a:p>
            <a:pPr marL="0" indent="0">
              <a:buNone/>
            </a:pPr>
            <a:endParaRPr lang="en-GB" sz="1300" dirty="0"/>
          </a:p>
          <a:p>
            <a:pPr marL="0" indent="0">
              <a:buNone/>
            </a:pPr>
            <a:r>
              <a:rPr lang="en-GB" sz="1300" dirty="0"/>
              <a:t>Right:</a:t>
            </a:r>
          </a:p>
          <a:p>
            <a:pPr marL="0" indent="0">
              <a:buNone/>
            </a:pPr>
            <a:r>
              <a:rPr lang="en-GB" sz="1300" dirty="0"/>
              <a:t>There are normal flow patterns in the common, external and internal carotid arteries with no evidence of significant disease. </a:t>
            </a:r>
          </a:p>
          <a:p>
            <a:pPr marL="0" indent="0">
              <a:buNone/>
            </a:pPr>
            <a:r>
              <a:rPr lang="en-GB" sz="1300" dirty="0"/>
              <a:t>There is calcified atheroma at the carotid bifurcation, of no haemodynamic significance. </a:t>
            </a:r>
          </a:p>
          <a:p>
            <a:pPr marL="0" indent="0">
              <a:buNone/>
            </a:pPr>
            <a:r>
              <a:rPr lang="en-GB" sz="1300" dirty="0"/>
              <a:t>The internal carotid artery is patent distally with no significant stenosis detected.</a:t>
            </a:r>
          </a:p>
          <a:p>
            <a:pPr marL="0" indent="0">
              <a:buNone/>
            </a:pPr>
            <a:endParaRPr lang="en-GB" sz="1300" dirty="0"/>
          </a:p>
          <a:p>
            <a:pPr marL="0" indent="0">
              <a:buNone/>
            </a:pPr>
            <a:r>
              <a:rPr lang="en-GB" sz="1300" dirty="0"/>
              <a:t>Left:</a:t>
            </a:r>
          </a:p>
          <a:p>
            <a:pPr marL="0" indent="0">
              <a:buNone/>
            </a:pPr>
            <a:r>
              <a:rPr lang="en-GB" sz="1300" dirty="0"/>
              <a:t>There are normal flow patterns in the common and internal carotid arteries with no evidence of significant disease. </a:t>
            </a:r>
          </a:p>
          <a:p>
            <a:pPr marL="0" indent="0">
              <a:buNone/>
            </a:pPr>
            <a:r>
              <a:rPr lang="en-GB" sz="1300" dirty="0"/>
              <a:t>Elevated velocities at the origin of the ECA suggests ~50% stenosis.</a:t>
            </a:r>
          </a:p>
          <a:p>
            <a:pPr marL="0" indent="0">
              <a:buNone/>
            </a:pPr>
            <a:r>
              <a:rPr lang="en-GB" sz="1300" dirty="0"/>
              <a:t>There is calcified atheroma at the carotid bifurcation, &lt;50%. The internal carotid artery is patent distally with no significant stenosis detected.</a:t>
            </a:r>
          </a:p>
          <a:p>
            <a:pPr marL="0" indent="0">
              <a:buNone/>
            </a:pPr>
            <a:endParaRPr lang="en-GB" sz="1300" dirty="0"/>
          </a:p>
          <a:p>
            <a:pPr marL="0" indent="0">
              <a:buNone/>
            </a:pPr>
            <a:r>
              <a:rPr lang="en-GB" sz="1300" dirty="0"/>
              <a:t>Summary:</a:t>
            </a:r>
          </a:p>
          <a:p>
            <a:pPr marL="0" indent="0">
              <a:buNone/>
            </a:pPr>
            <a:r>
              <a:rPr lang="en-GB" sz="1300" dirty="0"/>
              <a:t>&lt;50% ICA stenosis bilaterally</a:t>
            </a:r>
          </a:p>
          <a:p>
            <a:pPr marL="0" indent="0">
              <a:buNone/>
            </a:pPr>
            <a:r>
              <a:rPr lang="en-GB" sz="1300" dirty="0"/>
              <a:t>Irregular cardiac rhythm noted</a:t>
            </a:r>
          </a:p>
          <a:p>
            <a:pPr marL="0" indent="0">
              <a:buNone/>
            </a:pPr>
            <a:r>
              <a:rPr lang="en-GB" sz="1300" dirty="0"/>
              <a:t>----------------------------------------------------------------   </a:t>
            </a:r>
          </a:p>
          <a:p>
            <a:pPr marL="0" indent="0">
              <a:buNone/>
            </a:pPr>
            <a:r>
              <a:rPr lang="en-GB" sz="1300" dirty="0"/>
              <a:t>Verbal consent obtained</a:t>
            </a:r>
          </a:p>
          <a:p>
            <a:pPr marL="0" indent="0">
              <a:buNone/>
            </a:pPr>
            <a:r>
              <a:rPr lang="en-GB" sz="1300" dirty="0"/>
              <a:t>Location: 34B</a:t>
            </a:r>
          </a:p>
          <a:p>
            <a:pPr marL="0" indent="0">
              <a:buNone/>
            </a:pPr>
            <a:r>
              <a:rPr lang="en-GB" sz="1300" dirty="0"/>
              <a:t>Machine: Gary </a:t>
            </a:r>
          </a:p>
          <a:p>
            <a:pPr marL="0" indent="0">
              <a:buNone/>
            </a:pPr>
            <a:r>
              <a:rPr lang="en-GB" sz="1300" dirty="0"/>
              <a:t>Technical Quality: Good</a:t>
            </a:r>
          </a:p>
          <a:p>
            <a:pPr marL="0" indent="0">
              <a:buNone/>
            </a:pPr>
            <a:r>
              <a:rPr lang="en-GB" sz="1300" dirty="0"/>
              <a:t>Performed and reported by: William Owen (Clinical Scientist)</a:t>
            </a:r>
          </a:p>
          <a:p>
            <a:pPr marL="0" indent="0">
              <a:buNone/>
            </a:pPr>
            <a:r>
              <a:rPr lang="en-GB" sz="1300" dirty="0"/>
              <a:t>No schematic </a:t>
            </a:r>
          </a:p>
        </p:txBody>
      </p:sp>
    </p:spTree>
    <p:extLst>
      <p:ext uri="{BB962C8B-B14F-4D97-AF65-F5344CB8AC3E}">
        <p14:creationId xmlns:p14="http://schemas.microsoft.com/office/powerpoint/2010/main" val="304408188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3ECC5F0-F581-3F6A-A626-18E2041CCE07}"/>
              </a:ext>
            </a:extLst>
          </p:cNvPr>
          <p:cNvSpPr>
            <a:spLocks noGrp="1"/>
          </p:cNvSpPr>
          <p:nvPr>
            <p:ph idx="1"/>
          </p:nvPr>
        </p:nvSpPr>
        <p:spPr/>
        <p:txBody>
          <a:bodyPr>
            <a:normAutofit fontScale="85000" lnSpcReduction="20000"/>
          </a:bodyPr>
          <a:lstStyle/>
          <a:p>
            <a:pPr marL="0" indent="0">
              <a:buNone/>
            </a:pPr>
            <a:r>
              <a:rPr lang="en-GB" sz="1300" dirty="0"/>
              <a:t>Clinical History : 88yo male. Presented with speech disturbance, left leg weakness and facial droop.  CT head - nil acute. BG of AF. Likely stroke For evaluation of carotid arteries please</a:t>
            </a:r>
          </a:p>
          <a:p>
            <a:pPr marL="0" indent="0">
              <a:buNone/>
            </a:pPr>
            <a:r>
              <a:rPr lang="en-GB" sz="1300" dirty="0"/>
              <a:t>US Doppler Carotid Arteries : Focussed ward scan</a:t>
            </a:r>
          </a:p>
          <a:p>
            <a:pPr marL="0" indent="0">
              <a:buNone/>
            </a:pPr>
            <a:endParaRPr lang="en-GB" sz="1300" dirty="0"/>
          </a:p>
          <a:p>
            <a:pPr marL="0" indent="0">
              <a:buNone/>
            </a:pPr>
            <a:r>
              <a:rPr lang="en-GB" sz="1300" dirty="0"/>
              <a:t>Right:</a:t>
            </a:r>
          </a:p>
          <a:p>
            <a:pPr marL="0" indent="0">
              <a:buNone/>
            </a:pPr>
            <a:r>
              <a:rPr lang="en-GB" sz="1300" dirty="0"/>
              <a:t>There are normal flow patterns in the common, external and internal carotid arteries with no evidence of significant disease. </a:t>
            </a:r>
          </a:p>
          <a:p>
            <a:pPr marL="0" indent="0">
              <a:buNone/>
            </a:pPr>
            <a:r>
              <a:rPr lang="en-GB" sz="1300" dirty="0"/>
              <a:t>There is calcified atheroma at the carotid bifurcation, of no haemodynamic significance. </a:t>
            </a:r>
          </a:p>
          <a:p>
            <a:pPr marL="0" indent="0">
              <a:buNone/>
            </a:pPr>
            <a:r>
              <a:rPr lang="en-GB" sz="1300" dirty="0"/>
              <a:t>The internal carotid artery is patent distally with no significant stenosis detected.</a:t>
            </a:r>
          </a:p>
          <a:p>
            <a:pPr marL="0" indent="0">
              <a:buNone/>
            </a:pPr>
            <a:endParaRPr lang="en-GB" sz="1300" dirty="0"/>
          </a:p>
          <a:p>
            <a:pPr marL="0" indent="0">
              <a:buNone/>
            </a:pPr>
            <a:r>
              <a:rPr lang="en-GB" sz="1300" dirty="0"/>
              <a:t>Left:</a:t>
            </a:r>
          </a:p>
          <a:p>
            <a:pPr marL="0" indent="0">
              <a:buNone/>
            </a:pPr>
            <a:r>
              <a:rPr lang="en-GB" sz="1300" dirty="0"/>
              <a:t>There are normal flow patterns in the common, external and internal carotid arteries with no evidence of significant disease. </a:t>
            </a:r>
          </a:p>
          <a:p>
            <a:pPr marL="0" indent="0">
              <a:buNone/>
            </a:pPr>
            <a:r>
              <a:rPr lang="en-GB" sz="1300" dirty="0"/>
              <a:t>Doppler signals in the internal carotid artery origin are enhanced to 110cm/s which is indicative of a &lt;50% ICA stenosis. </a:t>
            </a:r>
          </a:p>
          <a:p>
            <a:pPr marL="0" indent="0">
              <a:buNone/>
            </a:pPr>
            <a:r>
              <a:rPr lang="en-GB" sz="1300" dirty="0"/>
              <a:t>The internal carotid artery is patent distally with no significant stenosis detected. </a:t>
            </a:r>
          </a:p>
          <a:p>
            <a:pPr marL="0" indent="0">
              <a:buNone/>
            </a:pPr>
            <a:endParaRPr lang="en-GB" sz="1300" dirty="0"/>
          </a:p>
          <a:p>
            <a:pPr marL="0" indent="0">
              <a:buNone/>
            </a:pPr>
            <a:r>
              <a:rPr lang="en-GB" sz="1300" dirty="0"/>
              <a:t>Summary:</a:t>
            </a:r>
          </a:p>
          <a:p>
            <a:pPr marL="0" indent="0">
              <a:buNone/>
            </a:pPr>
            <a:r>
              <a:rPr lang="en-GB" sz="1300" dirty="0"/>
              <a:t>&lt;50% ICA stenosis bilaterally</a:t>
            </a:r>
          </a:p>
          <a:p>
            <a:pPr marL="0" indent="0">
              <a:buNone/>
            </a:pPr>
            <a:endParaRPr lang="en-GB" sz="1300" dirty="0"/>
          </a:p>
          <a:p>
            <a:pPr marL="0" indent="0">
              <a:buNone/>
            </a:pPr>
            <a:r>
              <a:rPr lang="en-GB" sz="1300" dirty="0"/>
              <a:t>----------------------------------------------------------------   </a:t>
            </a:r>
          </a:p>
          <a:p>
            <a:pPr marL="0" indent="0">
              <a:buNone/>
            </a:pPr>
            <a:r>
              <a:rPr lang="en-GB" sz="1300" dirty="0"/>
              <a:t>Verbal consent obtained</a:t>
            </a:r>
          </a:p>
          <a:p>
            <a:pPr marL="0" indent="0">
              <a:buNone/>
            </a:pPr>
            <a:r>
              <a:rPr lang="en-GB" sz="1300" dirty="0"/>
              <a:t>Location: 34B</a:t>
            </a:r>
          </a:p>
          <a:p>
            <a:pPr marL="0" indent="0">
              <a:buNone/>
            </a:pPr>
            <a:r>
              <a:rPr lang="en-GB" sz="1300" dirty="0"/>
              <a:t>Machine: Gary </a:t>
            </a:r>
          </a:p>
          <a:p>
            <a:pPr marL="0" indent="0">
              <a:buNone/>
            </a:pPr>
            <a:r>
              <a:rPr lang="en-GB" sz="1300" dirty="0"/>
              <a:t>Technical Quality: Good</a:t>
            </a:r>
          </a:p>
          <a:p>
            <a:pPr marL="0" indent="0">
              <a:buNone/>
            </a:pPr>
            <a:r>
              <a:rPr lang="en-GB" sz="1300" dirty="0"/>
              <a:t>Performed and reported by: William Owen (Clinical Scientist)</a:t>
            </a:r>
          </a:p>
          <a:p>
            <a:pPr marL="0" indent="0">
              <a:buNone/>
            </a:pPr>
            <a:r>
              <a:rPr lang="en-GB" sz="1300" dirty="0"/>
              <a:t>No schematic </a:t>
            </a:r>
          </a:p>
        </p:txBody>
      </p:sp>
    </p:spTree>
    <p:extLst>
      <p:ext uri="{BB962C8B-B14F-4D97-AF65-F5344CB8AC3E}">
        <p14:creationId xmlns:p14="http://schemas.microsoft.com/office/powerpoint/2010/main" val="328739116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3ECC5F0-F581-3F6A-A626-18E2041CCE07}"/>
              </a:ext>
            </a:extLst>
          </p:cNvPr>
          <p:cNvSpPr>
            <a:spLocks noGrp="1"/>
          </p:cNvSpPr>
          <p:nvPr>
            <p:ph idx="1"/>
          </p:nvPr>
        </p:nvSpPr>
        <p:spPr>
          <a:xfrm>
            <a:off x="838200" y="548640"/>
            <a:ext cx="4686300" cy="5628323"/>
          </a:xfrm>
        </p:spPr>
        <p:txBody>
          <a:bodyPr>
            <a:normAutofit/>
          </a:bodyPr>
          <a:lstStyle/>
          <a:p>
            <a:pPr marL="0" indent="0">
              <a:buNone/>
            </a:pPr>
            <a:r>
              <a:rPr lang="en-GB" sz="1200" dirty="0"/>
              <a:t>Clinical History :</a:t>
            </a:r>
          </a:p>
          <a:p>
            <a:pPr marL="0" indent="0">
              <a:buNone/>
            </a:pPr>
            <a:r>
              <a:rPr lang="en-GB" sz="1200" dirty="0"/>
              <a:t>Seen in WGH TIA last year following right eye retinal embolus. Had carotid dopplers at WGH showing severe stenosis and calcification RICA (did not quantify). Please can we reassess degree of stenosis ?now occluded ?critical. Has had previous radiotherapy to right neck.</a:t>
            </a:r>
          </a:p>
          <a:p>
            <a:pPr marL="0" indent="0">
              <a:buNone/>
            </a:pPr>
            <a:endParaRPr lang="en-GB" sz="1200" dirty="0"/>
          </a:p>
          <a:p>
            <a:pPr marL="0" indent="0">
              <a:buNone/>
            </a:pPr>
            <a:r>
              <a:rPr lang="en-GB" sz="1200" dirty="0"/>
              <a:t>AN ADDENDUM HAS BEEN ENTERED AT THE END OF THIS REPORT</a:t>
            </a:r>
          </a:p>
          <a:p>
            <a:pPr marL="0" indent="0">
              <a:buNone/>
            </a:pPr>
            <a:r>
              <a:rPr lang="en-GB" sz="1200" dirty="0"/>
              <a:t>US Doppler Carotid Arteries : </a:t>
            </a:r>
          </a:p>
          <a:p>
            <a:pPr marL="0" indent="0">
              <a:buNone/>
            </a:pPr>
            <a:endParaRPr lang="en-GB" sz="1200" dirty="0"/>
          </a:p>
          <a:p>
            <a:pPr marL="0" indent="0">
              <a:buNone/>
            </a:pPr>
            <a:r>
              <a:rPr lang="en-GB" sz="1200" dirty="0"/>
              <a:t>Right:</a:t>
            </a:r>
          </a:p>
          <a:p>
            <a:pPr marL="0" indent="0">
              <a:buNone/>
            </a:pPr>
            <a:r>
              <a:rPr lang="en-GB" sz="1200" dirty="0"/>
              <a:t>There is a irregular, ulcerated plaque throughout the mid-distal CCA with a &gt;75% stenosis seen distally (PSV 62-325cm/s). </a:t>
            </a:r>
          </a:p>
          <a:p>
            <a:pPr marL="0" indent="0">
              <a:buNone/>
            </a:pPr>
            <a:r>
              <a:rPr lang="en-GB" sz="1200" dirty="0"/>
              <a:t>Very mobile plaque seen within stenosed segment (see PACS for </a:t>
            </a:r>
            <a:r>
              <a:rPr lang="en-GB" sz="1200" dirty="0" err="1"/>
              <a:t>cineloops</a:t>
            </a:r>
            <a:r>
              <a:rPr lang="en-GB" sz="1200" dirty="0"/>
              <a:t>). </a:t>
            </a:r>
          </a:p>
          <a:p>
            <a:pPr marL="0" indent="0">
              <a:buNone/>
            </a:pPr>
            <a:r>
              <a:rPr lang="en-GB" sz="1200" dirty="0"/>
              <a:t>Patent ECA. There is calcified plaque in the ICA bulb, not haemodynamically significant, &lt;50%. </a:t>
            </a:r>
          </a:p>
          <a:p>
            <a:pPr marL="0" indent="0">
              <a:buNone/>
            </a:pPr>
            <a:r>
              <a:rPr lang="en-GB" sz="1200" dirty="0"/>
              <a:t>Doppler signals throughout the extracranial ICA are pre-steal, with a reversal of flow in diastole. </a:t>
            </a:r>
          </a:p>
          <a:p>
            <a:pPr marL="0" indent="0">
              <a:buNone/>
            </a:pPr>
            <a:r>
              <a:rPr lang="en-GB" sz="1200" dirty="0"/>
              <a:t>Patent vertebral artery with antegrade flow.</a:t>
            </a:r>
          </a:p>
          <a:p>
            <a:pPr marL="0" indent="0">
              <a:buNone/>
            </a:pPr>
            <a:r>
              <a:rPr lang="en-GB" sz="1200" dirty="0"/>
              <a:t>Patent subclavian artery with normal flow patterns. </a:t>
            </a:r>
          </a:p>
        </p:txBody>
      </p:sp>
      <p:sp>
        <p:nvSpPr>
          <p:cNvPr id="5" name="Content Placeholder 2">
            <a:extLst>
              <a:ext uri="{FF2B5EF4-FFF2-40B4-BE49-F238E27FC236}">
                <a16:creationId xmlns:a16="http://schemas.microsoft.com/office/drawing/2014/main" id="{692BAEA9-A2B1-16E9-2780-F5231EA15437}"/>
              </a:ext>
            </a:extLst>
          </p:cNvPr>
          <p:cNvSpPr txBox="1">
            <a:spLocks/>
          </p:cNvSpPr>
          <p:nvPr/>
        </p:nvSpPr>
        <p:spPr>
          <a:xfrm>
            <a:off x="6096000" y="548639"/>
            <a:ext cx="4686300" cy="5628323"/>
          </a:xfrm>
          <a:prstGeom prst="rect">
            <a:avLst/>
          </a:prstGeom>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n-GB" sz="1300" dirty="0"/>
          </a:p>
          <a:p>
            <a:pPr marL="0" indent="0">
              <a:buFont typeface="Arial" panose="020B0604020202020204" pitchFamily="34" charset="0"/>
              <a:buNone/>
            </a:pPr>
            <a:r>
              <a:rPr lang="en-GB" sz="1300" dirty="0"/>
              <a:t>Left:</a:t>
            </a:r>
          </a:p>
          <a:p>
            <a:pPr marL="0" indent="0">
              <a:buFont typeface="Arial" panose="020B0604020202020204" pitchFamily="34" charset="0"/>
              <a:buNone/>
            </a:pPr>
            <a:r>
              <a:rPr lang="en-GB" sz="1300" dirty="0"/>
              <a:t>There are normal flow patterns in the common, external and internal carotid arteries with no evidence of significant disease. </a:t>
            </a:r>
          </a:p>
          <a:p>
            <a:pPr marL="0" indent="0">
              <a:buFont typeface="Arial" panose="020B0604020202020204" pitchFamily="34" charset="0"/>
              <a:buNone/>
            </a:pPr>
            <a:r>
              <a:rPr lang="en-GB" sz="1300" dirty="0"/>
              <a:t>There is calcified atheroma at the carotid bifurcation, of no haemodynamic significance. </a:t>
            </a:r>
          </a:p>
          <a:p>
            <a:pPr marL="0" indent="0">
              <a:buFont typeface="Arial" panose="020B0604020202020204" pitchFamily="34" charset="0"/>
              <a:buNone/>
            </a:pPr>
            <a:r>
              <a:rPr lang="en-GB" sz="1300" dirty="0"/>
              <a:t>The internal carotid artery is patent distally with no significant stenosis detected.</a:t>
            </a:r>
          </a:p>
          <a:p>
            <a:pPr marL="0" indent="0">
              <a:buFont typeface="Arial" panose="020B0604020202020204" pitchFamily="34" charset="0"/>
              <a:buNone/>
            </a:pPr>
            <a:r>
              <a:rPr lang="en-GB" sz="1300" dirty="0"/>
              <a:t>Patent vertebral artery with high volume antegrade flow.</a:t>
            </a:r>
          </a:p>
          <a:p>
            <a:pPr marL="0" indent="0">
              <a:buFont typeface="Arial" panose="020B0604020202020204" pitchFamily="34" charset="0"/>
              <a:buNone/>
            </a:pPr>
            <a:r>
              <a:rPr lang="en-GB" sz="1300" dirty="0"/>
              <a:t>Patent subclavian artery with normal flow patterns. </a:t>
            </a:r>
          </a:p>
          <a:p>
            <a:pPr marL="0" indent="0">
              <a:buFont typeface="Arial" panose="020B0604020202020204" pitchFamily="34" charset="0"/>
              <a:buNone/>
            </a:pPr>
            <a:endParaRPr lang="en-GB" sz="1300" dirty="0"/>
          </a:p>
          <a:p>
            <a:pPr marL="0" indent="0">
              <a:buFont typeface="Arial" panose="020B0604020202020204" pitchFamily="34" charset="0"/>
              <a:buNone/>
            </a:pPr>
            <a:r>
              <a:rPr lang="en-GB" sz="1300" dirty="0"/>
              <a:t>Summary:</a:t>
            </a:r>
          </a:p>
          <a:p>
            <a:pPr marL="0" indent="0">
              <a:buFont typeface="Arial" panose="020B0604020202020204" pitchFamily="34" charset="0"/>
              <a:buNone/>
            </a:pPr>
            <a:r>
              <a:rPr lang="en-GB" sz="1300" dirty="0"/>
              <a:t>Right - Ulcerated CCA atheroma with &gt;75% stenosis and very mobile plaque. Mild ICA disease. </a:t>
            </a:r>
          </a:p>
          <a:p>
            <a:pPr marL="0" indent="0">
              <a:buFont typeface="Arial" panose="020B0604020202020204" pitchFamily="34" charset="0"/>
              <a:buNone/>
            </a:pPr>
            <a:r>
              <a:rPr lang="en-GB" sz="1300" dirty="0"/>
              <a:t>Left - &lt;50% ICA stenosis</a:t>
            </a:r>
          </a:p>
          <a:p>
            <a:pPr marL="0" indent="0">
              <a:buFont typeface="Arial" panose="020B0604020202020204" pitchFamily="34" charset="0"/>
              <a:buNone/>
            </a:pPr>
            <a:r>
              <a:rPr lang="en-GB" sz="1300" dirty="0"/>
              <a:t>----------------------------------------------------------------   </a:t>
            </a:r>
          </a:p>
          <a:p>
            <a:pPr marL="0" indent="0">
              <a:buFont typeface="Arial" panose="020B0604020202020204" pitchFamily="34" charset="0"/>
              <a:buNone/>
            </a:pPr>
            <a:r>
              <a:rPr lang="en-GB" sz="1300" dirty="0"/>
              <a:t>Verbal consent obtained</a:t>
            </a:r>
          </a:p>
          <a:p>
            <a:pPr marL="0" indent="0">
              <a:buFont typeface="Arial" panose="020B0604020202020204" pitchFamily="34" charset="0"/>
              <a:buNone/>
            </a:pPr>
            <a:r>
              <a:rPr lang="en-GB" sz="1300" dirty="0"/>
              <a:t>Location: 5A</a:t>
            </a:r>
          </a:p>
          <a:p>
            <a:pPr marL="0" indent="0">
              <a:buFont typeface="Arial" panose="020B0604020202020204" pitchFamily="34" charset="0"/>
              <a:buNone/>
            </a:pPr>
            <a:r>
              <a:rPr lang="en-GB" sz="1300" dirty="0"/>
              <a:t>Machine: Elvis </a:t>
            </a:r>
          </a:p>
          <a:p>
            <a:pPr marL="0" indent="0">
              <a:buFont typeface="Arial" panose="020B0604020202020204" pitchFamily="34" charset="0"/>
              <a:buNone/>
            </a:pPr>
            <a:r>
              <a:rPr lang="en-GB" sz="1300" dirty="0"/>
              <a:t>Technical Quality: Good</a:t>
            </a:r>
          </a:p>
          <a:p>
            <a:pPr marL="0" indent="0">
              <a:buFont typeface="Arial" panose="020B0604020202020204" pitchFamily="34" charset="0"/>
              <a:buNone/>
            </a:pPr>
            <a:r>
              <a:rPr lang="en-GB" sz="1300" dirty="0"/>
              <a:t>Performed and reported by: William Owen (Clinical Scientist)</a:t>
            </a:r>
          </a:p>
          <a:p>
            <a:pPr marL="0" indent="0">
              <a:buFont typeface="Arial" panose="020B0604020202020204" pitchFamily="34" charset="0"/>
              <a:buNone/>
            </a:pPr>
            <a:r>
              <a:rPr lang="en-GB" sz="1300" dirty="0"/>
              <a:t>Schematic available</a:t>
            </a:r>
          </a:p>
          <a:p>
            <a:pPr marL="0" indent="0">
              <a:buFont typeface="Arial" panose="020B0604020202020204" pitchFamily="34" charset="0"/>
              <a:buNone/>
            </a:pPr>
            <a:endParaRPr lang="en-GB" sz="1300" dirty="0"/>
          </a:p>
        </p:txBody>
      </p:sp>
    </p:spTree>
    <p:extLst>
      <p:ext uri="{BB962C8B-B14F-4D97-AF65-F5344CB8AC3E}">
        <p14:creationId xmlns:p14="http://schemas.microsoft.com/office/powerpoint/2010/main" val="203609291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3ECC5F0-F581-3F6A-A626-18E2041CCE07}"/>
              </a:ext>
            </a:extLst>
          </p:cNvPr>
          <p:cNvSpPr>
            <a:spLocks noGrp="1"/>
          </p:cNvSpPr>
          <p:nvPr>
            <p:ph idx="1"/>
          </p:nvPr>
        </p:nvSpPr>
        <p:spPr/>
        <p:txBody>
          <a:bodyPr>
            <a:normAutofit fontScale="92500" lnSpcReduction="10000"/>
          </a:bodyPr>
          <a:lstStyle/>
          <a:p>
            <a:pPr marL="0" indent="0">
              <a:buNone/>
            </a:pPr>
            <a:r>
              <a:rPr lang="en-GB" sz="1300" dirty="0"/>
              <a:t>Clinical History : Transient episode of R facial droop and RSW on 28.08 in the evening. ? carotid stenosis</a:t>
            </a:r>
          </a:p>
          <a:p>
            <a:pPr marL="0" indent="0">
              <a:buNone/>
            </a:pPr>
            <a:endParaRPr lang="en-GB" sz="1300" dirty="0"/>
          </a:p>
          <a:p>
            <a:pPr marL="0" indent="0">
              <a:buNone/>
            </a:pPr>
            <a:r>
              <a:rPr lang="en-GB" sz="1300" dirty="0"/>
              <a:t>US Doppler Carotid Arteries : </a:t>
            </a:r>
          </a:p>
          <a:p>
            <a:pPr marL="0" indent="0">
              <a:buNone/>
            </a:pPr>
            <a:endParaRPr lang="en-GB" sz="1300" dirty="0"/>
          </a:p>
          <a:p>
            <a:pPr marL="0" indent="0">
              <a:buNone/>
            </a:pPr>
            <a:r>
              <a:rPr lang="en-GB" sz="1300" dirty="0"/>
              <a:t>Bilaterally:</a:t>
            </a:r>
          </a:p>
          <a:p>
            <a:pPr marL="0" indent="0">
              <a:buNone/>
            </a:pPr>
            <a:r>
              <a:rPr lang="en-GB" sz="1300" dirty="0"/>
              <a:t>Widely patent common carotid artery, external carotid artery origin and internal carotid artery with normal Doppler flow patterns throughout. </a:t>
            </a:r>
          </a:p>
          <a:p>
            <a:pPr marL="0" indent="0">
              <a:buNone/>
            </a:pPr>
            <a:r>
              <a:rPr lang="en-GB" sz="1300" dirty="0"/>
              <a:t>Patent vertebral artery with antegrade flow.</a:t>
            </a:r>
          </a:p>
          <a:p>
            <a:pPr marL="0" indent="0">
              <a:buNone/>
            </a:pPr>
            <a:r>
              <a:rPr lang="en-GB" sz="1300" dirty="0"/>
              <a:t>Patent subclavian artery with normal flow patterns. </a:t>
            </a:r>
          </a:p>
          <a:p>
            <a:pPr marL="0" indent="0">
              <a:buNone/>
            </a:pPr>
            <a:endParaRPr lang="en-GB" sz="1300" dirty="0"/>
          </a:p>
          <a:p>
            <a:pPr marL="0" indent="0">
              <a:buNone/>
            </a:pPr>
            <a:r>
              <a:rPr lang="en-GB" sz="1300" dirty="0"/>
              <a:t>Summary:</a:t>
            </a:r>
          </a:p>
          <a:p>
            <a:pPr marL="0" indent="0">
              <a:buNone/>
            </a:pPr>
            <a:r>
              <a:rPr lang="en-GB" sz="1300" dirty="0"/>
              <a:t>Normal extracranial carotid arteries bilaterally</a:t>
            </a:r>
          </a:p>
          <a:p>
            <a:pPr marL="0" indent="0">
              <a:buNone/>
            </a:pPr>
            <a:endParaRPr lang="en-GB" sz="1300" dirty="0"/>
          </a:p>
          <a:p>
            <a:pPr marL="0" indent="0">
              <a:buNone/>
            </a:pPr>
            <a:r>
              <a:rPr lang="en-GB" sz="1300" dirty="0"/>
              <a:t>-------------------------------------------------------------------------------------------------</a:t>
            </a:r>
          </a:p>
          <a:p>
            <a:pPr marL="0" indent="0">
              <a:buNone/>
            </a:pPr>
            <a:r>
              <a:rPr lang="en-GB" sz="1300" dirty="0"/>
              <a:t>PLEASE READ REPORT ON ICE – CAREFLOW CURRENTLY NOT DISPLAYING FULL REPORT   </a:t>
            </a:r>
          </a:p>
          <a:p>
            <a:pPr marL="0" indent="0">
              <a:buNone/>
            </a:pPr>
            <a:r>
              <a:rPr lang="en-GB" sz="1300" dirty="0"/>
              <a:t>Verbal consent obtained</a:t>
            </a:r>
          </a:p>
          <a:p>
            <a:pPr marL="0" indent="0">
              <a:buNone/>
            </a:pPr>
            <a:r>
              <a:rPr lang="en-GB" sz="1300" dirty="0"/>
              <a:t>Location: 5A</a:t>
            </a:r>
          </a:p>
          <a:p>
            <a:pPr marL="0" indent="0">
              <a:buNone/>
            </a:pPr>
            <a:r>
              <a:rPr lang="en-GB" sz="1300" dirty="0"/>
              <a:t>Machine: Elvis </a:t>
            </a:r>
          </a:p>
          <a:p>
            <a:pPr marL="0" indent="0">
              <a:buNone/>
            </a:pPr>
            <a:r>
              <a:rPr lang="en-GB" sz="1300" dirty="0"/>
              <a:t>Technical Quality: Good</a:t>
            </a:r>
          </a:p>
          <a:p>
            <a:pPr marL="0" indent="0">
              <a:buNone/>
            </a:pPr>
            <a:r>
              <a:rPr lang="en-GB" sz="1300" dirty="0"/>
              <a:t>Performed and reported by: William Owen (Clinical Scientist)</a:t>
            </a:r>
          </a:p>
          <a:p>
            <a:pPr marL="0" indent="0">
              <a:buNone/>
            </a:pPr>
            <a:r>
              <a:rPr lang="en-GB" sz="1300" dirty="0"/>
              <a:t>No schematic </a:t>
            </a:r>
          </a:p>
        </p:txBody>
      </p:sp>
    </p:spTree>
    <p:extLst>
      <p:ext uri="{BB962C8B-B14F-4D97-AF65-F5344CB8AC3E}">
        <p14:creationId xmlns:p14="http://schemas.microsoft.com/office/powerpoint/2010/main" val="148496984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3ECC5F0-F581-3F6A-A626-18E2041CCE07}"/>
              </a:ext>
            </a:extLst>
          </p:cNvPr>
          <p:cNvSpPr>
            <a:spLocks noGrp="1"/>
          </p:cNvSpPr>
          <p:nvPr>
            <p:ph idx="1"/>
          </p:nvPr>
        </p:nvSpPr>
        <p:spPr/>
        <p:txBody>
          <a:bodyPr>
            <a:normAutofit lnSpcReduction="10000"/>
          </a:bodyPr>
          <a:lstStyle/>
          <a:p>
            <a:pPr marL="0" indent="0">
              <a:buNone/>
            </a:pPr>
            <a:r>
              <a:rPr lang="en-GB" sz="1300" dirty="0"/>
              <a:t>Clinical History : Left lacunar stroke, DM. ? carotid disease. Dopplers please.</a:t>
            </a:r>
          </a:p>
          <a:p>
            <a:pPr marL="0" indent="0">
              <a:buNone/>
            </a:pPr>
            <a:endParaRPr lang="en-GB" sz="1300" dirty="0"/>
          </a:p>
          <a:p>
            <a:pPr marL="0" indent="0">
              <a:buNone/>
            </a:pPr>
            <a:r>
              <a:rPr lang="en-GB" sz="1300" dirty="0"/>
              <a:t>US Doppler Carotid Arteries : </a:t>
            </a:r>
          </a:p>
          <a:p>
            <a:pPr marL="0" indent="0">
              <a:buNone/>
            </a:pPr>
            <a:endParaRPr lang="en-GB" sz="1300" dirty="0"/>
          </a:p>
          <a:p>
            <a:pPr marL="0" indent="0">
              <a:buNone/>
            </a:pPr>
            <a:r>
              <a:rPr lang="en-GB" sz="1300" dirty="0"/>
              <a:t>Bilaterally:</a:t>
            </a:r>
          </a:p>
          <a:p>
            <a:pPr marL="0" indent="0">
              <a:buNone/>
            </a:pPr>
            <a:r>
              <a:rPr lang="en-GB" sz="1300" dirty="0"/>
              <a:t>There are normal flow patterns in the common, external and internal carotid arteries with no evidence of significant disease. </a:t>
            </a:r>
          </a:p>
          <a:p>
            <a:pPr marL="0" indent="0">
              <a:buNone/>
            </a:pPr>
            <a:r>
              <a:rPr lang="en-GB" sz="1300" dirty="0"/>
              <a:t>There is calcified atheroma at the carotid bifurcation, of no haemodynamic significance. </a:t>
            </a:r>
          </a:p>
          <a:p>
            <a:pPr marL="0" indent="0">
              <a:buNone/>
            </a:pPr>
            <a:r>
              <a:rPr lang="en-GB" sz="1300" dirty="0"/>
              <a:t>Irregular cardiac rhythm noted.</a:t>
            </a:r>
          </a:p>
          <a:p>
            <a:pPr marL="0" indent="0">
              <a:buNone/>
            </a:pPr>
            <a:endParaRPr lang="en-GB" sz="1300" dirty="0"/>
          </a:p>
          <a:p>
            <a:pPr marL="0" indent="0">
              <a:buNone/>
            </a:pPr>
            <a:r>
              <a:rPr lang="en-GB" sz="1300" dirty="0"/>
              <a:t>Summary:</a:t>
            </a:r>
          </a:p>
          <a:p>
            <a:pPr marL="0" indent="0">
              <a:buNone/>
            </a:pPr>
            <a:r>
              <a:rPr lang="en-GB" sz="1300" dirty="0"/>
              <a:t>Mild extracranial carotid artery disease bilaterally</a:t>
            </a:r>
          </a:p>
          <a:p>
            <a:pPr marL="0" indent="0">
              <a:buNone/>
            </a:pPr>
            <a:endParaRPr lang="en-GB" sz="1300" dirty="0"/>
          </a:p>
          <a:p>
            <a:pPr marL="0" indent="0">
              <a:buNone/>
            </a:pPr>
            <a:r>
              <a:rPr lang="en-GB" sz="1300" dirty="0"/>
              <a:t>-------------------------------------------------------------------------------------------------</a:t>
            </a:r>
          </a:p>
          <a:p>
            <a:pPr marL="0" indent="0">
              <a:buNone/>
            </a:pPr>
            <a:r>
              <a:rPr lang="en-GB" sz="1300" dirty="0"/>
              <a:t>PLEASE READ REPORT ON ICE – CAREFLOW CURRENTLY NOT DISPLAYING FULL REPORT   </a:t>
            </a:r>
          </a:p>
          <a:p>
            <a:pPr marL="0" indent="0">
              <a:buNone/>
            </a:pPr>
            <a:r>
              <a:rPr lang="en-GB" sz="1300" dirty="0"/>
              <a:t>Verbal consent obtained</a:t>
            </a:r>
          </a:p>
          <a:p>
            <a:pPr marL="0" indent="0">
              <a:buNone/>
            </a:pPr>
            <a:r>
              <a:rPr lang="en-GB" sz="1300" dirty="0"/>
              <a:t>Location: 34B</a:t>
            </a:r>
          </a:p>
          <a:p>
            <a:pPr marL="0" indent="0">
              <a:buNone/>
            </a:pPr>
            <a:r>
              <a:rPr lang="en-GB" sz="1300" dirty="0"/>
              <a:t>Machine: Mark </a:t>
            </a:r>
          </a:p>
          <a:p>
            <a:pPr marL="0" indent="0">
              <a:buNone/>
            </a:pPr>
            <a:r>
              <a:rPr lang="en-GB" sz="1300" dirty="0"/>
              <a:t>Technical Quality: Suboptimal, scanned in chair</a:t>
            </a:r>
          </a:p>
          <a:p>
            <a:pPr marL="0" indent="0">
              <a:buNone/>
            </a:pPr>
            <a:r>
              <a:rPr lang="en-GB" sz="1300" dirty="0"/>
              <a:t>Performed and reported by: William Owen (Clinical Scientist)</a:t>
            </a:r>
          </a:p>
        </p:txBody>
      </p:sp>
    </p:spTree>
    <p:extLst>
      <p:ext uri="{BB962C8B-B14F-4D97-AF65-F5344CB8AC3E}">
        <p14:creationId xmlns:p14="http://schemas.microsoft.com/office/powerpoint/2010/main" val="39814854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3ECC5F0-F581-3F6A-A626-18E2041CCE07}"/>
              </a:ext>
            </a:extLst>
          </p:cNvPr>
          <p:cNvSpPr>
            <a:spLocks noGrp="1"/>
          </p:cNvSpPr>
          <p:nvPr>
            <p:ph idx="1"/>
          </p:nvPr>
        </p:nvSpPr>
        <p:spPr/>
        <p:txBody>
          <a:bodyPr>
            <a:normAutofit fontScale="40000" lnSpcReduction="20000"/>
          </a:bodyPr>
          <a:lstStyle/>
          <a:p>
            <a:pPr marL="0" indent="0">
              <a:buNone/>
            </a:pPr>
            <a:r>
              <a:rPr lang="en-GB" sz="3200" dirty="0"/>
              <a:t>Clinical History : L hemisphere Watershed infarcts despite occluded L ICA on CTA, CDUSS to reassess vasculature</a:t>
            </a:r>
          </a:p>
          <a:p>
            <a:pPr marL="0" indent="0">
              <a:buNone/>
            </a:pPr>
            <a:endParaRPr lang="en-GB" sz="3200" dirty="0"/>
          </a:p>
          <a:p>
            <a:pPr marL="0" indent="0">
              <a:buNone/>
            </a:pPr>
            <a:r>
              <a:rPr lang="en-GB" sz="3200" dirty="0"/>
              <a:t>US Doppler Carotid Arteries : </a:t>
            </a:r>
          </a:p>
          <a:p>
            <a:pPr marL="0" indent="0">
              <a:buNone/>
            </a:pPr>
            <a:endParaRPr lang="en-GB" sz="3200" dirty="0"/>
          </a:p>
          <a:p>
            <a:pPr marL="0" indent="0">
              <a:buNone/>
            </a:pPr>
            <a:r>
              <a:rPr lang="en-GB" sz="3200" dirty="0"/>
              <a:t>Bilaterally:</a:t>
            </a:r>
          </a:p>
          <a:p>
            <a:pPr marL="0" indent="0">
              <a:buNone/>
            </a:pPr>
            <a:r>
              <a:rPr lang="en-GB" sz="3200" dirty="0"/>
              <a:t>Widely patent common carotid artery, external carotid artery origin and internal carotid artery with normal Doppler flow patterns throughout. </a:t>
            </a:r>
          </a:p>
          <a:p>
            <a:pPr marL="0" indent="0">
              <a:buNone/>
            </a:pPr>
            <a:r>
              <a:rPr lang="en-GB" sz="3200" dirty="0"/>
              <a:t>Patent vertebral artery with antegrade flow.</a:t>
            </a:r>
          </a:p>
          <a:p>
            <a:pPr marL="0" indent="0">
              <a:buNone/>
            </a:pPr>
            <a:r>
              <a:rPr lang="en-GB" sz="3200" dirty="0"/>
              <a:t>Patent subclavian artery with normal flow patterns. </a:t>
            </a:r>
          </a:p>
          <a:p>
            <a:pPr marL="0" indent="0">
              <a:buNone/>
            </a:pPr>
            <a:endParaRPr lang="en-GB" sz="3200" dirty="0"/>
          </a:p>
          <a:p>
            <a:pPr marL="0" indent="0">
              <a:buNone/>
            </a:pPr>
            <a:r>
              <a:rPr lang="en-GB" sz="3200" dirty="0"/>
              <a:t>Summary:</a:t>
            </a:r>
          </a:p>
          <a:p>
            <a:pPr marL="0" indent="0">
              <a:buNone/>
            </a:pPr>
            <a:r>
              <a:rPr lang="en-GB" sz="3200" dirty="0"/>
              <a:t>Normal extracranial carotid arteries bilaterally</a:t>
            </a:r>
          </a:p>
          <a:p>
            <a:pPr marL="0" indent="0">
              <a:buNone/>
            </a:pPr>
            <a:r>
              <a:rPr lang="en-GB" sz="3200" dirty="0"/>
              <a:t>No evidence of left ICA occlusion</a:t>
            </a:r>
          </a:p>
          <a:p>
            <a:pPr marL="0" indent="0">
              <a:buNone/>
            </a:pPr>
            <a:endParaRPr lang="en-GB" sz="3200" dirty="0"/>
          </a:p>
          <a:p>
            <a:pPr marL="0" indent="0">
              <a:buNone/>
            </a:pPr>
            <a:endParaRPr lang="en-GB" sz="3200" dirty="0"/>
          </a:p>
          <a:p>
            <a:pPr marL="0" indent="0">
              <a:buNone/>
            </a:pPr>
            <a:r>
              <a:rPr lang="en-GB" sz="3200" dirty="0"/>
              <a:t>----------------------------------------------------------------   </a:t>
            </a:r>
          </a:p>
          <a:p>
            <a:pPr marL="0" indent="0">
              <a:buNone/>
            </a:pPr>
            <a:r>
              <a:rPr lang="en-GB" sz="3200" dirty="0"/>
              <a:t>Verbal consent obtained</a:t>
            </a:r>
          </a:p>
          <a:p>
            <a:pPr marL="0" indent="0">
              <a:buNone/>
            </a:pPr>
            <a:r>
              <a:rPr lang="en-GB" sz="3200" dirty="0"/>
              <a:t>Location: 5A</a:t>
            </a:r>
          </a:p>
          <a:p>
            <a:pPr marL="0" indent="0">
              <a:buNone/>
            </a:pPr>
            <a:r>
              <a:rPr lang="en-GB" sz="3200" dirty="0"/>
              <a:t>Machine: Robbie </a:t>
            </a:r>
          </a:p>
          <a:p>
            <a:pPr marL="0" indent="0">
              <a:buNone/>
            </a:pPr>
            <a:r>
              <a:rPr lang="en-GB" sz="3200" dirty="0"/>
              <a:t>Technical Quality: Good</a:t>
            </a:r>
          </a:p>
          <a:p>
            <a:pPr marL="0" indent="0">
              <a:buNone/>
            </a:pPr>
            <a:r>
              <a:rPr lang="en-GB" sz="3200" dirty="0"/>
              <a:t>Performed and reported by: William Owen (Clinical Scientist)</a:t>
            </a:r>
          </a:p>
          <a:p>
            <a:pPr marL="0" indent="0">
              <a:buNone/>
            </a:pPr>
            <a:r>
              <a:rPr lang="en-GB" sz="3200" dirty="0"/>
              <a:t>No schematic </a:t>
            </a:r>
          </a:p>
          <a:p>
            <a:endParaRPr lang="en-GB" dirty="0"/>
          </a:p>
        </p:txBody>
      </p:sp>
    </p:spTree>
    <p:extLst>
      <p:ext uri="{BB962C8B-B14F-4D97-AF65-F5344CB8AC3E}">
        <p14:creationId xmlns:p14="http://schemas.microsoft.com/office/powerpoint/2010/main" val="24841109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3ECC5F0-F581-3F6A-A626-18E2041CCE07}"/>
              </a:ext>
            </a:extLst>
          </p:cNvPr>
          <p:cNvSpPr>
            <a:spLocks noGrp="1"/>
          </p:cNvSpPr>
          <p:nvPr>
            <p:ph idx="1"/>
          </p:nvPr>
        </p:nvSpPr>
        <p:spPr/>
        <p:txBody>
          <a:bodyPr>
            <a:normAutofit fontScale="32500" lnSpcReduction="20000"/>
          </a:bodyPr>
          <a:lstStyle/>
          <a:p>
            <a:pPr marL="0" indent="0">
              <a:buNone/>
            </a:pPr>
            <a:r>
              <a:rPr lang="en-GB" sz="4000" dirty="0"/>
              <a:t>Clinical History : patient needs carotid dopplers for workup for urgent CABG</a:t>
            </a:r>
          </a:p>
          <a:p>
            <a:pPr marL="0" indent="0">
              <a:buNone/>
            </a:pPr>
            <a:endParaRPr lang="en-GB" sz="4000" dirty="0"/>
          </a:p>
          <a:p>
            <a:pPr marL="0" indent="0">
              <a:buNone/>
            </a:pPr>
            <a:endParaRPr lang="en-GB" sz="4000" dirty="0"/>
          </a:p>
          <a:p>
            <a:pPr marL="0" indent="0">
              <a:buNone/>
            </a:pPr>
            <a:r>
              <a:rPr lang="en-GB" sz="4000" dirty="0"/>
              <a:t>US Doppler Carotid Arteries : Focussed ward scan</a:t>
            </a:r>
          </a:p>
          <a:p>
            <a:pPr marL="0" indent="0">
              <a:buNone/>
            </a:pPr>
            <a:endParaRPr lang="en-GB" sz="4000" dirty="0"/>
          </a:p>
          <a:p>
            <a:pPr marL="0" indent="0">
              <a:buNone/>
            </a:pPr>
            <a:r>
              <a:rPr lang="en-GB" sz="4000" dirty="0"/>
              <a:t>Bilaterally:</a:t>
            </a:r>
          </a:p>
          <a:p>
            <a:pPr marL="0" indent="0">
              <a:buNone/>
            </a:pPr>
            <a:r>
              <a:rPr lang="en-GB" sz="4000" dirty="0"/>
              <a:t>There are normal flow patterns in the common, external and internal carotid arteries with no evidence of significant disease. </a:t>
            </a:r>
          </a:p>
          <a:p>
            <a:pPr marL="0" indent="0">
              <a:buNone/>
            </a:pPr>
            <a:r>
              <a:rPr lang="en-GB" sz="4000" dirty="0"/>
              <a:t>There is echogenic, irregular atheroma at the carotid bifurcation, of no haemodynamic significance. </a:t>
            </a:r>
          </a:p>
          <a:p>
            <a:pPr marL="0" indent="0">
              <a:buNone/>
            </a:pPr>
            <a:r>
              <a:rPr lang="en-GB" sz="4000" dirty="0"/>
              <a:t>The internal carotid artery is patent distally with no significant stenosis detected.</a:t>
            </a:r>
          </a:p>
          <a:p>
            <a:pPr marL="0" indent="0">
              <a:buNone/>
            </a:pPr>
            <a:endParaRPr lang="en-GB" sz="4000" dirty="0"/>
          </a:p>
          <a:p>
            <a:pPr marL="0" indent="0">
              <a:buNone/>
            </a:pPr>
            <a:r>
              <a:rPr lang="en-GB" sz="4000" dirty="0"/>
              <a:t>Summary:</a:t>
            </a:r>
          </a:p>
          <a:p>
            <a:pPr marL="0" indent="0">
              <a:buNone/>
            </a:pPr>
            <a:r>
              <a:rPr lang="en-GB" sz="4000" dirty="0"/>
              <a:t>Mild carotid artery disease bilaterally (&lt;50%)</a:t>
            </a:r>
          </a:p>
          <a:p>
            <a:pPr marL="0" indent="0">
              <a:buNone/>
            </a:pPr>
            <a:endParaRPr lang="en-GB" sz="4000" dirty="0"/>
          </a:p>
          <a:p>
            <a:pPr marL="0" indent="0">
              <a:buNone/>
            </a:pPr>
            <a:endParaRPr lang="en-GB" sz="4000" dirty="0"/>
          </a:p>
          <a:p>
            <a:pPr marL="0" indent="0">
              <a:buNone/>
            </a:pPr>
            <a:r>
              <a:rPr lang="en-GB" sz="4000" dirty="0"/>
              <a:t>----------------------------------------------------------------   </a:t>
            </a:r>
          </a:p>
          <a:p>
            <a:pPr marL="0" indent="0">
              <a:buNone/>
            </a:pPr>
            <a:r>
              <a:rPr lang="en-GB" sz="4000" dirty="0"/>
              <a:t>Verbal consent obtained</a:t>
            </a:r>
          </a:p>
          <a:p>
            <a:pPr marL="0" indent="0">
              <a:buNone/>
            </a:pPr>
            <a:r>
              <a:rPr lang="en-GB" sz="4000" dirty="0"/>
              <a:t>Location: 27A</a:t>
            </a:r>
          </a:p>
          <a:p>
            <a:pPr marL="0" indent="0">
              <a:buNone/>
            </a:pPr>
            <a:r>
              <a:rPr lang="en-GB" sz="4000" dirty="0"/>
              <a:t>Machine: Gary </a:t>
            </a:r>
          </a:p>
          <a:p>
            <a:pPr marL="0" indent="0">
              <a:buNone/>
            </a:pPr>
            <a:r>
              <a:rPr lang="en-GB" sz="4000" dirty="0"/>
              <a:t>Technical Quality: Good</a:t>
            </a:r>
          </a:p>
          <a:p>
            <a:pPr marL="0" indent="0">
              <a:buNone/>
            </a:pPr>
            <a:r>
              <a:rPr lang="en-GB" sz="4000" dirty="0"/>
              <a:t>Performed and reported by: William Owen (Clinical Scientist)</a:t>
            </a:r>
          </a:p>
          <a:p>
            <a:pPr marL="0" indent="0">
              <a:buNone/>
            </a:pPr>
            <a:endParaRPr lang="en-GB" dirty="0"/>
          </a:p>
        </p:txBody>
      </p:sp>
    </p:spTree>
    <p:extLst>
      <p:ext uri="{BB962C8B-B14F-4D97-AF65-F5344CB8AC3E}">
        <p14:creationId xmlns:p14="http://schemas.microsoft.com/office/powerpoint/2010/main" val="21388323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3ECC5F0-F581-3F6A-A626-18E2041CCE07}"/>
              </a:ext>
            </a:extLst>
          </p:cNvPr>
          <p:cNvSpPr>
            <a:spLocks noGrp="1"/>
          </p:cNvSpPr>
          <p:nvPr>
            <p:ph idx="1"/>
          </p:nvPr>
        </p:nvSpPr>
        <p:spPr/>
        <p:txBody>
          <a:bodyPr>
            <a:normAutofit/>
          </a:bodyPr>
          <a:lstStyle/>
          <a:p>
            <a:pPr marL="0" indent="0">
              <a:buNone/>
            </a:pPr>
            <a:r>
              <a:rPr lang="en-GB" sz="1300" dirty="0"/>
              <a:t>Clinical History : 19/04 Wake up symptoms of Left arm and leg weakness. Clinically minor stroke.  R/o Significant carotid stenosis please.</a:t>
            </a:r>
          </a:p>
          <a:p>
            <a:pPr marL="0" indent="0">
              <a:buNone/>
            </a:pPr>
            <a:endParaRPr lang="en-GB" sz="1300" dirty="0"/>
          </a:p>
          <a:p>
            <a:pPr marL="0" indent="0">
              <a:buNone/>
            </a:pPr>
            <a:r>
              <a:rPr lang="en-GB" sz="1300" dirty="0"/>
              <a:t>US Doppler Carotid Arteries : Focussed ward scan</a:t>
            </a:r>
          </a:p>
          <a:p>
            <a:pPr marL="0" indent="0">
              <a:buNone/>
            </a:pPr>
            <a:endParaRPr lang="en-GB" sz="1300" dirty="0"/>
          </a:p>
          <a:p>
            <a:pPr marL="0" indent="0">
              <a:buNone/>
            </a:pPr>
            <a:r>
              <a:rPr lang="en-GB" sz="1300" dirty="0"/>
              <a:t>Bilaterally:</a:t>
            </a:r>
          </a:p>
          <a:p>
            <a:pPr marL="0" indent="0">
              <a:buNone/>
            </a:pPr>
            <a:r>
              <a:rPr lang="en-GB" sz="1300" dirty="0"/>
              <a:t>There are normal flow patterns in the common, external and internal carotid arteries with no evidence of significant disease. </a:t>
            </a:r>
          </a:p>
          <a:p>
            <a:pPr marL="0" indent="0">
              <a:buNone/>
            </a:pPr>
            <a:r>
              <a:rPr lang="en-GB" sz="1300" dirty="0"/>
              <a:t>There is echogenic atheroma at the carotid bifurcation, of no haemodynamic significance. </a:t>
            </a:r>
          </a:p>
          <a:p>
            <a:pPr marL="0" indent="0">
              <a:buNone/>
            </a:pPr>
            <a:r>
              <a:rPr lang="en-GB" sz="1300" dirty="0"/>
              <a:t>The internal carotid artery is patent distally with no significant stenosis detected.</a:t>
            </a:r>
          </a:p>
          <a:p>
            <a:pPr marL="0" indent="0">
              <a:buNone/>
            </a:pPr>
            <a:endParaRPr lang="en-GB" sz="1300" dirty="0"/>
          </a:p>
          <a:p>
            <a:pPr marL="0" indent="0">
              <a:buNone/>
            </a:pPr>
            <a:r>
              <a:rPr lang="en-GB" sz="1300" dirty="0"/>
              <a:t>Summary:</a:t>
            </a:r>
          </a:p>
          <a:p>
            <a:pPr marL="0" indent="0">
              <a:buNone/>
            </a:pPr>
            <a:r>
              <a:rPr lang="en-GB" sz="1300" dirty="0"/>
              <a:t>Mild carotid artery disease bilaterally</a:t>
            </a:r>
          </a:p>
          <a:p>
            <a:pPr marL="0" indent="0">
              <a:buNone/>
            </a:pPr>
            <a:endParaRPr lang="en-GB" sz="1300" dirty="0"/>
          </a:p>
          <a:p>
            <a:pPr marL="0" indent="0">
              <a:buNone/>
            </a:pPr>
            <a:r>
              <a:rPr lang="en-GB" sz="1300" dirty="0"/>
              <a:t>----------------------------------------------------------------   </a:t>
            </a:r>
          </a:p>
          <a:p>
            <a:pPr marL="0" indent="0">
              <a:buNone/>
            </a:pPr>
            <a:r>
              <a:rPr lang="en-GB" sz="1300" dirty="0"/>
              <a:t>Verbal consent obtained</a:t>
            </a:r>
          </a:p>
          <a:p>
            <a:pPr marL="0" indent="0">
              <a:buNone/>
            </a:pPr>
            <a:r>
              <a:rPr lang="en-GB" sz="1300" dirty="0"/>
              <a:t>Location: 34B</a:t>
            </a:r>
          </a:p>
          <a:p>
            <a:pPr marL="0" indent="0">
              <a:buNone/>
            </a:pPr>
            <a:r>
              <a:rPr lang="en-GB" sz="1300" dirty="0"/>
              <a:t>Machine: Mark </a:t>
            </a:r>
          </a:p>
          <a:p>
            <a:pPr marL="0" indent="0">
              <a:buNone/>
            </a:pPr>
            <a:r>
              <a:rPr lang="en-GB" sz="1300" dirty="0"/>
              <a:t>Technical Quality: Good</a:t>
            </a:r>
          </a:p>
          <a:p>
            <a:pPr marL="0" indent="0">
              <a:buNone/>
            </a:pPr>
            <a:r>
              <a:rPr lang="en-GB" sz="1300" dirty="0"/>
              <a:t>Performed and reported by: William Owen (Clinical Scientist)</a:t>
            </a:r>
          </a:p>
        </p:txBody>
      </p:sp>
    </p:spTree>
    <p:extLst>
      <p:ext uri="{BB962C8B-B14F-4D97-AF65-F5344CB8AC3E}">
        <p14:creationId xmlns:p14="http://schemas.microsoft.com/office/powerpoint/2010/main" val="19192758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3ECC5F0-F581-3F6A-A626-18E2041CCE07}"/>
              </a:ext>
            </a:extLst>
          </p:cNvPr>
          <p:cNvSpPr>
            <a:spLocks noGrp="1"/>
          </p:cNvSpPr>
          <p:nvPr>
            <p:ph idx="1"/>
          </p:nvPr>
        </p:nvSpPr>
        <p:spPr/>
        <p:txBody>
          <a:bodyPr>
            <a:normAutofit fontScale="92500" lnSpcReduction="20000"/>
          </a:bodyPr>
          <a:lstStyle/>
          <a:p>
            <a:pPr marL="0" indent="0">
              <a:buNone/>
            </a:pPr>
            <a:r>
              <a:rPr lang="en-GB" sz="1300" dirty="0"/>
              <a:t>Clinical History : Ongoing L arm weakness, mild, known AF on apixaban - ? carotid stenosis</a:t>
            </a:r>
          </a:p>
          <a:p>
            <a:pPr marL="0" indent="0">
              <a:buNone/>
            </a:pPr>
            <a:endParaRPr lang="en-GB" sz="1300" dirty="0"/>
          </a:p>
          <a:p>
            <a:pPr marL="0" indent="0">
              <a:buNone/>
            </a:pPr>
            <a:r>
              <a:rPr lang="en-GB" sz="1300" dirty="0"/>
              <a:t>US Doppler Carotid Arteries : </a:t>
            </a:r>
          </a:p>
          <a:p>
            <a:pPr marL="0" indent="0">
              <a:buNone/>
            </a:pPr>
            <a:endParaRPr lang="en-GB" sz="1300" dirty="0"/>
          </a:p>
          <a:p>
            <a:pPr marL="0" indent="0">
              <a:buNone/>
            </a:pPr>
            <a:r>
              <a:rPr lang="en-GB" sz="1300" dirty="0"/>
              <a:t>Bilaterally:</a:t>
            </a:r>
          </a:p>
          <a:p>
            <a:pPr marL="0" indent="0">
              <a:buNone/>
            </a:pPr>
            <a:r>
              <a:rPr lang="en-GB" sz="1300" dirty="0"/>
              <a:t>Tortuous carotid arteries.</a:t>
            </a:r>
          </a:p>
          <a:p>
            <a:pPr marL="0" indent="0">
              <a:buNone/>
            </a:pPr>
            <a:r>
              <a:rPr lang="en-GB" sz="1300" dirty="0"/>
              <a:t>There are normal flow patterns in the common, external and internal carotid arteries with no evidence of significant disease. </a:t>
            </a:r>
          </a:p>
          <a:p>
            <a:pPr marL="0" indent="0">
              <a:buNone/>
            </a:pPr>
            <a:r>
              <a:rPr lang="en-GB" sz="1300" dirty="0"/>
              <a:t>There is echogenic atheroma at the carotid bifurcation, of no haemodynamic significance. </a:t>
            </a:r>
          </a:p>
          <a:p>
            <a:pPr marL="0" indent="0">
              <a:buNone/>
            </a:pPr>
            <a:r>
              <a:rPr lang="en-GB" sz="1300" dirty="0"/>
              <a:t>The internal carotid artery is patent distally with no significant stenosis detected.</a:t>
            </a:r>
          </a:p>
          <a:p>
            <a:pPr marL="0" indent="0">
              <a:buNone/>
            </a:pPr>
            <a:r>
              <a:rPr lang="en-GB" sz="1300" dirty="0"/>
              <a:t>Patent vertebral artery with antegrade flow.</a:t>
            </a:r>
          </a:p>
          <a:p>
            <a:pPr marL="0" indent="0">
              <a:buNone/>
            </a:pPr>
            <a:r>
              <a:rPr lang="en-GB" sz="1300" dirty="0"/>
              <a:t>Patent subclavian artery with normal flow patterns. </a:t>
            </a:r>
          </a:p>
          <a:p>
            <a:pPr marL="0" indent="0">
              <a:buNone/>
            </a:pPr>
            <a:endParaRPr lang="en-GB" sz="1300" dirty="0"/>
          </a:p>
          <a:p>
            <a:pPr marL="0" indent="0">
              <a:buNone/>
            </a:pPr>
            <a:r>
              <a:rPr lang="en-GB" sz="1300" dirty="0"/>
              <a:t>Summary:</a:t>
            </a:r>
          </a:p>
          <a:p>
            <a:pPr marL="0" indent="0">
              <a:buNone/>
            </a:pPr>
            <a:r>
              <a:rPr lang="en-GB" sz="1300" dirty="0"/>
              <a:t>Mild carotid artery disease bilaterally (&lt;50%)</a:t>
            </a:r>
          </a:p>
          <a:p>
            <a:pPr marL="0" indent="0">
              <a:buNone/>
            </a:pPr>
            <a:endParaRPr lang="en-GB" sz="1300" dirty="0"/>
          </a:p>
          <a:p>
            <a:pPr marL="0" indent="0">
              <a:buNone/>
            </a:pPr>
            <a:r>
              <a:rPr lang="en-GB" sz="1300" dirty="0"/>
              <a:t>----------------------------------------------------------------   </a:t>
            </a:r>
          </a:p>
          <a:p>
            <a:pPr marL="0" indent="0">
              <a:buNone/>
            </a:pPr>
            <a:r>
              <a:rPr lang="en-GB" sz="1300" dirty="0"/>
              <a:t>Verbal consent obtained</a:t>
            </a:r>
          </a:p>
          <a:p>
            <a:pPr marL="0" indent="0">
              <a:buNone/>
            </a:pPr>
            <a:r>
              <a:rPr lang="en-GB" sz="1300" dirty="0"/>
              <a:t>Location: 36</a:t>
            </a:r>
          </a:p>
          <a:p>
            <a:pPr marL="0" indent="0">
              <a:buNone/>
            </a:pPr>
            <a:r>
              <a:rPr lang="en-GB" sz="1300" dirty="0"/>
              <a:t>Machine: Gary </a:t>
            </a:r>
          </a:p>
          <a:p>
            <a:pPr marL="0" indent="0">
              <a:buNone/>
            </a:pPr>
            <a:r>
              <a:rPr lang="en-GB" sz="1300" dirty="0"/>
              <a:t>Technical Quality: Good</a:t>
            </a:r>
          </a:p>
          <a:p>
            <a:pPr marL="0" indent="0">
              <a:buNone/>
            </a:pPr>
            <a:r>
              <a:rPr lang="en-GB" sz="1300" dirty="0"/>
              <a:t>Performed and reported by: William Owen (Clinical Scientist)</a:t>
            </a:r>
          </a:p>
        </p:txBody>
      </p:sp>
    </p:spTree>
    <p:extLst>
      <p:ext uri="{BB962C8B-B14F-4D97-AF65-F5344CB8AC3E}">
        <p14:creationId xmlns:p14="http://schemas.microsoft.com/office/powerpoint/2010/main" val="34085770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3ECC5F0-F581-3F6A-A626-18E2041CCE07}"/>
              </a:ext>
            </a:extLst>
          </p:cNvPr>
          <p:cNvSpPr>
            <a:spLocks noGrp="1"/>
          </p:cNvSpPr>
          <p:nvPr>
            <p:ph idx="1"/>
          </p:nvPr>
        </p:nvSpPr>
        <p:spPr>
          <a:xfrm>
            <a:off x="838200" y="548640"/>
            <a:ext cx="4686300" cy="5628323"/>
          </a:xfrm>
        </p:spPr>
        <p:txBody>
          <a:bodyPr>
            <a:normAutofit/>
          </a:bodyPr>
          <a:lstStyle/>
          <a:p>
            <a:pPr marL="0" indent="0">
              <a:buNone/>
            </a:pPr>
            <a:endParaRPr lang="en-GB" sz="1200" dirty="0"/>
          </a:p>
          <a:p>
            <a:pPr marL="0" indent="0">
              <a:buNone/>
            </a:pPr>
            <a:r>
              <a:rPr lang="en-GB" sz="1200" dirty="0"/>
              <a:t>Clinical History : sudden onset headache/vomiting with L leg reduced sensation ? carotid stenosis, PMH: HTN, T2DM, CKD</a:t>
            </a:r>
          </a:p>
          <a:p>
            <a:pPr marL="0" indent="0">
              <a:buNone/>
            </a:pPr>
            <a:endParaRPr lang="en-GB" sz="1200" dirty="0"/>
          </a:p>
          <a:p>
            <a:pPr marL="0" indent="0">
              <a:buNone/>
            </a:pPr>
            <a:endParaRPr lang="en-GB" sz="1200" dirty="0"/>
          </a:p>
          <a:p>
            <a:pPr marL="0" indent="0">
              <a:buNone/>
            </a:pPr>
            <a:r>
              <a:rPr lang="en-GB" sz="1200" dirty="0"/>
              <a:t>US Doppler Carotid Arteries : </a:t>
            </a:r>
          </a:p>
          <a:p>
            <a:pPr marL="0" indent="0">
              <a:buNone/>
            </a:pPr>
            <a:endParaRPr lang="en-GB" sz="1200" dirty="0"/>
          </a:p>
          <a:p>
            <a:pPr marL="0" indent="0">
              <a:buNone/>
            </a:pPr>
            <a:r>
              <a:rPr lang="en-GB" sz="1200" dirty="0"/>
              <a:t>Right:</a:t>
            </a:r>
          </a:p>
          <a:p>
            <a:pPr marL="0" indent="0">
              <a:buNone/>
            </a:pPr>
            <a:r>
              <a:rPr lang="en-GB" sz="1200" dirty="0"/>
              <a:t>There are normal flow patterns in the common and external carotid arteries with no evidence of significant disease. </a:t>
            </a:r>
          </a:p>
          <a:p>
            <a:pPr marL="0" indent="0">
              <a:buNone/>
            </a:pPr>
            <a:r>
              <a:rPr lang="en-GB" sz="1200" dirty="0"/>
              <a:t>Doppler signals in the internal carotid artery origin are enhanced to 200cm/s PSV which is indicative of a 50-69% ICA stenosis. </a:t>
            </a:r>
          </a:p>
          <a:p>
            <a:pPr marL="0" indent="0">
              <a:buNone/>
            </a:pPr>
            <a:r>
              <a:rPr lang="en-GB" sz="1200" dirty="0"/>
              <a:t>The plaque is calcified in appearance and extends approximately 2.3cm beyond the bifurcation.  </a:t>
            </a:r>
          </a:p>
          <a:p>
            <a:pPr marL="0" indent="0">
              <a:buNone/>
            </a:pPr>
            <a:r>
              <a:rPr lang="en-GB" sz="1200" dirty="0"/>
              <a:t>The ICA is patent and free from significant disease distally. Normal level bifurcation.</a:t>
            </a:r>
          </a:p>
          <a:p>
            <a:pPr marL="0" indent="0">
              <a:buNone/>
            </a:pPr>
            <a:r>
              <a:rPr lang="en-GB" sz="1200" dirty="0"/>
              <a:t>Patent vertebral artery where seen, but with high resistant signals suggestive of a distal occlusion. </a:t>
            </a:r>
          </a:p>
          <a:p>
            <a:pPr marL="0" indent="0">
              <a:buNone/>
            </a:pPr>
            <a:r>
              <a:rPr lang="en-GB" sz="1200" dirty="0"/>
              <a:t>Patent subclavian artery with normal flow patterns. </a:t>
            </a:r>
          </a:p>
          <a:p>
            <a:pPr marL="0" indent="0">
              <a:buNone/>
            </a:pPr>
            <a:endParaRPr lang="en-GB" sz="1200" dirty="0"/>
          </a:p>
        </p:txBody>
      </p:sp>
      <p:sp>
        <p:nvSpPr>
          <p:cNvPr id="5" name="Content Placeholder 2">
            <a:extLst>
              <a:ext uri="{FF2B5EF4-FFF2-40B4-BE49-F238E27FC236}">
                <a16:creationId xmlns:a16="http://schemas.microsoft.com/office/drawing/2014/main" id="{692BAEA9-A2B1-16E9-2780-F5231EA15437}"/>
              </a:ext>
            </a:extLst>
          </p:cNvPr>
          <p:cNvSpPr txBox="1">
            <a:spLocks/>
          </p:cNvSpPr>
          <p:nvPr/>
        </p:nvSpPr>
        <p:spPr>
          <a:xfrm>
            <a:off x="6096000" y="548639"/>
            <a:ext cx="4686300" cy="5628323"/>
          </a:xfrm>
          <a:prstGeom prst="rect">
            <a:avLst/>
          </a:prstGeom>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n-GB" sz="1300" dirty="0"/>
          </a:p>
          <a:p>
            <a:pPr marL="0" indent="0">
              <a:buFont typeface="Arial" panose="020B0604020202020204" pitchFamily="34" charset="0"/>
              <a:buNone/>
            </a:pPr>
            <a:r>
              <a:rPr lang="en-GB" sz="1300" dirty="0"/>
              <a:t>Left:</a:t>
            </a:r>
          </a:p>
          <a:p>
            <a:pPr marL="0" indent="0">
              <a:buFont typeface="Arial" panose="020B0604020202020204" pitchFamily="34" charset="0"/>
              <a:buNone/>
            </a:pPr>
            <a:r>
              <a:rPr lang="en-GB" sz="1300" dirty="0"/>
              <a:t>There are normal flow patterns in the common, external and internal carotid arteries with no evidence of significant disease. </a:t>
            </a:r>
          </a:p>
          <a:p>
            <a:pPr marL="0" indent="0">
              <a:buFont typeface="Arial" panose="020B0604020202020204" pitchFamily="34" charset="0"/>
              <a:buNone/>
            </a:pPr>
            <a:r>
              <a:rPr lang="en-GB" sz="1300" dirty="0"/>
              <a:t>There is echogenic atheroma at the carotid bifurcation, of no haemodynamic significance. </a:t>
            </a:r>
          </a:p>
          <a:p>
            <a:pPr marL="0" indent="0">
              <a:buFont typeface="Arial" panose="020B0604020202020204" pitchFamily="34" charset="0"/>
              <a:buNone/>
            </a:pPr>
            <a:r>
              <a:rPr lang="en-GB" sz="1300" dirty="0"/>
              <a:t>The internal carotid artery is patent distally with no significant stenosis detected.</a:t>
            </a:r>
          </a:p>
          <a:p>
            <a:pPr marL="0" indent="0">
              <a:buFont typeface="Arial" panose="020B0604020202020204" pitchFamily="34" charset="0"/>
              <a:buNone/>
            </a:pPr>
            <a:r>
              <a:rPr lang="en-GB" sz="1300" dirty="0"/>
              <a:t>Patent vertebral artery with antegrade flow. Larger calibre, dominant vertebral. </a:t>
            </a:r>
          </a:p>
          <a:p>
            <a:pPr marL="0" indent="0">
              <a:buFont typeface="Arial" panose="020B0604020202020204" pitchFamily="34" charset="0"/>
              <a:buNone/>
            </a:pPr>
            <a:r>
              <a:rPr lang="en-GB" sz="1300" dirty="0"/>
              <a:t>Patent subclavian artery with normal flow patterns. </a:t>
            </a:r>
          </a:p>
          <a:p>
            <a:pPr marL="0" indent="0">
              <a:buFont typeface="Arial" panose="020B0604020202020204" pitchFamily="34" charset="0"/>
              <a:buNone/>
            </a:pPr>
            <a:endParaRPr lang="en-GB" sz="1300" dirty="0"/>
          </a:p>
          <a:p>
            <a:pPr marL="0" indent="0">
              <a:buFont typeface="Arial" panose="020B0604020202020204" pitchFamily="34" charset="0"/>
              <a:buNone/>
            </a:pPr>
            <a:r>
              <a:rPr lang="en-GB" sz="1300" dirty="0"/>
              <a:t>Summary:</a:t>
            </a:r>
          </a:p>
          <a:p>
            <a:pPr marL="0" indent="0">
              <a:buFont typeface="Arial" panose="020B0604020202020204" pitchFamily="34" charset="0"/>
              <a:buNone/>
            </a:pPr>
            <a:r>
              <a:rPr lang="en-GB" sz="1300" dirty="0"/>
              <a:t>Right - 50-69% ICA stenosis</a:t>
            </a:r>
          </a:p>
          <a:p>
            <a:pPr marL="0" indent="0">
              <a:buFont typeface="Arial" panose="020B0604020202020204" pitchFamily="34" charset="0"/>
              <a:buNone/>
            </a:pPr>
            <a:r>
              <a:rPr lang="en-GB" sz="1300" dirty="0"/>
              <a:t>Left - Mild carotid artery disease (&lt;50%)</a:t>
            </a:r>
          </a:p>
          <a:p>
            <a:pPr marL="0" indent="0">
              <a:buFont typeface="Arial" panose="020B0604020202020204" pitchFamily="34" charset="0"/>
              <a:buNone/>
            </a:pPr>
            <a:r>
              <a:rPr lang="en-GB" sz="1300" dirty="0"/>
              <a:t>----------------------------------------------------------------   </a:t>
            </a:r>
          </a:p>
          <a:p>
            <a:pPr marL="0" indent="0">
              <a:buFont typeface="Arial" panose="020B0604020202020204" pitchFamily="34" charset="0"/>
              <a:buNone/>
            </a:pPr>
            <a:r>
              <a:rPr lang="en-GB" sz="1300" dirty="0"/>
              <a:t>Verbal consent obtained</a:t>
            </a:r>
          </a:p>
          <a:p>
            <a:pPr marL="0" indent="0">
              <a:buFont typeface="Arial" panose="020B0604020202020204" pitchFamily="34" charset="0"/>
              <a:buNone/>
            </a:pPr>
            <a:r>
              <a:rPr lang="en-GB" sz="1300" dirty="0"/>
              <a:t>Location: 36</a:t>
            </a:r>
          </a:p>
          <a:p>
            <a:pPr marL="0" indent="0">
              <a:buFont typeface="Arial" panose="020B0604020202020204" pitchFamily="34" charset="0"/>
              <a:buNone/>
            </a:pPr>
            <a:r>
              <a:rPr lang="en-GB" sz="1300" dirty="0"/>
              <a:t>Machine: Gary </a:t>
            </a:r>
          </a:p>
          <a:p>
            <a:pPr marL="0" indent="0">
              <a:buFont typeface="Arial" panose="020B0604020202020204" pitchFamily="34" charset="0"/>
              <a:buNone/>
            </a:pPr>
            <a:r>
              <a:rPr lang="en-GB" sz="1300" dirty="0"/>
              <a:t>Technical Quality: Suboptimal due to short neck</a:t>
            </a:r>
          </a:p>
          <a:p>
            <a:pPr marL="0" indent="0">
              <a:buFont typeface="Arial" panose="020B0604020202020204" pitchFamily="34" charset="0"/>
              <a:buNone/>
            </a:pPr>
            <a:r>
              <a:rPr lang="en-GB" sz="1300" dirty="0"/>
              <a:t>Performed and reported by: William Owen (Clinical Scientist)</a:t>
            </a:r>
          </a:p>
          <a:p>
            <a:pPr marL="0" indent="0">
              <a:buFont typeface="Arial" panose="020B0604020202020204" pitchFamily="34" charset="0"/>
              <a:buNone/>
            </a:pPr>
            <a:r>
              <a:rPr lang="en-GB" sz="1300" dirty="0"/>
              <a:t>Schematic available</a:t>
            </a:r>
          </a:p>
        </p:txBody>
      </p:sp>
    </p:spTree>
    <p:extLst>
      <p:ext uri="{BB962C8B-B14F-4D97-AF65-F5344CB8AC3E}">
        <p14:creationId xmlns:p14="http://schemas.microsoft.com/office/powerpoint/2010/main" val="6206863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3ECC5F0-F581-3F6A-A626-18E2041CCE07}"/>
              </a:ext>
            </a:extLst>
          </p:cNvPr>
          <p:cNvSpPr>
            <a:spLocks noGrp="1"/>
          </p:cNvSpPr>
          <p:nvPr>
            <p:ph idx="1"/>
          </p:nvPr>
        </p:nvSpPr>
        <p:spPr/>
        <p:txBody>
          <a:bodyPr>
            <a:normAutofit fontScale="92500" lnSpcReduction="10000"/>
          </a:bodyPr>
          <a:lstStyle/>
          <a:p>
            <a:pPr marL="0" indent="0">
              <a:buNone/>
            </a:pPr>
            <a:r>
              <a:rPr lang="en-GB" sz="1300" dirty="0"/>
              <a:t>Clinical History : Seen in TIA clinic with left leg weakness. Know </a:t>
            </a:r>
            <a:r>
              <a:rPr lang="en-GB" sz="1300" dirty="0" err="1"/>
              <a:t>vasculopath</a:t>
            </a:r>
            <a:r>
              <a:rPr lang="en-GB" sz="1300" dirty="0"/>
              <a:t> and PVD. ? ACA infarct/TIA. MR head and dopplers please.</a:t>
            </a:r>
          </a:p>
          <a:p>
            <a:pPr marL="0" indent="0">
              <a:buNone/>
            </a:pPr>
            <a:endParaRPr lang="en-GB" sz="1300" dirty="0"/>
          </a:p>
          <a:p>
            <a:pPr marL="0" indent="0">
              <a:buNone/>
            </a:pPr>
            <a:r>
              <a:rPr lang="en-GB" sz="1300" dirty="0"/>
              <a:t>US Doppler Carotid Arteries : </a:t>
            </a:r>
          </a:p>
          <a:p>
            <a:pPr marL="0" indent="0">
              <a:buNone/>
            </a:pPr>
            <a:endParaRPr lang="en-GB" sz="1300" dirty="0"/>
          </a:p>
          <a:p>
            <a:pPr marL="0" indent="0">
              <a:buNone/>
            </a:pPr>
            <a:r>
              <a:rPr lang="en-GB" sz="1300" dirty="0"/>
              <a:t>Bilaterally:</a:t>
            </a:r>
          </a:p>
          <a:p>
            <a:pPr marL="0" indent="0">
              <a:buNone/>
            </a:pPr>
            <a:r>
              <a:rPr lang="en-GB" sz="1300" dirty="0"/>
              <a:t>There are normal flow patterns in the common, external and internal carotid arteries with no evidence of significant disease. </a:t>
            </a:r>
          </a:p>
          <a:p>
            <a:pPr marL="0" indent="0">
              <a:buNone/>
            </a:pPr>
            <a:r>
              <a:rPr lang="en-GB" sz="1300" dirty="0"/>
              <a:t>There is calcified atheroma at the carotid bifurcation, of no haemodynamic significance. </a:t>
            </a:r>
          </a:p>
          <a:p>
            <a:pPr marL="0" indent="0">
              <a:buNone/>
            </a:pPr>
            <a:r>
              <a:rPr lang="en-GB" sz="1300" dirty="0"/>
              <a:t>The internal carotid artery is patent distally with no significant stenosis detected.</a:t>
            </a:r>
          </a:p>
          <a:p>
            <a:pPr marL="0" indent="0">
              <a:buNone/>
            </a:pPr>
            <a:r>
              <a:rPr lang="en-GB" sz="1300" dirty="0"/>
              <a:t>Patent vertebral artery with antegrade flow.</a:t>
            </a:r>
          </a:p>
          <a:p>
            <a:pPr marL="0" indent="0">
              <a:buNone/>
            </a:pPr>
            <a:r>
              <a:rPr lang="en-GB" sz="1300" dirty="0"/>
              <a:t>Patent subclavian artery with normal flow patterns. </a:t>
            </a:r>
          </a:p>
          <a:p>
            <a:pPr marL="0" indent="0">
              <a:buNone/>
            </a:pPr>
            <a:endParaRPr lang="en-GB" sz="1300" dirty="0"/>
          </a:p>
          <a:p>
            <a:pPr marL="0" indent="0">
              <a:buNone/>
            </a:pPr>
            <a:r>
              <a:rPr lang="en-GB" sz="1300" dirty="0"/>
              <a:t>Summary:</a:t>
            </a:r>
          </a:p>
          <a:p>
            <a:pPr marL="0" indent="0">
              <a:buNone/>
            </a:pPr>
            <a:r>
              <a:rPr lang="en-GB" sz="1300" dirty="0"/>
              <a:t>Mild carotid artery disease bilaterally (&lt;50%)</a:t>
            </a:r>
          </a:p>
          <a:p>
            <a:pPr marL="0" indent="0">
              <a:buNone/>
            </a:pPr>
            <a:endParaRPr lang="en-GB" sz="1300" dirty="0"/>
          </a:p>
          <a:p>
            <a:pPr marL="0" indent="0">
              <a:buNone/>
            </a:pPr>
            <a:r>
              <a:rPr lang="en-GB" sz="1300" dirty="0"/>
              <a:t>----------------------------------------------------------------   </a:t>
            </a:r>
          </a:p>
          <a:p>
            <a:pPr marL="0" indent="0">
              <a:buNone/>
            </a:pPr>
            <a:r>
              <a:rPr lang="en-GB" sz="1300" dirty="0"/>
              <a:t>Verbal consent obtained</a:t>
            </a:r>
          </a:p>
          <a:p>
            <a:pPr marL="0" indent="0">
              <a:buNone/>
            </a:pPr>
            <a:r>
              <a:rPr lang="en-GB" sz="1300" dirty="0"/>
              <a:t>Location: 36</a:t>
            </a:r>
          </a:p>
          <a:p>
            <a:pPr marL="0" indent="0">
              <a:buNone/>
            </a:pPr>
            <a:r>
              <a:rPr lang="en-GB" sz="1300" dirty="0"/>
              <a:t>Machine: Gary </a:t>
            </a:r>
          </a:p>
          <a:p>
            <a:pPr marL="0" indent="0">
              <a:buNone/>
            </a:pPr>
            <a:r>
              <a:rPr lang="en-GB" sz="1300" dirty="0"/>
              <a:t>Technical Quality: Good</a:t>
            </a:r>
          </a:p>
          <a:p>
            <a:pPr marL="0" indent="0">
              <a:buNone/>
            </a:pPr>
            <a:r>
              <a:rPr lang="en-GB" sz="1300" dirty="0"/>
              <a:t>Performed and reported by: William Owen (Clinical Scientist)</a:t>
            </a:r>
          </a:p>
        </p:txBody>
      </p:sp>
    </p:spTree>
    <p:extLst>
      <p:ext uri="{BB962C8B-B14F-4D97-AF65-F5344CB8AC3E}">
        <p14:creationId xmlns:p14="http://schemas.microsoft.com/office/powerpoint/2010/main" val="6389857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3ECC5F0-F581-3F6A-A626-18E2041CCE07}"/>
              </a:ext>
            </a:extLst>
          </p:cNvPr>
          <p:cNvSpPr>
            <a:spLocks noGrp="1"/>
          </p:cNvSpPr>
          <p:nvPr>
            <p:ph idx="1"/>
          </p:nvPr>
        </p:nvSpPr>
        <p:spPr/>
        <p:txBody>
          <a:bodyPr>
            <a:normAutofit fontScale="92500" lnSpcReduction="20000"/>
          </a:bodyPr>
          <a:lstStyle/>
          <a:p>
            <a:pPr marL="0" indent="0">
              <a:buNone/>
            </a:pPr>
            <a:r>
              <a:rPr lang="en-GB" sz="1300" dirty="0"/>
              <a:t>Clinical History : right parietal stroke. Please look for evidence of right carotid artery disease. Many thanks</a:t>
            </a:r>
          </a:p>
          <a:p>
            <a:pPr marL="0" indent="0">
              <a:buNone/>
            </a:pPr>
            <a:endParaRPr lang="en-GB" sz="1300" dirty="0"/>
          </a:p>
          <a:p>
            <a:pPr marL="0" indent="0">
              <a:buNone/>
            </a:pPr>
            <a:r>
              <a:rPr lang="en-GB" sz="1300" dirty="0"/>
              <a:t>US Doppler Carotid Arteries : </a:t>
            </a:r>
          </a:p>
          <a:p>
            <a:pPr marL="0" indent="0">
              <a:buNone/>
            </a:pPr>
            <a:endParaRPr lang="en-GB" sz="1300" dirty="0"/>
          </a:p>
          <a:p>
            <a:pPr marL="0" indent="0">
              <a:buNone/>
            </a:pPr>
            <a:r>
              <a:rPr lang="en-GB" sz="1300" dirty="0"/>
              <a:t>Bilaterally:</a:t>
            </a:r>
          </a:p>
          <a:p>
            <a:pPr marL="0" indent="0">
              <a:buNone/>
            </a:pPr>
            <a:r>
              <a:rPr lang="en-GB" sz="1300" dirty="0"/>
              <a:t>There are normal flow patterns in the common, external and internal carotid arteries with no evidence of significant disease. </a:t>
            </a:r>
          </a:p>
          <a:p>
            <a:pPr marL="0" indent="0">
              <a:buNone/>
            </a:pPr>
            <a:r>
              <a:rPr lang="en-GB" sz="1300" dirty="0"/>
              <a:t>There is echogenic, calcified atheroma at the carotid bifurcation, of no haemodynamic significance. </a:t>
            </a:r>
          </a:p>
          <a:p>
            <a:pPr marL="0" indent="0">
              <a:buNone/>
            </a:pPr>
            <a:r>
              <a:rPr lang="en-GB" sz="1300" dirty="0"/>
              <a:t>The internal carotid artery is patent distally with no significant stenosis detected.</a:t>
            </a:r>
          </a:p>
          <a:p>
            <a:pPr marL="0" indent="0">
              <a:buNone/>
            </a:pPr>
            <a:r>
              <a:rPr lang="en-GB" sz="1300" dirty="0"/>
              <a:t>Patent vertebral artery with antegrade flow.</a:t>
            </a:r>
          </a:p>
          <a:p>
            <a:pPr marL="0" indent="0">
              <a:buNone/>
            </a:pPr>
            <a:r>
              <a:rPr lang="en-GB" sz="1300" dirty="0"/>
              <a:t>Patent subclavian artery with normal flow patterns. </a:t>
            </a:r>
          </a:p>
          <a:p>
            <a:pPr marL="0" indent="0">
              <a:buNone/>
            </a:pPr>
            <a:endParaRPr lang="en-GB" sz="1300" dirty="0"/>
          </a:p>
          <a:p>
            <a:pPr marL="0" indent="0">
              <a:buNone/>
            </a:pPr>
            <a:r>
              <a:rPr lang="en-GB" sz="1300" dirty="0"/>
              <a:t>Summary:</a:t>
            </a:r>
          </a:p>
          <a:p>
            <a:pPr marL="0" indent="0">
              <a:buNone/>
            </a:pPr>
            <a:r>
              <a:rPr lang="en-GB" sz="1300" dirty="0"/>
              <a:t>Mild carotid artery disease bilaterally (&lt;50%)</a:t>
            </a:r>
          </a:p>
          <a:p>
            <a:pPr marL="0" indent="0">
              <a:buNone/>
            </a:pPr>
            <a:endParaRPr lang="en-GB" sz="1300" dirty="0"/>
          </a:p>
          <a:p>
            <a:pPr marL="0" indent="0">
              <a:buNone/>
            </a:pPr>
            <a:r>
              <a:rPr lang="en-GB" sz="1300" dirty="0"/>
              <a:t>----------------------------------------------------------------   </a:t>
            </a:r>
          </a:p>
          <a:p>
            <a:pPr marL="0" indent="0">
              <a:buNone/>
            </a:pPr>
            <a:r>
              <a:rPr lang="en-GB" sz="1300" dirty="0"/>
              <a:t>Verbal consent obtained</a:t>
            </a:r>
          </a:p>
          <a:p>
            <a:pPr marL="0" indent="0">
              <a:buNone/>
            </a:pPr>
            <a:r>
              <a:rPr lang="en-GB" sz="1300" dirty="0"/>
              <a:t>Location: 5A</a:t>
            </a:r>
          </a:p>
          <a:p>
            <a:pPr marL="0" indent="0">
              <a:buNone/>
            </a:pPr>
            <a:r>
              <a:rPr lang="en-GB" sz="1300" dirty="0"/>
              <a:t>Machine: Robbie </a:t>
            </a:r>
          </a:p>
          <a:p>
            <a:pPr marL="0" indent="0">
              <a:buNone/>
            </a:pPr>
            <a:r>
              <a:rPr lang="en-GB" sz="1300" dirty="0"/>
              <a:t>Technical Quality: Good</a:t>
            </a:r>
          </a:p>
          <a:p>
            <a:pPr marL="0" indent="0">
              <a:buNone/>
            </a:pPr>
            <a:r>
              <a:rPr lang="en-GB" sz="1300" dirty="0"/>
              <a:t>Performed and reported by: William Owen (Clinical Scientist)</a:t>
            </a:r>
          </a:p>
          <a:p>
            <a:pPr marL="0" indent="0">
              <a:buNone/>
            </a:pPr>
            <a:r>
              <a:rPr lang="en-GB" sz="1300" dirty="0"/>
              <a:t>No schematic </a:t>
            </a:r>
          </a:p>
        </p:txBody>
      </p:sp>
    </p:spTree>
    <p:extLst>
      <p:ext uri="{BB962C8B-B14F-4D97-AF65-F5344CB8AC3E}">
        <p14:creationId xmlns:p14="http://schemas.microsoft.com/office/powerpoint/2010/main" val="51728991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475</TotalTime>
  <Words>3930</Words>
  <Application>Microsoft Office PowerPoint</Application>
  <PresentationFormat>Widescreen</PresentationFormat>
  <Paragraphs>569</Paragraphs>
  <Slides>26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26</vt:i4>
      </vt:variant>
    </vt:vector>
  </HeadingPairs>
  <TitlesOfParts>
    <vt:vector size="30" baseType="lpstr">
      <vt:lpstr>Arial</vt:lpstr>
      <vt:lpstr>Calibri</vt:lpstr>
      <vt:lpstr>Calibri Light</vt:lpstr>
      <vt:lpstr>Office Theme</vt:lpstr>
      <vt:lpstr>Core Modality 1 - Carotid Duplex</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Core Modality 1 - Carotid Duplex</dc:title>
  <dc:creator>William Owen</dc:creator>
  <cp:lastModifiedBy>William Owen</cp:lastModifiedBy>
  <cp:revision>5</cp:revision>
  <dcterms:created xsi:type="dcterms:W3CDTF">2023-08-16T08:19:08Z</dcterms:created>
  <dcterms:modified xsi:type="dcterms:W3CDTF">2023-09-05T13:32:14Z</dcterms:modified>
</cp:coreProperties>
</file>