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64" r:id="rId3"/>
    <p:sldId id="263" r:id="rId4"/>
    <p:sldId id="1233" r:id="rId5"/>
    <p:sldId id="1240" r:id="rId6"/>
    <p:sldId id="1237" r:id="rId7"/>
    <p:sldId id="4153" r:id="rId8"/>
    <p:sldId id="4149" r:id="rId9"/>
    <p:sldId id="261" r:id="rId10"/>
    <p:sldId id="257" r:id="rId11"/>
    <p:sldId id="259" r:id="rId12"/>
    <p:sldId id="4150" r:id="rId13"/>
    <p:sldId id="265" r:id="rId14"/>
    <p:sldId id="266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4152" r:id="rId27"/>
    <p:sldId id="262" r:id="rId28"/>
    <p:sldId id="1234" r:id="rId29"/>
    <p:sldId id="1236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F34"/>
    <a:srgbClr val="71AA38"/>
    <a:srgbClr val="96CB61"/>
    <a:srgbClr val="E6E6E6"/>
    <a:srgbClr val="75B03A"/>
    <a:srgbClr val="CBEDF1"/>
    <a:srgbClr val="E8F9FC"/>
    <a:srgbClr val="2BA8D5"/>
    <a:srgbClr val="EDFBFD"/>
    <a:srgbClr val="E1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A3C02-3521-4B52-A92C-4947B954E7AE}" v="2" dt="2022-05-24T16:17:08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64" autoAdjust="0"/>
    <p:restoredTop sz="87500" autoAdjust="0"/>
  </p:normalViewPr>
  <p:slideViewPr>
    <p:cSldViewPr>
      <p:cViewPr varScale="1">
        <p:scale>
          <a:sx n="70" d="100"/>
          <a:sy n="70" d="100"/>
        </p:scale>
        <p:origin x="53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Sheet1!$A$1:$F$1</c:f>
              <c:strCache>
                <c:ptCount val="6"/>
                <c:pt idx="0">
                  <c:v>Expired medications</c:v>
                </c:pt>
                <c:pt idx="1">
                  <c:v>Missing equipment</c:v>
                </c:pt>
                <c:pt idx="2">
                  <c:v>Missing medications</c:v>
                </c:pt>
                <c:pt idx="3">
                  <c:v>Incomplete inspection of supplies</c:v>
                </c:pt>
                <c:pt idx="4">
                  <c:v>Missing/incomplete inspection log</c:v>
                </c:pt>
                <c:pt idx="5">
                  <c:v>Medications are not secured</c:v>
                </c:pt>
              </c:strCache>
            </c:strRef>
          </c:cat>
          <c:val>
            <c:numRef>
              <c:f>Sheet1!$A$2:$F$2</c:f>
              <c:numCache>
                <c:formatCode>General</c:formatCode>
                <c:ptCount val="6"/>
                <c:pt idx="0">
                  <c:v>6</c:v>
                </c:pt>
                <c:pt idx="1">
                  <c:v>14</c:v>
                </c:pt>
                <c:pt idx="2">
                  <c:v>16</c:v>
                </c:pt>
                <c:pt idx="3">
                  <c:v>20</c:v>
                </c:pt>
                <c:pt idx="4">
                  <c:v>28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4-462A-9D92-206C86848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17442272"/>
        <c:axId val="1712577744"/>
      </c:barChart>
      <c:catAx>
        <c:axId val="171744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2577744"/>
        <c:crosses val="autoZero"/>
        <c:auto val="1"/>
        <c:lblAlgn val="ctr"/>
        <c:lblOffset val="100"/>
        <c:noMultiLvlLbl val="0"/>
      </c:catAx>
      <c:valAx>
        <c:axId val="1712577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744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Sheet1!$A$84:$E$84</c:f>
              <c:strCache>
                <c:ptCount val="5"/>
                <c:pt idx="0">
                  <c:v>Heat indicators</c:v>
                </c:pt>
                <c:pt idx="1">
                  <c:v>Failure to perform biologic monitoring</c:v>
                </c:pt>
                <c:pt idx="2">
                  <c:v>Multi-use fibers</c:v>
                </c:pt>
                <c:pt idx="3">
                  <c:v>Missing autoclave log</c:v>
                </c:pt>
                <c:pt idx="4">
                  <c:v>Identification of sterilized instruments</c:v>
                </c:pt>
              </c:strCache>
            </c:strRef>
          </c:cat>
          <c:val>
            <c:numRef>
              <c:f>Sheet1!$A$85:$E$85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E-4309-80D6-55072853C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3697807"/>
        <c:axId val="1223866127"/>
      </c:barChart>
      <c:catAx>
        <c:axId val="1253697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866127"/>
        <c:crosses val="autoZero"/>
        <c:auto val="1"/>
        <c:lblAlgn val="ctr"/>
        <c:lblOffset val="100"/>
        <c:noMultiLvlLbl val="0"/>
      </c:catAx>
      <c:valAx>
        <c:axId val="12238661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5369780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="1" i="0" baseline="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Sheet1!$A$26:$C$26</c:f>
              <c:strCache>
                <c:ptCount val="3"/>
                <c:pt idx="0">
                  <c:v>Hand hygiene</c:v>
                </c:pt>
                <c:pt idx="1">
                  <c:v>Contamination of sterile field</c:v>
                </c:pt>
                <c:pt idx="2">
                  <c:v>Improper sterile technique</c:v>
                </c:pt>
              </c:strCache>
            </c:strRef>
          </c:cat>
          <c:val>
            <c:numRef>
              <c:f>Sheet1!$A$27:$C$27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1-4E75-A1A9-D17DE4EC9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9289903"/>
        <c:axId val="870263599"/>
      </c:barChart>
      <c:catAx>
        <c:axId val="1219289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263599"/>
        <c:crosses val="autoZero"/>
        <c:auto val="1"/>
        <c:lblAlgn val="ctr"/>
        <c:lblOffset val="100"/>
        <c:noMultiLvlLbl val="0"/>
      </c:catAx>
      <c:valAx>
        <c:axId val="8702635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928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Sheet1!$A$46:$F$46</c:f>
              <c:strCache>
                <c:ptCount val="6"/>
                <c:pt idx="0">
                  <c:v>Non-FDA approved sclerosant</c:v>
                </c:pt>
                <c:pt idx="1">
                  <c:v>Expired medications</c:v>
                </c:pt>
                <c:pt idx="2">
                  <c:v>Identification of pre-drawn syringes</c:v>
                </c:pt>
                <c:pt idx="3">
                  <c:v>Compounded sclerosant</c:v>
                </c:pt>
                <c:pt idx="4">
                  <c:v>Tumescent not properly identified or stored</c:v>
                </c:pt>
                <c:pt idx="5">
                  <c:v>Identification of multi-use vials</c:v>
                </c:pt>
              </c:strCache>
            </c:strRef>
          </c:cat>
          <c:val>
            <c:numRef>
              <c:f>Sheet1!$A$47:$F$47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15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ED-4135-9B96-37B75B665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4587167"/>
        <c:axId val="1223860303"/>
      </c:barChart>
      <c:catAx>
        <c:axId val="1254587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860303"/>
        <c:crosses val="autoZero"/>
        <c:auto val="1"/>
        <c:lblAlgn val="ctr"/>
        <c:lblOffset val="100"/>
        <c:noMultiLvlLbl val="0"/>
      </c:catAx>
      <c:valAx>
        <c:axId val="12238603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5458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Sheet1!$A$66:$D$66</c:f>
              <c:strCache>
                <c:ptCount val="4"/>
                <c:pt idx="0">
                  <c:v>Laser issues</c:v>
                </c:pt>
                <c:pt idx="1">
                  <c:v>Protective eyewear</c:v>
                </c:pt>
                <c:pt idx="2">
                  <c:v>Time out</c:v>
                </c:pt>
                <c:pt idx="3">
                  <c:v>Complication tracking</c:v>
                </c:pt>
              </c:strCache>
            </c:strRef>
          </c:cat>
          <c:val>
            <c:numRef>
              <c:f>Sheet1!$A$67:$D$67</c:f>
              <c:numCache>
                <c:formatCode>General</c:formatCode>
                <c:ptCount val="4"/>
                <c:pt idx="0">
                  <c:v>8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1-4B38-80EB-1999A21CB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0970575"/>
        <c:axId val="1223862799"/>
      </c:barChart>
      <c:catAx>
        <c:axId val="1230970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3862799"/>
        <c:crosses val="autoZero"/>
        <c:auto val="1"/>
        <c:lblAlgn val="ctr"/>
        <c:lblOffset val="100"/>
        <c:noMultiLvlLbl val="0"/>
      </c:catAx>
      <c:valAx>
        <c:axId val="12238627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097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F55EF-7F9F-48D0-B1EC-7389C325CE8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06452-55D1-4340-A1B7-776D5577D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1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{ On hold slide – shows</a:t>
            </a:r>
            <a:r>
              <a:rPr lang="en-US" i="1" baseline="0" dirty="0"/>
              <a:t> 15 minutes prior to the start of the webinar, accompanied by music }</a:t>
            </a:r>
            <a:endParaRPr lang="en-US" i="1" dirty="0"/>
          </a:p>
          <a:p>
            <a:pPr eaLnBrk="1" hangingPunct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F8AA40E-D38E-4550-B2AD-D8C7DFE6C8F0}" type="slidenum">
              <a:rPr lang="en-US" smtClean="0"/>
              <a:pPr eaLnBrk="1" hangingPunct="1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63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700E7-3F74-4EF5-BCB4-A2A95D31E3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9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06452-55D1-4340-A1B7-776D5577D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9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{ Kellie</a:t>
            </a:r>
            <a:r>
              <a:rPr lang="en-US" baseline="0" dirty="0"/>
              <a:t> – introduction / instructions }</a:t>
            </a:r>
            <a:endParaRPr lang="en-US" dirty="0"/>
          </a:p>
          <a:p>
            <a:pPr eaLnBrk="1" hangingPunct="1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796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{ Presentation Slides 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06452-55D1-4340-A1B7-776D5577D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87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{ Presentation Slides – KATHERINE - Screenshare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700E7-3F74-4EF5-BCB4-A2A95D31E3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{ Presentation Slides 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06452-55D1-4340-A1B7-776D5577D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{ Presentation Slides – JESSY - Screenshare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2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{ Presentation Slides - LAURA 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06452-55D1-4340-A1B7-776D5577D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66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700E7-3F74-4EF5-BCB4-A2A95D31E3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4F28-B8E9-4176-8999-DBF1DD83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BC22-4EB5-45E7-82B3-F549A85A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35052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400"/>
              <a:t>Click to edit Master text styles</a:t>
            </a:r>
          </a:p>
          <a:p>
            <a:pPr lvl="1">
              <a:spcBef>
                <a:spcPts val="0"/>
              </a:spcBef>
            </a:pPr>
            <a:r>
              <a:rPr lang="en-US" sz="240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sz="240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sz="240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sz="2400"/>
              <a:t>Fifth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086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0"/>
            <a:ext cx="4011084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1"/>
            <a:ext cx="6815667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1"/>
            <a:ext cx="4011084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9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69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68FD-BE6A-C214-9513-E71710600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C8652-C184-7A29-13BF-7069FC6D9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63E1C-35C6-77EA-07D0-5B874007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A583E-5A9C-ECA2-700B-7425CBE9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D5AD-60F1-03AC-3E22-1D422741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B670-5207-1798-C58B-A580939E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2BD5-FE5F-66FD-1520-C0438BC0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A2E4B-31A9-066B-643D-7307E85D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045FA-628B-3045-65FD-8A55E4B7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328EE-230B-6C56-AAE4-5AF6FFC2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88A0-B1E2-8889-DC82-553B0F0F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FE8D6-C22D-CE6E-7D3A-F47773BC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C4E28-B080-B337-49D5-C0DF5D61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4181F-DFF7-0FDA-1FDC-176EBEB3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EE33F-CCD7-E25F-4BCC-566BD014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70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983F-AED3-B991-A296-5109CCE8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BE5FB-04AE-B1AB-269B-7B72232BD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5652D-2C47-1FA6-B96A-1212590D8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C3FA5-CF6A-798F-51DD-568438A0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2C8CD-2776-0055-20BB-FB071D98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0869C-0B4F-1E12-C690-2A279BFC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E8BF-5AA6-0A2C-EF9A-C034B02B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83ECC-222A-B894-1C67-BC95A26CF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145BC-CC7E-901B-B1AD-7C7D7F1CD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69889-9898-AA55-CDE6-40247413A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0A92B-D06A-7C4A-326A-6FC3FD7D1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441BD-7104-11F2-C4C4-A192234B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E8401-5358-0381-594F-7F271641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89251-EAA0-5BFA-874F-268E7EDD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1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24EC-B040-3EBE-50A1-8635DBBA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6C1ED-DE48-01FA-25A5-B444662B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F3E3-6BB5-EE67-F658-51195525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5BFDA-C7B5-2858-D784-A8D0BA40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2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951CD-B9DA-7E29-D496-9625D5B1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C53EB-61D4-F577-89A0-003B5660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5E88A-E186-99DE-20C1-0ACB4515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5251-DD65-B38F-E8A5-FA66C6FF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2E352-2952-0F3D-ACF6-A1C55CCE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F7127-7AD6-D8F3-0D60-691AE0630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4B59B-FBF7-6047-EC44-695A70E4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2C029-5660-A5AF-4012-CDF0FA44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EEE96-8AA5-335F-2FDF-4866C255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1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5B48F1C-8651-439D-8902-2D2C8603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810000"/>
            <a:ext cx="12192001" cy="3048000"/>
          </a:xfrm>
          <a:prstGeom prst="rect">
            <a:avLst/>
          </a:prstGeom>
          <a:gradFill flip="none" rotWithShape="1">
            <a:gsLst>
              <a:gs pos="0">
                <a:srgbClr val="BCE292">
                  <a:lumMod val="60000"/>
                  <a:lumOff val="40000"/>
                  <a:alpha val="50000"/>
                </a:srgbClr>
              </a:gs>
              <a:gs pos="90000">
                <a:srgbClr val="7CC3D6">
                  <a:lumMod val="50000"/>
                  <a:lumOff val="50000"/>
                  <a:alpha val="50000"/>
                </a:srgbClr>
              </a:gs>
            </a:gsLst>
            <a:lin ang="0" scaled="0"/>
            <a:tileRect/>
          </a:gradFill>
          <a:ln w="1143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A7CBF98-64F3-4294-BC8D-2DEFF99C73C7}"/>
              </a:ext>
            </a:extLst>
          </p:cNvPr>
          <p:cNvSpPr>
            <a:spLocks noGrp="1"/>
          </p:cNvSpPr>
          <p:nvPr userDrawn="1"/>
        </p:nvSpPr>
        <p:spPr bwMode="auto">
          <a:xfrm>
            <a:off x="609600" y="2693989"/>
            <a:ext cx="10972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kern="1200" spc="-100" baseline="0">
                <a:solidFill>
                  <a:srgbClr val="5E4F34"/>
                </a:solidFill>
                <a:latin typeface="Segoe UI Semibold" panose="020B0702040204020203" pitchFamily="34" charset="0"/>
                <a:ea typeface="ＭＳ Ｐゴシック" pitchFamily="30" charset="-128"/>
                <a:cs typeface="Segoe UI Semibold" panose="020B0702040204020203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rgbClr val="71AA38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Next Section</a:t>
            </a:r>
          </a:p>
        </p:txBody>
      </p:sp>
    </p:spTree>
    <p:extLst>
      <p:ext uri="{BB962C8B-B14F-4D97-AF65-F5344CB8AC3E}">
        <p14:creationId xmlns:p14="http://schemas.microsoft.com/office/powerpoint/2010/main" val="369533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1EF5-8A77-0EFE-3960-39F8BFED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42B2C-AB4C-4247-44A9-09DFFA3BE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16F23-0C99-9C97-9333-670EBAC39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98AD0-A6B9-9632-048A-C8DED33A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57EA7-0469-18F3-33AC-E3270C94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8576C-2F8C-D894-307C-7847E89B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87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CFF3-3B69-3D05-CF08-A169ACBE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37FA5-07A4-1E7C-7858-78818C3E5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5112F-49CB-BE26-B9B8-72102A1F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0DEEA-A658-8FAE-7D71-2BF3911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7C61F-1D2E-F2FE-F205-571415B1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7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ABF86-D13E-55A8-1AFF-CC63B8F13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F5731-9D39-C131-4B90-0A1BF9C34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12106-2EA9-0D6F-C5AD-23EF668A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EF46E-7104-F26A-B0C3-9FA1CF16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DE42F-B606-4AA5-3651-AF265A11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4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9753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75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20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9753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13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9753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06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9753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395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33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E794916A-0F70-44D8-A32A-CEB1F1ED1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7463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1BBB10C-0B0E-480B-B7F1-250DCC0D5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20840"/>
            <a:ext cx="12192000" cy="137160"/>
          </a:xfrm>
          <a:prstGeom prst="rect">
            <a:avLst/>
          </a:prstGeom>
          <a:solidFill>
            <a:srgbClr val="99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E1009B2-E773-4415-8928-5DA644E06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331904"/>
            <a:ext cx="6096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pc="-50" dirty="0">
                <a:solidFill>
                  <a:srgbClr val="71AA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Improving health care through accreditation</a:t>
            </a:r>
            <a:r>
              <a:rPr lang="en-US" sz="1200" spc="-50" baseline="30000" dirty="0">
                <a:solidFill>
                  <a:srgbClr val="71AA3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®</a:t>
            </a:r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30065C86-8BB1-4AEE-B4B4-00F0E9F66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" y="6336792"/>
            <a:ext cx="9728200" cy="0"/>
          </a:xfrm>
          <a:prstGeom prst="line">
            <a:avLst/>
          </a:prstGeom>
          <a:noFill/>
          <a:ln w="9525">
            <a:solidFill>
              <a:srgbClr val="6666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820883F5-55DC-4C0E-86F9-4405A10FA4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304800"/>
            <a:ext cx="975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FB9B3C3-BEA4-45E1-8EF4-7635689089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99260"/>
            <a:ext cx="10972800" cy="35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  <a:r>
              <a:rPr lang="en-US" altLang="ko-KR" dirty="0"/>
              <a:t>Your Text here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ECBBC91-E3B9-40CE-9C43-4EEC87023F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27463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accent5">
                  <a:lumMod val="7500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5555941-DCB4-4007-8D99-3CB7E51526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20840"/>
            <a:ext cx="12192000" cy="137160"/>
          </a:xfrm>
          <a:prstGeom prst="rect">
            <a:avLst/>
          </a:prstGeom>
          <a:solidFill>
            <a:srgbClr val="99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5F05B7-38D8-20BA-87DF-6B6221AF6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r="6609"/>
          <a:stretch/>
        </p:blipFill>
        <p:spPr>
          <a:xfrm>
            <a:off x="10560977" y="5790773"/>
            <a:ext cx="945223" cy="8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3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 kern="1200" spc="-100" baseline="0">
          <a:solidFill>
            <a:srgbClr val="5E4F34"/>
          </a:solidFill>
          <a:latin typeface="Segoe UI Semibold" panose="020B0702040204020203" pitchFamily="34" charset="0"/>
          <a:ea typeface="ＭＳ Ｐゴシック" pitchFamily="30" charset="-128"/>
          <a:cs typeface="Segoe UI Semibold" panose="020B0702040204020203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4F34"/>
          </a:solidFill>
          <a:latin typeface="Microsoft Sans Serif" pitchFamily="34" charset="0"/>
          <a:ea typeface="ＭＳ Ｐゴシック" pitchFamily="3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4F34"/>
          </a:solidFill>
          <a:latin typeface="Microsoft Sans Serif" pitchFamily="34" charset="0"/>
          <a:ea typeface="ＭＳ Ｐゴシック" pitchFamily="3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4F34"/>
          </a:solidFill>
          <a:latin typeface="Microsoft Sans Serif" pitchFamily="34" charset="0"/>
          <a:ea typeface="ＭＳ Ｐゴシック" pitchFamily="3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4F34"/>
          </a:solidFill>
          <a:latin typeface="Microsoft Sans Serif" pitchFamily="34" charset="0"/>
          <a:ea typeface="ＭＳ Ｐゴシック" pitchFamily="3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SzPct val="90000"/>
        <a:buFont typeface="Segoe UI" panose="020B0502040204020203" pitchFamily="34" charset="0"/>
        <a:buChar char="●"/>
        <a:defRPr sz="3200" kern="1200" spc="-50" baseline="0">
          <a:solidFill>
            <a:srgbClr val="5E4F34"/>
          </a:solidFill>
          <a:latin typeface="Segoe UI" panose="020B0502040204020203" pitchFamily="34" charset="0"/>
          <a:ea typeface="ＭＳ Ｐゴシック" pitchFamily="30" charset="-128"/>
          <a:cs typeface="Segoe UI" panose="020B0502040204020203" pitchFamily="34" charset="0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SzPct val="90000"/>
        <a:buFont typeface="Courier New" panose="02070309020205020404" pitchFamily="49" charset="0"/>
        <a:buChar char="o"/>
        <a:defRPr sz="2800" kern="1200" spc="-50" baseline="0">
          <a:solidFill>
            <a:srgbClr val="5E4F34"/>
          </a:solidFill>
          <a:latin typeface="Segoe UI" panose="020B0502040204020203" pitchFamily="34" charset="0"/>
          <a:ea typeface="ＭＳ Ｐゴシック" pitchFamily="30" charset="-128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E4F34"/>
        </a:buClr>
        <a:buSzPct val="80000"/>
        <a:buFont typeface="Segoe UI" panose="020B0502040204020203" pitchFamily="34" charset="0"/>
        <a:buChar char="●"/>
        <a:defRPr sz="2400" kern="1200" spc="-50" baseline="0">
          <a:solidFill>
            <a:srgbClr val="5E4F34"/>
          </a:solidFill>
          <a:latin typeface="Segoe UI" panose="020B0502040204020203" pitchFamily="34" charset="0"/>
          <a:ea typeface="ＭＳ Ｐゴシック" pitchFamily="30" charset="-128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spc="-50" baseline="0">
          <a:solidFill>
            <a:srgbClr val="5E4F34"/>
          </a:solidFill>
          <a:latin typeface="Segoe UI" panose="020B0502040204020203" pitchFamily="34" charset="0"/>
          <a:ea typeface="ＭＳ Ｐゴシック" pitchFamily="30" charset="-128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Arial" panose="020B0604020202020204" pitchFamily="34" charset="0"/>
        <a:buChar char="•"/>
        <a:defRPr sz="2000" kern="1200" spc="-50" baseline="0">
          <a:solidFill>
            <a:srgbClr val="5E4F34"/>
          </a:solidFill>
          <a:latin typeface="Segoe UI" panose="020B0502040204020203" pitchFamily="34" charset="0"/>
          <a:ea typeface="ＭＳ Ｐゴシック" pitchFamily="3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7E8ED-2488-85AB-06C6-8F763125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E4504-0644-9A4A-87FA-6CAC7C3AF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5176E-8152-5A7B-E30B-58A7D7ECF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5278-18CE-8449-8B02-2FCB192549C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70A1E-29A4-4111-A0DC-96BC9366E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572EE-07F1-2633-E9BC-1F3C301D6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439A-311F-E743-B6F2-C29B53F7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004B67-3068-78DF-F0C7-ACF8855815D8}"/>
              </a:ext>
            </a:extLst>
          </p:cNvPr>
          <p:cNvSpPr/>
          <p:nvPr/>
        </p:nvSpPr>
        <p:spPr>
          <a:xfrm>
            <a:off x="0" y="2286000"/>
            <a:ext cx="12192000" cy="2103120"/>
          </a:xfrm>
          <a:prstGeom prst="rect">
            <a:avLst/>
          </a:prstGeom>
          <a:gradFill>
            <a:gsLst>
              <a:gs pos="4000">
                <a:srgbClr val="F8F9F9"/>
              </a:gs>
              <a:gs pos="100000">
                <a:srgbClr val="D5E7E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D9BBCB-2330-0462-296C-30CF8167E050}"/>
              </a:ext>
            </a:extLst>
          </p:cNvPr>
          <p:cNvSpPr txBox="1">
            <a:spLocks/>
          </p:cNvSpPr>
          <p:nvPr/>
        </p:nvSpPr>
        <p:spPr bwMode="auto">
          <a:xfrm>
            <a:off x="609600" y="2609773"/>
            <a:ext cx="5105400" cy="150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spc="-100" baseline="0">
                <a:solidFill>
                  <a:srgbClr val="776441"/>
                </a:solidFill>
                <a:latin typeface="Arial" panose="020B0604020202020204" pitchFamily="34" charset="0"/>
                <a:ea typeface="ＭＳ Ｐゴシック" pitchFamily="30" charset="-128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76441"/>
                </a:solidFill>
                <a:latin typeface="Microsoft Sans Serif" pitchFamily="34" charset="0"/>
                <a:ea typeface="ＭＳ Ｐゴシック" pitchFamily="3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76441"/>
                </a:solidFill>
                <a:latin typeface="Microsoft Sans Serif" pitchFamily="34" charset="0"/>
                <a:ea typeface="ＭＳ Ｐゴシック" pitchFamily="3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76441"/>
                </a:solidFill>
                <a:latin typeface="Microsoft Sans Serif" pitchFamily="34" charset="0"/>
                <a:ea typeface="ＭＳ Ｐゴシック" pitchFamily="3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76441"/>
                </a:solidFill>
                <a:latin typeface="Microsoft Sans Serif" pitchFamily="34" charset="0"/>
                <a:ea typeface="ＭＳ Ｐゴシック" pitchFamily="3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b="0" spc="-150" dirty="0">
                <a:solidFill>
                  <a:srgbClr val="75B0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Sterile Technique and </a:t>
            </a:r>
          </a:p>
          <a:p>
            <a:pPr algn="l"/>
            <a:r>
              <a:rPr lang="en-US" sz="2800" b="0" spc="-150" dirty="0">
                <a:solidFill>
                  <a:srgbClr val="75B0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Medication Management</a:t>
            </a:r>
          </a:p>
          <a:p>
            <a:pPr algn="l"/>
            <a:r>
              <a:rPr lang="en-US" sz="2800" b="0" spc="-150" dirty="0">
                <a:solidFill>
                  <a:srgbClr val="75B0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Vein Center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94E8C6-79E6-2215-880F-9D487BE61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667000"/>
            <a:ext cx="3429000" cy="15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rgbClr val="730B93"/>
              </a:buClr>
            </a:pPr>
            <a:r>
              <a:rPr lang="en-US" spc="-50" dirty="0">
                <a:solidFill>
                  <a:srgbClr val="7764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presentation will begin in a</a:t>
            </a:r>
          </a:p>
          <a:p>
            <a:pPr algn="ctr">
              <a:lnSpc>
                <a:spcPts val="2000"/>
              </a:lnSpc>
              <a:spcBef>
                <a:spcPct val="20000"/>
              </a:spcBef>
              <a:buClr>
                <a:srgbClr val="730B93"/>
              </a:buClr>
            </a:pPr>
            <a:r>
              <a:rPr lang="en-US" spc="-50" dirty="0">
                <a:solidFill>
                  <a:srgbClr val="7764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few moments….</a:t>
            </a:r>
          </a:p>
          <a:p>
            <a:pPr>
              <a:lnSpc>
                <a:spcPts val="1400"/>
              </a:lnSpc>
            </a:pPr>
            <a:endParaRPr lang="en-US" sz="700" spc="-50" dirty="0">
              <a:solidFill>
                <a:srgbClr val="77644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ts val="2000"/>
              </a:lnSpc>
              <a:spcBef>
                <a:spcPct val="20000"/>
              </a:spcBef>
              <a:buClr>
                <a:srgbClr val="730B93"/>
              </a:buClr>
            </a:pPr>
            <a:r>
              <a:rPr lang="en-US" sz="1600" spc="-50" dirty="0">
                <a:solidFill>
                  <a:srgbClr val="77644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technical support, call</a:t>
            </a:r>
          </a:p>
          <a:p>
            <a:pPr algn="ctr">
              <a:lnSpc>
                <a:spcPts val="2800"/>
              </a:lnSpc>
              <a:spcBef>
                <a:spcPts val="0"/>
              </a:spcBef>
              <a:buClr>
                <a:srgbClr val="730B93"/>
              </a:buClr>
            </a:pPr>
            <a:r>
              <a:rPr lang="en-US" sz="2400" spc="-150" dirty="0">
                <a:solidFill>
                  <a:srgbClr val="99CC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877-796-1325</a:t>
            </a:r>
          </a:p>
        </p:txBody>
      </p:sp>
    </p:spTree>
    <p:extLst>
      <p:ext uri="{BB962C8B-B14F-4D97-AF65-F5344CB8AC3E}">
        <p14:creationId xmlns:p14="http://schemas.microsoft.com/office/powerpoint/2010/main" val="399252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190C99-626D-DA2F-AFE1-B07E7552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33400"/>
            <a:ext cx="73152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pc="-150" dirty="0"/>
              <a:t>Why?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49D7A-02AC-5958-77EE-6FD0A4F5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959" y="1828800"/>
            <a:ext cx="4226083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23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roper Use of Personal Protective Equipment (PPE) | Clinical Lab Manager">
            <a:extLst>
              <a:ext uri="{FF2B5EF4-FFF2-40B4-BE49-F238E27FC236}">
                <a16:creationId xmlns:a16="http://schemas.microsoft.com/office/drawing/2014/main" id="{0361235C-9238-A6FA-82ED-46BE757C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066800"/>
            <a:ext cx="2454382" cy="16383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C07051-678C-F85B-4942-AE9720992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5030" y="4008438"/>
            <a:ext cx="8340571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Aim: To report common safety issues observed during site visits.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9BB4ED4-A935-B84D-0E8A-94ED08FC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181100"/>
            <a:ext cx="73152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Safety Issues Identified During IAC Vein Center Site Visits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78117A-D057-A5C6-E852-4DA869B4D5E7}"/>
              </a:ext>
            </a:extLst>
          </p:cNvPr>
          <p:cNvSpPr/>
          <p:nvPr/>
        </p:nvSpPr>
        <p:spPr>
          <a:xfrm>
            <a:off x="10515601" y="5943600"/>
            <a:ext cx="1219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The Quadruple Aim: Hitting the Mark for Improvement">
            <a:extLst>
              <a:ext uri="{FF2B5EF4-FFF2-40B4-BE49-F238E27FC236}">
                <a16:creationId xmlns:a16="http://schemas.microsoft.com/office/drawing/2014/main" id="{2C1A188D-DBD7-0564-F998-C686C0A2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711" y="4686301"/>
            <a:ext cx="2437652" cy="155400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1755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F0FDD02-13C2-5D7F-4EB8-76F472D8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04800"/>
            <a:ext cx="7315200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98A858-97E9-95D8-E3AA-F2629F683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657600"/>
          </a:xfrm>
        </p:spPr>
        <p:txBody>
          <a:bodyPr/>
          <a:lstStyle/>
          <a:p>
            <a:pPr>
              <a:lnSpc>
                <a:spcPct val="200000"/>
              </a:lnSpc>
              <a:buClr>
                <a:srgbClr val="92D050"/>
              </a:buClr>
            </a:pPr>
            <a:r>
              <a:rPr lang="en-US" dirty="0"/>
              <a:t>Retrospective review of the IAC Database</a:t>
            </a:r>
          </a:p>
          <a:p>
            <a:pPr>
              <a:lnSpc>
                <a:spcPct val="200000"/>
              </a:lnSpc>
              <a:buClr>
                <a:srgbClr val="92D050"/>
              </a:buClr>
            </a:pPr>
            <a:r>
              <a:rPr lang="en-US" dirty="0"/>
              <a:t>All site visits occurring since 2014</a:t>
            </a:r>
          </a:p>
          <a:p>
            <a:pPr>
              <a:lnSpc>
                <a:spcPct val="200000"/>
              </a:lnSpc>
              <a:buClr>
                <a:srgbClr val="92D050"/>
              </a:buClr>
            </a:pPr>
            <a:r>
              <a:rPr lang="en-US" dirty="0"/>
              <a:t>The overall site visit results and safety issues are reported.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8C1BB0-D5BB-F08C-1A38-C2DDBD6C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480"/>
            <a:ext cx="11734800" cy="2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12F687-BFC5-D250-33D1-32C4D50B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04800"/>
            <a:ext cx="7315200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271178-CD4D-8EEF-127B-2F8D1AA3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371600"/>
            <a:ext cx="9067800" cy="3657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Safety issues were categorized into 9 groups.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5F3993-D40E-062D-0715-F35A452CBEF3}"/>
              </a:ext>
            </a:extLst>
          </p:cNvPr>
          <p:cNvGrpSpPr/>
          <p:nvPr/>
        </p:nvGrpSpPr>
        <p:grpSpPr>
          <a:xfrm>
            <a:off x="1828800" y="2145362"/>
            <a:ext cx="2438400" cy="1142999"/>
            <a:chOff x="0" y="6056"/>
            <a:chExt cx="5111749" cy="190476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0747F94-9785-7CFD-E99A-6427E6E07D70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solidFill>
              <a:srgbClr val="75B03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2C9A36DB-8161-EE6D-B86E-6EE7E972FCBF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/>
                <a:t>Emergency Equipment/Drugs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1FC359-DA7B-6FFA-5D96-DE0E0145E834}"/>
              </a:ext>
            </a:extLst>
          </p:cNvPr>
          <p:cNvGrpSpPr/>
          <p:nvPr/>
        </p:nvGrpSpPr>
        <p:grpSpPr>
          <a:xfrm>
            <a:off x="1828800" y="3377744"/>
            <a:ext cx="2438400" cy="1142999"/>
            <a:chOff x="0" y="6056"/>
            <a:chExt cx="5111749" cy="190476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C6216C6-B693-CA55-3AC3-4751D86DC7E0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solidFill>
              <a:srgbClr val="75B03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4D1C5942-C0A1-2781-970B-F6FCEBE23A16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/>
                <a:t>Medications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FA825B-69E2-8503-2FF2-CBA3D2AFF5E4}"/>
              </a:ext>
            </a:extLst>
          </p:cNvPr>
          <p:cNvGrpSpPr/>
          <p:nvPr/>
        </p:nvGrpSpPr>
        <p:grpSpPr>
          <a:xfrm>
            <a:off x="1845179" y="4572002"/>
            <a:ext cx="2438400" cy="1142999"/>
            <a:chOff x="0" y="6056"/>
            <a:chExt cx="5111749" cy="190476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5238EBF-B7D3-F6F5-A3A4-57979B972F27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solidFill>
              <a:srgbClr val="75B03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B3A2DA2B-777E-4664-135F-CD51D2E126D6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/>
                <a:t>Time Out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ECAA25-1B37-0610-36BB-B55A7FF7070A}"/>
              </a:ext>
            </a:extLst>
          </p:cNvPr>
          <p:cNvGrpSpPr/>
          <p:nvPr/>
        </p:nvGrpSpPr>
        <p:grpSpPr>
          <a:xfrm>
            <a:off x="4800600" y="2089565"/>
            <a:ext cx="2438400" cy="1142999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FFE1886-3E47-DA4B-B5A9-B4A14AE20090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484A3BD5-BDB9-100F-CCF0-75C51D28D5AA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srgbClr val="5E4F34"/>
                  </a:solidFill>
                </a:rPr>
                <a:t>Eyewear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A4A26E-5655-DED1-0BEE-FB92D70B6EF2}"/>
              </a:ext>
            </a:extLst>
          </p:cNvPr>
          <p:cNvGrpSpPr/>
          <p:nvPr/>
        </p:nvGrpSpPr>
        <p:grpSpPr>
          <a:xfrm>
            <a:off x="4844955" y="3318363"/>
            <a:ext cx="2438400" cy="1142999"/>
            <a:chOff x="0" y="6056"/>
            <a:chExt cx="5111749" cy="190476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5E9373F-F858-F5BB-0CD9-73F0E1777D03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solidFill>
              <a:srgbClr val="75B03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162E2616-CC7F-ED62-63AF-CEEF10098AAF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/>
                <a:t>Laser Safety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706992-2F30-8237-3C1B-522075274841}"/>
              </a:ext>
            </a:extLst>
          </p:cNvPr>
          <p:cNvGrpSpPr/>
          <p:nvPr/>
        </p:nvGrpSpPr>
        <p:grpSpPr>
          <a:xfrm>
            <a:off x="4844955" y="4572001"/>
            <a:ext cx="2438400" cy="1142999"/>
            <a:chOff x="0" y="6056"/>
            <a:chExt cx="5111749" cy="190476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B7C8AF7-9AE9-682B-44B0-B3E7F7F06ABF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solidFill>
              <a:srgbClr val="75B03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83C4CB45-7ACD-5326-F8F2-D3421003A37A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/>
                <a:t>Infection Control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7B51E1-2F01-0FDB-045F-2DD040E47FB5}"/>
              </a:ext>
            </a:extLst>
          </p:cNvPr>
          <p:cNvGrpSpPr/>
          <p:nvPr/>
        </p:nvGrpSpPr>
        <p:grpSpPr>
          <a:xfrm>
            <a:off x="7804245" y="2073482"/>
            <a:ext cx="2438400" cy="1142999"/>
            <a:chOff x="0" y="6056"/>
            <a:chExt cx="5111749" cy="190476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4640461-31FB-BDE9-9D97-6A5AC78D4501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solidFill>
              <a:srgbClr val="75B03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9E007780-BEA7-0AA2-9AC9-1092E3043EDC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/>
                <a:t>Autoclave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2C8FA-E7C7-3D79-A051-2E79056665AB}"/>
              </a:ext>
            </a:extLst>
          </p:cNvPr>
          <p:cNvGrpSpPr/>
          <p:nvPr/>
        </p:nvGrpSpPr>
        <p:grpSpPr>
          <a:xfrm>
            <a:off x="7848600" y="3302280"/>
            <a:ext cx="2438400" cy="1142999"/>
            <a:chOff x="0" y="6056"/>
            <a:chExt cx="5111749" cy="190476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2BB9D1C-F327-7C6A-0137-5D0A093758B1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solidFill>
              <a:srgbClr val="75B03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96F05D9E-3864-EDC6-F0DC-FF32E30F6E42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/>
                <a:t>Sterilization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D68EE1-29F0-D8B8-C0B5-E564EB7EEF76}"/>
              </a:ext>
            </a:extLst>
          </p:cNvPr>
          <p:cNvGrpSpPr/>
          <p:nvPr/>
        </p:nvGrpSpPr>
        <p:grpSpPr>
          <a:xfrm>
            <a:off x="7848600" y="4555918"/>
            <a:ext cx="2438400" cy="1142999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C736D5A-B0FD-1341-005F-39F82AFBC04F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7CCA9890-8CD1-E18B-D682-1C29D5D19333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srgbClr val="5E4F34"/>
                  </a:solidFill>
                </a:rPr>
                <a:t>Complication Tracking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BC0A4D-404B-BA8C-0984-9065D188196A}"/>
              </a:ext>
            </a:extLst>
          </p:cNvPr>
          <p:cNvGrpSpPr/>
          <p:nvPr/>
        </p:nvGrpSpPr>
        <p:grpSpPr>
          <a:xfrm>
            <a:off x="1823621" y="2145362"/>
            <a:ext cx="2438400" cy="1142999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1B94078-3F02-8F0A-D797-D41BC32D6649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: Rounded Corners 4">
              <a:extLst>
                <a:ext uri="{FF2B5EF4-FFF2-40B4-BE49-F238E27FC236}">
                  <a16:creationId xmlns:a16="http://schemas.microsoft.com/office/drawing/2014/main" id="{2E259374-04B6-14C4-C9C7-761483634796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srgbClr val="5E4F34"/>
                  </a:solidFill>
                </a:rPr>
                <a:t>Emergency Equipment/Drugs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3549F15-5B1B-F6EE-C726-699714EF8AC8}"/>
              </a:ext>
            </a:extLst>
          </p:cNvPr>
          <p:cNvGrpSpPr/>
          <p:nvPr/>
        </p:nvGrpSpPr>
        <p:grpSpPr>
          <a:xfrm>
            <a:off x="1823621" y="3377744"/>
            <a:ext cx="2438400" cy="1142999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A4D19C8-64C4-BFD5-4C78-08AE189CEFCD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angle: Rounded Corners 4">
              <a:extLst>
                <a:ext uri="{FF2B5EF4-FFF2-40B4-BE49-F238E27FC236}">
                  <a16:creationId xmlns:a16="http://schemas.microsoft.com/office/drawing/2014/main" id="{F2B7399B-367A-3FE9-2F7C-84EF1FC3A3EA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srgbClr val="5E4F34"/>
                  </a:solidFill>
                </a:rPr>
                <a:t>Medications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4CED2F-7415-22A7-C86A-5BD00E5C1668}"/>
              </a:ext>
            </a:extLst>
          </p:cNvPr>
          <p:cNvGrpSpPr/>
          <p:nvPr/>
        </p:nvGrpSpPr>
        <p:grpSpPr>
          <a:xfrm>
            <a:off x="1840000" y="4572002"/>
            <a:ext cx="2438400" cy="1142999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DF674A5-9732-56B0-B1C8-30F504281815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angle: Rounded Corners 4">
              <a:extLst>
                <a:ext uri="{FF2B5EF4-FFF2-40B4-BE49-F238E27FC236}">
                  <a16:creationId xmlns:a16="http://schemas.microsoft.com/office/drawing/2014/main" id="{09B25E64-A165-81C1-FEFB-681F251E0231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srgbClr val="5E4F34"/>
                  </a:solidFill>
                </a:rPr>
                <a:t>Time Out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A0FAB28-1EAD-5567-F770-9C45A27C3724}"/>
              </a:ext>
            </a:extLst>
          </p:cNvPr>
          <p:cNvGrpSpPr/>
          <p:nvPr/>
        </p:nvGrpSpPr>
        <p:grpSpPr>
          <a:xfrm>
            <a:off x="4839776" y="3318363"/>
            <a:ext cx="2438400" cy="1142999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9182A624-268D-79FF-5238-754C4F70BAB2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: Rounded Corners 4">
              <a:extLst>
                <a:ext uri="{FF2B5EF4-FFF2-40B4-BE49-F238E27FC236}">
                  <a16:creationId xmlns:a16="http://schemas.microsoft.com/office/drawing/2014/main" id="{DC19F753-2CF1-BA23-CAFB-C17B1C9BC0BC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srgbClr val="5E4F34"/>
                  </a:solidFill>
                </a:rPr>
                <a:t>Laser Safety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693BFB-9C7B-DA6A-A017-EBB1E30FFD28}"/>
              </a:ext>
            </a:extLst>
          </p:cNvPr>
          <p:cNvGrpSpPr/>
          <p:nvPr/>
        </p:nvGrpSpPr>
        <p:grpSpPr>
          <a:xfrm>
            <a:off x="4839776" y="4572001"/>
            <a:ext cx="2438400" cy="1142999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FFF3B7-3986-2FD1-4B4D-6A7D1B07FCD6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ctangle: Rounded Corners 4">
              <a:extLst>
                <a:ext uri="{FF2B5EF4-FFF2-40B4-BE49-F238E27FC236}">
                  <a16:creationId xmlns:a16="http://schemas.microsoft.com/office/drawing/2014/main" id="{2F909743-007F-AED7-7F82-2C9FA323BA1A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srgbClr val="5E4F34"/>
                  </a:solidFill>
                </a:rPr>
                <a:t>Infection Control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7B49848-DFFE-14B8-683B-0E456759F6F6}"/>
              </a:ext>
            </a:extLst>
          </p:cNvPr>
          <p:cNvGrpSpPr/>
          <p:nvPr/>
        </p:nvGrpSpPr>
        <p:grpSpPr>
          <a:xfrm>
            <a:off x="7799066" y="2073482"/>
            <a:ext cx="2438400" cy="1142999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36D2D4AF-7CF5-3E22-24BD-FC100E059347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ctangle: Rounded Corners 4">
              <a:extLst>
                <a:ext uri="{FF2B5EF4-FFF2-40B4-BE49-F238E27FC236}">
                  <a16:creationId xmlns:a16="http://schemas.microsoft.com/office/drawing/2014/main" id="{81A72EE2-9186-162A-709B-DE4FC6F40ACC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srgbClr val="5E4F34"/>
                  </a:solidFill>
                </a:rPr>
                <a:t>Autoclave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2D5DEB9-646E-1DAE-7871-EBF1D06042EA}"/>
              </a:ext>
            </a:extLst>
          </p:cNvPr>
          <p:cNvGrpSpPr/>
          <p:nvPr/>
        </p:nvGrpSpPr>
        <p:grpSpPr>
          <a:xfrm>
            <a:off x="7843421" y="3302280"/>
            <a:ext cx="2438400" cy="1142999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08D9F63-F3E5-6F9B-3047-51838016A695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2F84D9FE-AAC2-C458-C067-409676C63AE4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srgbClr val="5E4F34"/>
                  </a:solidFill>
                </a:rPr>
                <a:t>Sterilization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2ABDB1A6-2A36-DAB1-7172-90A4F8161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480"/>
            <a:ext cx="11734800" cy="2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4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">
            <a:extLst>
              <a:ext uri="{FF2B5EF4-FFF2-40B4-BE49-F238E27FC236}">
                <a16:creationId xmlns:a16="http://schemas.microsoft.com/office/drawing/2014/main" id="{08E9ABC0-FF35-62B9-082A-9C403D38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04800"/>
            <a:ext cx="7315200" cy="9906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46FC8C9F-9848-368B-B5B6-45F19CADABDC}"/>
              </a:ext>
            </a:extLst>
          </p:cNvPr>
          <p:cNvSpPr txBox="1">
            <a:spLocks/>
          </p:cNvSpPr>
          <p:nvPr/>
        </p:nvSpPr>
        <p:spPr bwMode="auto">
          <a:xfrm>
            <a:off x="3067050" y="1294021"/>
            <a:ext cx="44850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90000"/>
              <a:buFont typeface="Segoe UI" panose="020B0502040204020203" pitchFamily="34" charset="0"/>
              <a:buChar char="●"/>
              <a:defRPr sz="32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90000"/>
              <a:buFont typeface="Courier New" panose="02070309020205020404" pitchFamily="49" charset="0"/>
              <a:buChar char="o"/>
              <a:defRPr sz="28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E4F34"/>
              </a:buClr>
              <a:buSzPct val="80000"/>
              <a:buFont typeface="Segoe UI" panose="020B0502040204020203" pitchFamily="34" charset="0"/>
              <a:buChar char="●"/>
              <a:defRPr sz="24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sz="20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/>
              <a:t>Total site visits: 284</a:t>
            </a:r>
          </a:p>
          <a:p>
            <a:r>
              <a:rPr lang="en-US" sz="2000"/>
              <a:t>Initial applicants (first cycle): 194</a:t>
            </a:r>
          </a:p>
          <a:p>
            <a:r>
              <a:rPr lang="en-US" sz="2000"/>
              <a:t>Reaccredit applicants (cycle </a:t>
            </a:r>
            <a:r>
              <a:rPr lang="en-US" sz="2000" u="sng"/>
              <a:t>&gt;</a:t>
            </a:r>
            <a:r>
              <a:rPr lang="en-US" sz="2000"/>
              <a:t>2): 90</a:t>
            </a:r>
          </a:p>
          <a:p>
            <a:endParaRPr lang="en-US" sz="2000"/>
          </a:p>
          <a:p>
            <a:endParaRPr lang="en-US" sz="2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8D3D1C-36A4-4EFC-5444-7944F9F19E0B}"/>
              </a:ext>
            </a:extLst>
          </p:cNvPr>
          <p:cNvSpPr txBox="1"/>
          <p:nvPr/>
        </p:nvSpPr>
        <p:spPr>
          <a:xfrm>
            <a:off x="2971801" y="3007895"/>
            <a:ext cx="61150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5E4F34"/>
                </a:solidFill>
              </a:rPr>
              <a:t>Total safety deficiencies identified: </a:t>
            </a:r>
          </a:p>
          <a:p>
            <a:pPr algn="r"/>
            <a:endParaRPr lang="en-US" sz="5400" b="1" dirty="0">
              <a:solidFill>
                <a:srgbClr val="5E4F34"/>
              </a:solidFill>
              <a:highlight>
                <a:srgbClr val="FFFF00"/>
              </a:highlight>
            </a:endParaRPr>
          </a:p>
          <a:p>
            <a:pPr algn="r"/>
            <a:r>
              <a:rPr lang="en-US" sz="5400" b="1" dirty="0">
                <a:solidFill>
                  <a:srgbClr val="5E4F34"/>
                </a:solidFill>
                <a:highlight>
                  <a:srgbClr val="FFFF00"/>
                </a:highlight>
              </a:rPr>
              <a:t>54.9%</a:t>
            </a:r>
            <a:r>
              <a:rPr lang="en-US" sz="5400" b="1" dirty="0">
                <a:solidFill>
                  <a:srgbClr val="5E4F34"/>
                </a:solidFill>
              </a:rPr>
              <a:t> </a:t>
            </a:r>
            <a:r>
              <a:rPr lang="en-US" sz="2400" b="1" dirty="0">
                <a:solidFill>
                  <a:srgbClr val="5E4F34"/>
                </a:solidFill>
              </a:rPr>
              <a:t>(n=156) </a:t>
            </a:r>
          </a:p>
        </p:txBody>
      </p:sp>
      <p:pic>
        <p:nvPicPr>
          <p:cNvPr id="64" name="Graphic 63" descr="Warning">
            <a:extLst>
              <a:ext uri="{FF2B5EF4-FFF2-40B4-BE49-F238E27FC236}">
                <a16:creationId xmlns:a16="http://schemas.microsoft.com/office/drawing/2014/main" id="{CA5C1F18-CB82-6E63-9FB7-F096E4D39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138" y="3487531"/>
            <a:ext cx="2076449" cy="20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5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BAF623-936F-068D-79DC-10F909A4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80" y="76200"/>
            <a:ext cx="8301622" cy="1143000"/>
          </a:xfrm>
        </p:spPr>
        <p:txBody>
          <a:bodyPr/>
          <a:lstStyle/>
          <a:p>
            <a:r>
              <a:rPr lang="en-US" sz="3200" dirty="0"/>
              <a:t>Results: Safety Deficiencies Identified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7BA816-87DB-7169-B4FD-53D9C9D6E63E}"/>
              </a:ext>
            </a:extLst>
          </p:cNvPr>
          <p:cNvGrpSpPr/>
          <p:nvPr/>
        </p:nvGrpSpPr>
        <p:grpSpPr>
          <a:xfrm>
            <a:off x="2819400" y="1447801"/>
            <a:ext cx="6248400" cy="1259453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78CFA95-5146-5A67-B4E0-5885B54D07EB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C54FA22F-4D88-2F09-7278-678C59F54D17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Emergency Equipment/Drugs</a:t>
              </a: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(n=89, 31.3%)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413FC0E-4291-3A94-C0EE-46EB4163A63E}"/>
              </a:ext>
            </a:extLst>
          </p:cNvPr>
          <p:cNvSpPr txBox="1"/>
          <p:nvPr/>
        </p:nvSpPr>
        <p:spPr>
          <a:xfrm>
            <a:off x="5720043" y="762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E4F34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DCC9FB-FB2D-CA98-9B38-4C07B56098DA}"/>
              </a:ext>
            </a:extLst>
          </p:cNvPr>
          <p:cNvSpPr txBox="1"/>
          <p:nvPr/>
        </p:nvSpPr>
        <p:spPr>
          <a:xfrm>
            <a:off x="2444291" y="3014792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4F34"/>
                </a:solidFill>
              </a:rPr>
              <a:t>Emergency medications are not secured with a disposable or plastic lock.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4F34"/>
                </a:solidFill>
              </a:rPr>
              <a:t>Emergency medication inspection log is incomplete or missing.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4F34"/>
                </a:solidFill>
              </a:rPr>
              <a:t>Incomplete documentation of routine inspection of emergency supplies (AED, O2).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4F34"/>
                </a:solidFill>
              </a:rPr>
              <a:t>Expired medications (Dextrose, ASA, epinephrine, </a:t>
            </a:r>
            <a:r>
              <a:rPr lang="en-US" dirty="0" err="1">
                <a:solidFill>
                  <a:srgbClr val="5E4F34"/>
                </a:solidFill>
              </a:rPr>
              <a:t>benedryl</a:t>
            </a:r>
            <a:r>
              <a:rPr lang="en-US" dirty="0">
                <a:solidFill>
                  <a:srgbClr val="5E4F34"/>
                </a:solidFill>
              </a:rPr>
              <a:t>, EpiPen)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4F34"/>
                </a:solidFill>
              </a:rPr>
              <a:t>Missing required medications (methylprednisolone, epinephrine, ASA, diphenhydramine, solumedrol, EpiPen, all).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4F34"/>
                </a:solidFill>
              </a:rPr>
              <a:t>Missing emergency equipment (defibrillator/AED, oxygen).</a:t>
            </a:r>
          </a:p>
        </p:txBody>
      </p:sp>
    </p:spTree>
    <p:extLst>
      <p:ext uri="{BB962C8B-B14F-4D97-AF65-F5344CB8AC3E}">
        <p14:creationId xmlns:p14="http://schemas.microsoft.com/office/powerpoint/2010/main" val="107590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04820ED-84F5-6421-F7E3-28E19E8AB265}"/>
              </a:ext>
            </a:extLst>
          </p:cNvPr>
          <p:cNvGrpSpPr/>
          <p:nvPr/>
        </p:nvGrpSpPr>
        <p:grpSpPr>
          <a:xfrm>
            <a:off x="2819400" y="1447800"/>
            <a:ext cx="6248400" cy="1189764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4916AB6-16AE-A7EB-AEA5-FAAA3A282570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A181B642-8699-A70E-61F5-083DE2062CDF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Sterilization and Autoclave Procedures </a:t>
              </a: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(n=70, 25%)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B999F4-A5F6-3ED5-DF67-3FF84B6D9964}"/>
              </a:ext>
            </a:extLst>
          </p:cNvPr>
          <p:cNvSpPr txBox="1"/>
          <p:nvPr/>
        </p:nvSpPr>
        <p:spPr>
          <a:xfrm>
            <a:off x="5720043" y="762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E4F34"/>
                </a:solidFill>
              </a:rPr>
              <a:t>2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6018E7-C088-44A6-7AE3-F26E6738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66141"/>
            <a:ext cx="8534400" cy="724459"/>
          </a:xfrm>
        </p:spPr>
        <p:txBody>
          <a:bodyPr/>
          <a:lstStyle/>
          <a:p>
            <a:r>
              <a:rPr lang="en-US" sz="3200" dirty="0"/>
              <a:t>Results: Safety Deficiencies Identified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403501-0E25-7F60-178C-6C73467F25EE}"/>
              </a:ext>
            </a:extLst>
          </p:cNvPr>
          <p:cNvSpPr txBox="1"/>
          <p:nvPr/>
        </p:nvSpPr>
        <p:spPr>
          <a:xfrm>
            <a:off x="2696108" y="2895600"/>
            <a:ext cx="6799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E4F34"/>
                </a:solidFill>
              </a:rPr>
              <a:t>Sterilization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4F34"/>
                </a:solidFill>
              </a:rPr>
              <a:t>Insufficient identification of sterilized medical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4F34"/>
                </a:solidFill>
              </a:rPr>
              <a:t>Multi-use fibers (unclear usage and sterilization; failure to document number of times used, dates and sterilization date; reuse of single use fibers)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4F34"/>
                </a:solidFill>
              </a:rPr>
              <a:t>Heat indicators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E4F34"/>
              </a:solidFill>
            </a:endParaRPr>
          </a:p>
          <a:p>
            <a:r>
              <a:rPr lang="en-US" sz="1600" b="1" dirty="0">
                <a:solidFill>
                  <a:srgbClr val="5E4F34"/>
                </a:solidFill>
              </a:rPr>
              <a:t>Autoclave: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4F34"/>
                </a:solidFill>
              </a:rPr>
              <a:t>Missing autoclave log documenting maintenance, biological monitoring, and sterilization.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E4F34"/>
                </a:solidFill>
              </a:rPr>
              <a:t>Failure to perform weekly biologic monitoring.</a:t>
            </a:r>
          </a:p>
          <a:p>
            <a:endParaRPr lang="en-US" sz="1600" dirty="0">
              <a:solidFill>
                <a:srgbClr val="5E4F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8E9DD1C-1405-E8A6-09F4-0D558331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80" y="76200"/>
            <a:ext cx="8301622" cy="1143000"/>
          </a:xfrm>
        </p:spPr>
        <p:txBody>
          <a:bodyPr/>
          <a:lstStyle/>
          <a:p>
            <a:r>
              <a:rPr lang="en-US" sz="3200" dirty="0"/>
              <a:t>Results: Safety Deficiencies Identified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3E8B10-A511-82AD-F04C-E66DB6F280C1}"/>
              </a:ext>
            </a:extLst>
          </p:cNvPr>
          <p:cNvGrpSpPr/>
          <p:nvPr/>
        </p:nvGrpSpPr>
        <p:grpSpPr>
          <a:xfrm>
            <a:off x="2971800" y="1447801"/>
            <a:ext cx="6248400" cy="1259453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96DB3E-D296-FC7E-B233-2B861F0CD66A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C416CC8D-E541-50EE-6DCD-FEE4C024C47A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>
                  <a:solidFill>
                    <a:srgbClr val="5E4F34"/>
                  </a:solidFill>
                </a:rPr>
                <a:t>Emergency Equipment/Drugs</a:t>
              </a: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>
                  <a:solidFill>
                    <a:srgbClr val="5E4F34"/>
                  </a:solidFill>
                </a:rPr>
                <a:t>(n=89, 31.3%)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8B9E09F-B6EC-3356-DE7E-F219290973C1}"/>
              </a:ext>
            </a:extLst>
          </p:cNvPr>
          <p:cNvSpPr txBox="1"/>
          <p:nvPr/>
        </p:nvSpPr>
        <p:spPr>
          <a:xfrm>
            <a:off x="5720043" y="762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E4F34"/>
                </a:solidFill>
              </a:rPr>
              <a:t>1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666C713-6595-80B0-E4D6-C2C5417D9AFF}"/>
              </a:ext>
            </a:extLst>
          </p:cNvPr>
          <p:cNvGraphicFramePr>
            <a:graphicFrameLocks/>
          </p:cNvGraphicFramePr>
          <p:nvPr/>
        </p:nvGraphicFramePr>
        <p:xfrm>
          <a:off x="2828925" y="2768735"/>
          <a:ext cx="65341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31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D743E93-564D-C023-7100-0C90C15CC939}"/>
              </a:ext>
            </a:extLst>
          </p:cNvPr>
          <p:cNvGrpSpPr/>
          <p:nvPr/>
        </p:nvGrpSpPr>
        <p:grpSpPr>
          <a:xfrm>
            <a:off x="2819400" y="1447800"/>
            <a:ext cx="6248400" cy="1189764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8B0DF90-C2FC-7ED5-1DE6-786644C7747C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D3B6E281-784A-6C7A-7891-9C24F16C733D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Sterilization and Autoclave Procedures </a:t>
              </a: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(n=70, 25%)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5A021F2-60E2-3BEA-C454-918C7E160CE4}"/>
              </a:ext>
            </a:extLst>
          </p:cNvPr>
          <p:cNvSpPr txBox="1"/>
          <p:nvPr/>
        </p:nvSpPr>
        <p:spPr>
          <a:xfrm>
            <a:off x="5720043" y="762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E4F34"/>
                </a:solidFill>
              </a:rPr>
              <a:t>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4F82A70-289F-F4A4-5C3E-98D2780A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66141"/>
            <a:ext cx="8534400" cy="724459"/>
          </a:xfrm>
        </p:spPr>
        <p:txBody>
          <a:bodyPr/>
          <a:lstStyle/>
          <a:p>
            <a:r>
              <a:rPr lang="en-US" sz="3200" dirty="0"/>
              <a:t>Results: Safety Deficiencies Identified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255394C-C1F8-BD40-72B0-6C23CE0BD2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43546"/>
              </p:ext>
            </p:extLst>
          </p:nvPr>
        </p:nvGraphicFramePr>
        <p:xfrm>
          <a:off x="2711768" y="2782252"/>
          <a:ext cx="6660833" cy="323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8650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ABA3F8B-ABA8-0775-D7F1-BA02AB67DAC9}"/>
              </a:ext>
            </a:extLst>
          </p:cNvPr>
          <p:cNvGrpSpPr/>
          <p:nvPr/>
        </p:nvGrpSpPr>
        <p:grpSpPr>
          <a:xfrm>
            <a:off x="2875626" y="1331348"/>
            <a:ext cx="6248400" cy="1143001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0B6C0DD-E671-87D4-D385-AED9243A39AF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236FD63F-A666-F016-2840-7B886AC63E0E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Infection Control Issues</a:t>
              </a: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(n=42, 14.8%)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843E98D-CD1C-3DF5-87EA-D30A0CE80759}"/>
              </a:ext>
            </a:extLst>
          </p:cNvPr>
          <p:cNvSpPr txBox="1"/>
          <p:nvPr/>
        </p:nvSpPr>
        <p:spPr>
          <a:xfrm>
            <a:off x="5720043" y="685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E4F34"/>
                </a:solidFill>
              </a:rPr>
              <a:t>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778F9F-A767-1165-828E-6A0EF52F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305800" cy="609600"/>
          </a:xfrm>
        </p:spPr>
        <p:txBody>
          <a:bodyPr/>
          <a:lstStyle/>
          <a:p>
            <a:r>
              <a:rPr lang="en-US" sz="3200" dirty="0"/>
              <a:t>Results: Safety Deficiencies Identified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D0428B-D538-F7FB-DCEF-46A3C2AD7E0E}"/>
              </a:ext>
            </a:extLst>
          </p:cNvPr>
          <p:cNvSpPr txBox="1"/>
          <p:nvPr/>
        </p:nvSpPr>
        <p:spPr>
          <a:xfrm>
            <a:off x="2556769" y="2925055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E4F34"/>
                </a:solidFill>
              </a:rPr>
              <a:t>Improper sterile technique/patient preparation was witnessed</a:t>
            </a:r>
          </a:p>
          <a:p>
            <a:endParaRPr lang="en-US" dirty="0">
              <a:solidFill>
                <a:srgbClr val="5E4F34"/>
              </a:solidFill>
            </a:endParaRPr>
          </a:p>
          <a:p>
            <a:r>
              <a:rPr lang="en-US" b="1" dirty="0">
                <a:solidFill>
                  <a:srgbClr val="5E4F34"/>
                </a:solidFill>
              </a:rPr>
              <a:t>Contamination of the sterile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4F34"/>
                </a:solidFill>
              </a:rPr>
              <a:t>Sterile draping contaminated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4F34"/>
                </a:solidFill>
              </a:rPr>
              <a:t>Sterile gloves contaminated and not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4F34"/>
                </a:solidFill>
              </a:rPr>
              <a:t>Sterile table was contaminated</a:t>
            </a:r>
          </a:p>
          <a:p>
            <a:endParaRPr lang="en-US" dirty="0">
              <a:solidFill>
                <a:srgbClr val="5E4F34"/>
              </a:solidFill>
            </a:endParaRPr>
          </a:p>
          <a:p>
            <a:r>
              <a:rPr lang="en-US" b="1" dirty="0">
                <a:solidFill>
                  <a:srgbClr val="5E4F34"/>
                </a:solidFill>
              </a:rPr>
              <a:t>Hand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E4F34"/>
                </a:solidFill>
              </a:rPr>
              <a:t>Staff members did not wash hands prior to procedure </a:t>
            </a:r>
          </a:p>
        </p:txBody>
      </p:sp>
    </p:spTree>
    <p:extLst>
      <p:ext uri="{BB962C8B-B14F-4D97-AF65-F5344CB8AC3E}">
        <p14:creationId xmlns:p14="http://schemas.microsoft.com/office/powerpoint/2010/main" val="260649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40166070-E3CB-8E69-56B0-2CC97EF7D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7200"/>
            <a:ext cx="8534400" cy="6076337"/>
          </a:xfrm>
          <a:prstGeom prst="rect">
            <a:avLst/>
          </a:prstGeom>
          <a:solidFill>
            <a:schemeClr val="bg1"/>
          </a:solidFill>
          <a:ln w="1143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6A79E6-E750-68C3-7142-BC886859E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57200"/>
            <a:ext cx="8534400" cy="6076337"/>
          </a:xfrm>
          <a:prstGeom prst="rect">
            <a:avLst/>
          </a:prstGeom>
          <a:gradFill flip="none" rotWithShape="1">
            <a:gsLst>
              <a:gs pos="0">
                <a:srgbClr val="BCE292">
                  <a:lumMod val="100000"/>
                </a:srgbClr>
              </a:gs>
              <a:gs pos="70000">
                <a:srgbClr val="7CC3D6">
                  <a:lumMod val="90000"/>
                  <a:lumOff val="10000"/>
                </a:srgbClr>
              </a:gs>
            </a:gsLst>
            <a:lin ang="1800000" scaled="0"/>
            <a:tileRect/>
          </a:gradFill>
          <a:ln w="1143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A1C062-94AD-4B3E-B2D0-69A3184F9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r="6609"/>
          <a:stretch/>
        </p:blipFill>
        <p:spPr>
          <a:xfrm>
            <a:off x="685799" y="2362201"/>
            <a:ext cx="2362201" cy="2107355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BB37D0DF-EF8E-5958-FCC6-E72247FC8E68}"/>
              </a:ext>
            </a:extLst>
          </p:cNvPr>
          <p:cNvSpPr txBox="1">
            <a:spLocks/>
          </p:cNvSpPr>
          <p:nvPr/>
        </p:nvSpPr>
        <p:spPr bwMode="auto">
          <a:xfrm>
            <a:off x="3886200" y="2266339"/>
            <a:ext cx="5486399" cy="207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spc="-100" baseline="0">
                <a:solidFill>
                  <a:srgbClr val="776441"/>
                </a:solidFill>
                <a:latin typeface="Arial" panose="020B0604020202020204" pitchFamily="34" charset="0"/>
                <a:ea typeface="ＭＳ Ｐゴシック" pitchFamily="30" charset="-128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76441"/>
                </a:solidFill>
                <a:latin typeface="Microsoft Sans Serif" pitchFamily="34" charset="0"/>
                <a:ea typeface="ＭＳ Ｐゴシック" pitchFamily="3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76441"/>
                </a:solidFill>
                <a:latin typeface="Microsoft Sans Serif" pitchFamily="34" charset="0"/>
                <a:ea typeface="ＭＳ Ｐゴシック" pitchFamily="3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76441"/>
                </a:solidFill>
                <a:latin typeface="Microsoft Sans Serif" pitchFamily="34" charset="0"/>
                <a:ea typeface="ＭＳ Ｐゴシック" pitchFamily="3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76441"/>
                </a:solidFill>
                <a:latin typeface="Microsoft Sans Serif" pitchFamily="34" charset="0"/>
                <a:ea typeface="ＭＳ Ｐゴシック" pitchFamily="3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0" spc="-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Sterile Technique and Medication Management </a:t>
            </a:r>
          </a:p>
          <a:p>
            <a:pPr algn="l"/>
            <a:r>
              <a:rPr lang="en-US" sz="4000" b="0" spc="-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Vein Center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ABAFE033-E4E5-47C7-5565-4E139949D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7394"/>
            <a:ext cx="6705600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00"/>
              </a:spcAft>
            </a:pPr>
            <a:r>
              <a:rPr lang="en-US" altLang="en-US" sz="1400" spc="-7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  <a:p>
            <a:pPr eaLnBrk="1" hangingPunct="1">
              <a:spcAft>
                <a:spcPts val="100"/>
              </a:spcAft>
            </a:pPr>
            <a:r>
              <a:rPr lang="it-IT" altLang="en-US" sz="2200" spc="-10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Katherine Hays, DNP, ACNP-BC, FSV</a:t>
            </a:r>
          </a:p>
          <a:p>
            <a:pPr eaLnBrk="1" hangingPunct="1">
              <a:spcAft>
                <a:spcPts val="100"/>
              </a:spcAft>
            </a:pPr>
            <a:r>
              <a:rPr lang="it-IT" altLang="en-US" sz="2200" spc="-10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Jessy Farris, MHS, RVT, RPhS</a:t>
            </a:r>
          </a:p>
          <a:p>
            <a:pPr eaLnBrk="1" hangingPunct="1">
              <a:spcAft>
                <a:spcPts val="100"/>
              </a:spcAft>
            </a:pPr>
            <a:r>
              <a:rPr lang="it-IT" altLang="en-US" sz="2200" spc="-10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Laura Humphries, BS, RVT, RPhS</a:t>
            </a:r>
          </a:p>
        </p:txBody>
      </p:sp>
    </p:spTree>
    <p:extLst>
      <p:ext uri="{BB962C8B-B14F-4D97-AF65-F5344CB8AC3E}">
        <p14:creationId xmlns:p14="http://schemas.microsoft.com/office/powerpoint/2010/main" val="422945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79BBAB0-4E21-848F-B00A-4E7B41F64BD5}"/>
              </a:ext>
            </a:extLst>
          </p:cNvPr>
          <p:cNvSpPr txBox="1"/>
          <p:nvPr/>
        </p:nvSpPr>
        <p:spPr>
          <a:xfrm>
            <a:off x="5720043" y="762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E4F34"/>
                </a:solidFill>
              </a:rPr>
              <a:t>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AE8D68-4AFB-EFA0-D9B3-14E5380B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1"/>
            <a:ext cx="8534400" cy="724460"/>
          </a:xfrm>
        </p:spPr>
        <p:txBody>
          <a:bodyPr/>
          <a:lstStyle/>
          <a:p>
            <a:r>
              <a:rPr lang="en-US" sz="3200" dirty="0"/>
              <a:t>Results: Safety Deficiencies Identified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C2AFBA9-7358-9D19-AA5F-D87153B26220}"/>
              </a:ext>
            </a:extLst>
          </p:cNvPr>
          <p:cNvGraphicFramePr>
            <a:graphicFrameLocks/>
          </p:cNvGraphicFramePr>
          <p:nvPr/>
        </p:nvGraphicFramePr>
        <p:xfrm>
          <a:off x="2933059" y="2895600"/>
          <a:ext cx="5906142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FC11BE41-3D47-9ED5-EA77-453CB5C56BB9}"/>
              </a:ext>
            </a:extLst>
          </p:cNvPr>
          <p:cNvGrpSpPr/>
          <p:nvPr/>
        </p:nvGrpSpPr>
        <p:grpSpPr>
          <a:xfrm>
            <a:off x="2875626" y="1447800"/>
            <a:ext cx="6248400" cy="1143001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332BB9B-0F63-2A6D-E3A2-5922F10E8C99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B2DD2C6F-B5A0-0A6A-A1C8-D95210155B57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Infection Control Issues</a:t>
              </a: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(n=42, 14.8%)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2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B2D8858-A5A3-DF3E-B9D1-0183093A061B}"/>
              </a:ext>
            </a:extLst>
          </p:cNvPr>
          <p:cNvGrpSpPr/>
          <p:nvPr/>
        </p:nvGrpSpPr>
        <p:grpSpPr>
          <a:xfrm>
            <a:off x="2819400" y="1447800"/>
            <a:ext cx="6248400" cy="1143000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D70CD39-C1B3-A407-284B-7D9C7943D112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5FFF570E-4C33-E117-645A-716EF6041990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Medication Issues</a:t>
              </a: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(n=40, 14.1%)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39F88B6-B84F-A943-F25F-0C024C4B246B}"/>
              </a:ext>
            </a:extLst>
          </p:cNvPr>
          <p:cNvSpPr txBox="1"/>
          <p:nvPr/>
        </p:nvSpPr>
        <p:spPr>
          <a:xfrm>
            <a:off x="5720043" y="685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E4F34"/>
                </a:solidFill>
              </a:rPr>
              <a:t>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7B15C30-A911-5DDE-8D71-4A94A76B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10" y="0"/>
            <a:ext cx="8710532" cy="1143000"/>
          </a:xfrm>
        </p:spPr>
        <p:txBody>
          <a:bodyPr/>
          <a:lstStyle/>
          <a:p>
            <a:r>
              <a:rPr lang="en-US" sz="3200" dirty="0"/>
              <a:t>Results: Safety Deficiencies Identified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1DD676-10EC-9C39-D96B-954882CABEB5}"/>
              </a:ext>
            </a:extLst>
          </p:cNvPr>
          <p:cNvSpPr txBox="1"/>
          <p:nvPr/>
        </p:nvSpPr>
        <p:spPr>
          <a:xfrm>
            <a:off x="2663699" y="3200401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Consistent use of compounded sclerosants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Expired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Multi-dose vials not properly identified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Non-FDA approved sclerosant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Pre-drawn syringes missing proper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Pre-mixed tumescent not identified or improperly stored</a:t>
            </a:r>
          </a:p>
          <a:p>
            <a:endParaRPr lang="en-US" dirty="0">
              <a:solidFill>
                <a:srgbClr val="5E4F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83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83FCDC9-11C2-3DB0-5D89-CCE864BCF661}"/>
              </a:ext>
            </a:extLst>
          </p:cNvPr>
          <p:cNvGrpSpPr/>
          <p:nvPr/>
        </p:nvGrpSpPr>
        <p:grpSpPr>
          <a:xfrm>
            <a:off x="2819400" y="1447800"/>
            <a:ext cx="6248400" cy="1143000"/>
            <a:chOff x="0" y="6056"/>
            <a:chExt cx="5111749" cy="1904760"/>
          </a:xfrm>
          <a:solidFill>
            <a:srgbClr val="C7F7A3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84192F9-11C9-DD9D-F6B1-9C9E515949BA}"/>
                </a:ext>
              </a:extLst>
            </p:cNvPr>
            <p:cNvSpPr/>
            <p:nvPr/>
          </p:nvSpPr>
          <p:spPr>
            <a:xfrm>
              <a:off x="0" y="6056"/>
              <a:ext cx="5111749" cy="19047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0DE399AD-BF95-0277-2415-B68B8342E5A7}"/>
                </a:ext>
              </a:extLst>
            </p:cNvPr>
            <p:cNvSpPr txBox="1"/>
            <p:nvPr/>
          </p:nvSpPr>
          <p:spPr>
            <a:xfrm>
              <a:off x="92983" y="99039"/>
              <a:ext cx="4925783" cy="1718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Medication Issues</a:t>
              </a: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5E4F34"/>
                  </a:solidFill>
                </a:rPr>
                <a:t>(n=40, 14.1%)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A9E140B-F9F2-4EAF-927B-E8B6AC253F80}"/>
              </a:ext>
            </a:extLst>
          </p:cNvPr>
          <p:cNvSpPr txBox="1"/>
          <p:nvPr/>
        </p:nvSpPr>
        <p:spPr>
          <a:xfrm>
            <a:off x="5720043" y="685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E4F34"/>
                </a:solidFill>
              </a:rPr>
              <a:t>4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3E6510C-362B-94C6-7ED4-CB80BD82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10" y="0"/>
            <a:ext cx="8710532" cy="1143000"/>
          </a:xfrm>
        </p:spPr>
        <p:txBody>
          <a:bodyPr/>
          <a:lstStyle/>
          <a:p>
            <a:r>
              <a:rPr lang="en-US" sz="3200" dirty="0"/>
              <a:t>Results: Safety Deficiencies Identified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14CE15B-29DB-96B2-26CB-FE705393A926}"/>
              </a:ext>
            </a:extLst>
          </p:cNvPr>
          <p:cNvGraphicFramePr>
            <a:graphicFrameLocks/>
          </p:cNvGraphicFramePr>
          <p:nvPr/>
        </p:nvGraphicFramePr>
        <p:xfrm>
          <a:off x="2514600" y="2743200"/>
          <a:ext cx="7239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46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7A43D2E-A8FF-679D-83F7-8D8E88A2157E}"/>
              </a:ext>
            </a:extLst>
          </p:cNvPr>
          <p:cNvSpPr txBox="1"/>
          <p:nvPr/>
        </p:nvSpPr>
        <p:spPr>
          <a:xfrm>
            <a:off x="1497419" y="11274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E4F34"/>
                </a:solidFill>
              </a:rPr>
              <a:t>(Other)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F60367-1164-3CA5-F497-FF370A85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19" y="304800"/>
            <a:ext cx="8534400" cy="1143000"/>
          </a:xfrm>
        </p:spPr>
        <p:txBody>
          <a:bodyPr/>
          <a:lstStyle/>
          <a:p>
            <a:r>
              <a:rPr lang="en-US" dirty="0"/>
              <a:t>Results: Safety Deficiencies Identified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26C3D-6028-C364-01B2-21FCC700B4EE}"/>
              </a:ext>
            </a:extLst>
          </p:cNvPr>
          <p:cNvSpPr txBox="1"/>
          <p:nvPr/>
        </p:nvSpPr>
        <p:spPr>
          <a:xfrm>
            <a:off x="2335619" y="2460581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Complication tracking</a:t>
            </a:r>
          </a:p>
          <a:p>
            <a:endParaRPr lang="en-US" b="1" dirty="0">
              <a:solidFill>
                <a:srgbClr val="5E4F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Performance of time out (procedure, patient, site)</a:t>
            </a:r>
          </a:p>
          <a:p>
            <a:endParaRPr lang="en-US" b="1" dirty="0">
              <a:solidFill>
                <a:srgbClr val="5E4F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Protective eyewear (EVLA procedures)</a:t>
            </a:r>
          </a:p>
          <a:p>
            <a:endParaRPr lang="en-US" b="1" dirty="0">
              <a:solidFill>
                <a:srgbClr val="5E4F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Other laser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Missing laser safety signage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Laser activated for an extended period of time post procedure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E4F34"/>
                </a:solidFill>
              </a:rPr>
              <a:t>Energy exceeded amount of time dictated by physician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5E4F34"/>
              </a:solidFill>
            </a:endParaRPr>
          </a:p>
          <a:p>
            <a:endParaRPr lang="en-US" dirty="0">
              <a:solidFill>
                <a:srgbClr val="5E4F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63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49258-BC8A-9DD1-BA88-CE1002515239}"/>
              </a:ext>
            </a:extLst>
          </p:cNvPr>
          <p:cNvSpPr txBox="1"/>
          <p:nvPr/>
        </p:nvSpPr>
        <p:spPr>
          <a:xfrm>
            <a:off x="1524000" y="11274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E4F34"/>
                </a:solidFill>
              </a:rPr>
              <a:t>(Other)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819A1A-E735-93AA-5043-547A1F67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04800"/>
            <a:ext cx="8534400" cy="1143000"/>
          </a:xfrm>
        </p:spPr>
        <p:txBody>
          <a:bodyPr/>
          <a:lstStyle/>
          <a:p>
            <a:r>
              <a:rPr lang="en-US" dirty="0"/>
              <a:t>Results: Safety Deficiencies Identified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4833A5D-2573-3881-CFAB-0E36A8664C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389529"/>
              </p:ext>
            </p:extLst>
          </p:nvPr>
        </p:nvGraphicFramePr>
        <p:xfrm>
          <a:off x="2590800" y="2133600"/>
          <a:ext cx="6324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4203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E5A12A-3CDB-0439-D99C-835ECB16FA8F}"/>
              </a:ext>
            </a:extLst>
          </p:cNvPr>
          <p:cNvSpPr/>
          <p:nvPr/>
        </p:nvSpPr>
        <p:spPr>
          <a:xfrm>
            <a:off x="304800" y="5638800"/>
            <a:ext cx="11430001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9C1ECB0-4052-4B9D-B05B-D5C7D133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0"/>
            <a:ext cx="12268200" cy="3048000"/>
          </a:xfrm>
          <a:prstGeom prst="rect">
            <a:avLst/>
          </a:prstGeom>
          <a:gradFill flip="none" rotWithShape="1">
            <a:gsLst>
              <a:gs pos="0">
                <a:srgbClr val="BCE292">
                  <a:lumMod val="60000"/>
                  <a:lumOff val="40000"/>
                  <a:alpha val="50000"/>
                </a:srgbClr>
              </a:gs>
              <a:gs pos="90000">
                <a:srgbClr val="7CC3D6">
                  <a:lumMod val="50000"/>
                  <a:lumOff val="50000"/>
                  <a:alpha val="50000"/>
                </a:srgbClr>
              </a:gs>
            </a:gsLst>
            <a:lin ang="0" scaled="0"/>
            <a:tileRect/>
          </a:gradFill>
          <a:ln w="1143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1A9A11-2F75-4382-C41D-F4C7F2E69DF7}"/>
              </a:ext>
            </a:extLst>
          </p:cNvPr>
          <p:cNvSpPr txBox="1">
            <a:spLocks/>
          </p:cNvSpPr>
          <p:nvPr/>
        </p:nvSpPr>
        <p:spPr>
          <a:xfrm>
            <a:off x="2438400" y="304800"/>
            <a:ext cx="7315200" cy="1143000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kern="1200" spc="-100" baseline="0">
                <a:solidFill>
                  <a:srgbClr val="5E4F34"/>
                </a:solidFill>
                <a:latin typeface="Segoe UI Semibold" panose="020B0702040204020203" pitchFamily="34" charset="0"/>
                <a:ea typeface="ＭＳ Ｐゴシック" pitchFamily="30" charset="-128"/>
                <a:cs typeface="Segoe UI Semibold" panose="020B0702040204020203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6" name="Content Placeholder 3" descr="Checkmark">
            <a:extLst>
              <a:ext uri="{FF2B5EF4-FFF2-40B4-BE49-F238E27FC236}">
                <a16:creationId xmlns:a16="http://schemas.microsoft.com/office/drawing/2014/main" id="{8B8E01A0-60E7-B11E-66C8-52DB4B0EE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1905000"/>
            <a:ext cx="3124200" cy="31242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8876666-3D86-892C-E43F-E125EF8DC226}"/>
              </a:ext>
            </a:extLst>
          </p:cNvPr>
          <p:cNvSpPr txBox="1">
            <a:spLocks/>
          </p:cNvSpPr>
          <p:nvPr/>
        </p:nvSpPr>
        <p:spPr>
          <a:xfrm>
            <a:off x="5334000" y="1866900"/>
            <a:ext cx="4572000" cy="31242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90000"/>
              <a:buFont typeface="Segoe UI" panose="020B0502040204020203" pitchFamily="34" charset="0"/>
              <a:buChar char="●"/>
              <a:defRPr sz="32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90000"/>
              <a:buFont typeface="Courier New" panose="02070309020205020404" pitchFamily="49" charset="0"/>
              <a:buChar char="o"/>
              <a:defRPr sz="28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E4F34"/>
              </a:buClr>
              <a:buSzPct val="80000"/>
              <a:buFont typeface="Segoe UI" panose="020B0502040204020203" pitchFamily="34" charset="0"/>
              <a:buChar char="●"/>
              <a:defRPr sz="24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sz="20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IAC accreditation aids in the identification and correction of patient safety issues.</a:t>
            </a:r>
          </a:p>
          <a:p>
            <a:r>
              <a:rPr lang="en-US" sz="2400" dirty="0"/>
              <a:t>There is always room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907913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8044EC-D9DB-47CE-B79D-CCC8F04CB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72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BCE292">
                  <a:lumMod val="100000"/>
                </a:srgbClr>
              </a:gs>
              <a:gs pos="70000">
                <a:srgbClr val="7CC3D6">
                  <a:lumMod val="90000"/>
                  <a:lumOff val="10000"/>
                </a:srgbClr>
              </a:gs>
            </a:gsLst>
            <a:lin ang="1800000" scaled="0"/>
            <a:tileRect/>
          </a:gradFill>
          <a:ln w="1143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2D3AF5-E236-F24D-6808-A0500D6EE959}"/>
              </a:ext>
            </a:extLst>
          </p:cNvPr>
          <p:cNvSpPr txBox="1">
            <a:spLocks/>
          </p:cNvSpPr>
          <p:nvPr/>
        </p:nvSpPr>
        <p:spPr>
          <a:xfrm>
            <a:off x="2133600" y="2362201"/>
            <a:ext cx="7772400" cy="15001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90000"/>
              <a:buFont typeface="Segoe UI" panose="020B0502040204020203" pitchFamily="34" charset="0"/>
              <a:buChar char="●"/>
              <a:defRPr sz="32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90000"/>
              <a:buFont typeface="Courier New" panose="02070309020205020404" pitchFamily="49" charset="0"/>
              <a:buChar char="o"/>
              <a:defRPr sz="28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E4F34"/>
              </a:buClr>
              <a:buSzPct val="80000"/>
              <a:buFont typeface="Segoe UI" panose="020B0502040204020203" pitchFamily="34" charset="0"/>
              <a:buChar char="●"/>
              <a:defRPr sz="24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sz="20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5E4F34"/>
                </a:highlight>
                <a:latin typeface="Brush Script MT" panose="03060802040406070304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56274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A3AA76-7D73-4884-ADC2-90971D168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62" t="18796" r="27708" b="31677"/>
          <a:stretch/>
        </p:blipFill>
        <p:spPr>
          <a:xfrm>
            <a:off x="4191001" y="1079096"/>
            <a:ext cx="3794125" cy="5245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2DDEFB-8B2A-4410-937C-A2728E7080C5}"/>
              </a:ext>
            </a:extLst>
          </p:cNvPr>
          <p:cNvSpPr>
            <a:spLocks/>
          </p:cNvSpPr>
          <p:nvPr/>
        </p:nvSpPr>
        <p:spPr bwMode="auto">
          <a:xfrm>
            <a:off x="2438400" y="8382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spc="-100" dirty="0">
                <a:solidFill>
                  <a:srgbClr val="5E4F3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Question &amp; Answer Session</a:t>
            </a:r>
            <a:endParaRPr lang="en-US" spc="-100" dirty="0">
              <a:solidFill>
                <a:srgbClr val="5E4F3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68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A71B6A-F0C0-4DD5-8705-EABD0DAF9D3E}"/>
              </a:ext>
            </a:extLst>
          </p:cNvPr>
          <p:cNvSpPr/>
          <p:nvPr/>
        </p:nvSpPr>
        <p:spPr>
          <a:xfrm flipH="1">
            <a:off x="9992321" y="1371600"/>
            <a:ext cx="2189236" cy="3829124"/>
          </a:xfrm>
          <a:prstGeom prst="rect">
            <a:avLst/>
          </a:prstGeom>
          <a:gradFill>
            <a:gsLst>
              <a:gs pos="4000">
                <a:srgbClr val="F8F9F9"/>
              </a:gs>
              <a:gs pos="100000">
                <a:srgbClr val="D5E7E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92FFD-1D8A-4CB4-99A2-476A7B830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4167" r="781" b="2612"/>
          <a:stretch/>
        </p:blipFill>
        <p:spPr>
          <a:xfrm>
            <a:off x="9996978" y="1752601"/>
            <a:ext cx="2195022" cy="15524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3F4C95-20B1-49C7-935A-30C9ADE1657B}"/>
              </a:ext>
            </a:extLst>
          </p:cNvPr>
          <p:cNvSpPr txBox="1"/>
          <p:nvPr/>
        </p:nvSpPr>
        <p:spPr>
          <a:xfrm>
            <a:off x="10024872" y="3376137"/>
            <a:ext cx="1819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-50" dirty="0">
                <a:solidFill>
                  <a:srgbClr val="5E4F34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Questions? </a:t>
            </a:r>
          </a:p>
          <a:p>
            <a:r>
              <a:rPr lang="en-US" sz="1400" spc="-5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 </a:t>
            </a:r>
            <a:r>
              <a:rPr lang="en-US" sz="1400" i="1" spc="-5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webinars@ intersocietal.org</a:t>
            </a:r>
          </a:p>
          <a:p>
            <a:endParaRPr lang="en-US" sz="1400" i="1" spc="-50" dirty="0">
              <a:solidFill>
                <a:srgbClr val="77644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B4DD36E-3F4F-9A83-BA6C-9A71B60A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72116"/>
            <a:ext cx="648599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spc="-100" dirty="0">
                <a:solidFill>
                  <a:srgbClr val="5E4F3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NOTE:</a:t>
            </a:r>
          </a:p>
          <a:p>
            <a:r>
              <a:rPr lang="en-US" sz="2600" spc="-100" dirty="0">
                <a:solidFill>
                  <a:srgbClr val="7EC2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receive SVU CME credit for this</a:t>
            </a:r>
          </a:p>
          <a:p>
            <a:r>
              <a:rPr lang="en-US" sz="2600" spc="-100" dirty="0">
                <a:solidFill>
                  <a:srgbClr val="7EC2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webinar, you </a:t>
            </a:r>
            <a:r>
              <a:rPr lang="en-US" sz="2600" u="sng" spc="-100" dirty="0">
                <a:solidFill>
                  <a:srgbClr val="7EC2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must</a:t>
            </a:r>
            <a:r>
              <a:rPr lang="en-US" sz="2600" spc="-100" dirty="0">
                <a:solidFill>
                  <a:srgbClr val="7EC2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complete the survey.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7D76C9D-813B-C972-C398-E507DA1A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36230"/>
            <a:ext cx="5638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6000"/>
              </a:lnSpc>
              <a:defRPr/>
            </a:pPr>
            <a:r>
              <a:rPr lang="en-US" sz="5400" spc="-200" dirty="0">
                <a:solidFill>
                  <a:srgbClr val="5E4F3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 for</a:t>
            </a:r>
          </a:p>
          <a:p>
            <a:pPr eaLnBrk="1" hangingPunct="1">
              <a:lnSpc>
                <a:spcPts val="6000"/>
              </a:lnSpc>
              <a:defRPr/>
            </a:pPr>
            <a:r>
              <a:rPr lang="en-US" sz="5400" spc="-200" dirty="0">
                <a:solidFill>
                  <a:srgbClr val="5E4F3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joining us today!</a:t>
            </a:r>
          </a:p>
        </p:txBody>
      </p:sp>
    </p:spTree>
    <p:extLst>
      <p:ext uri="{BB962C8B-B14F-4D97-AF65-F5344CB8AC3E}">
        <p14:creationId xmlns:p14="http://schemas.microsoft.com/office/powerpoint/2010/main" val="277799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0ADDD8-6930-3DE3-3FA9-9D25E2885899}"/>
              </a:ext>
            </a:extLst>
          </p:cNvPr>
          <p:cNvSpPr/>
          <p:nvPr/>
        </p:nvSpPr>
        <p:spPr>
          <a:xfrm>
            <a:off x="0" y="5638800"/>
            <a:ext cx="12192000" cy="9906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 Housekeeping</a:t>
            </a: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3276600" y="1752600"/>
            <a:ext cx="6705600" cy="4114800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Audio streams to your computer or device. </a:t>
            </a:r>
            <a:br>
              <a:rPr lang="en-US" sz="1800" dirty="0">
                <a:ea typeface="ＭＳ Ｐゴシック" pitchFamily="34" charset="-128"/>
                <a:cs typeface="Arial" charset="0"/>
              </a:rPr>
            </a:br>
            <a:r>
              <a:rPr lang="en-US" sz="1800" dirty="0">
                <a:ea typeface="ＭＳ Ｐゴシック" pitchFamily="34" charset="-128"/>
                <a:cs typeface="Arial" charset="0"/>
              </a:rPr>
              <a:t>Be sure volume is </a:t>
            </a:r>
            <a:r>
              <a:rPr lang="en-US" sz="1800" b="1" dirty="0">
                <a:ea typeface="ＭＳ Ｐゴシック" pitchFamily="34" charset="-128"/>
                <a:cs typeface="Arial" charset="0"/>
              </a:rPr>
              <a:t>turned on/up</a:t>
            </a:r>
            <a:r>
              <a:rPr lang="en-US" sz="1800" dirty="0">
                <a:ea typeface="ＭＳ Ｐゴシック" pitchFamily="34" charset="-128"/>
                <a:cs typeface="Arial" charset="0"/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Submit a question for Q&amp;A – click </a:t>
            </a:r>
            <a:r>
              <a:rPr lang="en-US" sz="1800" i="1" dirty="0">
                <a:ea typeface="ＭＳ Ｐゴシック" pitchFamily="34" charset="-128"/>
                <a:cs typeface="Arial" charset="0"/>
              </a:rPr>
              <a:t>Questions</a:t>
            </a:r>
            <a:r>
              <a:rPr lang="en-US" sz="1800" dirty="0">
                <a:ea typeface="ＭＳ Ｐゴシック" pitchFamily="34" charset="-128"/>
                <a:cs typeface="Arial" charset="0"/>
              </a:rPr>
              <a:t> tab (left panel)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Download handout(s) – click </a:t>
            </a:r>
            <a:r>
              <a:rPr lang="en-US" sz="1800" i="1" dirty="0">
                <a:ea typeface="ＭＳ Ｐゴシック" pitchFamily="34" charset="-128"/>
                <a:cs typeface="Arial" charset="0"/>
              </a:rPr>
              <a:t>Resources</a:t>
            </a:r>
            <a:r>
              <a:rPr lang="en-US" sz="1800" dirty="0">
                <a:ea typeface="ＭＳ Ｐゴシック" pitchFamily="34" charset="-128"/>
                <a:cs typeface="Arial" charset="0"/>
              </a:rPr>
              <a:t> tab (left panel)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Technical support – </a:t>
            </a:r>
            <a:r>
              <a:rPr lang="en-US" sz="1800" i="1" dirty="0">
                <a:ea typeface="ＭＳ Ｐゴシック" pitchFamily="34" charset="-128"/>
                <a:cs typeface="Arial" charset="0"/>
              </a:rPr>
              <a:t>Request Support</a:t>
            </a:r>
            <a:r>
              <a:rPr lang="en-US" sz="1800" dirty="0">
                <a:ea typeface="ＭＳ Ｐゴシック" pitchFamily="34" charset="-128"/>
                <a:cs typeface="Arial" charset="0"/>
              </a:rPr>
              <a:t> button (lower left)                                    or call </a:t>
            </a:r>
            <a:r>
              <a:rPr lang="en-US" sz="2000" b="1" spc="-100" dirty="0">
                <a:solidFill>
                  <a:srgbClr val="99CC66"/>
                </a:solidFill>
                <a:ea typeface="ＭＳ Ｐゴシック" pitchFamily="34" charset="-128"/>
                <a:cs typeface="Arial" charset="0"/>
              </a:rPr>
              <a:t>877-796-1325</a:t>
            </a:r>
            <a:endParaRPr lang="en-US" sz="2400" b="1" spc="-100" dirty="0">
              <a:solidFill>
                <a:srgbClr val="99CC66"/>
              </a:solidFill>
              <a:ea typeface="ＭＳ Ｐゴシック" pitchFamily="34" charset="-128"/>
              <a:cs typeface="Arial" charset="0"/>
            </a:endParaRPr>
          </a:p>
          <a:p>
            <a:pPr lvl="1">
              <a:spcBef>
                <a:spcPts val="1200"/>
              </a:spcBef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This webinar is being recorded</a:t>
            </a:r>
          </a:p>
          <a:p>
            <a:pPr lvl="1">
              <a:spcBef>
                <a:spcPts val="1000"/>
              </a:spcBef>
            </a:pPr>
            <a:r>
              <a:rPr lang="en-US" sz="1800" dirty="0">
                <a:ea typeface="ＭＳ Ｐゴシック" pitchFamily="34" charset="-128"/>
                <a:cs typeface="Arial" charset="0"/>
              </a:rPr>
              <a:t>To receive </a:t>
            </a:r>
            <a:r>
              <a:rPr lang="en-US" sz="1800" b="1" dirty="0">
                <a:ea typeface="ＭＳ Ｐゴシック" pitchFamily="34" charset="-128"/>
                <a:cs typeface="Arial" charset="0"/>
              </a:rPr>
              <a:t>1 SVU CME </a:t>
            </a:r>
            <a:r>
              <a:rPr lang="en-US" sz="1800" dirty="0">
                <a:ea typeface="ＭＳ Ｐゴシック" pitchFamily="34" charset="-128"/>
                <a:cs typeface="Arial" charset="0"/>
              </a:rPr>
              <a:t>credit: </a:t>
            </a:r>
          </a:p>
          <a:p>
            <a:pPr lvl="2">
              <a:spcBef>
                <a:spcPts val="300"/>
              </a:spcBef>
              <a:buClr>
                <a:srgbClr val="92D050"/>
              </a:buClr>
            </a:pPr>
            <a:r>
              <a:rPr lang="en-US" sz="1800" u="sng" dirty="0">
                <a:ea typeface="ＭＳ Ｐゴシック" pitchFamily="34" charset="-128"/>
                <a:cs typeface="Arial" charset="0"/>
              </a:rPr>
              <a:t>Must</a:t>
            </a:r>
            <a:r>
              <a:rPr lang="en-US" sz="1800" dirty="0">
                <a:ea typeface="ＭＳ Ｐゴシック" pitchFamily="34" charset="-128"/>
                <a:cs typeface="Arial" charset="0"/>
              </a:rPr>
              <a:t> be individually registered</a:t>
            </a:r>
          </a:p>
          <a:p>
            <a:pPr lvl="2">
              <a:spcBef>
                <a:spcPts val="300"/>
              </a:spcBef>
              <a:buClr>
                <a:srgbClr val="92D050"/>
              </a:buClr>
            </a:pPr>
            <a:r>
              <a:rPr lang="en-US" sz="1800" u="sng" dirty="0">
                <a:ea typeface="ＭＳ Ｐゴシック" pitchFamily="34" charset="-128"/>
                <a:cs typeface="Arial" charset="0"/>
              </a:rPr>
              <a:t>Must</a:t>
            </a:r>
            <a:r>
              <a:rPr lang="en-US" sz="1800" dirty="0">
                <a:ea typeface="ＭＳ Ｐゴシック" pitchFamily="34" charset="-128"/>
                <a:cs typeface="Arial" charset="0"/>
              </a:rPr>
              <a:t> be logged in as yourself </a:t>
            </a:r>
          </a:p>
          <a:p>
            <a:pPr lvl="2">
              <a:spcBef>
                <a:spcPts val="300"/>
              </a:spcBef>
              <a:buClr>
                <a:srgbClr val="92D050"/>
              </a:buClr>
            </a:pPr>
            <a:r>
              <a:rPr lang="en-US" sz="1800" u="sng" dirty="0">
                <a:ea typeface="ＭＳ Ｐゴシック" pitchFamily="34" charset="-128"/>
                <a:cs typeface="Arial" charset="0"/>
              </a:rPr>
              <a:t>Must</a:t>
            </a:r>
            <a:r>
              <a:rPr lang="en-US" sz="1800" dirty="0">
                <a:ea typeface="ＭＳ Ｐゴシック" pitchFamily="34" charset="-128"/>
                <a:cs typeface="Arial" charset="0"/>
              </a:rPr>
              <a:t> complete the survey </a:t>
            </a:r>
            <a:r>
              <a:rPr lang="en-US" sz="1800" i="1" dirty="0">
                <a:ea typeface="ＭＳ Ｐゴシック" pitchFamily="34" charset="-128"/>
                <a:cs typeface="Arial" charset="0"/>
              </a:rPr>
              <a:t>(within 3 business days)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4E120A-7653-604F-FAE2-B93DAE68F672}"/>
              </a:ext>
            </a:extLst>
          </p:cNvPr>
          <p:cNvSpPr/>
          <p:nvPr/>
        </p:nvSpPr>
        <p:spPr>
          <a:xfrm>
            <a:off x="965" y="1447800"/>
            <a:ext cx="2514600" cy="5029200"/>
          </a:xfrm>
          <a:prstGeom prst="rect">
            <a:avLst/>
          </a:prstGeom>
          <a:gradFill>
            <a:gsLst>
              <a:gs pos="4000">
                <a:srgbClr val="F8F9F9"/>
              </a:gs>
              <a:gs pos="100000">
                <a:srgbClr val="D5E7E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9BE102-ECD2-B7E8-EA56-72D7D6383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4" t="6293" r="4962" b="7665"/>
          <a:stretch/>
        </p:blipFill>
        <p:spPr>
          <a:xfrm>
            <a:off x="966" y="1805372"/>
            <a:ext cx="2514600" cy="2157028"/>
          </a:xfrm>
          <a:prstGeom prst="rect">
            <a:avLst/>
          </a:prstGeom>
          <a:gradFill flip="none" rotWithShape="1">
            <a:gsLst>
              <a:gs pos="100000">
                <a:srgbClr val="CFB0A9"/>
              </a:gs>
              <a:gs pos="0">
                <a:srgbClr val="F9FAFC"/>
              </a:gs>
            </a:gsLst>
            <a:lin ang="5400000" scaled="0"/>
            <a:tileRect/>
          </a:gradFill>
        </p:spPr>
      </p:pic>
    </p:spTree>
    <p:extLst>
      <p:ext uri="{BB962C8B-B14F-4D97-AF65-F5344CB8AC3E}">
        <p14:creationId xmlns:p14="http://schemas.microsoft.com/office/powerpoint/2010/main" val="109618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19C1ECB0-4052-4B9D-B05B-D5C7D133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0"/>
            <a:ext cx="12192000" cy="3048000"/>
          </a:xfrm>
          <a:prstGeom prst="rect">
            <a:avLst/>
          </a:prstGeom>
          <a:gradFill flip="none" rotWithShape="1">
            <a:gsLst>
              <a:gs pos="0">
                <a:srgbClr val="BCE292">
                  <a:lumMod val="60000"/>
                  <a:lumOff val="40000"/>
                  <a:alpha val="50000"/>
                </a:srgbClr>
              </a:gs>
              <a:gs pos="90000">
                <a:srgbClr val="7CC3D6">
                  <a:lumMod val="50000"/>
                  <a:lumOff val="50000"/>
                  <a:alpha val="50000"/>
                </a:srgbClr>
              </a:gs>
            </a:gsLst>
            <a:lin ang="0" scaled="0"/>
            <a:tileRect/>
          </a:gradFill>
          <a:ln w="1143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A7CBF98-64F3-4294-BC8D-2DEFF99C73C7}"/>
              </a:ext>
            </a:extLst>
          </p:cNvPr>
          <p:cNvSpPr>
            <a:spLocks noGrp="1"/>
          </p:cNvSpPr>
          <p:nvPr/>
        </p:nvSpPr>
        <p:spPr bwMode="auto">
          <a:xfrm>
            <a:off x="457200" y="2339975"/>
            <a:ext cx="10744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kern="1200" spc="-100" baseline="0">
                <a:solidFill>
                  <a:srgbClr val="5E4F34"/>
                </a:solidFill>
                <a:latin typeface="Segoe UI Semibold" panose="020B0702040204020203" pitchFamily="34" charset="0"/>
                <a:ea typeface="ＭＳ Ｐゴシック" pitchFamily="30" charset="-128"/>
                <a:cs typeface="Segoe UI Semibold" panose="020B0702040204020203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rgbClr val="71AA38"/>
                </a:solidFill>
              </a:rPr>
              <a:t>Part I –</a:t>
            </a:r>
          </a:p>
          <a:p>
            <a:pPr algn="l"/>
            <a:r>
              <a:rPr lang="en-US" sz="4000" dirty="0">
                <a:solidFill>
                  <a:srgbClr val="71AA38"/>
                </a:solidFill>
              </a:rPr>
              <a:t>Sterile Technique and Medication Management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EC2E939-595F-999D-69CA-A035ED9F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1201"/>
            <a:ext cx="5481320" cy="6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00"/>
              </a:spcAft>
            </a:pPr>
            <a:r>
              <a:rPr lang="en-US" altLang="en-US" sz="1400" spc="-7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  <a:p>
            <a:pPr eaLnBrk="1" hangingPunct="1">
              <a:spcAft>
                <a:spcPts val="100"/>
              </a:spcAft>
            </a:pPr>
            <a:r>
              <a:rPr lang="it-IT" altLang="en-US" sz="2200" spc="-10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Katherine Hays, DNP, ACNP-BC, FSV</a:t>
            </a:r>
          </a:p>
        </p:txBody>
      </p:sp>
    </p:spTree>
    <p:extLst>
      <p:ext uri="{BB962C8B-B14F-4D97-AF65-F5344CB8AC3E}">
        <p14:creationId xmlns:p14="http://schemas.microsoft.com/office/powerpoint/2010/main" val="1216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66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19C1ECB0-4052-4B9D-B05B-D5C7D133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87" y="3810000"/>
            <a:ext cx="12197687" cy="3048000"/>
          </a:xfrm>
          <a:prstGeom prst="rect">
            <a:avLst/>
          </a:prstGeom>
          <a:gradFill flip="none" rotWithShape="1">
            <a:gsLst>
              <a:gs pos="0">
                <a:srgbClr val="BCE292">
                  <a:lumMod val="60000"/>
                  <a:lumOff val="40000"/>
                  <a:alpha val="50000"/>
                </a:srgbClr>
              </a:gs>
              <a:gs pos="90000">
                <a:srgbClr val="7CC3D6">
                  <a:lumMod val="50000"/>
                  <a:lumOff val="50000"/>
                  <a:alpha val="50000"/>
                </a:srgbClr>
              </a:gs>
            </a:gsLst>
            <a:lin ang="0" scaled="0"/>
            <a:tileRect/>
          </a:gradFill>
          <a:ln w="1143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A7CBF98-64F3-4294-BC8D-2DEFF99C73C7}"/>
              </a:ext>
            </a:extLst>
          </p:cNvPr>
          <p:cNvSpPr>
            <a:spLocks noGrp="1"/>
          </p:cNvSpPr>
          <p:nvPr/>
        </p:nvSpPr>
        <p:spPr bwMode="auto">
          <a:xfrm>
            <a:off x="451512" y="2362200"/>
            <a:ext cx="100640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kern="1200" spc="-100" baseline="0">
                <a:solidFill>
                  <a:srgbClr val="5E4F34"/>
                </a:solidFill>
                <a:latin typeface="Segoe UI Semibold" panose="020B0702040204020203" pitchFamily="34" charset="0"/>
                <a:ea typeface="ＭＳ Ｐゴシック" pitchFamily="30" charset="-128"/>
                <a:cs typeface="Segoe UI Semibold" panose="020B0702040204020203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rgbClr val="71AA38"/>
                </a:solidFill>
              </a:rPr>
              <a:t>Part II – </a:t>
            </a:r>
          </a:p>
          <a:p>
            <a:pPr algn="l"/>
            <a:r>
              <a:rPr lang="en-US" sz="4000" dirty="0">
                <a:solidFill>
                  <a:srgbClr val="71AA38"/>
                </a:solidFill>
              </a:rPr>
              <a:t>Patient Prep, Dos and Don’ts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EC2E939-595F-999D-69CA-A035ED9F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13" y="5791201"/>
            <a:ext cx="5481320" cy="6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00"/>
              </a:spcAft>
            </a:pPr>
            <a:r>
              <a:rPr lang="en-US" altLang="en-US" sz="1400" spc="-7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  <a:p>
            <a:pPr eaLnBrk="1" hangingPunct="1">
              <a:spcAft>
                <a:spcPts val="100"/>
              </a:spcAft>
            </a:pPr>
            <a:r>
              <a:rPr lang="it-IT" altLang="en-US" sz="2200" spc="-10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Jessy Farris, MHS, RVT, RPhS</a:t>
            </a:r>
          </a:p>
        </p:txBody>
      </p:sp>
    </p:spTree>
    <p:extLst>
      <p:ext uri="{BB962C8B-B14F-4D97-AF65-F5344CB8AC3E}">
        <p14:creationId xmlns:p14="http://schemas.microsoft.com/office/powerpoint/2010/main" val="253913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5F72605-2D26-397B-8368-4E0B43FB7B46}"/>
              </a:ext>
            </a:extLst>
          </p:cNvPr>
          <p:cNvSpPr txBox="1">
            <a:spLocks/>
          </p:cNvSpPr>
          <p:nvPr/>
        </p:nvSpPr>
        <p:spPr>
          <a:xfrm>
            <a:off x="5336115" y="1345982"/>
            <a:ext cx="6586489" cy="26731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90000"/>
              <a:buFont typeface="Segoe UI" panose="020B0502040204020203" pitchFamily="34" charset="0"/>
              <a:buChar char="●"/>
              <a:defRPr sz="32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90000"/>
              <a:buFont typeface="Courier New" panose="02070309020205020404" pitchFamily="49" charset="0"/>
              <a:buChar char="o"/>
              <a:defRPr sz="28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E4F34"/>
              </a:buClr>
              <a:buSzPct val="80000"/>
              <a:buFont typeface="Segoe UI" panose="020B0502040204020203" pitchFamily="34" charset="0"/>
              <a:buChar char="●"/>
              <a:defRPr sz="24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sz="2000" kern="1200" spc="-50" baseline="0">
                <a:solidFill>
                  <a:srgbClr val="5E4F34"/>
                </a:solidFill>
                <a:latin typeface="Segoe UI" panose="020B0502040204020203" pitchFamily="34" charset="0"/>
                <a:ea typeface="ＭＳ Ｐゴシック" pitchFamily="3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egoe UI" panose="020B0502040204020203" pitchFamily="34" charset="0"/>
              <a:buNone/>
            </a:pPr>
            <a:r>
              <a:rPr lang="en-US" sz="4000" dirty="0">
                <a:latin typeface="Avenir Book" panose="02000503020000020003" pitchFamily="2" charset="0"/>
              </a:rPr>
              <a:t>Jessy Farris MHS RVT </a:t>
            </a:r>
            <a:r>
              <a:rPr lang="en-US" sz="4000" dirty="0" err="1">
                <a:latin typeface="Avenir Book" panose="02000503020000020003" pitchFamily="2" charset="0"/>
              </a:rPr>
              <a:t>RPhS</a:t>
            </a:r>
            <a:endParaRPr lang="en-US" sz="4000" dirty="0">
              <a:latin typeface="Avenir Book" panose="02000503020000020003" pitchFamily="2" charset="0"/>
            </a:endParaRPr>
          </a:p>
          <a:p>
            <a:endParaRPr lang="en-US" sz="2000" dirty="0">
              <a:latin typeface="Avenir Book" panose="02000503020000020003" pitchFamily="2" charset="0"/>
            </a:endParaRPr>
          </a:p>
          <a:p>
            <a:pPr marL="285750" indent="-285750"/>
            <a:r>
              <a:rPr lang="en-US" dirty="0">
                <a:latin typeface="Avenir Book" panose="02000503020000020003" pitchFamily="2" charset="0"/>
              </a:rPr>
              <a:t>12 years phlebology</a:t>
            </a:r>
          </a:p>
          <a:p>
            <a:pPr marL="285750" indent="-285750"/>
            <a:r>
              <a:rPr lang="en-US" dirty="0">
                <a:latin typeface="Avenir Book" panose="02000503020000020003" pitchFamily="2" charset="0"/>
              </a:rPr>
              <a:t>Education, training, and accreditation</a:t>
            </a:r>
          </a:p>
          <a:p>
            <a:pPr marL="285750" indent="-285750"/>
            <a:r>
              <a:rPr lang="en-US" dirty="0">
                <a:latin typeface="Avenir Book" panose="02000503020000020003" pitchFamily="2" charset="0"/>
              </a:rPr>
              <a:t>Forth Worth TX</a:t>
            </a:r>
          </a:p>
        </p:txBody>
      </p:sp>
      <p:pic>
        <p:nvPicPr>
          <p:cNvPr id="5" name="Picture 4" descr="A couple of cats playing on a tree branch in the woods&#10;&#10;Description automatically generated with low confidence">
            <a:extLst>
              <a:ext uri="{FF2B5EF4-FFF2-40B4-BE49-F238E27FC236}">
                <a16:creationId xmlns:a16="http://schemas.microsoft.com/office/drawing/2014/main" id="{61E9303C-5766-85E3-539B-3C96FB12A7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" b="-1264"/>
          <a:stretch/>
        </p:blipFill>
        <p:spPr>
          <a:xfrm rot="5400000">
            <a:off x="-931778" y="845288"/>
            <a:ext cx="6858000" cy="51674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000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19C1ECB0-4052-4B9D-B05B-D5C7D133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0"/>
            <a:ext cx="12192000" cy="3048000"/>
          </a:xfrm>
          <a:prstGeom prst="rect">
            <a:avLst/>
          </a:prstGeom>
          <a:gradFill flip="none" rotWithShape="1">
            <a:gsLst>
              <a:gs pos="0">
                <a:srgbClr val="BCE292">
                  <a:lumMod val="60000"/>
                  <a:lumOff val="40000"/>
                  <a:alpha val="50000"/>
                </a:srgbClr>
              </a:gs>
              <a:gs pos="90000">
                <a:srgbClr val="7CC3D6">
                  <a:lumMod val="50000"/>
                  <a:lumOff val="50000"/>
                  <a:alpha val="50000"/>
                </a:srgbClr>
              </a:gs>
            </a:gsLst>
            <a:lin ang="0" scaled="0"/>
            <a:tileRect/>
          </a:gradFill>
          <a:ln w="1143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A7CBF98-64F3-4294-BC8D-2DEFF99C73C7}"/>
              </a:ext>
            </a:extLst>
          </p:cNvPr>
          <p:cNvSpPr>
            <a:spLocks noGrp="1"/>
          </p:cNvSpPr>
          <p:nvPr/>
        </p:nvSpPr>
        <p:spPr bwMode="auto">
          <a:xfrm>
            <a:off x="457200" y="2057400"/>
            <a:ext cx="8229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kern="1200" spc="-100" baseline="0">
                <a:solidFill>
                  <a:srgbClr val="5E4F34"/>
                </a:solidFill>
                <a:latin typeface="Segoe UI Semibold" panose="020B0702040204020203" pitchFamily="34" charset="0"/>
                <a:ea typeface="ＭＳ Ｐゴシック" pitchFamily="30" charset="-128"/>
                <a:cs typeface="Segoe UI Semibold" panose="020B0702040204020203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E4F34"/>
                </a:solidFill>
                <a:latin typeface="Microsoft Sans Serif" pitchFamily="34" charset="0"/>
                <a:ea typeface="ＭＳ Ｐゴシック" pitchFamily="3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dirty="0">
                <a:solidFill>
                  <a:srgbClr val="71AA38"/>
                </a:solidFill>
              </a:rPr>
              <a:t>Part III – </a:t>
            </a:r>
          </a:p>
          <a:p>
            <a:pPr algn="l"/>
            <a:r>
              <a:rPr lang="en-US" sz="4000" dirty="0">
                <a:solidFill>
                  <a:srgbClr val="71AA38"/>
                </a:solidFill>
              </a:rPr>
              <a:t>Safety Issues Identified During </a:t>
            </a:r>
          </a:p>
          <a:p>
            <a:pPr algn="l"/>
            <a:r>
              <a:rPr lang="en-US" sz="4000" dirty="0">
                <a:solidFill>
                  <a:srgbClr val="71AA38"/>
                </a:solidFill>
              </a:rPr>
              <a:t>IAC Vein Center Site Visits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EC2E939-595F-999D-69CA-A035ED9F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1201"/>
            <a:ext cx="5481320" cy="6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00"/>
              </a:spcAft>
            </a:pPr>
            <a:r>
              <a:rPr lang="en-US" altLang="en-US" sz="1400" spc="-7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  <a:p>
            <a:pPr eaLnBrk="1" hangingPunct="1">
              <a:spcAft>
                <a:spcPts val="100"/>
              </a:spcAft>
            </a:pPr>
            <a:r>
              <a:rPr lang="it-IT" altLang="en-US" sz="2200" spc="-100" dirty="0">
                <a:solidFill>
                  <a:srgbClr val="5E4F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Laura Humphries, BS, RVT, RPhS</a:t>
            </a:r>
          </a:p>
        </p:txBody>
      </p:sp>
    </p:spTree>
    <p:extLst>
      <p:ext uri="{BB962C8B-B14F-4D97-AF65-F5344CB8AC3E}">
        <p14:creationId xmlns:p14="http://schemas.microsoft.com/office/powerpoint/2010/main" val="292439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42CE4BD-AF80-4ECC-F0F1-B36E149C1742}"/>
              </a:ext>
            </a:extLst>
          </p:cNvPr>
          <p:cNvSpPr txBox="1">
            <a:spLocks/>
          </p:cNvSpPr>
          <p:nvPr/>
        </p:nvSpPr>
        <p:spPr bwMode="auto">
          <a:xfrm>
            <a:off x="2438400" y="3048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E4F34"/>
                </a:solidFill>
                <a:latin typeface="Arial" charset="0"/>
                <a:ea typeface="ＭＳ Ｐゴシック" pitchFamily="30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E4F34"/>
                </a:solidFill>
                <a:latin typeface="Arial" charset="0"/>
                <a:ea typeface="ＭＳ Ｐゴシック" pitchFamily="30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E4F34"/>
                </a:solidFill>
                <a:latin typeface="Arial" charset="0"/>
                <a:ea typeface="ＭＳ Ｐゴシック" pitchFamily="30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E4F34"/>
                </a:solidFill>
                <a:latin typeface="Arial" charset="0"/>
                <a:ea typeface="ＭＳ Ｐゴシック" pitchFamily="30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E4F34"/>
                </a:solidFill>
                <a:latin typeface="Arial" charset="0"/>
                <a:ea typeface="ＭＳ Ｐゴシック" pitchFamily="3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997C7-01D0-3D91-821E-8DC2EA183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68" y="1600200"/>
            <a:ext cx="599606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_IAC2022">
  <a:themeElements>
    <a:clrScheme name="graph">
      <a:dk1>
        <a:srgbClr val="FFFFFF"/>
      </a:dk1>
      <a:lt1>
        <a:srgbClr val="FFFFFF"/>
      </a:lt1>
      <a:dk2>
        <a:srgbClr val="1F497D"/>
      </a:dk2>
      <a:lt2>
        <a:srgbClr val="141C42"/>
      </a:lt2>
      <a:accent1>
        <a:srgbClr val="565E7A"/>
      </a:accent1>
      <a:accent2>
        <a:srgbClr val="B9C5EB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6275B2"/>
      </a:hlink>
      <a:folHlink>
        <a:srgbClr val="969696"/>
      </a:folHlink>
    </a:clrScheme>
    <a:fontScheme name="Custom 1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FFD506-5F95-44A1-AFB9-B866D2544E38}" vid="{179077AB-FF32-442F-A171-AB0A73CE2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864</Words>
  <Application>Microsoft Office PowerPoint</Application>
  <PresentationFormat>Widescreen</PresentationFormat>
  <Paragraphs>179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Theme_IAC2022</vt:lpstr>
      <vt:lpstr>Office Theme</vt:lpstr>
      <vt:lpstr>PowerPoint Presentation</vt:lpstr>
      <vt:lpstr>PowerPoint Presentation</vt:lpstr>
      <vt:lpstr> Housekeeping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Why? </vt:lpstr>
      <vt:lpstr>Safety Issues Identified During IAC Vein Center Site Visits</vt:lpstr>
      <vt:lpstr>Methods</vt:lpstr>
      <vt:lpstr>Methods</vt:lpstr>
      <vt:lpstr>Results</vt:lpstr>
      <vt:lpstr>Results: Safety Deficiencies Identified</vt:lpstr>
      <vt:lpstr>Results: Safety Deficiencies Identified</vt:lpstr>
      <vt:lpstr>Results: Safety Deficiencies Identified</vt:lpstr>
      <vt:lpstr>Results: Safety Deficiencies Identified</vt:lpstr>
      <vt:lpstr>Results: Safety Deficiencies Identified</vt:lpstr>
      <vt:lpstr>Results: Safety Deficiencies Identified</vt:lpstr>
      <vt:lpstr>Results: Safety Deficiencies Identified</vt:lpstr>
      <vt:lpstr>Results: Safety Deficiencies Identified</vt:lpstr>
      <vt:lpstr>Results: Safety Deficiencies Identified</vt:lpstr>
      <vt:lpstr>Results: Safety Deficiencies Identified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Bair</dc:creator>
  <cp:lastModifiedBy>Kellie Bair</cp:lastModifiedBy>
  <cp:revision>18</cp:revision>
  <dcterms:created xsi:type="dcterms:W3CDTF">2022-02-11T21:51:30Z</dcterms:created>
  <dcterms:modified xsi:type="dcterms:W3CDTF">2022-05-24T16:19:12Z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TC019831359991</vt:lpwstr>
  </property>
</Properties>
</file>