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1" r:id="rId3"/>
    <p:sldId id="259" r:id="rId4"/>
    <p:sldId id="266" r:id="rId5"/>
    <p:sldId id="267" r:id="rId6"/>
    <p:sldId id="268" r:id="rId7"/>
    <p:sldId id="269" r:id="rId8"/>
    <p:sldId id="258" r:id="rId9"/>
    <p:sldId id="260" r:id="rId10"/>
    <p:sldId id="271" r:id="rId11"/>
    <p:sldId id="272" r:id="rId12"/>
    <p:sldId id="264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211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4" autoAdjust="0"/>
    <p:restoredTop sz="94660"/>
  </p:normalViewPr>
  <p:slideViewPr>
    <p:cSldViewPr>
      <p:cViewPr>
        <p:scale>
          <a:sx n="83" d="100"/>
          <a:sy n="83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BB9CE-5FA7-4862-8B86-A60A851184F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9545-8E48-48CE-9C32-1D1DF23C1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6CE3F-B2AC-43FC-B750-204DBC61FE6A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11A76-752D-4702-AB7E-9F76215ECC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7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1A76-752D-4702-AB7E-9F76215ECC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9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1A76-752D-4702-AB7E-9F76215ECC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1A76-752D-4702-AB7E-9F76215ECC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0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1A76-752D-4702-AB7E-9F76215ECC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1A76-752D-4702-AB7E-9F76215ECC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3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11A76-752D-4702-AB7E-9F76215ECC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0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4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0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6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6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1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2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6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3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0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8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6E12-DD14-4859-AC3C-D166A508A3BB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DC58-616B-4A33-9CD3-1FD8D8B14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rct=j&amp;q=&amp;esrc=s&amp;source=images&amp;cd=&amp;ved=0ahUKEwjZoa3Hy4bVAhWGshQKHeGwCDwQjRwIBw&amp;url=https://www.angieslist.com/articles/growing-plants-greenhouse.htm&amp;psig=AFQjCNGKvx9ap3BndP5mKWtHZOprxGeSDA&amp;ust=150004668539814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start=252&amp;sa=X&amp;biw=1280&amp;bih=617&amp;tbm=isch&amp;tbnid=qaibYdGS8rQQ7M:&amp;imgrefurl=http://www.flightsimbooks.com/jfs2/chapter3-1.php&amp;docid=3jknP_2QP0U60M&amp;imgurl=http://www.flightsimbooks.com/jfs2/fig3-1.jpg&amp;w=526&amp;h=250&amp;ei=9KJWUuT9E8_whQfHs4CQBw&amp;zoom=1&amp;iact=rc&amp;dur=547&amp;page=10&amp;tbnh=135&amp;tbnw=276&amp;ndsp=27&amp;ved=1t:429,r:57,s:200,i:175&amp;tx=106&amp;ty=3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https://encrypted-tbn3.gstatic.com/images?q=tbn:ANd9GcT93F-u1XBKxBDGz9HbHongKL4vt1Cjj7PaWExdUizjDfthgPDj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178698"/>
          </a:xfrm>
        </p:spPr>
        <p:txBody>
          <a:bodyPr/>
          <a:lstStyle/>
          <a:p>
            <a:r>
              <a:rPr lang="en-GB" dirty="0" smtClean="0"/>
              <a:t>Creative Thinking ………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letting your ideas grow</a:t>
            </a:r>
            <a:endParaRPr lang="en-GB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2687"/>
            <a:ext cx="77538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Image result for greenhouse growing plan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2" y="1556792"/>
            <a:ext cx="700087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3" y="917671"/>
            <a:ext cx="8632947" cy="48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2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873697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6440"/>
            <a:ext cx="6192688" cy="644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3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https://encrypted-tbn3.gstatic.com/images?q=tbn:ANd9GcT93F-u1XBKxBDGz9HbHongKL4vt1Cjj7PaWExdUizjDfthgPDj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132856"/>
            <a:ext cx="9043987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53"/>
          <p:cNvSpPr>
            <a:spLocks noChangeArrowheads="1"/>
          </p:cNvSpPr>
          <p:nvPr/>
        </p:nvSpPr>
        <p:spPr bwMode="auto">
          <a:xfrm>
            <a:off x="514350" y="2401396"/>
            <a:ext cx="3568700" cy="3581400"/>
          </a:xfrm>
          <a:prstGeom prst="ellipse">
            <a:avLst/>
          </a:prstGeom>
          <a:solidFill>
            <a:srgbClr val="CCFFCC"/>
          </a:solidFill>
          <a:ln w="508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  <a:p>
            <a:pPr algn="ctr"/>
            <a:endParaRPr lang="en-US" sz="2000" b="1" i="1" dirty="0">
              <a:solidFill>
                <a:srgbClr val="FF00FF"/>
              </a:solidFill>
            </a:endParaRPr>
          </a:p>
          <a:p>
            <a:pPr algn="ctr"/>
            <a:r>
              <a:rPr lang="en-US" sz="2400" b="1" i="1" u="sng" dirty="0">
                <a:solidFill>
                  <a:srgbClr val="FF00FF"/>
                </a:solidFill>
              </a:rPr>
              <a:t>Creative World</a:t>
            </a:r>
          </a:p>
          <a:p>
            <a:pPr algn="ctr"/>
            <a:r>
              <a:rPr lang="en-US" sz="2400" b="1" i="1" u="sng" dirty="0">
                <a:solidFill>
                  <a:srgbClr val="FF00FF"/>
                </a:solidFill>
              </a:rPr>
              <a:t>of Work</a:t>
            </a:r>
          </a:p>
        </p:txBody>
      </p:sp>
      <p:sp>
        <p:nvSpPr>
          <p:cNvPr id="6" name="Oval 54"/>
          <p:cNvSpPr>
            <a:spLocks noChangeArrowheads="1"/>
          </p:cNvSpPr>
          <p:nvPr/>
        </p:nvSpPr>
        <p:spPr bwMode="auto">
          <a:xfrm>
            <a:off x="4889500" y="2452196"/>
            <a:ext cx="3619500" cy="3619500"/>
          </a:xfrm>
          <a:prstGeom prst="ellipse">
            <a:avLst/>
          </a:prstGeom>
          <a:solidFill>
            <a:srgbClr val="FFFF99"/>
          </a:solidFill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  <a:p>
            <a:pPr algn="ctr"/>
            <a:endParaRPr 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sz="2400" b="1" u="sng" dirty="0">
                <a:solidFill>
                  <a:srgbClr val="0000FF"/>
                </a:solidFill>
              </a:rPr>
              <a:t>Operational</a:t>
            </a:r>
          </a:p>
          <a:p>
            <a:pPr algn="ctr"/>
            <a:r>
              <a:rPr lang="en-US" sz="2400" b="1" u="sng" dirty="0">
                <a:solidFill>
                  <a:srgbClr val="0000FF"/>
                </a:solidFill>
              </a:rPr>
              <a:t>World of Work</a:t>
            </a:r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5926709" y="2588721"/>
            <a:ext cx="9783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Meetings</a:t>
            </a: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590946" y="4087321"/>
            <a:ext cx="8804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Reviews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7289419" y="3350721"/>
            <a:ext cx="8468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Reports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5561150" y="2906221"/>
            <a:ext cx="923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Planning</a:t>
            </a: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5119281" y="4547989"/>
            <a:ext cx="15089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Roles &amp;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Responsibilities</a:t>
            </a: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7539304" y="3719021"/>
            <a:ext cx="7328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Audits</a:t>
            </a:r>
          </a:p>
        </p:txBody>
      </p:sp>
      <p:sp>
        <p:nvSpPr>
          <p:cNvPr id="13" name="Text Box 61"/>
          <p:cNvSpPr txBox="1">
            <a:spLocks noChangeArrowheads="1"/>
          </p:cNvSpPr>
          <p:nvPr/>
        </p:nvSpPr>
        <p:spPr bwMode="auto">
          <a:xfrm>
            <a:off x="6901898" y="2703021"/>
            <a:ext cx="829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Follow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process</a:t>
            </a:r>
          </a:p>
        </p:txBody>
      </p: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6201489" y="3249121"/>
            <a:ext cx="1020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Deliver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outcomes</a:t>
            </a: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5287730" y="5124053"/>
            <a:ext cx="19324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Customer &amp; supplier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relationships</a:t>
            </a:r>
          </a:p>
        </p:txBody>
      </p:sp>
      <p:sp>
        <p:nvSpPr>
          <p:cNvPr id="16" name="Text Box 64"/>
          <p:cNvSpPr txBox="1">
            <a:spLocks noChangeArrowheads="1"/>
          </p:cNvSpPr>
          <p:nvPr/>
        </p:nvSpPr>
        <p:spPr bwMode="auto">
          <a:xfrm>
            <a:off x="6807092" y="4547989"/>
            <a:ext cx="15093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Documentation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capture</a:t>
            </a:r>
          </a:p>
        </p:txBody>
      </p:sp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5033724" y="3299921"/>
            <a:ext cx="11260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Can be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low energy</a:t>
            </a:r>
          </a:p>
        </p:txBody>
      </p:sp>
      <p:sp>
        <p:nvSpPr>
          <p:cNvPr id="18" name="Text Box 67"/>
          <p:cNvSpPr txBox="1">
            <a:spLocks noChangeArrowheads="1"/>
          </p:cNvSpPr>
          <p:nvPr/>
        </p:nvSpPr>
        <p:spPr bwMode="auto">
          <a:xfrm>
            <a:off x="6024533" y="5662121"/>
            <a:ext cx="12732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Organisation</a:t>
            </a: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7383295" y="5128721"/>
            <a:ext cx="5337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Low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risk</a:t>
            </a:r>
          </a:p>
        </p:txBody>
      </p:sp>
      <p:sp>
        <p:nvSpPr>
          <p:cNvPr id="20" name="Text Box 69"/>
          <p:cNvSpPr txBox="1">
            <a:spLocks noChangeArrowheads="1"/>
          </p:cNvSpPr>
          <p:nvPr/>
        </p:nvSpPr>
        <p:spPr bwMode="auto">
          <a:xfrm>
            <a:off x="5029279" y="3896821"/>
            <a:ext cx="620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IT &amp;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Tools</a:t>
            </a:r>
          </a:p>
        </p:txBody>
      </p:sp>
      <p:sp>
        <p:nvSpPr>
          <p:cNvPr id="21" name="AutoShape 70"/>
          <p:cNvSpPr>
            <a:spLocks noChangeArrowheads="1"/>
          </p:cNvSpPr>
          <p:nvPr/>
        </p:nvSpPr>
        <p:spPr bwMode="auto">
          <a:xfrm>
            <a:off x="5339556" y="977032"/>
            <a:ext cx="3190082" cy="939800"/>
          </a:xfrm>
          <a:prstGeom prst="wedgeRectCallout">
            <a:avLst>
              <a:gd name="adj1" fmla="val -6038"/>
              <a:gd name="adj2" fmla="val 102328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" dirty="0">
                <a:solidFill>
                  <a:prstClr val="black"/>
                </a:solidFill>
              </a:rPr>
              <a:t>And many more such activities / behaviours / stuff that you will recognise…</a:t>
            </a:r>
          </a:p>
        </p:txBody>
      </p:sp>
      <p:sp>
        <p:nvSpPr>
          <p:cNvPr id="22" name="Text Box 71"/>
          <p:cNvSpPr txBox="1">
            <a:spLocks noChangeArrowheads="1"/>
          </p:cNvSpPr>
          <p:nvPr/>
        </p:nvSpPr>
        <p:spPr bwMode="auto">
          <a:xfrm>
            <a:off x="885234" y="5027121"/>
            <a:ext cx="12711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Visualisation</a:t>
            </a:r>
          </a:p>
        </p:txBody>
      </p:sp>
      <p:sp>
        <p:nvSpPr>
          <p:cNvPr id="23" name="Text Box 72"/>
          <p:cNvSpPr txBox="1">
            <a:spLocks noChangeArrowheads="1"/>
          </p:cNvSpPr>
          <p:nvPr/>
        </p:nvSpPr>
        <p:spPr bwMode="auto">
          <a:xfrm>
            <a:off x="693674" y="4481021"/>
            <a:ext cx="15495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Problem solving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options</a:t>
            </a:r>
          </a:p>
        </p:txBody>
      </p:sp>
      <p:sp>
        <p:nvSpPr>
          <p:cNvPr id="24" name="Text Box 73"/>
          <p:cNvSpPr txBox="1">
            <a:spLocks noChangeArrowheads="1"/>
          </p:cNvSpPr>
          <p:nvPr/>
        </p:nvSpPr>
        <p:spPr bwMode="auto">
          <a:xfrm>
            <a:off x="2415794" y="4684221"/>
            <a:ext cx="1227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 err="1">
                <a:solidFill>
                  <a:prstClr val="black"/>
                </a:solidFill>
              </a:rPr>
              <a:t>Foresighting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5" name="Text Box 74"/>
          <p:cNvSpPr txBox="1">
            <a:spLocks noChangeArrowheads="1"/>
          </p:cNvSpPr>
          <p:nvPr/>
        </p:nvSpPr>
        <p:spPr bwMode="auto">
          <a:xfrm>
            <a:off x="1475656" y="2525221"/>
            <a:ext cx="1574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A lot of listening</a:t>
            </a:r>
          </a:p>
        </p:txBody>
      </p:sp>
      <p:sp>
        <p:nvSpPr>
          <p:cNvPr id="26" name="Text Box 75"/>
          <p:cNvSpPr txBox="1">
            <a:spLocks noChangeArrowheads="1"/>
          </p:cNvSpPr>
          <p:nvPr/>
        </p:nvSpPr>
        <p:spPr bwMode="auto">
          <a:xfrm>
            <a:off x="2573291" y="5052521"/>
            <a:ext cx="11192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Facilitation</a:t>
            </a: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1753654" y="3287221"/>
            <a:ext cx="20473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Expanding / exploring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others ideas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2866970" y="4138121"/>
            <a:ext cx="1212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Don’t worry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about rules</a:t>
            </a:r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1622039" y="5331921"/>
            <a:ext cx="1393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No right or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wrong answer</a:t>
            </a:r>
          </a:p>
        </p:txBody>
      </p:sp>
      <p:sp>
        <p:nvSpPr>
          <p:cNvPr id="30" name="AutoShape 79"/>
          <p:cNvSpPr>
            <a:spLocks noChangeArrowheads="1"/>
          </p:cNvSpPr>
          <p:nvPr/>
        </p:nvSpPr>
        <p:spPr bwMode="auto">
          <a:xfrm>
            <a:off x="503238" y="908720"/>
            <a:ext cx="3281362" cy="939800"/>
          </a:xfrm>
          <a:prstGeom prst="wedgeRectCallout">
            <a:avLst>
              <a:gd name="adj1" fmla="val 6557"/>
              <a:gd name="adj2" fmla="val 101153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">
                <a:solidFill>
                  <a:prstClr val="black"/>
                </a:solidFill>
              </a:rPr>
              <a:t>And many more such activities / behaviours / stuff that you may recognise…</a:t>
            </a: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619969" y="3807921"/>
            <a:ext cx="5676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Take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risks</a:t>
            </a:r>
          </a:p>
        </p:txBody>
      </p:sp>
      <p:sp>
        <p:nvSpPr>
          <p:cNvPr id="32" name="Text Box 81"/>
          <p:cNvSpPr txBox="1">
            <a:spLocks noChangeArrowheads="1"/>
          </p:cNvSpPr>
          <p:nvPr/>
        </p:nvSpPr>
        <p:spPr bwMode="auto">
          <a:xfrm>
            <a:off x="1051989" y="2868121"/>
            <a:ext cx="1191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Prototyping</a:t>
            </a:r>
          </a:p>
        </p:txBody>
      </p:sp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690281" y="3198321"/>
            <a:ext cx="767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High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energy</a:t>
            </a:r>
          </a:p>
        </p:txBody>
      </p:sp>
      <p:sp>
        <p:nvSpPr>
          <p:cNvPr id="34" name="Text Box 83"/>
          <p:cNvSpPr txBox="1">
            <a:spLocks noChangeArrowheads="1"/>
          </p:cNvSpPr>
          <p:nvPr/>
        </p:nvSpPr>
        <p:spPr bwMode="auto">
          <a:xfrm>
            <a:off x="2488876" y="2931621"/>
            <a:ext cx="1137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Workshops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66765" y="274876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Creative World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Operational World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65" y="404664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Changing Rivers Of Thinking – Fresh Stimulus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412776"/>
            <a:ext cx="3960440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412776"/>
            <a:ext cx="3960440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3573016"/>
            <a:ext cx="3960440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3573016"/>
            <a:ext cx="3960440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628800"/>
            <a:ext cx="39581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u="sng" dirty="0">
                <a:solidFill>
                  <a:srgbClr val="1F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Worlds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at other areas where a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issue or benefit can be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0821" y="1628800"/>
            <a:ext cx="41136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u="sng" dirty="0">
                <a:solidFill>
                  <a:srgbClr val="1F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and then deliberately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the rules and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we are 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760" y="3861048"/>
            <a:ext cx="39597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u="sng" dirty="0">
                <a:solidFill>
                  <a:srgbClr val="1F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Links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connections and links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issue and random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found in the world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3814008"/>
            <a:ext cx="38314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i="1" u="sng" dirty="0">
                <a:solidFill>
                  <a:srgbClr val="1F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Re-expression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an alternative way of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 or experiencing an</a:t>
            </a:r>
          </a:p>
          <a:p>
            <a:pPr algn="ctr"/>
            <a:r>
              <a:rPr lang="en-GB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or problem</a:t>
            </a: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655588" y="6165304"/>
            <a:ext cx="2908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200" dirty="0"/>
              <a:t>© ?</a:t>
            </a:r>
            <a:r>
              <a:rPr lang="en-GB" altLang="en-US" sz="1200" dirty="0" err="1"/>
              <a:t>WhatIf</a:t>
            </a:r>
            <a:r>
              <a:rPr lang="en-GB" altLang="en-US" sz="1200" dirty="0"/>
              <a:t>! Ltd, 2002 – Sticky Wisdom</a:t>
            </a:r>
            <a:r>
              <a:rPr lang="fr-FR" altLang="en-US" sz="900" dirty="0"/>
              <a:t> 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9341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21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Worlds</a:t>
            </a:r>
            <a:endParaRPr lang="en-GB" u="sng" dirty="0">
              <a:solidFill>
                <a:srgbClr val="211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D60093"/>
                </a:solidFill>
              </a:rPr>
              <a:t>Looking at areas where a similar issue or benefit can be seen</a:t>
            </a:r>
          </a:p>
          <a:p>
            <a:endParaRPr lang="en-GB" dirty="0">
              <a:solidFill>
                <a:srgbClr val="D60093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D60093"/>
                </a:solidFill>
              </a:rPr>
              <a:t>Learn from someone else</a:t>
            </a:r>
            <a:endParaRPr lang="en-GB" dirty="0">
              <a:solidFill>
                <a:srgbClr val="D600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roll on deodo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00FF"/>
                </a:solidFill>
              </a:rPr>
              <a:t>Revolution</a:t>
            </a:r>
            <a:endParaRPr lang="en-GB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D60093"/>
                </a:solidFill>
              </a:rPr>
              <a:t>Identify and then deliberately challenging the rules and assumptions we are using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D60093"/>
                </a:solidFill>
              </a:rPr>
              <a:t>"Heavier-than-air flying machines are impossible." - Lord Kelvin, </a:t>
            </a:r>
            <a:r>
              <a:rPr lang="en-GB" dirty="0">
                <a:solidFill>
                  <a:srgbClr val="D60093"/>
                </a:solidFill>
              </a:rPr>
              <a:t/>
            </a:r>
            <a:br>
              <a:rPr lang="en-GB" dirty="0">
                <a:solidFill>
                  <a:srgbClr val="D60093"/>
                </a:solidFill>
              </a:rPr>
            </a:br>
            <a:r>
              <a:rPr lang="en-GB" dirty="0">
                <a:solidFill>
                  <a:srgbClr val="D60093"/>
                </a:solidFill>
              </a:rPr>
              <a:t>president, Royal Society, 1895.</a:t>
            </a:r>
            <a:endParaRPr lang="en-GB" dirty="0">
              <a:solidFill>
                <a:srgbClr val="D60093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217916" cy="273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37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211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Links</a:t>
            </a:r>
            <a:endParaRPr lang="en-GB" u="sng" dirty="0">
              <a:solidFill>
                <a:srgbClr val="211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D60093"/>
                </a:solidFill>
              </a:rPr>
              <a:t>Making connections and links between the issue and random items found in the world</a:t>
            </a:r>
            <a:endParaRPr lang="en-GB" dirty="0">
              <a:solidFill>
                <a:srgbClr val="D60093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2476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7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Re-Expression </a:t>
            </a:r>
            <a:endParaRPr lang="en-GB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D60093"/>
                </a:solidFill>
              </a:rPr>
              <a:t>Finding an alternative way of describing or experiencing an issue or problem</a:t>
            </a:r>
          </a:p>
          <a:p>
            <a:pPr marL="0" indent="0">
              <a:buNone/>
            </a:pPr>
            <a:endParaRPr lang="en-GB" dirty="0">
              <a:solidFill>
                <a:srgbClr val="D60093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D60093"/>
                </a:solidFill>
              </a:rPr>
              <a:t>Approach a problem from a different viewpoint</a:t>
            </a:r>
          </a:p>
          <a:p>
            <a:pPr marL="0" indent="0">
              <a:buNone/>
            </a:pPr>
            <a:endParaRPr lang="en-GB" dirty="0" smtClean="0">
              <a:solidFill>
                <a:srgbClr val="D60093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D60093"/>
                </a:solidFill>
              </a:rPr>
              <a:t>“If at first an idea is not absurd then there is no hope” Albert Einstein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22" y="2060849"/>
            <a:ext cx="458396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5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5" y="1052736"/>
            <a:ext cx="8761933" cy="2372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You can’t “get it wrong!”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W</a:t>
            </a:r>
            <a:r>
              <a:rPr lang="en-GB" sz="1800" dirty="0" smtClean="0"/>
              <a:t>ith innovation &amp; creativity there are no right or wrong answers, so jump in, be free in your thinking and willing to explore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You have permission to have fun!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An open minded, “playful” approach is where creativity comes from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6307" y="4038793"/>
            <a:ext cx="4416173" cy="212651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          </a:t>
            </a:r>
            <a:r>
              <a:rPr lang="en-GB" b="1" u="sng" dirty="0">
                <a:solidFill>
                  <a:srgbClr val="002060"/>
                </a:solidFill>
              </a:rPr>
              <a:t>RAIN Behaviour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R</a:t>
            </a:r>
            <a:r>
              <a:rPr lang="en-GB" b="1" dirty="0">
                <a:solidFill>
                  <a:srgbClr val="FF0000"/>
                </a:solidFill>
              </a:rPr>
              <a:t>EACT to what is being said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A</a:t>
            </a:r>
            <a:r>
              <a:rPr lang="en-GB" b="1" dirty="0">
                <a:solidFill>
                  <a:srgbClr val="FF0000"/>
                </a:solidFill>
              </a:rPr>
              <a:t>SSUME what more is going to be said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IN</a:t>
            </a:r>
            <a:r>
              <a:rPr lang="en-GB" b="1" dirty="0">
                <a:solidFill>
                  <a:srgbClr val="FF0000"/>
                </a:solidFill>
              </a:rPr>
              <a:t>SIST that you are right, they are wrong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038793"/>
            <a:ext cx="4139727" cy="212651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          </a:t>
            </a:r>
            <a:r>
              <a:rPr lang="en-GB" b="1" u="sng" dirty="0">
                <a:solidFill>
                  <a:srgbClr val="002060"/>
                </a:solidFill>
              </a:rPr>
              <a:t>SUN Behaviour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S</a:t>
            </a:r>
            <a:r>
              <a:rPr lang="en-GB" b="1" dirty="0">
                <a:solidFill>
                  <a:srgbClr val="00B050"/>
                </a:solidFill>
              </a:rPr>
              <a:t>USPEND your judgement</a:t>
            </a:r>
          </a:p>
          <a:p>
            <a:endParaRPr lang="en-GB" b="1" dirty="0">
              <a:solidFill>
                <a:srgbClr val="00B05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U</a:t>
            </a:r>
            <a:r>
              <a:rPr lang="en-GB" b="1" dirty="0">
                <a:solidFill>
                  <a:srgbClr val="00B050"/>
                </a:solidFill>
              </a:rPr>
              <a:t>NDERSTAND peoples ideas</a:t>
            </a:r>
          </a:p>
          <a:p>
            <a:endParaRPr lang="en-GB" b="1" dirty="0">
              <a:solidFill>
                <a:srgbClr val="00B05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N</a:t>
            </a:r>
            <a:r>
              <a:rPr lang="en-GB" b="1" dirty="0">
                <a:solidFill>
                  <a:srgbClr val="00B050"/>
                </a:solidFill>
              </a:rPr>
              <a:t>URTURE the ideas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7" name="Picture 4" descr="http://www.clker.com/cliparts/8/8/0/6/11954451881968599805jean_victor_balin_green_tick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98" y="3955785"/>
            <a:ext cx="1122990" cy="112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vector.me/files/images/4/3/436768/red_green_ok_not_ok_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97032"/>
            <a:ext cx="1253589" cy="12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mil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65" y="3768700"/>
            <a:ext cx="1460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4"/>
          <p:cNvSpPr>
            <a:spLocks noChangeArrowheads="1"/>
          </p:cNvSpPr>
          <p:nvPr/>
        </p:nvSpPr>
        <p:spPr bwMode="auto">
          <a:xfrm>
            <a:off x="2219421" y="3140968"/>
            <a:ext cx="2064547" cy="584200"/>
          </a:xfrm>
          <a:prstGeom prst="wedgeRectCallout">
            <a:avLst>
              <a:gd name="adj1" fmla="val -609"/>
              <a:gd name="adj2" fmla="val 175121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000" dirty="0">
                <a:solidFill>
                  <a:prstClr val="black"/>
                </a:solidFill>
              </a:rPr>
              <a:t>Great </a:t>
            </a:r>
            <a:r>
              <a:rPr lang="en-GB" altLang="en-US" sz="2000" dirty="0" smtClean="0">
                <a:solidFill>
                  <a:prstClr val="black"/>
                </a:solidFill>
              </a:rPr>
              <a:t>creative</a:t>
            </a:r>
          </a:p>
          <a:p>
            <a:pPr algn="ctr"/>
            <a:r>
              <a:rPr lang="en-GB" altLang="en-US" sz="2000" dirty="0">
                <a:solidFill>
                  <a:prstClr val="black"/>
                </a:solidFill>
              </a:rPr>
              <a:t>B</a:t>
            </a:r>
            <a:r>
              <a:rPr lang="en-GB" altLang="en-US" sz="2000" dirty="0" smtClean="0">
                <a:solidFill>
                  <a:prstClr val="black"/>
                </a:solidFill>
              </a:rPr>
              <a:t>ehaviour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  <p:pic>
        <p:nvPicPr>
          <p:cNvPr id="11" name="Picture 28" descr="http://1.bp.blogspot.com/-Ha88DAIrKLA/UgZrO89rCSI/AAAAAAAAAO4/a5C7bvvt0SQ/s1600/grumpy-fa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61048"/>
            <a:ext cx="1235522" cy="12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4"/>
          <p:cNvSpPr>
            <a:spLocks noChangeArrowheads="1"/>
          </p:cNvSpPr>
          <p:nvPr/>
        </p:nvSpPr>
        <p:spPr bwMode="auto">
          <a:xfrm>
            <a:off x="6804248" y="3140968"/>
            <a:ext cx="1903517" cy="584200"/>
          </a:xfrm>
          <a:prstGeom prst="wedgeRectCallout">
            <a:avLst>
              <a:gd name="adj1" fmla="val -823"/>
              <a:gd name="adj2" fmla="val 211711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000" dirty="0" smtClean="0">
                <a:solidFill>
                  <a:prstClr val="black"/>
                </a:solidFill>
              </a:rPr>
              <a:t>Non-creative</a:t>
            </a:r>
          </a:p>
          <a:p>
            <a:pPr algn="ctr"/>
            <a:r>
              <a:rPr lang="en-GB" altLang="en-US" sz="2000" dirty="0" smtClean="0">
                <a:solidFill>
                  <a:prstClr val="black"/>
                </a:solidFill>
              </a:rPr>
              <a:t>Behaviour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179512" y="6322714"/>
            <a:ext cx="2908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200" dirty="0"/>
              <a:t>© ?</a:t>
            </a:r>
            <a:r>
              <a:rPr lang="en-GB" altLang="en-US" sz="1200" dirty="0" err="1"/>
              <a:t>WhatIf</a:t>
            </a:r>
            <a:r>
              <a:rPr lang="en-GB" altLang="en-US" sz="1200" dirty="0"/>
              <a:t>! Ltd, 2002 – Sticky Wisdom</a:t>
            </a:r>
            <a:r>
              <a:rPr lang="fr-FR" altLang="en-US" sz="900" dirty="0"/>
              <a:t> </a:t>
            </a:r>
            <a:endParaRPr lang="fr-FR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6765" y="346884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How you need to be when thinking creatively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65" y="346884"/>
            <a:ext cx="8674683" cy="5618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rom Stimulus to Visual Idea Capture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09808" y="1124744"/>
            <a:ext cx="865468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1809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  <a:defRPr lang="fr-FR" sz="180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2563" algn="l" defTabSz="457200" rtl="0" eaLnBrk="1" latinLnBrk="0" hangingPunct="1">
              <a:spcBef>
                <a:spcPts val="360"/>
              </a:spcBef>
              <a:buSzPct val="100000"/>
              <a:buFont typeface="Lucida Grande"/>
              <a:buChar char="-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5DBFD4"/>
              </a:buClr>
              <a:defRPr/>
            </a:pPr>
            <a:r>
              <a:rPr lang="en-GB" sz="2000">
                <a:solidFill>
                  <a:srgbClr val="5DBFD4"/>
                </a:solidFill>
                <a:latin typeface="Century Gothic"/>
              </a:rPr>
              <a:t>D</a:t>
            </a:r>
            <a:r>
              <a:rPr lang="en-GB" sz="2000" err="1">
                <a:solidFill>
                  <a:srgbClr val="5DBFD4"/>
                </a:solidFill>
                <a:latin typeface="Century Gothic"/>
              </a:rPr>
              <a:t>evelop</a:t>
            </a:r>
            <a:r>
              <a:rPr lang="en-GB" sz="2000">
                <a:solidFill>
                  <a:srgbClr val="5DBFD4"/>
                </a:solidFill>
                <a:latin typeface="Century Gothic"/>
              </a:rPr>
              <a:t> a mind-map to capture anything and everything the group knows about a chosen stimulus </a:t>
            </a:r>
            <a:r>
              <a:rPr lang="en-GB" sz="2000">
                <a:solidFill>
                  <a:prstClr val="black"/>
                </a:solidFill>
                <a:latin typeface="Century Gothic"/>
              </a:rPr>
              <a:t>(10 minutes)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Do not judge anyone’s input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  <a:sym typeface="Wingdings" panose="05000000000000000000" pitchFamily="2" charset="2"/>
              </a:rPr>
              <a:t> capture all inputs legibly  fill the sheet!</a:t>
            </a:r>
            <a:endParaRPr lang="en-GB" sz="2000" b="1" dirty="0" smtClean="0">
              <a:solidFill>
                <a:srgbClr val="5DBFD4"/>
              </a:solidFill>
              <a:latin typeface="Century Gothic"/>
            </a:endParaRPr>
          </a:p>
          <a:p>
            <a:pPr>
              <a:lnSpc>
                <a:spcPct val="150000"/>
              </a:lnSpc>
              <a:buClr>
                <a:srgbClr val="5DBFD4"/>
              </a:buClr>
              <a:defRPr/>
            </a:pPr>
            <a:r>
              <a:rPr lang="en-GB" sz="2000">
                <a:solidFill>
                  <a:srgbClr val="5DBFD4"/>
                </a:solidFill>
                <a:latin typeface="Century Gothic"/>
              </a:rPr>
              <a:t>S</a:t>
            </a:r>
            <a:r>
              <a:rPr lang="en-GB" sz="2000" err="1">
                <a:solidFill>
                  <a:srgbClr val="5DBFD4"/>
                </a:solidFill>
                <a:latin typeface="Century Gothic"/>
              </a:rPr>
              <a:t>tructure</a:t>
            </a:r>
            <a:r>
              <a:rPr lang="en-GB" sz="2000">
                <a:solidFill>
                  <a:srgbClr val="5DBFD4"/>
                </a:solidFill>
                <a:latin typeface="Century Gothic"/>
              </a:rPr>
              <a:t> for your visual idea capture activity </a:t>
            </a:r>
            <a:r>
              <a:rPr lang="en-GB" sz="2000">
                <a:solidFill>
                  <a:prstClr val="black"/>
                </a:solidFill>
                <a:latin typeface="Century Gothic"/>
              </a:rPr>
              <a:t>(20 minutes)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Initial group discussion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make new connections between the information captured in the mind-map and the group’s identified challenge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  <a:sym typeface="Wingdings" panose="05000000000000000000" pitchFamily="2" charset="2"/>
              </a:rPr>
              <a:t>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 start developing novel idea/solution elements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  <a:sym typeface="Wingdings" panose="05000000000000000000" pitchFamily="2" charset="2"/>
              </a:rPr>
              <a:t> DON’T START DRAWING YET – HOLD YOUR NERVE </a:t>
            </a:r>
            <a:r>
              <a:rPr lang="en-GB" sz="1400" b="1" dirty="0" smtClean="0">
                <a:solidFill>
                  <a:srgbClr val="333366"/>
                </a:solidFill>
                <a:latin typeface="Century Gothic"/>
              </a:rPr>
              <a:t>(~7 </a:t>
            </a:r>
            <a:r>
              <a:rPr lang="en-GB" sz="1400" b="1" dirty="0" err="1" smtClean="0">
                <a:solidFill>
                  <a:srgbClr val="333366"/>
                </a:solidFill>
                <a:latin typeface="Century Gothic"/>
              </a:rPr>
              <a:t>mins</a:t>
            </a:r>
            <a:r>
              <a:rPr lang="en-GB" sz="1400" b="1" dirty="0" smtClean="0">
                <a:solidFill>
                  <a:srgbClr val="333366"/>
                </a:solidFill>
                <a:latin typeface="Century Gothic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Keep the group discussion going, using &amp; combining these connections, to focus in on one novel idea/solution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  <a:sym typeface="Wingdings" panose="05000000000000000000" pitchFamily="2" charset="2"/>
              </a:rPr>
              <a:t> STILL DON’T START DRAWING YET – HOLD YOUR NERVE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 </a:t>
            </a:r>
            <a:r>
              <a:rPr lang="en-GB" sz="1400" b="1" dirty="0" smtClean="0">
                <a:solidFill>
                  <a:srgbClr val="333366"/>
                </a:solidFill>
                <a:latin typeface="Century Gothic"/>
              </a:rPr>
              <a:t>(~5 </a:t>
            </a:r>
            <a:r>
              <a:rPr lang="en-GB" sz="1400" b="1" dirty="0" err="1" smtClean="0">
                <a:solidFill>
                  <a:srgbClr val="333366"/>
                </a:solidFill>
                <a:latin typeface="Century Gothic"/>
              </a:rPr>
              <a:t>mins</a:t>
            </a:r>
            <a:r>
              <a:rPr lang="en-GB" sz="1400" b="1" dirty="0" smtClean="0">
                <a:solidFill>
                  <a:srgbClr val="333366"/>
                </a:solidFill>
                <a:latin typeface="Century Gothic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1400" dirty="0">
                <a:solidFill>
                  <a:srgbClr val="333366"/>
                </a:solidFill>
                <a:latin typeface="Century Gothic"/>
              </a:rPr>
              <a:t>W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hen </a:t>
            </a:r>
            <a:r>
              <a:rPr lang="en-GB" sz="1400" dirty="0">
                <a:solidFill>
                  <a:srgbClr val="333366"/>
                </a:solidFill>
                <a:latin typeface="Century Gothic"/>
              </a:rPr>
              <a:t>a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 single novel idea/solution is becoming clear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  <a:sym typeface="Wingdings" panose="05000000000000000000" pitchFamily="2" charset="2"/>
              </a:rPr>
              <a:t> OK, START DRAWING NOW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 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  <a:sym typeface="Wingdings" panose="05000000000000000000" pitchFamily="2" charset="2"/>
              </a:rPr>
              <a:t></a:t>
            </a: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 keep the group discussion going to add as much detail as possible in the final multi-colour visual idea capture </a:t>
            </a:r>
            <a:r>
              <a:rPr lang="en-GB" sz="1400" b="1" dirty="0" smtClean="0">
                <a:solidFill>
                  <a:srgbClr val="333366"/>
                </a:solidFill>
                <a:latin typeface="Century Gothic"/>
              </a:rPr>
              <a:t>(~7 </a:t>
            </a:r>
            <a:r>
              <a:rPr lang="en-GB" sz="1400" b="1" dirty="0" err="1" smtClean="0">
                <a:solidFill>
                  <a:srgbClr val="333366"/>
                </a:solidFill>
                <a:latin typeface="Century Gothic"/>
              </a:rPr>
              <a:t>mins</a:t>
            </a:r>
            <a:r>
              <a:rPr lang="en-GB" sz="1400" b="1" dirty="0" smtClean="0">
                <a:solidFill>
                  <a:srgbClr val="333366"/>
                </a:solidFill>
                <a:latin typeface="Century Gothic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1400" dirty="0" smtClean="0">
                <a:solidFill>
                  <a:srgbClr val="333366"/>
                </a:solidFill>
                <a:latin typeface="Century Gothic"/>
              </a:rPr>
              <a:t>Decide on and write a sexy/playful title in the captured visual </a:t>
            </a:r>
            <a:r>
              <a:rPr lang="en-GB" sz="1400" b="1" dirty="0" smtClean="0">
                <a:solidFill>
                  <a:srgbClr val="333366"/>
                </a:solidFill>
                <a:latin typeface="Century Gothic"/>
              </a:rPr>
              <a:t>(~1 min)</a:t>
            </a:r>
          </a:p>
        </p:txBody>
      </p:sp>
    </p:spTree>
    <p:extLst>
      <p:ext uri="{BB962C8B-B14F-4D97-AF65-F5344CB8AC3E}">
        <p14:creationId xmlns:p14="http://schemas.microsoft.com/office/powerpoint/2010/main" val="10982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567</Words>
  <Application>Microsoft Office PowerPoint</Application>
  <PresentationFormat>On-screen Show (4:3)</PresentationFormat>
  <Paragraphs>133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Creative Thinking ………        letting your ideas grow</vt:lpstr>
      <vt:lpstr>Creative World vs Operational World</vt:lpstr>
      <vt:lpstr>Changing Rivers Of Thinking – Fresh Stimulus</vt:lpstr>
      <vt:lpstr>Related Worlds</vt:lpstr>
      <vt:lpstr>Revolution</vt:lpstr>
      <vt:lpstr>Random Links</vt:lpstr>
      <vt:lpstr>Re-Expression </vt:lpstr>
      <vt:lpstr>How you need to be when thinking creatively</vt:lpstr>
      <vt:lpstr>From Stimulus to Visual Idea Capture</vt:lpstr>
      <vt:lpstr>PowerPoint Presentation</vt:lpstr>
      <vt:lpstr>PowerPoint Presentation</vt:lpstr>
      <vt:lpstr>PowerPoint Presentation</vt:lpstr>
    </vt:vector>
  </TitlesOfParts>
  <Company>NBT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Morgan</dc:creator>
  <cp:lastModifiedBy>Maria Morgan</cp:lastModifiedBy>
  <cp:revision>17</cp:revision>
  <cp:lastPrinted>2017-07-13T16:09:27Z</cp:lastPrinted>
  <dcterms:created xsi:type="dcterms:W3CDTF">2017-07-11T16:02:11Z</dcterms:created>
  <dcterms:modified xsi:type="dcterms:W3CDTF">2017-07-23T17:48:52Z</dcterms:modified>
</cp:coreProperties>
</file>