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6"/>
  </p:notesMasterIdLst>
  <p:sldIdLst>
    <p:sldId id="256" r:id="rId2"/>
    <p:sldId id="257" r:id="rId3"/>
    <p:sldId id="258" r:id="rId4"/>
    <p:sldId id="261" r:id="rId5"/>
    <p:sldId id="262" r:id="rId6"/>
    <p:sldId id="278" r:id="rId7"/>
    <p:sldId id="281" r:id="rId8"/>
    <p:sldId id="279" r:id="rId9"/>
    <p:sldId id="288" r:id="rId10"/>
    <p:sldId id="289" r:id="rId11"/>
    <p:sldId id="307" r:id="rId12"/>
    <p:sldId id="287" r:id="rId13"/>
    <p:sldId id="290" r:id="rId14"/>
    <p:sldId id="291" r:id="rId15"/>
    <p:sldId id="280" r:id="rId16"/>
    <p:sldId id="292" r:id="rId17"/>
    <p:sldId id="293" r:id="rId18"/>
    <p:sldId id="296" r:id="rId19"/>
    <p:sldId id="282" r:id="rId20"/>
    <p:sldId id="301" r:id="rId21"/>
    <p:sldId id="294" r:id="rId22"/>
    <p:sldId id="295" r:id="rId23"/>
    <p:sldId id="284" r:id="rId24"/>
    <p:sldId id="297" r:id="rId25"/>
    <p:sldId id="298" r:id="rId26"/>
    <p:sldId id="285" r:id="rId27"/>
    <p:sldId id="302" r:id="rId28"/>
    <p:sldId id="303" r:id="rId29"/>
    <p:sldId id="305" r:id="rId30"/>
    <p:sldId id="304" r:id="rId31"/>
    <p:sldId id="306" r:id="rId32"/>
    <p:sldId id="286" r:id="rId33"/>
    <p:sldId id="260" r:id="rId34"/>
    <p:sldId id="264" r:id="rId35"/>
    <p:sldId id="300" r:id="rId36"/>
    <p:sldId id="299" r:id="rId37"/>
    <p:sldId id="314" r:id="rId38"/>
    <p:sldId id="265" r:id="rId39"/>
    <p:sldId id="308" r:id="rId40"/>
    <p:sldId id="309" r:id="rId41"/>
    <p:sldId id="310" r:id="rId42"/>
    <p:sldId id="311" r:id="rId43"/>
    <p:sldId id="312" r:id="rId44"/>
    <p:sldId id="31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4" autoAdjust="0"/>
    <p:restoredTop sz="9466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80519-E6F3-4C1D-8812-25895EE3ADD4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6B950-EB16-4D9A-A344-0E962F9CF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8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At systole: </a:t>
            </a:r>
            <a:r>
              <a:rPr lang="en-GB" dirty="0" smtClean="0"/>
              <a:t>Sharp systolic rise time, Clear Systolic Window, </a:t>
            </a:r>
            <a:r>
              <a:rPr lang="en-GB" b="1" dirty="0" smtClean="0"/>
              <a:t>At diastole: </a:t>
            </a:r>
            <a:r>
              <a:rPr lang="en-GB" dirty="0" smtClean="0"/>
              <a:t>Continuous forward flow through diastole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6B950-EB16-4D9A-A344-0E962F9CF83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06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38A668-FBF4-4578-9A45-B9866A98E2C1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4B4363-9E0F-45A7-8774-CE1489347C4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Carotid Doppler ULTRASOUND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Janine Fletcher, Vascular scientist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 mode imaging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Disease</a:t>
            </a:r>
            <a:endParaRPr lang="en-GB" dirty="0"/>
          </a:p>
        </p:txBody>
      </p:sp>
      <p:pic>
        <p:nvPicPr>
          <p:cNvPr id="5" name="Picture 2" descr="C:\Users\mediphys\Documents\janine\images\carotid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/>
          <a:stretch/>
        </p:blipFill>
        <p:spPr bwMode="auto">
          <a:xfrm>
            <a:off x="4620251" y="2276872"/>
            <a:ext cx="429621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76872"/>
            <a:ext cx="3960440" cy="285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 mode imaging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Disease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08920"/>
            <a:ext cx="4896544" cy="267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t="16251" r="26022" b="12452"/>
          <a:stretch/>
        </p:blipFill>
        <p:spPr bwMode="auto">
          <a:xfrm>
            <a:off x="5463855" y="1988840"/>
            <a:ext cx="3480628" cy="329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0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Doppler work?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41" y="1600200"/>
            <a:ext cx="60283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Doppler angle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569592" cy="230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9719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4608512" cy="21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7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Doppler 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dirty="0"/>
          </a:p>
          <a:p>
            <a:pPr marL="36576" indent="0">
              <a:buNone/>
            </a:pPr>
            <a:r>
              <a:rPr lang="en-GB" dirty="0" smtClean="0"/>
              <a:t>Angle of </a:t>
            </a:r>
            <a:r>
              <a:rPr lang="en-GB" dirty="0" err="1" smtClean="0"/>
              <a:t>insonation</a:t>
            </a:r>
            <a:r>
              <a:rPr lang="en-GB" dirty="0" smtClean="0"/>
              <a:t> should NOT be more than 60° as % error is too great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3021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Doppler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 </a:t>
            </a:r>
          </a:p>
          <a:p>
            <a:pPr marL="36576" indent="0">
              <a:buNone/>
            </a:pP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92011"/>
            <a:ext cx="4049476" cy="270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2011"/>
            <a:ext cx="4296147" cy="24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6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Doppler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Stenosis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5976664" cy="388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2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Doppler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Occlusion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4968552" cy="417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Doppler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Vertebral artery assessment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65" y="2564904"/>
            <a:ext cx="5967402" cy="34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Doppler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 ECA</a:t>
            </a:r>
            <a:endParaRPr lang="en-GB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7668"/>
            <a:ext cx="6522071" cy="19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ttp://radiologykey.com/wp-content/uploads/2015/12/B9781416053354000940_f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50000"/>
          <a:stretch/>
        </p:blipFill>
        <p:spPr bwMode="auto">
          <a:xfrm>
            <a:off x="1187624" y="4365104"/>
            <a:ext cx="6310837" cy="21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do we scan?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467600" cy="2764904"/>
          </a:xfrm>
        </p:spPr>
        <p:txBody>
          <a:bodyPr/>
          <a:lstStyle/>
          <a:p>
            <a:r>
              <a:rPr lang="en-GB" dirty="0" smtClean="0"/>
              <a:t>Pre-cardiac surgery</a:t>
            </a:r>
          </a:p>
          <a:p>
            <a:r>
              <a:rPr lang="en-GB" dirty="0" smtClean="0"/>
              <a:t>Pulsatile tinnitus</a:t>
            </a:r>
          </a:p>
          <a:p>
            <a:r>
              <a:rPr lang="en-GB" dirty="0" smtClean="0"/>
              <a:t>Postural symptoms, vertigo</a:t>
            </a:r>
          </a:p>
          <a:p>
            <a:r>
              <a:rPr lang="en-GB" i="1" dirty="0" smtClean="0"/>
              <a:t>Stroke/TIA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833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Doppler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 ICA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/>
          <a:stretch/>
        </p:blipFill>
        <p:spPr bwMode="auto">
          <a:xfrm>
            <a:off x="611560" y="2636912"/>
            <a:ext cx="7385366" cy="189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3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Doppler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Stenosis</a:t>
            </a:r>
            <a:endParaRPr lang="en-GB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" b="10412"/>
          <a:stretch/>
        </p:blipFill>
        <p:spPr bwMode="auto">
          <a:xfrm>
            <a:off x="1007034" y="2306472"/>
            <a:ext cx="7188471" cy="207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10531"/>
          <a:stretch/>
        </p:blipFill>
        <p:spPr bwMode="auto">
          <a:xfrm>
            <a:off x="941077" y="4581128"/>
            <a:ext cx="725442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0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Doppler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571184" cy="4641379"/>
          </a:xfrm>
        </p:spPr>
        <p:txBody>
          <a:bodyPr/>
          <a:lstStyle/>
          <a:p>
            <a:r>
              <a:rPr lang="en-GB" dirty="0" smtClean="0"/>
              <a:t>Normal CCA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36576" indent="0">
              <a:buNone/>
            </a:pPr>
            <a:endParaRPr lang="en-GB" dirty="0" smtClean="0"/>
          </a:p>
          <a:p>
            <a:r>
              <a:rPr lang="en-GB" dirty="0" smtClean="0"/>
              <a:t>Pre-occlusion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r="7659"/>
          <a:stretch/>
        </p:blipFill>
        <p:spPr bwMode="auto">
          <a:xfrm>
            <a:off x="1665026" y="2276872"/>
            <a:ext cx="5692305" cy="20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6" y="4832520"/>
            <a:ext cx="5692305" cy="18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104456" cy="581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grade a stenosis?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Haemodynamic significance</a:t>
            </a:r>
          </a:p>
          <a:p>
            <a:pPr lvl="1"/>
            <a:r>
              <a:rPr lang="en-GB" dirty="0" smtClean="0"/>
              <a:t>Velocity measurements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48056" lvl="1" indent="0">
              <a:buNone/>
            </a:pPr>
            <a:r>
              <a:rPr lang="en-GB" sz="1400" dirty="0"/>
              <a:t>Oates, C. P. </a:t>
            </a:r>
            <a:r>
              <a:rPr lang="en-GB" sz="1400" i="1" dirty="0"/>
              <a:t>et al</a:t>
            </a:r>
            <a:r>
              <a:rPr lang="en-GB" sz="1400" dirty="0"/>
              <a:t>. 2008. Joint Recommendations for Reporting Carotid Ultrasound Investigations in the United Kingdom. </a:t>
            </a:r>
            <a:r>
              <a:rPr lang="en-GB" sz="1400" i="1" dirty="0"/>
              <a:t>European journal for vascular and endovascular surgery</a:t>
            </a:r>
            <a:r>
              <a:rPr lang="en-GB" sz="1400" dirty="0"/>
              <a:t>. Volume 37 (3) p251-61</a:t>
            </a:r>
          </a:p>
          <a:p>
            <a:pPr marL="448056" lvl="1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429575" cy="208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grade a stenosis?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Diameter reduction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0290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80 year old male </a:t>
            </a:r>
          </a:p>
          <a:p>
            <a:r>
              <a:rPr lang="en-GB" dirty="0" smtClean="0"/>
              <a:t>Ex-smoker</a:t>
            </a:r>
          </a:p>
          <a:p>
            <a:r>
              <a:rPr lang="en-GB" dirty="0" smtClean="0"/>
              <a:t>Hypertension</a:t>
            </a:r>
          </a:p>
          <a:p>
            <a:r>
              <a:rPr lang="en-GB" dirty="0" smtClean="0"/>
              <a:t>Known CAD</a:t>
            </a:r>
          </a:p>
          <a:p>
            <a:r>
              <a:rPr lang="en-GB" dirty="0" smtClean="0"/>
              <a:t>Episode of left leg weakness</a:t>
            </a:r>
          </a:p>
          <a:p>
            <a:r>
              <a:rPr lang="en-GB" dirty="0"/>
              <a:t>R</a:t>
            </a:r>
            <a:r>
              <a:rPr lang="en-GB" dirty="0" smtClean="0"/>
              <a:t>ight arm was also weak later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3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367848" cy="322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08" y="1884499"/>
            <a:ext cx="4213537" cy="340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9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6" y="1886967"/>
            <a:ext cx="43414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14" y="1770512"/>
            <a:ext cx="4360364" cy="328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079298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2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stroke/TIA?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/>
              <a:t>A stroke or TIA occurs as a result of infarction in the brain.  This can be caused by 2 types of situation:</a:t>
            </a:r>
          </a:p>
          <a:p>
            <a:pPr lvl="1"/>
            <a:r>
              <a:rPr lang="en-GB" altLang="en-US" sz="2000" dirty="0" err="1"/>
              <a:t>Thrombo</a:t>
            </a:r>
            <a:r>
              <a:rPr lang="en-GB" altLang="en-US" sz="2000" dirty="0"/>
              <a:t>-embolic; clots or debris travel within arterial system and lodge in cerebral hemisphere. Can arise from disease in the carotid arteries. Often leads to transient weakness or sensory dysfunction</a:t>
            </a:r>
          </a:p>
          <a:p>
            <a:pPr lvl="1"/>
            <a:r>
              <a:rPr lang="en-GB" altLang="en-US" sz="2000" dirty="0"/>
              <a:t>Haemodynamic; very narrow stenosis or an occlusion causes fall in perfusion pressure and ischaemia results.  Symptoms produced tend to be progressive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0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/>
          <a:stretch/>
        </p:blipFill>
        <p:spPr bwMode="auto">
          <a:xfrm>
            <a:off x="3635896" y="260647"/>
            <a:ext cx="4968552" cy="616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3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Vascular referral</a:t>
            </a:r>
          </a:p>
          <a:p>
            <a:pPr lvl="1"/>
            <a:r>
              <a:rPr lang="en-GB" dirty="0" smtClean="0"/>
              <a:t>Right carotid lesion is not consistent with bilateral symptoms </a:t>
            </a:r>
          </a:p>
          <a:p>
            <a:pPr lvl="1"/>
            <a:r>
              <a:rPr lang="en-GB" dirty="0" smtClean="0"/>
              <a:t>Risk of right sided carotid endarterectomy not deemed appropriate</a:t>
            </a:r>
          </a:p>
          <a:p>
            <a:pPr lvl="1"/>
            <a:r>
              <a:rPr lang="en-GB" dirty="0" smtClean="0"/>
              <a:t>7 day heart monitor requested to look for other sources of emboli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abnormalities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GB" dirty="0" smtClean="0"/>
          </a:p>
          <a:p>
            <a:r>
              <a:rPr lang="en-GB" dirty="0" err="1" smtClean="0"/>
              <a:t>Subclavian</a:t>
            </a:r>
            <a:r>
              <a:rPr lang="en-GB" dirty="0" smtClean="0"/>
              <a:t> steal</a:t>
            </a:r>
          </a:p>
          <a:p>
            <a:r>
              <a:rPr lang="en-GB" dirty="0" smtClean="0"/>
              <a:t>Dissection</a:t>
            </a:r>
          </a:p>
          <a:p>
            <a:r>
              <a:rPr lang="en-GB" dirty="0" smtClean="0"/>
              <a:t>Aneurysm</a:t>
            </a:r>
          </a:p>
          <a:p>
            <a:r>
              <a:rPr lang="en-GB" dirty="0" smtClean="0"/>
              <a:t>Carotid body tumour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6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there limitations?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Patient positioning/mobility</a:t>
            </a:r>
          </a:p>
          <a:p>
            <a:r>
              <a:rPr lang="en-GB" dirty="0" smtClean="0"/>
              <a:t>Neck size/length</a:t>
            </a:r>
          </a:p>
          <a:p>
            <a:r>
              <a:rPr lang="en-GB" dirty="0" smtClean="0"/>
              <a:t>Acoustic shadowing from calcified plaque</a:t>
            </a:r>
          </a:p>
          <a:p>
            <a:r>
              <a:rPr lang="en-GB" dirty="0" smtClean="0"/>
              <a:t>Doppler angle correction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4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there limitations?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Acoustic shadowing limits Doppler information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49" r="4057" b="12516"/>
          <a:stretch/>
        </p:blipFill>
        <p:spPr bwMode="auto">
          <a:xfrm>
            <a:off x="251519" y="3284984"/>
            <a:ext cx="4265095" cy="227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3" b="20159"/>
          <a:stretch/>
        </p:blipFill>
        <p:spPr bwMode="auto">
          <a:xfrm>
            <a:off x="4788024" y="2348880"/>
            <a:ext cx="4167431" cy="269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there limitations?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Difficult to correct Doppler angle due to shadowing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4536504" cy="410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Scanning pre-</a:t>
            </a:r>
            <a:r>
              <a:rPr lang="en-GB" dirty="0" err="1" smtClean="0"/>
              <a:t>endarterectomy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7467600" cy="4137323"/>
          </a:xfrm>
        </p:spPr>
        <p:txBody>
          <a:bodyPr/>
          <a:lstStyle/>
          <a:p>
            <a:r>
              <a:rPr lang="en-GB" dirty="0" smtClean="0"/>
              <a:t>Confirm disease</a:t>
            </a:r>
          </a:p>
          <a:p>
            <a:r>
              <a:rPr lang="en-GB" dirty="0" smtClean="0"/>
              <a:t>Confirm patency of ICA</a:t>
            </a:r>
          </a:p>
          <a:p>
            <a:r>
              <a:rPr lang="en-GB" dirty="0" smtClean="0"/>
              <a:t>Mark bifurcation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0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53 year old woman presenting with severe expressive dysphasia and right facial droop</a:t>
            </a:r>
          </a:p>
          <a:p>
            <a:r>
              <a:rPr lang="en-GB" dirty="0" smtClean="0"/>
              <a:t>NIHSS score of 9</a:t>
            </a:r>
          </a:p>
          <a:p>
            <a:r>
              <a:rPr lang="en-GB" dirty="0" smtClean="0"/>
              <a:t>MRI showed left side infarct</a:t>
            </a:r>
          </a:p>
          <a:p>
            <a:r>
              <a:rPr lang="en-GB" dirty="0" err="1" smtClean="0"/>
              <a:t>Dopplers</a:t>
            </a:r>
            <a:r>
              <a:rPr lang="en-GB" dirty="0" smtClean="0"/>
              <a:t> also done</a:t>
            </a:r>
          </a:p>
          <a:p>
            <a:r>
              <a:rPr lang="en-GB" dirty="0" smtClean="0"/>
              <a:t>Subsequent CTA showed extensive left carotid occlusion</a:t>
            </a:r>
          </a:p>
          <a:p>
            <a:r>
              <a:rPr lang="en-GB" dirty="0" smtClean="0"/>
              <a:t>High dose aspirin, PPI</a:t>
            </a:r>
          </a:p>
          <a:p>
            <a:r>
              <a:rPr lang="en-GB" dirty="0" smtClean="0"/>
              <a:t>Not a candidate for surgery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569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467600" cy="1143000"/>
          </a:xfrm>
        </p:spPr>
        <p:txBody>
          <a:bodyPr/>
          <a:lstStyle/>
          <a:p>
            <a:pPr algn="ctr"/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3"/>
            <a:ext cx="91916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6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846"/>
            <a:ext cx="7467600" cy="434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60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Signs and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3484984"/>
          </a:xfrm>
        </p:spPr>
        <p:txBody>
          <a:bodyPr/>
          <a:lstStyle/>
          <a:p>
            <a:r>
              <a:rPr lang="en-GB" altLang="en-US" dirty="0" smtClean="0"/>
              <a:t>Bruit</a:t>
            </a:r>
            <a:endParaRPr lang="en-GB" altLang="en-US" dirty="0"/>
          </a:p>
          <a:p>
            <a:r>
              <a:rPr lang="en-GB" altLang="en-US" dirty="0"/>
              <a:t>U</a:t>
            </a:r>
            <a:r>
              <a:rPr lang="en-GB" altLang="en-US" dirty="0" smtClean="0"/>
              <a:t>nilateral weakness</a:t>
            </a:r>
          </a:p>
          <a:p>
            <a:r>
              <a:rPr lang="en-GB" altLang="en-US" dirty="0"/>
              <a:t>L</a:t>
            </a:r>
            <a:r>
              <a:rPr lang="en-GB" altLang="en-US" dirty="0" smtClean="0"/>
              <a:t>oss </a:t>
            </a:r>
            <a:r>
              <a:rPr lang="en-GB" altLang="en-US" dirty="0"/>
              <a:t>of </a:t>
            </a:r>
            <a:r>
              <a:rPr lang="en-GB" altLang="en-US" dirty="0" smtClean="0"/>
              <a:t>sensation</a:t>
            </a:r>
          </a:p>
          <a:p>
            <a:r>
              <a:rPr lang="en-GB" altLang="en-US" dirty="0" smtClean="0"/>
              <a:t>Aphasia</a:t>
            </a:r>
            <a:endParaRPr lang="en-GB" altLang="en-US" dirty="0"/>
          </a:p>
          <a:p>
            <a:r>
              <a:rPr lang="en-GB" altLang="en-US" dirty="0" err="1"/>
              <a:t>A</a:t>
            </a:r>
            <a:r>
              <a:rPr lang="en-GB" altLang="en-US" dirty="0" err="1" smtClean="0"/>
              <a:t>maurosis</a:t>
            </a:r>
            <a:r>
              <a:rPr lang="en-GB" altLang="en-US" dirty="0" smtClean="0"/>
              <a:t> </a:t>
            </a:r>
            <a:r>
              <a:rPr lang="en-GB" altLang="en-US" dirty="0" err="1"/>
              <a:t>fugax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4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104775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516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1068705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847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38150"/>
            <a:ext cx="89344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69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71550"/>
            <a:ext cx="48577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50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8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When is carotid imaging required?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3629000"/>
          </a:xfrm>
        </p:spPr>
        <p:txBody>
          <a:bodyPr/>
          <a:lstStyle/>
          <a:p>
            <a:r>
              <a:rPr lang="en-GB" dirty="0" smtClean="0"/>
              <a:t>NICE guidelines</a:t>
            </a:r>
          </a:p>
          <a:p>
            <a:pPr lvl="1"/>
            <a:r>
              <a:rPr lang="en-GB" dirty="0" smtClean="0"/>
              <a:t>“All </a:t>
            </a:r>
            <a:r>
              <a:rPr lang="en-GB" dirty="0"/>
              <a:t>people with suspected TIA who after specialist assessment are considered as candidates for carotid </a:t>
            </a:r>
            <a:r>
              <a:rPr lang="en-GB" dirty="0" err="1"/>
              <a:t>endarterectomy</a:t>
            </a:r>
            <a:r>
              <a:rPr lang="en-GB" dirty="0"/>
              <a:t> should have carotid imaging within 1 week of onset of symptoms</a:t>
            </a:r>
            <a:r>
              <a:rPr lang="en-GB" dirty="0" smtClean="0"/>
              <a:t>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0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Carotid duplex ultrasound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3556992"/>
          </a:xfrm>
        </p:spPr>
        <p:txBody>
          <a:bodyPr/>
          <a:lstStyle/>
          <a:p>
            <a:r>
              <a:rPr lang="en-GB" dirty="0" smtClean="0"/>
              <a:t>Duplex = imaging plus Doppler (flow) studies</a:t>
            </a:r>
          </a:p>
          <a:p>
            <a:r>
              <a:rPr lang="en-GB" dirty="0" smtClean="0"/>
              <a:t>B mode imaging</a:t>
            </a:r>
          </a:p>
          <a:p>
            <a:r>
              <a:rPr lang="en-GB" dirty="0" smtClean="0"/>
              <a:t>Colour Doppler </a:t>
            </a:r>
          </a:p>
          <a:p>
            <a:r>
              <a:rPr lang="en-GB" dirty="0" smtClean="0"/>
              <a:t>Spectral Doppler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0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 we scan?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Extracranial</a:t>
            </a:r>
            <a:r>
              <a:rPr lang="en-GB" dirty="0" smtClean="0"/>
              <a:t> anatomy</a:t>
            </a:r>
            <a:endParaRPr lang="en-GB" dirty="0"/>
          </a:p>
        </p:txBody>
      </p:sp>
      <p:pic>
        <p:nvPicPr>
          <p:cNvPr id="4" name="Content Placeholder 3" descr="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762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88014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 mode imaging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594884" cy="30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/>
          <a:stretch/>
        </p:blipFill>
        <p:spPr bwMode="auto">
          <a:xfrm>
            <a:off x="5220072" y="1916832"/>
            <a:ext cx="37330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 mode imaging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Plaque classification</a:t>
            </a:r>
          </a:p>
          <a:p>
            <a:pPr lvl="1"/>
            <a:r>
              <a:rPr lang="en-GB" dirty="0" smtClean="0"/>
              <a:t>Echogenic/</a:t>
            </a:r>
            <a:r>
              <a:rPr lang="en-GB" dirty="0" err="1" smtClean="0"/>
              <a:t>echolucent</a:t>
            </a:r>
            <a:endParaRPr lang="en-GB" dirty="0" smtClean="0"/>
          </a:p>
          <a:p>
            <a:pPr lvl="1"/>
            <a:r>
              <a:rPr lang="en-GB" dirty="0" smtClean="0"/>
              <a:t>Heterogeneous/homogeneous</a:t>
            </a:r>
          </a:p>
          <a:p>
            <a:pPr lvl="1"/>
            <a:r>
              <a:rPr lang="en-GB" dirty="0" smtClean="0"/>
              <a:t>Irregular/smooth</a:t>
            </a:r>
          </a:p>
          <a:p>
            <a:pPr lvl="1"/>
            <a:r>
              <a:rPr lang="en-GB" dirty="0" smtClean="0"/>
              <a:t>Isolated/extensive</a:t>
            </a:r>
          </a:p>
          <a:p>
            <a:pPr lvl="1"/>
            <a:r>
              <a:rPr lang="en-GB" dirty="0" smtClean="0"/>
              <a:t>Ulcerated?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1248</TotalTime>
  <Words>505</Words>
  <Application>Microsoft Office PowerPoint</Application>
  <PresentationFormat>On-screen Show (4:3)</PresentationFormat>
  <Paragraphs>129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Technic</vt:lpstr>
      <vt:lpstr>Carotid Doppler ULTRASOUND </vt:lpstr>
      <vt:lpstr>Who do we scan?</vt:lpstr>
      <vt:lpstr>What is a stroke/TIA?</vt:lpstr>
      <vt:lpstr>Signs and symptoms</vt:lpstr>
      <vt:lpstr>When is carotid imaging required?</vt:lpstr>
      <vt:lpstr>Carotid duplex ultrasound</vt:lpstr>
      <vt:lpstr>What do we scan?</vt:lpstr>
      <vt:lpstr>B mode imaging</vt:lpstr>
      <vt:lpstr>B mode imaging</vt:lpstr>
      <vt:lpstr>B mode imaging</vt:lpstr>
      <vt:lpstr>B mode imaging</vt:lpstr>
      <vt:lpstr>How does Doppler work?</vt:lpstr>
      <vt:lpstr>Importance of Doppler angle</vt:lpstr>
      <vt:lpstr>Importance of Doppler angle</vt:lpstr>
      <vt:lpstr>Colour Doppler</vt:lpstr>
      <vt:lpstr>Colour Doppler</vt:lpstr>
      <vt:lpstr>Colour Doppler</vt:lpstr>
      <vt:lpstr>Colour Doppler</vt:lpstr>
      <vt:lpstr>Spectral Doppler</vt:lpstr>
      <vt:lpstr>Spectral Doppler</vt:lpstr>
      <vt:lpstr>Spectral Doppler</vt:lpstr>
      <vt:lpstr>Spectral Doppler</vt:lpstr>
      <vt:lpstr>Overview</vt:lpstr>
      <vt:lpstr>How do we grade a stenosis?</vt:lpstr>
      <vt:lpstr>How do we grade a stenosis?</vt:lpstr>
      <vt:lpstr>Case study</vt:lpstr>
      <vt:lpstr>Case study</vt:lpstr>
      <vt:lpstr>Case study</vt:lpstr>
      <vt:lpstr>Case study</vt:lpstr>
      <vt:lpstr>Case study</vt:lpstr>
      <vt:lpstr>Case study</vt:lpstr>
      <vt:lpstr>Other abnormalities</vt:lpstr>
      <vt:lpstr>Are there limitations?</vt:lpstr>
      <vt:lpstr>Are there limitations? </vt:lpstr>
      <vt:lpstr>Are there limitations?</vt:lpstr>
      <vt:lpstr>Scanning pre-endarterectomy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RBCH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Medical Physics</dc:creator>
  <cp:lastModifiedBy>Default User</cp:lastModifiedBy>
  <cp:revision>50</cp:revision>
  <dcterms:created xsi:type="dcterms:W3CDTF">2018-03-27T09:04:26Z</dcterms:created>
  <dcterms:modified xsi:type="dcterms:W3CDTF">2021-05-16T10:56:28Z</dcterms:modified>
</cp:coreProperties>
</file>