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977" autoAdjust="0"/>
  </p:normalViewPr>
  <p:slideViewPr>
    <p:cSldViewPr>
      <p:cViewPr varScale="1">
        <p:scale>
          <a:sx n="80" d="100"/>
          <a:sy n="80" d="100"/>
        </p:scale>
        <p:origin x="-87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30" y="168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A17CE-FEC4-4653-8E1D-69A0C4A6AA0C}" type="datetimeFigureOut">
              <a:rPr lang="en-GB" smtClean="0"/>
              <a:pPr/>
              <a:t>04/03/2020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62DE5-BAD4-4B42-844D-EC43BC330EB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8735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Good morning everyone..</a:t>
            </a:r>
          </a:p>
          <a:p>
            <a:r>
              <a:rPr lang="en-GB" dirty="0" smtClean="0"/>
              <a:t>Firstly we would like to welcome you all to our renal </a:t>
            </a:r>
            <a:r>
              <a:rPr lang="en-GB" dirty="0" smtClean="0"/>
              <a:t>access</a:t>
            </a:r>
            <a:r>
              <a:rPr lang="en-GB" baseline="0" dirty="0" smtClean="0"/>
              <a:t> study </a:t>
            </a:r>
            <a:r>
              <a:rPr lang="en-GB" baseline="0" dirty="0" smtClean="0"/>
              <a:t>day. </a:t>
            </a:r>
            <a:endParaRPr lang="en-GB" baseline="0" dirty="0" smtClean="0"/>
          </a:p>
          <a:p>
            <a:endParaRPr lang="en-GB" baseline="0" dirty="0" smtClean="0"/>
          </a:p>
          <a:p>
            <a:r>
              <a:rPr lang="en-GB" baseline="0" dirty="0" smtClean="0"/>
              <a:t>We have a morning full of theory with </a:t>
            </a:r>
            <a:r>
              <a:rPr lang="en-GB" baseline="0" dirty="0" smtClean="0"/>
              <a:t>a variety of talks. Mo is going to give an overview of renal failure. </a:t>
            </a:r>
            <a:r>
              <a:rPr lang="en-GB" baseline="0" dirty="0" smtClean="0"/>
              <a:t>Simon, our renal specialist nurse will </a:t>
            </a:r>
            <a:r>
              <a:rPr lang="en-GB" baseline="0" dirty="0" smtClean="0"/>
              <a:t>look at renal replacement therapies and haemodialysis. We have John Gardner, who has kindly agreed to give you a patient perspective which is a really important insight. </a:t>
            </a:r>
          </a:p>
          <a:p>
            <a:endParaRPr lang="en-GB" baseline="0" dirty="0" smtClean="0"/>
          </a:p>
          <a:p>
            <a:r>
              <a:rPr lang="en-GB" baseline="0" dirty="0" smtClean="0"/>
              <a:t>We will break for tea and coffee around 10:40. </a:t>
            </a:r>
          </a:p>
          <a:p>
            <a:endParaRPr lang="en-GB" baseline="0" dirty="0" smtClean="0"/>
          </a:p>
          <a:p>
            <a:r>
              <a:rPr lang="en-GB" baseline="0" dirty="0" smtClean="0"/>
              <a:t>After morning break, I will give you an overview of the role ultrasound in renal dialysis. You will then hear from Graham </a:t>
            </a:r>
            <a:r>
              <a:rPr lang="en-GB" baseline="0" dirty="0" smtClean="0"/>
              <a:t>Collin consultant radiologist at NBT who will talk to you about </a:t>
            </a:r>
            <a:r>
              <a:rPr lang="en-GB" baseline="0" dirty="0" smtClean="0"/>
              <a:t>radiological intervention </a:t>
            </a:r>
            <a:r>
              <a:rPr lang="en-GB" baseline="0" dirty="0" smtClean="0"/>
              <a:t>of access and </a:t>
            </a:r>
            <a:r>
              <a:rPr lang="en-GB" baseline="0" dirty="0" err="1" smtClean="0"/>
              <a:t>Shakeeb</a:t>
            </a:r>
            <a:r>
              <a:rPr lang="en-GB" baseline="0" dirty="0" smtClean="0"/>
              <a:t> </a:t>
            </a:r>
            <a:r>
              <a:rPr lang="en-GB" baseline="0" dirty="0" smtClean="0"/>
              <a:t>Khan who is a consultant renal transplant and access surgeon who is going to talk </a:t>
            </a:r>
            <a:r>
              <a:rPr lang="en-GB" baseline="0" dirty="0" smtClean="0"/>
              <a:t>about HD access and formation . Feel free to ask the speakers any questions during the talks and there is also some time after each talk to ask any questions that you may have. </a:t>
            </a:r>
          </a:p>
          <a:p>
            <a:endParaRPr lang="en-GB" baseline="0" dirty="0" smtClean="0"/>
          </a:p>
          <a:p>
            <a:r>
              <a:rPr lang="en-GB" baseline="0" dirty="0" smtClean="0"/>
              <a:t>We will break for lunch at 13:00 which will be served here in the room. Will is going to talk after lunch about ultrasound assessment in a bit more detail before breaking into the practical sessions where you will observe ultrasound assessments on fistula patients and have a go yourself. </a:t>
            </a:r>
          </a:p>
          <a:p>
            <a:endParaRPr lang="en-GB" baseline="0" dirty="0" smtClean="0"/>
          </a:p>
          <a:p>
            <a:r>
              <a:rPr lang="en-GB" baseline="0" dirty="0" smtClean="0"/>
              <a:t>We are lucky to </a:t>
            </a:r>
            <a:r>
              <a:rPr lang="en-GB" baseline="0" dirty="0" smtClean="0"/>
              <a:t>have </a:t>
            </a:r>
            <a:r>
              <a:rPr lang="en-GB" baseline="0" dirty="0" smtClean="0"/>
              <a:t>four medical </a:t>
            </a:r>
            <a:r>
              <a:rPr lang="en-GB" baseline="0" dirty="0" smtClean="0"/>
              <a:t>companies. Medtronic, </a:t>
            </a:r>
            <a:r>
              <a:rPr lang="en-GB" baseline="0" dirty="0" err="1" smtClean="0"/>
              <a:t>kimal</a:t>
            </a:r>
            <a:r>
              <a:rPr lang="en-GB" baseline="0" dirty="0" smtClean="0"/>
              <a:t>, orca and GE healthcare who </a:t>
            </a:r>
            <a:r>
              <a:rPr lang="en-GB" baseline="0" dirty="0" smtClean="0"/>
              <a:t>will be available throughout the day and are also involved in our practical workshops this afternoon. </a:t>
            </a:r>
            <a:endParaRPr lang="en-GB" baseline="0" dirty="0" smtClean="0"/>
          </a:p>
          <a:p>
            <a:endParaRPr lang="en-GB" baseline="0" dirty="0" smtClean="0"/>
          </a:p>
          <a:p>
            <a:r>
              <a:rPr lang="en-GB" baseline="0" dirty="0" smtClean="0"/>
              <a:t>Just a few other things to note – toilets…. We are not expecting a fire alarm testing today so if the fire alarm sounds, please make your way to the nearest exit which is </a:t>
            </a:r>
          </a:p>
          <a:p>
            <a:r>
              <a:rPr lang="en-GB" baseline="0" dirty="0" smtClean="0"/>
              <a:t>Also we would appreciate it if you could check that your phones are on silent or vibrate. </a:t>
            </a:r>
          </a:p>
          <a:p>
            <a:endParaRPr lang="en-GB" baseline="0" dirty="0" smtClean="0"/>
          </a:p>
          <a:p>
            <a:r>
              <a:rPr lang="en-GB" baseline="0" dirty="0" smtClean="0"/>
              <a:t>So I think that’s about it for now. So now we are going to start with…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62DE5-BAD4-4B42-844D-EC43BC330EB0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7182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04/03/2020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93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04/03/2020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651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04/03/2020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724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04/03/2020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96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04/03/2020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6587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04/03/2020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1066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04/03/2020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463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04/03/2020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619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04/03/2020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9100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04/03/2020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59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04/03/2020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3762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E863C-C83D-4B79-AC93-D825A5A47C00}" type="datetimeFigureOut">
              <a:rPr lang="en-GB" smtClean="0"/>
              <a:pPr/>
              <a:t>04/03/2020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1987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jpeg"/><Relationship Id="rId7" Type="http://schemas.openxmlformats.org/officeDocument/2006/relationships/image" Target="cid:image007.png@01D3887C.802BC23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7.png"/><Relationship Id="rId5" Type="http://schemas.openxmlformats.org/officeDocument/2006/relationships/image" Target="../media/image2.png"/><Relationship Id="rId10" Type="http://schemas.openxmlformats.org/officeDocument/2006/relationships/image" Target="../media/image6.jpeg"/><Relationship Id="rId4" Type="http://schemas.microsoft.com/office/2007/relationships/hdphoto" Target="../media/hdphoto1.wdp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ttp://www.bdp.com/globalassets/projects/southmead-hospital/southmead-hospital_013.jpg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8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ln>
            <a:noFill/>
          </a:ln>
          <a:effectLst>
            <a:outerShdw blurRad="736600" dist="50800" sx="1000" sy="1000" algn="ctr" rotWithShape="0">
              <a:srgbClr val="000000"/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700" b="1" dirty="0" smtClean="0"/>
              <a:t/>
            </a:r>
            <a:br>
              <a:rPr lang="en-GB" sz="2700" b="1" dirty="0" smtClean="0"/>
            </a:br>
            <a:r>
              <a:rPr lang="en-GB" sz="2700" b="1" dirty="0"/>
              <a:t/>
            </a:r>
            <a:br>
              <a:rPr lang="en-GB" sz="2700" b="1" dirty="0"/>
            </a:br>
            <a:r>
              <a:rPr lang="en-GB" sz="2700" b="1" dirty="0" smtClean="0"/>
              <a:t/>
            </a:r>
            <a:br>
              <a:rPr lang="en-GB" sz="2700" b="1" dirty="0" smtClean="0"/>
            </a:br>
            <a:r>
              <a:rPr lang="en-GB" sz="2700" b="1" dirty="0" smtClean="0">
                <a:solidFill>
                  <a:schemeClr val="bg1"/>
                </a:solidFill>
              </a:rPr>
              <a:t>Course programme</a:t>
            </a:r>
            <a:r>
              <a:rPr lang="en-GB" sz="2700" dirty="0" smtClean="0">
                <a:solidFill>
                  <a:schemeClr val="bg1"/>
                </a:solidFill>
              </a:rPr>
              <a:t/>
            </a:r>
            <a:br>
              <a:rPr lang="en-GB" sz="2700" dirty="0" smtClean="0">
                <a:solidFill>
                  <a:schemeClr val="bg1"/>
                </a:solidFill>
              </a:rPr>
            </a:br>
            <a:r>
              <a:rPr lang="en-GB" sz="2200" b="1" dirty="0" smtClean="0">
                <a:solidFill>
                  <a:schemeClr val="bg1"/>
                </a:solidFill>
              </a:rPr>
              <a:t>Renal Failure and Haemodialysis Access: </a:t>
            </a:r>
            <a:r>
              <a:rPr lang="en-GB" sz="2200" dirty="0" smtClean="0">
                <a:solidFill>
                  <a:schemeClr val="bg1"/>
                </a:solidFill>
              </a:rPr>
              <a:t/>
            </a:r>
            <a:br>
              <a:rPr lang="en-GB" sz="2200" dirty="0" smtClean="0">
                <a:solidFill>
                  <a:schemeClr val="bg1"/>
                </a:solidFill>
              </a:rPr>
            </a:br>
            <a:r>
              <a:rPr lang="en-GB" sz="2200" b="1" i="1" dirty="0" smtClean="0">
                <a:solidFill>
                  <a:schemeClr val="bg1"/>
                </a:solidFill>
              </a:rPr>
              <a:t>A multidisciplinary team perspective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83264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7200" b="1" dirty="0" smtClean="0">
                <a:solidFill>
                  <a:schemeClr val="bg1"/>
                </a:solidFill>
              </a:rPr>
              <a:t>08:45 </a:t>
            </a:r>
            <a:r>
              <a:rPr lang="en-GB" sz="7200" b="1" dirty="0">
                <a:solidFill>
                  <a:schemeClr val="bg1"/>
                </a:solidFill>
              </a:rPr>
              <a:t>– 09:00 Registration        </a:t>
            </a:r>
          </a:p>
          <a:p>
            <a:pPr marL="0" indent="0">
              <a:buNone/>
            </a:pPr>
            <a:r>
              <a:rPr lang="en-GB" sz="7200" b="1" dirty="0">
                <a:solidFill>
                  <a:schemeClr val="bg1"/>
                </a:solidFill>
              </a:rPr>
              <a:t>09:00 – 09:10 Welcome	</a:t>
            </a:r>
            <a:r>
              <a:rPr lang="en-GB" sz="7200" b="1" dirty="0" smtClean="0">
                <a:solidFill>
                  <a:schemeClr val="bg1"/>
                </a:solidFill>
              </a:rPr>
              <a:t>                                                   Louise Fearnside/ Antonio Sassano</a:t>
            </a:r>
            <a:r>
              <a:rPr lang="en-GB" sz="7200" b="1" dirty="0">
                <a:solidFill>
                  <a:schemeClr val="bg1"/>
                </a:solidFill>
              </a:rPr>
              <a:t>					                                </a:t>
            </a:r>
            <a:r>
              <a:rPr lang="en-GB" sz="7200" b="1" dirty="0" smtClean="0">
                <a:solidFill>
                  <a:schemeClr val="bg1"/>
                </a:solidFill>
              </a:rPr>
              <a:t>                </a:t>
            </a:r>
            <a:r>
              <a:rPr lang="en-GB" sz="7200" b="1" dirty="0">
                <a:solidFill>
                  <a:schemeClr val="bg1"/>
                </a:solidFill>
              </a:rPr>
              <a:t>	</a:t>
            </a:r>
            <a:r>
              <a:rPr lang="en-GB" sz="7200" dirty="0">
                <a:solidFill>
                  <a:schemeClr val="bg1"/>
                </a:solidFill>
              </a:rPr>
              <a:t>	</a:t>
            </a:r>
            <a:r>
              <a:rPr lang="en-GB" sz="7200" dirty="0" smtClean="0">
                <a:solidFill>
                  <a:schemeClr val="bg1"/>
                </a:solidFill>
              </a:rPr>
              <a:t>         </a:t>
            </a:r>
            <a:endParaRPr lang="en-GB" sz="72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7200" b="1" dirty="0" smtClean="0">
                <a:solidFill>
                  <a:schemeClr val="bg1"/>
                </a:solidFill>
              </a:rPr>
              <a:t>09:10 – 09:30 Renal Failure and aetiology         			        </a:t>
            </a:r>
            <a:r>
              <a:rPr lang="en-GB" sz="7200" b="1" dirty="0">
                <a:solidFill>
                  <a:schemeClr val="bg1"/>
                </a:solidFill>
              </a:rPr>
              <a:t>Mohammed Al-Talib</a:t>
            </a:r>
          </a:p>
          <a:p>
            <a:pPr marL="0" indent="0">
              <a:buNone/>
            </a:pPr>
            <a:r>
              <a:rPr lang="en-GB" sz="7200" b="1" dirty="0" smtClean="0">
                <a:solidFill>
                  <a:schemeClr val="bg1"/>
                </a:solidFill>
              </a:rPr>
              <a:t>09:40 </a:t>
            </a:r>
            <a:r>
              <a:rPr lang="en-GB" sz="7200" b="1" dirty="0">
                <a:solidFill>
                  <a:schemeClr val="bg1"/>
                </a:solidFill>
              </a:rPr>
              <a:t>– </a:t>
            </a:r>
            <a:r>
              <a:rPr lang="en-GB" sz="7200" b="1" dirty="0" smtClean="0">
                <a:solidFill>
                  <a:schemeClr val="bg1"/>
                </a:solidFill>
              </a:rPr>
              <a:t>10:10 </a:t>
            </a:r>
            <a:r>
              <a:rPr lang="en-GB" sz="7200" b="1" dirty="0">
                <a:solidFill>
                  <a:schemeClr val="bg1"/>
                </a:solidFill>
              </a:rPr>
              <a:t>Renal replacement therapies and </a:t>
            </a:r>
            <a:r>
              <a:rPr lang="en-GB" sz="7200" b="1" dirty="0" smtClean="0">
                <a:solidFill>
                  <a:schemeClr val="bg1"/>
                </a:solidFill>
              </a:rPr>
              <a:t>haemodialysis                               Simon Daniel</a:t>
            </a:r>
          </a:p>
          <a:p>
            <a:pPr marL="0" indent="0">
              <a:buNone/>
            </a:pPr>
            <a:r>
              <a:rPr lang="en-GB" sz="7200" b="1" dirty="0" smtClean="0">
                <a:solidFill>
                  <a:schemeClr val="bg1"/>
                </a:solidFill>
              </a:rPr>
              <a:t>10:20 </a:t>
            </a:r>
            <a:r>
              <a:rPr lang="en-GB" sz="7200" b="1" dirty="0">
                <a:solidFill>
                  <a:schemeClr val="bg1"/>
                </a:solidFill>
              </a:rPr>
              <a:t>– </a:t>
            </a:r>
            <a:r>
              <a:rPr lang="en-GB" sz="7200" b="1" dirty="0" smtClean="0">
                <a:solidFill>
                  <a:schemeClr val="bg1"/>
                </a:solidFill>
              </a:rPr>
              <a:t>10:40 </a:t>
            </a:r>
            <a:r>
              <a:rPr lang="en-GB" sz="7200" b="1" dirty="0">
                <a:solidFill>
                  <a:schemeClr val="bg1"/>
                </a:solidFill>
              </a:rPr>
              <a:t>Patient perspective                                                                                  John </a:t>
            </a:r>
            <a:r>
              <a:rPr lang="en-GB" sz="7200" b="1" dirty="0" smtClean="0">
                <a:solidFill>
                  <a:schemeClr val="bg1"/>
                </a:solidFill>
              </a:rPr>
              <a:t>Gardner</a:t>
            </a:r>
          </a:p>
          <a:p>
            <a:pPr marL="0" indent="0">
              <a:buNone/>
            </a:pPr>
            <a:endParaRPr lang="en-GB" sz="72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7200" b="1" dirty="0" smtClean="0">
                <a:solidFill>
                  <a:schemeClr val="bg1"/>
                </a:solidFill>
              </a:rPr>
              <a:t>10:40– 11:10 Tea/Coffee break</a:t>
            </a:r>
          </a:p>
          <a:p>
            <a:pPr marL="0" indent="0">
              <a:buNone/>
            </a:pPr>
            <a:endParaRPr lang="en-GB" sz="72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7200" b="1" dirty="0" smtClean="0">
                <a:solidFill>
                  <a:schemeClr val="bg1"/>
                </a:solidFill>
              </a:rPr>
              <a:t>11:10 – 11:30 Ultrasound </a:t>
            </a:r>
            <a:r>
              <a:rPr lang="en-GB" sz="7200" b="1" dirty="0">
                <a:solidFill>
                  <a:schemeClr val="bg1"/>
                </a:solidFill>
              </a:rPr>
              <a:t>overview                                                                        </a:t>
            </a:r>
            <a:r>
              <a:rPr lang="en-GB" sz="7200" b="1" dirty="0" smtClean="0">
                <a:solidFill>
                  <a:schemeClr val="bg1"/>
                </a:solidFill>
              </a:rPr>
              <a:t> Louise </a:t>
            </a:r>
            <a:r>
              <a:rPr lang="en-GB" sz="7200" b="1" dirty="0">
                <a:solidFill>
                  <a:schemeClr val="bg1"/>
                </a:solidFill>
              </a:rPr>
              <a:t>Fearnside</a:t>
            </a:r>
          </a:p>
          <a:p>
            <a:pPr marL="0" indent="0">
              <a:buNone/>
            </a:pPr>
            <a:r>
              <a:rPr lang="en-GB" sz="7200" b="1" dirty="0" smtClean="0">
                <a:solidFill>
                  <a:schemeClr val="bg1"/>
                </a:solidFill>
              </a:rPr>
              <a:t>11:40 </a:t>
            </a:r>
            <a:r>
              <a:rPr lang="en-GB" sz="7200" b="1" dirty="0">
                <a:solidFill>
                  <a:schemeClr val="bg1"/>
                </a:solidFill>
              </a:rPr>
              <a:t>– </a:t>
            </a:r>
            <a:r>
              <a:rPr lang="en-GB" sz="7200" b="1" dirty="0" smtClean="0">
                <a:solidFill>
                  <a:schemeClr val="bg1"/>
                </a:solidFill>
              </a:rPr>
              <a:t>12:10 Radiological </a:t>
            </a:r>
            <a:r>
              <a:rPr lang="en-GB" sz="7200" b="1" dirty="0">
                <a:solidFill>
                  <a:schemeClr val="bg1"/>
                </a:solidFill>
              </a:rPr>
              <a:t>Intervention                                                                      Graham Collin</a:t>
            </a:r>
          </a:p>
          <a:p>
            <a:pPr marL="0" indent="0">
              <a:buNone/>
            </a:pPr>
            <a:r>
              <a:rPr lang="en-GB" sz="7200" b="1" dirty="0" smtClean="0">
                <a:solidFill>
                  <a:schemeClr val="bg1"/>
                </a:solidFill>
              </a:rPr>
              <a:t>12:20 – 12:50 HD </a:t>
            </a:r>
            <a:r>
              <a:rPr lang="en-GB" sz="7200" b="1" dirty="0">
                <a:solidFill>
                  <a:schemeClr val="bg1"/>
                </a:solidFill>
              </a:rPr>
              <a:t>Access and formation </a:t>
            </a:r>
            <a:r>
              <a:rPr lang="en-GB" sz="7200" b="1" dirty="0" smtClean="0">
                <a:solidFill>
                  <a:schemeClr val="bg1"/>
                </a:solidFill>
              </a:rPr>
              <a:t>                                                                     Shakeeb Khan</a:t>
            </a:r>
            <a:endParaRPr lang="en-GB" sz="7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7200" b="1" dirty="0" smtClean="0">
                <a:solidFill>
                  <a:schemeClr val="bg1"/>
                </a:solidFill>
              </a:rPr>
              <a:t>13:00 </a:t>
            </a:r>
            <a:r>
              <a:rPr lang="en-GB" sz="7200" b="1" dirty="0">
                <a:solidFill>
                  <a:schemeClr val="bg1"/>
                </a:solidFill>
              </a:rPr>
              <a:t>– </a:t>
            </a:r>
            <a:r>
              <a:rPr lang="en-GB" sz="7200" b="1" dirty="0" smtClean="0">
                <a:solidFill>
                  <a:schemeClr val="bg1"/>
                </a:solidFill>
              </a:rPr>
              <a:t>13:45Lunch</a:t>
            </a:r>
          </a:p>
          <a:p>
            <a:pPr marL="0" indent="0">
              <a:buNone/>
            </a:pPr>
            <a:endParaRPr lang="en-GB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7200" b="1" dirty="0">
                <a:solidFill>
                  <a:schemeClr val="bg1"/>
                </a:solidFill>
              </a:rPr>
              <a:t>13:50 – </a:t>
            </a:r>
            <a:r>
              <a:rPr lang="en-GB" sz="7200" b="1" dirty="0" smtClean="0">
                <a:solidFill>
                  <a:schemeClr val="bg1"/>
                </a:solidFill>
              </a:rPr>
              <a:t>14:10 Ultrasound assessment</a:t>
            </a:r>
            <a:r>
              <a:rPr lang="en-GB" sz="7200" b="1" dirty="0">
                <a:solidFill>
                  <a:schemeClr val="bg1"/>
                </a:solidFill>
              </a:rPr>
              <a:t> </a:t>
            </a:r>
            <a:r>
              <a:rPr lang="en-GB" sz="7200" b="1" dirty="0" smtClean="0">
                <a:solidFill>
                  <a:schemeClr val="bg1"/>
                </a:solidFill>
              </a:rPr>
              <a:t>                                                                        William Owen</a:t>
            </a:r>
            <a:endParaRPr lang="en-GB" sz="7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7200" b="1" dirty="0" smtClean="0">
                <a:solidFill>
                  <a:schemeClr val="bg1"/>
                </a:solidFill>
              </a:rPr>
              <a:t>14:15 – 16:00 </a:t>
            </a:r>
            <a:r>
              <a:rPr lang="en-GB" sz="7200" b="1" dirty="0">
                <a:solidFill>
                  <a:schemeClr val="bg1"/>
                </a:solidFill>
              </a:rPr>
              <a:t>Practical Sessions to include afternoon break</a:t>
            </a:r>
          </a:p>
          <a:p>
            <a:pPr marL="0" indent="0">
              <a:buNone/>
            </a:pPr>
            <a:r>
              <a:rPr lang="en-GB" sz="7200" b="1" dirty="0" smtClean="0">
                <a:solidFill>
                  <a:schemeClr val="bg1"/>
                </a:solidFill>
              </a:rPr>
              <a:t>16:15 </a:t>
            </a:r>
            <a:r>
              <a:rPr lang="en-GB" sz="7200" b="1" dirty="0">
                <a:solidFill>
                  <a:schemeClr val="bg1"/>
                </a:solidFill>
              </a:rPr>
              <a:t>– </a:t>
            </a:r>
            <a:r>
              <a:rPr lang="en-GB" sz="7200" b="1" dirty="0" smtClean="0">
                <a:solidFill>
                  <a:schemeClr val="bg1"/>
                </a:solidFill>
              </a:rPr>
              <a:t>Close</a:t>
            </a:r>
            <a:endParaRPr lang="en-GB" sz="7200" b="1" dirty="0">
              <a:solidFill>
                <a:schemeClr val="bg1"/>
              </a:solidFill>
            </a:endParaRPr>
          </a:p>
          <a:p>
            <a:endParaRPr lang="en-GB" sz="5500" dirty="0"/>
          </a:p>
        </p:txBody>
      </p:sp>
      <p:pic>
        <p:nvPicPr>
          <p:cNvPr id="7" name="Picture 6" descr="C:\Users\a2-sassano\Desktop\UWE logo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142875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id:image007.png@01D3887C.802BC230"/>
          <p:cNvPicPr/>
          <p:nvPr/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332656"/>
            <a:ext cx="1438275" cy="711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https://www.kiplinger.com/kipimages/pages/17147.jp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78602"/>
            <a:ext cx="1440160" cy="5963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https://www.topratedlists.com/health/medical-equipment/img/ultrasound-machines-ge-lg.pn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158135"/>
            <a:ext cx="1518757" cy="6168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http://www.tbat.co.uk/wp-content/uploads/2016/03/Kimal-slider.jpg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6175346"/>
            <a:ext cx="1623814" cy="575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8900" y="6178602"/>
            <a:ext cx="1659427" cy="568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885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</TotalTime>
  <Words>349</Words>
  <Application>Microsoft Office PowerPoint</Application>
  <PresentationFormat>On-screen Show (4:3)</PresentationFormat>
  <Paragraphs>36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Course programme Renal Failure and Haemodialysis Access:  A multidisciplinary team perspective  </vt:lpstr>
    </vt:vector>
  </TitlesOfParts>
  <Company>NBT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 Fearnside</dc:creator>
  <cp:lastModifiedBy>Louise Fearnside</cp:lastModifiedBy>
  <cp:revision>42</cp:revision>
  <cp:lastPrinted>2020-03-02T10:56:08Z</cp:lastPrinted>
  <dcterms:created xsi:type="dcterms:W3CDTF">2018-03-21T12:54:28Z</dcterms:created>
  <dcterms:modified xsi:type="dcterms:W3CDTF">2020-03-04T16:19:19Z</dcterms:modified>
</cp:coreProperties>
</file>