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8"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977" autoAdjust="0"/>
  </p:normalViewPr>
  <p:slideViewPr>
    <p:cSldViewPr>
      <p:cViewPr varScale="1">
        <p:scale>
          <a:sx n="80" d="100"/>
          <a:sy n="80" d="100"/>
        </p:scale>
        <p:origin x="-870" y="78"/>
      </p:cViewPr>
      <p:guideLst>
        <p:guide orient="horz" pos="2160"/>
        <p:guide pos="2880"/>
      </p:guideLst>
    </p:cSldViewPr>
  </p:slideViewPr>
  <p:notesTextViewPr>
    <p:cViewPr>
      <p:scale>
        <a:sx n="100" d="100"/>
        <a:sy n="100" d="100"/>
      </p:scale>
      <p:origin x="3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DA17CE-FEC4-4653-8E1D-69A0C4A6AA0C}" type="datetimeFigureOut">
              <a:rPr lang="en-GB" smtClean="0"/>
              <a:pPr/>
              <a:t>03/03/2020</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462DE5-BAD4-4B42-844D-EC43BC330EB0}" type="slidenum">
              <a:rPr lang="en-GB" smtClean="0"/>
              <a:pPr/>
              <a:t>‹#›</a:t>
            </a:fld>
            <a:endParaRPr lang="en-GB" dirty="0"/>
          </a:p>
        </p:txBody>
      </p:sp>
    </p:spTree>
    <p:extLst>
      <p:ext uri="{BB962C8B-B14F-4D97-AF65-F5344CB8AC3E}">
        <p14:creationId xmlns:p14="http://schemas.microsoft.com/office/powerpoint/2010/main" val="24187353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Good morning everyone..</a:t>
            </a:r>
          </a:p>
          <a:p>
            <a:r>
              <a:rPr lang="en-GB" dirty="0" smtClean="0"/>
              <a:t>Firstly we would like to welcome you all to our renal failure and haemodialysis</a:t>
            </a:r>
            <a:r>
              <a:rPr lang="en-GB" baseline="0" dirty="0" smtClean="0"/>
              <a:t> study day. I thought it would be nice if we could all introduce ourselves, so tell us who you are, your role and where you have come from today. So I’m…</a:t>
            </a:r>
          </a:p>
          <a:p>
            <a:endParaRPr lang="en-GB" baseline="0" dirty="0" smtClean="0"/>
          </a:p>
          <a:p>
            <a:r>
              <a:rPr lang="en-GB" baseline="0" dirty="0" smtClean="0"/>
              <a:t>This morning we have a theory session with a variety of talks. Mo is going to give an overview of renal failure. Simon will look at renal replacement therapies and haemodialysis. We have John Gardner, who has kindly agreed to give you a patient perspective which is a really important insight. </a:t>
            </a:r>
          </a:p>
          <a:p>
            <a:endParaRPr lang="en-GB" baseline="0" dirty="0" smtClean="0"/>
          </a:p>
          <a:p>
            <a:r>
              <a:rPr lang="en-GB" baseline="0" dirty="0" smtClean="0"/>
              <a:t>We will break for tea and coffee around 10:40. </a:t>
            </a:r>
          </a:p>
          <a:p>
            <a:endParaRPr lang="en-GB" baseline="0" dirty="0" smtClean="0"/>
          </a:p>
          <a:p>
            <a:r>
              <a:rPr lang="en-GB" baseline="0" dirty="0" smtClean="0"/>
              <a:t>After morning break, I will give you an overview of the role ultrasound in renal dialysis. You will then hear from Graham Collin about radiological intervention and Shakeeb Khan about HD access and formation . Feel free to ask the speakers any questions during the talks and there is also some time after each talk to ask any questions that you may have. </a:t>
            </a:r>
          </a:p>
          <a:p>
            <a:endParaRPr lang="en-GB" baseline="0" dirty="0" smtClean="0"/>
          </a:p>
          <a:p>
            <a:r>
              <a:rPr lang="en-GB" baseline="0" dirty="0" smtClean="0"/>
              <a:t>We will break for lunch at 13:00 which will be served here in the room. Will is going to talk after lunch about ultrasound assessment in a bit more detail before breaking into the practical sessions where you will observe ultrasound assessments on fistula patients and have a go yourself. </a:t>
            </a:r>
            <a:endParaRPr lang="en-GB" baseline="0" dirty="0" smtClean="0"/>
          </a:p>
          <a:p>
            <a:endParaRPr lang="en-GB" baseline="0" dirty="0" smtClean="0"/>
          </a:p>
          <a:p>
            <a:r>
              <a:rPr lang="en-GB" baseline="0" dirty="0" smtClean="0"/>
              <a:t>We are lucky to have four medical companies here who will be available throughout the day and are also involved in our practical workshops this afternoon. GE have kindly brought ultrasound machines that we can demo later. Medtronic and orca are going to be involved in the cannulation workshops this afternoon and </a:t>
            </a:r>
            <a:r>
              <a:rPr lang="en-GB" baseline="0" dirty="0" err="1" smtClean="0"/>
              <a:t>Kimal</a:t>
            </a:r>
            <a:r>
              <a:rPr lang="en-GB" baseline="0" dirty="0" smtClean="0"/>
              <a:t> supply our trust with transonic machines and will be available later in the workshops to demonstrate a </a:t>
            </a:r>
            <a:r>
              <a:rPr lang="en-GB" baseline="0" smtClean="0"/>
              <a:t>transonic machine. </a:t>
            </a:r>
            <a:endParaRPr lang="en-GB" baseline="0" dirty="0" smtClean="0"/>
          </a:p>
          <a:p>
            <a:endParaRPr lang="en-GB" baseline="0" dirty="0" smtClean="0"/>
          </a:p>
          <a:p>
            <a:r>
              <a:rPr lang="en-GB" baseline="0" dirty="0" smtClean="0"/>
              <a:t>Just a few other things to note – toilets…. We are not expecting a fire alarm testing today so if the fire alarm sounds, please make your way to the nearest exit which is </a:t>
            </a:r>
          </a:p>
          <a:p>
            <a:r>
              <a:rPr lang="en-GB" baseline="0" dirty="0" smtClean="0"/>
              <a:t>Also we would appreciate it if you could check that your phones are on silent or vibrate. </a:t>
            </a:r>
          </a:p>
          <a:p>
            <a:endParaRPr lang="en-GB" baseline="0" dirty="0" smtClean="0"/>
          </a:p>
          <a:p>
            <a:r>
              <a:rPr lang="en-GB" baseline="0" dirty="0" smtClean="0"/>
              <a:t>So I think that’s about it for now. So now we are going to start with…</a:t>
            </a:r>
          </a:p>
          <a:p>
            <a:endParaRPr lang="en-GB" dirty="0"/>
          </a:p>
        </p:txBody>
      </p:sp>
      <p:sp>
        <p:nvSpPr>
          <p:cNvPr id="4" name="Slide Number Placeholder 3"/>
          <p:cNvSpPr>
            <a:spLocks noGrp="1"/>
          </p:cNvSpPr>
          <p:nvPr>
            <p:ph type="sldNum" sz="quarter" idx="10"/>
          </p:nvPr>
        </p:nvSpPr>
        <p:spPr/>
        <p:txBody>
          <a:bodyPr/>
          <a:lstStyle/>
          <a:p>
            <a:fld id="{FA462DE5-BAD4-4B42-844D-EC43BC330EB0}" type="slidenum">
              <a:rPr lang="en-GB" smtClean="0"/>
              <a:pPr/>
              <a:t>1</a:t>
            </a:fld>
            <a:endParaRPr lang="en-GB" dirty="0"/>
          </a:p>
        </p:txBody>
      </p:sp>
    </p:spTree>
    <p:extLst>
      <p:ext uri="{BB962C8B-B14F-4D97-AF65-F5344CB8AC3E}">
        <p14:creationId xmlns:p14="http://schemas.microsoft.com/office/powerpoint/2010/main" val="23771827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94E863C-C83D-4B79-AC93-D825A5A47C00}" type="datetimeFigureOut">
              <a:rPr lang="en-GB" smtClean="0"/>
              <a:pPr/>
              <a:t>03/03/2020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0CF96AE-4ABB-490A-86EC-CF673C8E85EB}" type="slidenum">
              <a:rPr lang="en-GB" smtClean="0"/>
              <a:pPr/>
              <a:t>‹#›</a:t>
            </a:fld>
            <a:endParaRPr lang="en-GB" dirty="0"/>
          </a:p>
        </p:txBody>
      </p:sp>
    </p:spTree>
    <p:extLst>
      <p:ext uri="{BB962C8B-B14F-4D97-AF65-F5344CB8AC3E}">
        <p14:creationId xmlns:p14="http://schemas.microsoft.com/office/powerpoint/2010/main" val="2797935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94E863C-C83D-4B79-AC93-D825A5A47C00}" type="datetimeFigureOut">
              <a:rPr lang="en-GB" smtClean="0"/>
              <a:pPr/>
              <a:t>03/03/2020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0CF96AE-4ABB-490A-86EC-CF673C8E85EB}" type="slidenum">
              <a:rPr lang="en-GB" smtClean="0"/>
              <a:pPr/>
              <a:t>‹#›</a:t>
            </a:fld>
            <a:endParaRPr lang="en-GB" dirty="0"/>
          </a:p>
        </p:txBody>
      </p:sp>
    </p:spTree>
    <p:extLst>
      <p:ext uri="{BB962C8B-B14F-4D97-AF65-F5344CB8AC3E}">
        <p14:creationId xmlns:p14="http://schemas.microsoft.com/office/powerpoint/2010/main" val="1676510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94E863C-C83D-4B79-AC93-D825A5A47C00}" type="datetimeFigureOut">
              <a:rPr lang="en-GB" smtClean="0"/>
              <a:pPr/>
              <a:t>03/03/2020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0CF96AE-4ABB-490A-86EC-CF673C8E85EB}" type="slidenum">
              <a:rPr lang="en-GB" smtClean="0"/>
              <a:pPr/>
              <a:t>‹#›</a:t>
            </a:fld>
            <a:endParaRPr lang="en-GB" dirty="0"/>
          </a:p>
        </p:txBody>
      </p:sp>
    </p:spTree>
    <p:extLst>
      <p:ext uri="{BB962C8B-B14F-4D97-AF65-F5344CB8AC3E}">
        <p14:creationId xmlns:p14="http://schemas.microsoft.com/office/powerpoint/2010/main" val="3277724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94E863C-C83D-4B79-AC93-D825A5A47C00}" type="datetimeFigureOut">
              <a:rPr lang="en-GB" smtClean="0"/>
              <a:pPr/>
              <a:t>03/03/2020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0CF96AE-4ABB-490A-86EC-CF673C8E85EB}" type="slidenum">
              <a:rPr lang="en-GB" smtClean="0"/>
              <a:pPr/>
              <a:t>‹#›</a:t>
            </a:fld>
            <a:endParaRPr lang="en-GB" dirty="0"/>
          </a:p>
        </p:txBody>
      </p:sp>
    </p:spTree>
    <p:extLst>
      <p:ext uri="{BB962C8B-B14F-4D97-AF65-F5344CB8AC3E}">
        <p14:creationId xmlns:p14="http://schemas.microsoft.com/office/powerpoint/2010/main" val="54296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4E863C-C83D-4B79-AC93-D825A5A47C00}" type="datetimeFigureOut">
              <a:rPr lang="en-GB" smtClean="0"/>
              <a:pPr/>
              <a:t>03/03/2020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0CF96AE-4ABB-490A-86EC-CF673C8E85EB}" type="slidenum">
              <a:rPr lang="en-GB" smtClean="0"/>
              <a:pPr/>
              <a:t>‹#›</a:t>
            </a:fld>
            <a:endParaRPr lang="en-GB" dirty="0"/>
          </a:p>
        </p:txBody>
      </p:sp>
    </p:spTree>
    <p:extLst>
      <p:ext uri="{BB962C8B-B14F-4D97-AF65-F5344CB8AC3E}">
        <p14:creationId xmlns:p14="http://schemas.microsoft.com/office/powerpoint/2010/main" val="3416587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94E863C-C83D-4B79-AC93-D825A5A47C00}" type="datetimeFigureOut">
              <a:rPr lang="en-GB" smtClean="0"/>
              <a:pPr/>
              <a:t>03/03/2020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0CF96AE-4ABB-490A-86EC-CF673C8E85EB}" type="slidenum">
              <a:rPr lang="en-GB" smtClean="0"/>
              <a:pPr/>
              <a:t>‹#›</a:t>
            </a:fld>
            <a:endParaRPr lang="en-GB" dirty="0"/>
          </a:p>
        </p:txBody>
      </p:sp>
    </p:spTree>
    <p:extLst>
      <p:ext uri="{BB962C8B-B14F-4D97-AF65-F5344CB8AC3E}">
        <p14:creationId xmlns:p14="http://schemas.microsoft.com/office/powerpoint/2010/main" val="1881066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94E863C-C83D-4B79-AC93-D825A5A47C00}" type="datetimeFigureOut">
              <a:rPr lang="en-GB" smtClean="0"/>
              <a:pPr/>
              <a:t>03/03/2020</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10CF96AE-4ABB-490A-86EC-CF673C8E85EB}" type="slidenum">
              <a:rPr lang="en-GB" smtClean="0"/>
              <a:pPr/>
              <a:t>‹#›</a:t>
            </a:fld>
            <a:endParaRPr lang="en-GB" dirty="0"/>
          </a:p>
        </p:txBody>
      </p:sp>
    </p:spTree>
    <p:extLst>
      <p:ext uri="{BB962C8B-B14F-4D97-AF65-F5344CB8AC3E}">
        <p14:creationId xmlns:p14="http://schemas.microsoft.com/office/powerpoint/2010/main" val="2174638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94E863C-C83D-4B79-AC93-D825A5A47C00}" type="datetimeFigureOut">
              <a:rPr lang="en-GB" smtClean="0"/>
              <a:pPr/>
              <a:t>03/03/2020</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10CF96AE-4ABB-490A-86EC-CF673C8E85EB}" type="slidenum">
              <a:rPr lang="en-GB" smtClean="0"/>
              <a:pPr/>
              <a:t>‹#›</a:t>
            </a:fld>
            <a:endParaRPr lang="en-GB" dirty="0"/>
          </a:p>
        </p:txBody>
      </p:sp>
    </p:spTree>
    <p:extLst>
      <p:ext uri="{BB962C8B-B14F-4D97-AF65-F5344CB8AC3E}">
        <p14:creationId xmlns:p14="http://schemas.microsoft.com/office/powerpoint/2010/main" val="4116199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4E863C-C83D-4B79-AC93-D825A5A47C00}" type="datetimeFigureOut">
              <a:rPr lang="en-GB" smtClean="0"/>
              <a:pPr/>
              <a:t>03/03/2020</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10CF96AE-4ABB-490A-86EC-CF673C8E85EB}" type="slidenum">
              <a:rPr lang="en-GB" smtClean="0"/>
              <a:pPr/>
              <a:t>‹#›</a:t>
            </a:fld>
            <a:endParaRPr lang="en-GB" dirty="0"/>
          </a:p>
        </p:txBody>
      </p:sp>
    </p:spTree>
    <p:extLst>
      <p:ext uri="{BB962C8B-B14F-4D97-AF65-F5344CB8AC3E}">
        <p14:creationId xmlns:p14="http://schemas.microsoft.com/office/powerpoint/2010/main" val="1259100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4E863C-C83D-4B79-AC93-D825A5A47C00}" type="datetimeFigureOut">
              <a:rPr lang="en-GB" smtClean="0"/>
              <a:pPr/>
              <a:t>03/03/2020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0CF96AE-4ABB-490A-86EC-CF673C8E85EB}" type="slidenum">
              <a:rPr lang="en-GB" smtClean="0"/>
              <a:pPr/>
              <a:t>‹#›</a:t>
            </a:fld>
            <a:endParaRPr lang="en-GB" dirty="0"/>
          </a:p>
        </p:txBody>
      </p:sp>
    </p:spTree>
    <p:extLst>
      <p:ext uri="{BB962C8B-B14F-4D97-AF65-F5344CB8AC3E}">
        <p14:creationId xmlns:p14="http://schemas.microsoft.com/office/powerpoint/2010/main" val="1351594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4E863C-C83D-4B79-AC93-D825A5A47C00}" type="datetimeFigureOut">
              <a:rPr lang="en-GB" smtClean="0"/>
              <a:pPr/>
              <a:t>03/03/2020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0CF96AE-4ABB-490A-86EC-CF673C8E85EB}" type="slidenum">
              <a:rPr lang="en-GB" smtClean="0"/>
              <a:pPr/>
              <a:t>‹#›</a:t>
            </a:fld>
            <a:endParaRPr lang="en-GB" dirty="0"/>
          </a:p>
        </p:txBody>
      </p:sp>
    </p:spTree>
    <p:extLst>
      <p:ext uri="{BB962C8B-B14F-4D97-AF65-F5344CB8AC3E}">
        <p14:creationId xmlns:p14="http://schemas.microsoft.com/office/powerpoint/2010/main" val="21237628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4E863C-C83D-4B79-AC93-D825A5A47C00}" type="datetimeFigureOut">
              <a:rPr lang="en-GB" smtClean="0"/>
              <a:pPr/>
              <a:t>03/03/2020</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CF96AE-4ABB-490A-86EC-CF673C8E85EB}" type="slidenum">
              <a:rPr lang="en-GB" smtClean="0"/>
              <a:pPr/>
              <a:t>‹#›</a:t>
            </a:fld>
            <a:endParaRPr lang="en-GB" dirty="0"/>
          </a:p>
        </p:txBody>
      </p:sp>
    </p:spTree>
    <p:extLst>
      <p:ext uri="{BB962C8B-B14F-4D97-AF65-F5344CB8AC3E}">
        <p14:creationId xmlns:p14="http://schemas.microsoft.com/office/powerpoint/2010/main" val="31419870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image" Target="../media/image1.jpeg"/><Relationship Id="rId7" Type="http://schemas.openxmlformats.org/officeDocument/2006/relationships/image" Target="cid:image007.png@01D3887C.802BC230"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png"/><Relationship Id="rId11" Type="http://schemas.openxmlformats.org/officeDocument/2006/relationships/image" Target="../media/image7.png"/><Relationship Id="rId5" Type="http://schemas.openxmlformats.org/officeDocument/2006/relationships/image" Target="../media/image2.png"/><Relationship Id="rId10" Type="http://schemas.openxmlformats.org/officeDocument/2006/relationships/image" Target="../media/image6.jpeg"/><Relationship Id="rId4" Type="http://schemas.microsoft.com/office/2007/relationships/hdphoto" Target="../media/hdphoto1.wdp"/><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http://www.bdp.com/globalassets/projects/southmead-hospital/southmead-hospital_013.jpg"/>
          <p:cNvPicPr/>
          <p:nvPr/>
        </p:nvPicPr>
        <p:blipFill>
          <a:blip r:embed="rId3" cstate="print">
            <a:extLst>
              <a:ext uri="{BEBA8EAE-BF5A-486C-A8C5-ECC9F3942E4B}">
                <a14:imgProps xmlns:a14="http://schemas.microsoft.com/office/drawing/2010/main">
                  <a14:imgLayer r:embed="rId4">
                    <a14:imgEffect>
                      <a14:sharpenSoften amount="-8000"/>
                    </a14:imgEffect>
                    <a14:imgEffect>
                      <a14:brightnessContrast bright="-20000" contrast="-40000"/>
                    </a14:imgEffect>
                  </a14:imgLayer>
                </a14:imgProps>
              </a:ext>
            </a:extLst>
          </a:blip>
          <a:srcRect/>
          <a:stretch>
            <a:fillRect/>
          </a:stretch>
        </p:blipFill>
        <p:spPr bwMode="auto">
          <a:xfrm>
            <a:off x="1" y="0"/>
            <a:ext cx="9144000" cy="6858000"/>
          </a:xfrm>
          <a:prstGeom prst="rect">
            <a:avLst/>
          </a:prstGeom>
          <a:ln>
            <a:noFill/>
          </a:ln>
          <a:effectLst>
            <a:outerShdw blurRad="736600" dist="50800" sx="1000" sy="1000" algn="ctr" rotWithShape="0">
              <a:srgbClr val="000000"/>
            </a:outerShdw>
          </a:effectLst>
        </p:spPr>
      </p:pic>
      <p:sp>
        <p:nvSpPr>
          <p:cNvPr id="2" name="Title 1"/>
          <p:cNvSpPr>
            <a:spLocks noGrp="1"/>
          </p:cNvSpPr>
          <p:nvPr>
            <p:ph type="title"/>
          </p:nvPr>
        </p:nvSpPr>
        <p:spPr/>
        <p:txBody>
          <a:bodyPr>
            <a:normAutofit fontScale="90000"/>
          </a:bodyPr>
          <a:lstStyle/>
          <a:p>
            <a:r>
              <a:rPr lang="en-GB" sz="2700" b="1" dirty="0" smtClean="0"/>
              <a:t/>
            </a:r>
            <a:br>
              <a:rPr lang="en-GB" sz="2700" b="1" dirty="0" smtClean="0"/>
            </a:br>
            <a:r>
              <a:rPr lang="en-GB" sz="2700" b="1" dirty="0"/>
              <a:t/>
            </a:r>
            <a:br>
              <a:rPr lang="en-GB" sz="2700" b="1" dirty="0"/>
            </a:br>
            <a:r>
              <a:rPr lang="en-GB" sz="2700" b="1" dirty="0" smtClean="0"/>
              <a:t/>
            </a:r>
            <a:br>
              <a:rPr lang="en-GB" sz="2700" b="1" dirty="0" smtClean="0"/>
            </a:br>
            <a:r>
              <a:rPr lang="en-GB" sz="2700" b="1" dirty="0" smtClean="0">
                <a:solidFill>
                  <a:schemeClr val="bg1"/>
                </a:solidFill>
              </a:rPr>
              <a:t>Course programme</a:t>
            </a:r>
            <a:r>
              <a:rPr lang="en-GB" sz="2700" dirty="0" smtClean="0">
                <a:solidFill>
                  <a:schemeClr val="bg1"/>
                </a:solidFill>
              </a:rPr>
              <a:t/>
            </a:r>
            <a:br>
              <a:rPr lang="en-GB" sz="2700" dirty="0" smtClean="0">
                <a:solidFill>
                  <a:schemeClr val="bg1"/>
                </a:solidFill>
              </a:rPr>
            </a:br>
            <a:r>
              <a:rPr lang="en-GB" sz="2200" b="1" dirty="0" smtClean="0">
                <a:solidFill>
                  <a:schemeClr val="bg1"/>
                </a:solidFill>
              </a:rPr>
              <a:t>Renal Failure and Haemodialysis Access: </a:t>
            </a:r>
            <a:r>
              <a:rPr lang="en-GB" sz="2200" dirty="0" smtClean="0">
                <a:solidFill>
                  <a:schemeClr val="bg1"/>
                </a:solidFill>
              </a:rPr>
              <a:t/>
            </a:r>
            <a:br>
              <a:rPr lang="en-GB" sz="2200" dirty="0" smtClean="0">
                <a:solidFill>
                  <a:schemeClr val="bg1"/>
                </a:solidFill>
              </a:rPr>
            </a:br>
            <a:r>
              <a:rPr lang="en-GB" sz="2200" b="1" i="1" dirty="0" smtClean="0">
                <a:solidFill>
                  <a:schemeClr val="bg1"/>
                </a:solidFill>
              </a:rPr>
              <a:t>A multidisciplinary team perspective</a:t>
            </a:r>
            <a:r>
              <a:rPr lang="en-GB" dirty="0" smtClean="0"/>
              <a:t/>
            </a:r>
            <a:br>
              <a:rPr lang="en-GB" dirty="0" smtClean="0"/>
            </a:br>
            <a:r>
              <a:rPr lang="en-GB" dirty="0" smtClean="0"/>
              <a:t/>
            </a:r>
            <a:br>
              <a:rPr lang="en-GB" dirty="0" smtClean="0"/>
            </a:br>
            <a:endParaRPr lang="en-GB" dirty="0"/>
          </a:p>
        </p:txBody>
      </p:sp>
      <p:sp>
        <p:nvSpPr>
          <p:cNvPr id="4" name="Content Placeholder 3"/>
          <p:cNvSpPr>
            <a:spLocks noGrp="1"/>
          </p:cNvSpPr>
          <p:nvPr>
            <p:ph idx="1"/>
          </p:nvPr>
        </p:nvSpPr>
        <p:spPr>
          <a:xfrm>
            <a:off x="107504" y="1412776"/>
            <a:ext cx="8928992" cy="5832648"/>
          </a:xfrm>
        </p:spPr>
        <p:txBody>
          <a:bodyPr>
            <a:normAutofit fontScale="25000" lnSpcReduction="20000"/>
          </a:bodyPr>
          <a:lstStyle/>
          <a:p>
            <a:pPr marL="0" indent="0">
              <a:buNone/>
            </a:pPr>
            <a:r>
              <a:rPr lang="en-GB" sz="7200" b="1" dirty="0" smtClean="0">
                <a:solidFill>
                  <a:schemeClr val="bg1"/>
                </a:solidFill>
              </a:rPr>
              <a:t>08:45 </a:t>
            </a:r>
            <a:r>
              <a:rPr lang="en-GB" sz="7200" b="1" dirty="0">
                <a:solidFill>
                  <a:schemeClr val="bg1"/>
                </a:solidFill>
              </a:rPr>
              <a:t>– 09:00 Registration        </a:t>
            </a:r>
          </a:p>
          <a:p>
            <a:pPr marL="0" indent="0">
              <a:buNone/>
            </a:pPr>
            <a:r>
              <a:rPr lang="en-GB" sz="7200" b="1" dirty="0">
                <a:solidFill>
                  <a:schemeClr val="bg1"/>
                </a:solidFill>
              </a:rPr>
              <a:t>09:00 – 09:10 Welcome	</a:t>
            </a:r>
            <a:r>
              <a:rPr lang="en-GB" sz="7200" b="1" dirty="0" smtClean="0">
                <a:solidFill>
                  <a:schemeClr val="bg1"/>
                </a:solidFill>
              </a:rPr>
              <a:t>                                                   Louise Fearnside/ Antonio Sassano</a:t>
            </a:r>
            <a:r>
              <a:rPr lang="en-GB" sz="7200" b="1" dirty="0">
                <a:solidFill>
                  <a:schemeClr val="bg1"/>
                </a:solidFill>
              </a:rPr>
              <a:t>					                                </a:t>
            </a:r>
            <a:r>
              <a:rPr lang="en-GB" sz="7200" b="1" dirty="0" smtClean="0">
                <a:solidFill>
                  <a:schemeClr val="bg1"/>
                </a:solidFill>
              </a:rPr>
              <a:t>                </a:t>
            </a:r>
            <a:r>
              <a:rPr lang="en-GB" sz="7200" b="1" dirty="0">
                <a:solidFill>
                  <a:schemeClr val="bg1"/>
                </a:solidFill>
              </a:rPr>
              <a:t>	</a:t>
            </a:r>
            <a:r>
              <a:rPr lang="en-GB" sz="7200" dirty="0">
                <a:solidFill>
                  <a:schemeClr val="bg1"/>
                </a:solidFill>
              </a:rPr>
              <a:t>	</a:t>
            </a:r>
            <a:r>
              <a:rPr lang="en-GB" sz="7200" dirty="0" smtClean="0">
                <a:solidFill>
                  <a:schemeClr val="bg1"/>
                </a:solidFill>
              </a:rPr>
              <a:t>         </a:t>
            </a:r>
            <a:endParaRPr lang="en-GB" sz="7200" dirty="0">
              <a:solidFill>
                <a:schemeClr val="bg1"/>
              </a:solidFill>
            </a:endParaRPr>
          </a:p>
          <a:p>
            <a:pPr marL="0" indent="0">
              <a:buNone/>
            </a:pPr>
            <a:r>
              <a:rPr lang="en-GB" sz="7200" b="1" dirty="0" smtClean="0">
                <a:solidFill>
                  <a:schemeClr val="bg1"/>
                </a:solidFill>
              </a:rPr>
              <a:t>09:10 – 09:30 Renal Failure and aetiology         			        </a:t>
            </a:r>
            <a:r>
              <a:rPr lang="en-GB" sz="7200" b="1" dirty="0">
                <a:solidFill>
                  <a:schemeClr val="bg1"/>
                </a:solidFill>
              </a:rPr>
              <a:t>Mohammed Al-Talib</a:t>
            </a:r>
          </a:p>
          <a:p>
            <a:pPr marL="0" indent="0">
              <a:buNone/>
            </a:pPr>
            <a:r>
              <a:rPr lang="en-GB" sz="7200" b="1" dirty="0" smtClean="0">
                <a:solidFill>
                  <a:schemeClr val="bg1"/>
                </a:solidFill>
              </a:rPr>
              <a:t>09:40 </a:t>
            </a:r>
            <a:r>
              <a:rPr lang="en-GB" sz="7200" b="1" dirty="0">
                <a:solidFill>
                  <a:schemeClr val="bg1"/>
                </a:solidFill>
              </a:rPr>
              <a:t>– </a:t>
            </a:r>
            <a:r>
              <a:rPr lang="en-GB" sz="7200" b="1" dirty="0" smtClean="0">
                <a:solidFill>
                  <a:schemeClr val="bg1"/>
                </a:solidFill>
              </a:rPr>
              <a:t>10:10 </a:t>
            </a:r>
            <a:r>
              <a:rPr lang="en-GB" sz="7200" b="1" dirty="0">
                <a:solidFill>
                  <a:schemeClr val="bg1"/>
                </a:solidFill>
              </a:rPr>
              <a:t>Renal replacement therapies and </a:t>
            </a:r>
            <a:r>
              <a:rPr lang="en-GB" sz="7200" b="1" dirty="0" smtClean="0">
                <a:solidFill>
                  <a:schemeClr val="bg1"/>
                </a:solidFill>
              </a:rPr>
              <a:t>haemodialysis                               Simon Daniel</a:t>
            </a:r>
          </a:p>
          <a:p>
            <a:pPr marL="0" indent="0">
              <a:buNone/>
            </a:pPr>
            <a:r>
              <a:rPr lang="en-GB" sz="7200" b="1" dirty="0" smtClean="0">
                <a:solidFill>
                  <a:schemeClr val="bg1"/>
                </a:solidFill>
              </a:rPr>
              <a:t>10:20 </a:t>
            </a:r>
            <a:r>
              <a:rPr lang="en-GB" sz="7200" b="1" dirty="0">
                <a:solidFill>
                  <a:schemeClr val="bg1"/>
                </a:solidFill>
              </a:rPr>
              <a:t>– </a:t>
            </a:r>
            <a:r>
              <a:rPr lang="en-GB" sz="7200" b="1" dirty="0" smtClean="0">
                <a:solidFill>
                  <a:schemeClr val="bg1"/>
                </a:solidFill>
              </a:rPr>
              <a:t>10:40 </a:t>
            </a:r>
            <a:r>
              <a:rPr lang="en-GB" sz="7200" b="1" dirty="0">
                <a:solidFill>
                  <a:schemeClr val="bg1"/>
                </a:solidFill>
              </a:rPr>
              <a:t>Patient perspective                                                                                  John </a:t>
            </a:r>
            <a:r>
              <a:rPr lang="en-GB" sz="7200" b="1" dirty="0" smtClean="0">
                <a:solidFill>
                  <a:schemeClr val="bg1"/>
                </a:solidFill>
              </a:rPr>
              <a:t>Gardner</a:t>
            </a:r>
          </a:p>
          <a:p>
            <a:pPr marL="0" indent="0">
              <a:buNone/>
            </a:pPr>
            <a:endParaRPr lang="en-GB" sz="7200" b="1" dirty="0" smtClean="0">
              <a:solidFill>
                <a:schemeClr val="bg1"/>
              </a:solidFill>
            </a:endParaRPr>
          </a:p>
          <a:p>
            <a:pPr marL="0" indent="0">
              <a:buNone/>
            </a:pPr>
            <a:r>
              <a:rPr lang="en-GB" sz="7200" b="1" dirty="0" smtClean="0">
                <a:solidFill>
                  <a:schemeClr val="bg1"/>
                </a:solidFill>
              </a:rPr>
              <a:t>10:40– 11:10 Tea/Coffee break</a:t>
            </a:r>
          </a:p>
          <a:p>
            <a:pPr marL="0" indent="0">
              <a:buNone/>
            </a:pPr>
            <a:endParaRPr lang="en-GB" sz="7200" b="1" dirty="0" smtClean="0">
              <a:solidFill>
                <a:schemeClr val="bg1"/>
              </a:solidFill>
            </a:endParaRPr>
          </a:p>
          <a:p>
            <a:pPr marL="0" indent="0">
              <a:buNone/>
            </a:pPr>
            <a:r>
              <a:rPr lang="en-GB" sz="7200" b="1" dirty="0" smtClean="0">
                <a:solidFill>
                  <a:schemeClr val="bg1"/>
                </a:solidFill>
              </a:rPr>
              <a:t>11:10 – 11:30 Ultrasound </a:t>
            </a:r>
            <a:r>
              <a:rPr lang="en-GB" sz="7200" b="1" dirty="0">
                <a:solidFill>
                  <a:schemeClr val="bg1"/>
                </a:solidFill>
              </a:rPr>
              <a:t>overview                                                                        </a:t>
            </a:r>
            <a:r>
              <a:rPr lang="en-GB" sz="7200" b="1" dirty="0" smtClean="0">
                <a:solidFill>
                  <a:schemeClr val="bg1"/>
                </a:solidFill>
              </a:rPr>
              <a:t> Louise </a:t>
            </a:r>
            <a:r>
              <a:rPr lang="en-GB" sz="7200" b="1" dirty="0">
                <a:solidFill>
                  <a:schemeClr val="bg1"/>
                </a:solidFill>
              </a:rPr>
              <a:t>Fearnside</a:t>
            </a:r>
          </a:p>
          <a:p>
            <a:pPr marL="0" indent="0">
              <a:buNone/>
            </a:pPr>
            <a:r>
              <a:rPr lang="en-GB" sz="7200" b="1" dirty="0" smtClean="0">
                <a:solidFill>
                  <a:schemeClr val="bg1"/>
                </a:solidFill>
              </a:rPr>
              <a:t>11:40 </a:t>
            </a:r>
            <a:r>
              <a:rPr lang="en-GB" sz="7200" b="1" dirty="0">
                <a:solidFill>
                  <a:schemeClr val="bg1"/>
                </a:solidFill>
              </a:rPr>
              <a:t>– </a:t>
            </a:r>
            <a:r>
              <a:rPr lang="en-GB" sz="7200" b="1" dirty="0" smtClean="0">
                <a:solidFill>
                  <a:schemeClr val="bg1"/>
                </a:solidFill>
              </a:rPr>
              <a:t>12:10 Radiological </a:t>
            </a:r>
            <a:r>
              <a:rPr lang="en-GB" sz="7200" b="1" dirty="0">
                <a:solidFill>
                  <a:schemeClr val="bg1"/>
                </a:solidFill>
              </a:rPr>
              <a:t>Intervention                                                                      Graham Collin</a:t>
            </a:r>
          </a:p>
          <a:p>
            <a:pPr marL="0" indent="0">
              <a:buNone/>
            </a:pPr>
            <a:r>
              <a:rPr lang="en-GB" sz="7200" b="1" dirty="0" smtClean="0">
                <a:solidFill>
                  <a:schemeClr val="bg1"/>
                </a:solidFill>
              </a:rPr>
              <a:t>12:20 – 12:50 HD </a:t>
            </a:r>
            <a:r>
              <a:rPr lang="en-GB" sz="7200" b="1" dirty="0">
                <a:solidFill>
                  <a:schemeClr val="bg1"/>
                </a:solidFill>
              </a:rPr>
              <a:t>Access and formation </a:t>
            </a:r>
            <a:r>
              <a:rPr lang="en-GB" sz="7200" b="1" dirty="0" smtClean="0">
                <a:solidFill>
                  <a:schemeClr val="bg1"/>
                </a:solidFill>
              </a:rPr>
              <a:t>                                                                     Shakeeb Khan</a:t>
            </a:r>
            <a:endParaRPr lang="en-GB" sz="7200" b="1" dirty="0">
              <a:solidFill>
                <a:schemeClr val="bg1"/>
              </a:solidFill>
            </a:endParaRPr>
          </a:p>
          <a:p>
            <a:pPr marL="0" indent="0">
              <a:buNone/>
            </a:pPr>
            <a:endParaRPr lang="en-GB" b="1" dirty="0">
              <a:solidFill>
                <a:schemeClr val="bg1"/>
              </a:solidFill>
            </a:endParaRPr>
          </a:p>
          <a:p>
            <a:pPr marL="0" indent="0">
              <a:buNone/>
            </a:pPr>
            <a:r>
              <a:rPr lang="en-GB" sz="7200" b="1" dirty="0" smtClean="0">
                <a:solidFill>
                  <a:schemeClr val="bg1"/>
                </a:solidFill>
              </a:rPr>
              <a:t>13:00 </a:t>
            </a:r>
            <a:r>
              <a:rPr lang="en-GB" sz="7200" b="1" dirty="0">
                <a:solidFill>
                  <a:schemeClr val="bg1"/>
                </a:solidFill>
              </a:rPr>
              <a:t>– </a:t>
            </a:r>
            <a:r>
              <a:rPr lang="en-GB" sz="7200" b="1" dirty="0" smtClean="0">
                <a:solidFill>
                  <a:schemeClr val="bg1"/>
                </a:solidFill>
              </a:rPr>
              <a:t>13:45Lunch</a:t>
            </a:r>
          </a:p>
          <a:p>
            <a:pPr marL="0" indent="0">
              <a:buNone/>
            </a:pPr>
            <a:endParaRPr lang="en-GB" b="1" dirty="0" smtClean="0">
              <a:solidFill>
                <a:schemeClr val="bg1"/>
              </a:solidFill>
            </a:endParaRPr>
          </a:p>
          <a:p>
            <a:pPr marL="0" indent="0">
              <a:buNone/>
            </a:pPr>
            <a:r>
              <a:rPr lang="en-GB" sz="7200" b="1" dirty="0">
                <a:solidFill>
                  <a:schemeClr val="bg1"/>
                </a:solidFill>
              </a:rPr>
              <a:t>13:50 – </a:t>
            </a:r>
            <a:r>
              <a:rPr lang="en-GB" sz="7200" b="1" dirty="0" smtClean="0">
                <a:solidFill>
                  <a:schemeClr val="bg1"/>
                </a:solidFill>
              </a:rPr>
              <a:t>14:10 Ultrasound assessment</a:t>
            </a:r>
            <a:r>
              <a:rPr lang="en-GB" sz="7200" b="1" dirty="0">
                <a:solidFill>
                  <a:schemeClr val="bg1"/>
                </a:solidFill>
              </a:rPr>
              <a:t> </a:t>
            </a:r>
            <a:r>
              <a:rPr lang="en-GB" sz="7200" b="1" dirty="0" smtClean="0">
                <a:solidFill>
                  <a:schemeClr val="bg1"/>
                </a:solidFill>
              </a:rPr>
              <a:t>                                                                        William Owen</a:t>
            </a:r>
            <a:endParaRPr lang="en-GB" sz="7200" b="1" dirty="0">
              <a:solidFill>
                <a:schemeClr val="bg1"/>
              </a:solidFill>
            </a:endParaRPr>
          </a:p>
          <a:p>
            <a:pPr marL="0" indent="0">
              <a:buNone/>
            </a:pPr>
            <a:r>
              <a:rPr lang="en-GB" sz="7200" b="1" dirty="0" smtClean="0">
                <a:solidFill>
                  <a:schemeClr val="bg1"/>
                </a:solidFill>
              </a:rPr>
              <a:t>14:15 – 16:00 </a:t>
            </a:r>
            <a:r>
              <a:rPr lang="en-GB" sz="7200" b="1" dirty="0">
                <a:solidFill>
                  <a:schemeClr val="bg1"/>
                </a:solidFill>
              </a:rPr>
              <a:t>Practical Sessions to include afternoon break</a:t>
            </a:r>
          </a:p>
          <a:p>
            <a:pPr marL="0" indent="0">
              <a:buNone/>
            </a:pPr>
            <a:r>
              <a:rPr lang="en-GB" sz="7200" b="1" dirty="0" smtClean="0">
                <a:solidFill>
                  <a:schemeClr val="bg1"/>
                </a:solidFill>
              </a:rPr>
              <a:t>16:15 </a:t>
            </a:r>
            <a:r>
              <a:rPr lang="en-GB" sz="7200" b="1" dirty="0">
                <a:solidFill>
                  <a:schemeClr val="bg1"/>
                </a:solidFill>
              </a:rPr>
              <a:t>– </a:t>
            </a:r>
            <a:r>
              <a:rPr lang="en-GB" sz="7200" b="1" dirty="0" smtClean="0">
                <a:solidFill>
                  <a:schemeClr val="bg1"/>
                </a:solidFill>
              </a:rPr>
              <a:t>Close</a:t>
            </a:r>
            <a:endParaRPr lang="en-GB" sz="7200" b="1" dirty="0">
              <a:solidFill>
                <a:schemeClr val="bg1"/>
              </a:solidFill>
            </a:endParaRPr>
          </a:p>
          <a:p>
            <a:endParaRPr lang="en-GB" sz="5500" dirty="0"/>
          </a:p>
        </p:txBody>
      </p:sp>
      <p:pic>
        <p:nvPicPr>
          <p:cNvPr id="7" name="Picture 6" descr="C:\Users\a2-sassano\Desktop\UWE logo.pn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95536" y="332656"/>
            <a:ext cx="1428750" cy="714375"/>
          </a:xfrm>
          <a:prstGeom prst="rect">
            <a:avLst/>
          </a:prstGeom>
          <a:noFill/>
          <a:ln>
            <a:noFill/>
          </a:ln>
        </p:spPr>
      </p:pic>
      <p:pic>
        <p:nvPicPr>
          <p:cNvPr id="8" name="Picture 7" descr="cid:image007.png@01D3887C.802BC230"/>
          <p:cNvPicPr/>
          <p:nvPr/>
        </p:nvPicPr>
        <p:blipFill>
          <a:blip r:embed="rId6" r:link="rId7" cstate="print">
            <a:extLst>
              <a:ext uri="{28A0092B-C50C-407E-A947-70E740481C1C}">
                <a14:useLocalDpi xmlns:a14="http://schemas.microsoft.com/office/drawing/2010/main" val="0"/>
              </a:ext>
            </a:extLst>
          </a:blip>
          <a:srcRect/>
          <a:stretch>
            <a:fillRect/>
          </a:stretch>
        </p:blipFill>
        <p:spPr bwMode="auto">
          <a:xfrm>
            <a:off x="7524328" y="332656"/>
            <a:ext cx="1438275" cy="711835"/>
          </a:xfrm>
          <a:prstGeom prst="rect">
            <a:avLst/>
          </a:prstGeom>
          <a:noFill/>
          <a:ln>
            <a:noFill/>
          </a:ln>
        </p:spPr>
      </p:pic>
      <p:pic>
        <p:nvPicPr>
          <p:cNvPr id="10" name="Picture 9" descr="https://www.kiplinger.com/kipimages/pages/17147.jpg"/>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07504" y="6178602"/>
            <a:ext cx="1440160" cy="596380"/>
          </a:xfrm>
          <a:prstGeom prst="rect">
            <a:avLst/>
          </a:prstGeom>
          <a:noFill/>
          <a:ln>
            <a:noFill/>
          </a:ln>
        </p:spPr>
      </p:pic>
      <p:pic>
        <p:nvPicPr>
          <p:cNvPr id="11" name="Picture 10" descr="https://www.topratedlists.com/health/medical-equipment/img/ultrasound-machines-ge-lg.png"/>
          <p:cNvPicPr/>
          <p:nvPr/>
        </p:nvPicPr>
        <p:blipFill>
          <a:blip r:embed="rId9">
            <a:extLst>
              <a:ext uri="{28A0092B-C50C-407E-A947-70E740481C1C}">
                <a14:useLocalDpi xmlns:a14="http://schemas.microsoft.com/office/drawing/2010/main" val="0"/>
              </a:ext>
            </a:extLst>
          </a:blip>
          <a:srcRect/>
          <a:stretch>
            <a:fillRect/>
          </a:stretch>
        </p:blipFill>
        <p:spPr bwMode="auto">
          <a:xfrm>
            <a:off x="7524328" y="6158135"/>
            <a:ext cx="1518757" cy="616847"/>
          </a:xfrm>
          <a:prstGeom prst="rect">
            <a:avLst/>
          </a:prstGeom>
          <a:noFill/>
          <a:ln>
            <a:noFill/>
          </a:ln>
        </p:spPr>
      </p:pic>
      <p:pic>
        <p:nvPicPr>
          <p:cNvPr id="12" name="Picture 11" descr="http://www.tbat.co.uk/wp-content/uploads/2016/03/Kimal-slider.jpg"/>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339752" y="6175346"/>
            <a:ext cx="1623814" cy="575303"/>
          </a:xfrm>
          <a:prstGeom prst="rect">
            <a:avLst/>
          </a:prstGeom>
          <a:noFill/>
          <a:ln>
            <a:noFill/>
          </a:ln>
        </p:spPr>
      </p:pic>
      <p:pic>
        <p:nvPicPr>
          <p:cNvPr id="1026" name="Picture 2"/>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018900" y="6178602"/>
            <a:ext cx="1659427" cy="5687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688580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904</TotalTime>
  <Words>394</Words>
  <Application>Microsoft Office PowerPoint</Application>
  <PresentationFormat>On-screen Show (4:3)</PresentationFormat>
  <Paragraphs>36</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   Course programme Renal Failure and Haemodialysis Access:  A multidisciplinary team perspective  </vt:lpstr>
    </vt:vector>
  </TitlesOfParts>
  <Company>NBT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Louise Fearnside</dc:creator>
  <cp:lastModifiedBy>Louise Fearnside</cp:lastModifiedBy>
  <cp:revision>40</cp:revision>
  <cp:lastPrinted>2020-03-02T10:56:08Z</cp:lastPrinted>
  <dcterms:created xsi:type="dcterms:W3CDTF">2018-03-21T12:54:28Z</dcterms:created>
  <dcterms:modified xsi:type="dcterms:W3CDTF">2020-03-03T14:58:38Z</dcterms:modified>
</cp:coreProperties>
</file>