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4"/>
  </p:handoutMasterIdLst>
  <p:sldIdLst>
    <p:sldId id="256" r:id="rId3"/>
    <p:sldId id="264" r:id="rId4"/>
    <p:sldId id="265" r:id="rId5"/>
    <p:sldId id="266" r:id="rId6"/>
    <p:sldId id="261" r:id="rId7"/>
    <p:sldId id="267" r:id="rId8"/>
    <p:sldId id="263" r:id="rId9"/>
    <p:sldId id="262" r:id="rId10"/>
    <p:sldId id="258" r:id="rId11"/>
    <p:sldId id="259" r:id="rId12"/>
    <p:sldId id="260" r:id="rId1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1C4E1-1285-432E-99BB-C92DAD92FA3B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5790A-38F3-45C8-B697-92ED3DA3F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2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5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5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77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3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15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33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9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1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24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29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74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4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0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59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0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85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0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88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4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798F-BA39-4229-A167-A1D07D5458FF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48E9-1C54-4319-9E35-7E36B3A2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21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7C713-AEB8-451D-828B-7CE5DD6D02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98D1-EE41-48A7-9CD4-64CF341D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5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Southmead</a:t>
            </a:r>
            <a:r>
              <a:rPr lang="en-GB" dirty="0" smtClean="0"/>
              <a:t> Hospital Vascular Testing Staff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96" y="1600200"/>
            <a:ext cx="67738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AAA Surveillance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28801"/>
            <a:ext cx="3826768" cy="449736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All AAA surveillance patients are referred vascular team</a:t>
            </a:r>
          </a:p>
          <a:p>
            <a:r>
              <a:rPr lang="en-GB" dirty="0" smtClean="0"/>
              <a:t>Placed on surveillance with schedule dependent on size</a:t>
            </a:r>
          </a:p>
          <a:p>
            <a:r>
              <a:rPr lang="en-GB" dirty="0" smtClean="0"/>
              <a:t>Inner to inner lumen measurements with small AAA measuring &gt;3cm</a:t>
            </a:r>
          </a:p>
          <a:p>
            <a:r>
              <a:rPr lang="en-GB" dirty="0" smtClean="0"/>
              <a:t>When at threshold (≥5.5cm) discharged from surveillance and referred back to vascular surgeon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b="57332"/>
          <a:stretch/>
        </p:blipFill>
        <p:spPr>
          <a:xfrm>
            <a:off x="4355976" y="2060848"/>
            <a:ext cx="4615300" cy="291030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45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AAA Surveillance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6416" y="1600200"/>
            <a:ext cx="61711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9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Southmead</a:t>
            </a:r>
            <a:r>
              <a:rPr lang="en-GB" dirty="0"/>
              <a:t> Hospital Vascular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Staff 7 clinical </a:t>
            </a:r>
            <a:r>
              <a:rPr lang="en-GB" dirty="0"/>
              <a:t>v</a:t>
            </a:r>
            <a:r>
              <a:rPr lang="en-GB" dirty="0" smtClean="0"/>
              <a:t>ascular </a:t>
            </a:r>
            <a:r>
              <a:rPr lang="en-GB" dirty="0"/>
              <a:t>s</a:t>
            </a:r>
            <a:r>
              <a:rPr lang="en-GB" dirty="0" smtClean="0"/>
              <a:t>cientists (4FT, 3PT), 2 renal specialist nurses trained to scan fistulas (PT), 1 STP </a:t>
            </a:r>
            <a:r>
              <a:rPr lang="en-GB" dirty="0"/>
              <a:t>v</a:t>
            </a:r>
            <a:r>
              <a:rPr lang="en-GB" dirty="0" smtClean="0"/>
              <a:t>ascular scientist trainee (FT), 3 support workers (PT)</a:t>
            </a:r>
          </a:p>
          <a:p>
            <a:r>
              <a:rPr lang="en-GB" dirty="0" smtClean="0"/>
              <a:t>Equipment</a:t>
            </a:r>
          </a:p>
          <a:p>
            <a:pPr lvl="1"/>
            <a:r>
              <a:rPr lang="en-GB" dirty="0" smtClean="0"/>
              <a:t>3 large ultrasound machine at Gate 5 </a:t>
            </a:r>
          </a:p>
          <a:p>
            <a:pPr lvl="1"/>
            <a:r>
              <a:rPr lang="en-GB" dirty="0" smtClean="0"/>
              <a:t>2 mobile ultrasound machine used for ward scanning</a:t>
            </a:r>
          </a:p>
          <a:p>
            <a:r>
              <a:rPr lang="en-GB" dirty="0" smtClean="0"/>
              <a:t>Outpatient, hot clinic and one stop scanning done at Gate 5 </a:t>
            </a:r>
          </a:p>
          <a:p>
            <a:r>
              <a:rPr lang="en-GB" dirty="0" smtClean="0"/>
              <a:t>On-call mobile scanning provided Mon-Fri 0800-1730</a:t>
            </a:r>
          </a:p>
          <a:p>
            <a:r>
              <a:rPr lang="en-GB" dirty="0" smtClean="0"/>
              <a:t>Urgent referral please call Ext 45300 or bleep on-call Scientist 9050 or 9051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877272"/>
            <a:ext cx="884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REFER EARLY AND PHONE TO GARRANTEE SAMEDAY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SCAN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Duplex 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Upper and lower limb arterial</a:t>
            </a:r>
          </a:p>
          <a:p>
            <a:r>
              <a:rPr lang="en-GB" dirty="0" smtClean="0"/>
              <a:t>Venous incompetence</a:t>
            </a:r>
          </a:p>
          <a:p>
            <a:r>
              <a:rPr lang="en-GB" dirty="0" smtClean="0"/>
              <a:t>Upper and lower limb DVT</a:t>
            </a:r>
          </a:p>
          <a:p>
            <a:r>
              <a:rPr lang="en-GB" dirty="0" smtClean="0"/>
              <a:t>Fistula</a:t>
            </a:r>
          </a:p>
          <a:p>
            <a:r>
              <a:rPr lang="en-GB" dirty="0" smtClean="0"/>
              <a:t>Graft and stent surveillance</a:t>
            </a:r>
          </a:p>
          <a:p>
            <a:r>
              <a:rPr lang="en-GB" dirty="0" smtClean="0"/>
              <a:t>AAA surveillance</a:t>
            </a:r>
            <a:endParaRPr lang="en-GB" dirty="0"/>
          </a:p>
          <a:p>
            <a:r>
              <a:rPr lang="en-GB" dirty="0" smtClean="0"/>
              <a:t>Pre-operative marking: vein mapping and pre carotid endarterectomy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+ ABPI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877271"/>
            <a:ext cx="8822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hysically demanding especially mobile scans on the ward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624"/>
            <a:ext cx="3008313" cy="1162050"/>
          </a:xfrm>
        </p:spPr>
        <p:txBody>
          <a:bodyPr>
            <a:noAutofit/>
          </a:bodyPr>
          <a:lstStyle/>
          <a:p>
            <a:r>
              <a:rPr lang="en-GB" sz="3600" b="0" dirty="0" smtClean="0"/>
              <a:t>Arterial Duplex </a:t>
            </a:r>
            <a:endParaRPr lang="en-GB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Ultrasound with B-mode, colour flow and Doppler waveform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Locate diseased vessels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Grading of disease to indicate severity of stenosis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Total occlusion</a:t>
            </a:r>
          </a:p>
          <a:p>
            <a:endParaRPr lang="en-GB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63713"/>
              </p:ext>
            </p:extLst>
          </p:nvPr>
        </p:nvGraphicFramePr>
        <p:xfrm>
          <a:off x="3779912" y="3645024"/>
          <a:ext cx="5267454" cy="28510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55406"/>
                <a:gridCol w="1756024"/>
                <a:gridCol w="1756024"/>
              </a:tblGrid>
              <a:tr h="509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Level of disease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Degree of stenosis (diameter reduction)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Peak Systolic Velocity Ratio (PSVR)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Minimal disease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1-10%</a:t>
                      </a:r>
                      <a:endParaRPr lang="en-GB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 velocity change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Mild disease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10-49% 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Less than 2:1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Mild-moderate</a:t>
                      </a:r>
                      <a:r>
                        <a:rPr lang="en-GB" sz="1400" dirty="0">
                          <a:effectLst/>
                        </a:rPr>
                        <a:t> disease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~50%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2:1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Moderate disease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50-75%</a:t>
                      </a:r>
                      <a:endParaRPr lang="en-GB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2:1 – 3:1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Severe disease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75-99%</a:t>
                      </a:r>
                      <a:endParaRPr lang="en-GB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4:1 or greater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Thread flow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Thread flow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Very low velocity flow. Pre-occlusive vessel.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Occluded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Occluded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 flow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042792" cy="30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5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Graft surveillance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9" r="9394" b="57807"/>
          <a:stretch/>
        </p:blipFill>
        <p:spPr>
          <a:xfrm>
            <a:off x="4118833" y="1196753"/>
            <a:ext cx="4377501" cy="3096343"/>
          </a:xfrm>
          <a:ln>
            <a:solidFill>
              <a:schemeClr val="tx1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Elective patients have pre-op marking on day of surgery – emergency bypasses can be missed please fill out referral for surveillance</a:t>
            </a:r>
          </a:p>
          <a:p>
            <a:r>
              <a:rPr lang="en-GB" dirty="0" smtClean="0"/>
              <a:t>Duplex before discharge very limited </a:t>
            </a:r>
          </a:p>
          <a:p>
            <a:r>
              <a:rPr lang="en-GB" dirty="0"/>
              <a:t>W</a:t>
            </a:r>
            <a:r>
              <a:rPr lang="en-GB" dirty="0" smtClean="0"/>
              <a:t>ill highlight concerns in report - scan just a patency check</a:t>
            </a:r>
          </a:p>
          <a:p>
            <a:r>
              <a:rPr lang="en-GB" dirty="0" smtClean="0"/>
              <a:t>6 week scan more detailed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-1615" r="12371" b="72659"/>
          <a:stretch/>
        </p:blipFill>
        <p:spPr>
          <a:xfrm>
            <a:off x="4427984" y="4293096"/>
            <a:ext cx="3759200" cy="1985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26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Graft 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4525963"/>
          </a:xfrm>
        </p:spPr>
        <p:txBody>
          <a:bodyPr/>
          <a:lstStyle/>
          <a:p>
            <a:r>
              <a:rPr lang="en-GB" dirty="0" smtClean="0"/>
              <a:t>Vein graft </a:t>
            </a:r>
          </a:p>
          <a:p>
            <a:pPr lvl="1"/>
            <a:r>
              <a:rPr lang="en-GB" dirty="0"/>
              <a:t>Looks like native vessel</a:t>
            </a:r>
          </a:p>
          <a:p>
            <a:pPr lvl="1"/>
            <a:r>
              <a:rPr lang="en-GB" dirty="0" smtClean="0"/>
              <a:t>Retained valves</a:t>
            </a:r>
          </a:p>
          <a:p>
            <a:r>
              <a:rPr lang="en-GB" dirty="0" smtClean="0"/>
              <a:t>PTFE</a:t>
            </a:r>
          </a:p>
          <a:p>
            <a:pPr lvl="1"/>
            <a:r>
              <a:rPr lang="en-GB" dirty="0" smtClean="0"/>
              <a:t>Uniform diameter</a:t>
            </a:r>
          </a:p>
          <a:p>
            <a:pPr lvl="1"/>
            <a:r>
              <a:rPr lang="en-GB" dirty="0" smtClean="0"/>
              <a:t>High echo walls</a:t>
            </a:r>
          </a:p>
          <a:p>
            <a:pPr lvl="1"/>
            <a:r>
              <a:rPr lang="en-GB" dirty="0" smtClean="0"/>
              <a:t>Kinking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099349"/>
            <a:ext cx="4757251" cy="375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45160"/>
            <a:ext cx="5328592" cy="353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Graft surveillance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en-GB" dirty="0" smtClean="0"/>
              <a:t>Graft occlusion</a:t>
            </a:r>
          </a:p>
          <a:p>
            <a:r>
              <a:rPr lang="en-GB" dirty="0" smtClean="0"/>
              <a:t>Damped monophasic Doppler signals distal to occlusion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782880" cy="311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19859"/>
            <a:ext cx="5021576" cy="34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7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Graft surveillance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Early pick up of graft stenosis</a:t>
            </a:r>
          </a:p>
          <a:p>
            <a:r>
              <a:rPr lang="en-GB" dirty="0" smtClean="0"/>
              <a:t>Complications are highlighted on report and depending on severity email consultant or contact on call registrar/consultant</a:t>
            </a:r>
          </a:p>
          <a:p>
            <a:r>
              <a:rPr lang="en-GB" dirty="0" smtClean="0"/>
              <a:t>If graft has intervention radiological or surgical – surveillance re-starts</a:t>
            </a:r>
          </a:p>
        </p:txBody>
      </p:sp>
    </p:spTree>
    <p:extLst>
      <p:ext uri="{BB962C8B-B14F-4D97-AF65-F5344CB8AC3E}">
        <p14:creationId xmlns:p14="http://schemas.microsoft.com/office/powerpoint/2010/main" val="20341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Stent Surveillance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3898776" cy="44973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Entered into surveillance via  referral and MDT </a:t>
            </a:r>
            <a:r>
              <a:rPr lang="en-GB" sz="2400" dirty="0"/>
              <a:t>outcome list</a:t>
            </a:r>
          </a:p>
          <a:p>
            <a:pPr marL="285750" indent="-285750"/>
            <a:r>
              <a:rPr lang="en-GB" sz="2400" dirty="0"/>
              <a:t>Scan 6 weeks, 6 months and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Similar to grafts, complications seen on surveillance reported back to Vascular team and restart surveillance if stent intervention performed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598568" cy="334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2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424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Southmead Hospital Vascular Testing Staff</vt:lpstr>
      <vt:lpstr>Southmead Hospital Vascular Testing</vt:lpstr>
      <vt:lpstr>Duplex investigations</vt:lpstr>
      <vt:lpstr>Arterial Duplex </vt:lpstr>
      <vt:lpstr>Graft surveillance</vt:lpstr>
      <vt:lpstr>Graft surveillance</vt:lpstr>
      <vt:lpstr>Graft surveillance</vt:lpstr>
      <vt:lpstr>Graft surveillance</vt:lpstr>
      <vt:lpstr>Stent Surveillance</vt:lpstr>
      <vt:lpstr>AAA Surveillance</vt:lpstr>
      <vt:lpstr>AAA Surveillance</vt:lpstr>
    </vt:vector>
  </TitlesOfParts>
  <Company>NBT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Eleanor Walker</cp:lastModifiedBy>
  <cp:revision>36</cp:revision>
  <cp:lastPrinted>2017-01-25T18:06:28Z</cp:lastPrinted>
  <dcterms:created xsi:type="dcterms:W3CDTF">2017-01-19T08:33:06Z</dcterms:created>
  <dcterms:modified xsi:type="dcterms:W3CDTF">2017-08-23T16:14:45Z</dcterms:modified>
</cp:coreProperties>
</file>