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3" r:id="rId2"/>
  </p:sldMasterIdLst>
  <p:notesMasterIdLst>
    <p:notesMasterId r:id="rId102"/>
  </p:notesMasterIdLst>
  <p:handoutMasterIdLst>
    <p:handoutMasterId r:id="rId103"/>
  </p:handoutMasterIdLst>
  <p:sldIdLst>
    <p:sldId id="256" r:id="rId3"/>
    <p:sldId id="257" r:id="rId4"/>
    <p:sldId id="429" r:id="rId5"/>
    <p:sldId id="348" r:id="rId6"/>
    <p:sldId id="396" r:id="rId7"/>
    <p:sldId id="347" r:id="rId8"/>
    <p:sldId id="350" r:id="rId9"/>
    <p:sldId id="349" r:id="rId10"/>
    <p:sldId id="263" r:id="rId11"/>
    <p:sldId id="268" r:id="rId12"/>
    <p:sldId id="319" r:id="rId13"/>
    <p:sldId id="282" r:id="rId14"/>
    <p:sldId id="317" r:id="rId15"/>
    <p:sldId id="270" r:id="rId16"/>
    <p:sldId id="308" r:id="rId17"/>
    <p:sldId id="352" r:id="rId18"/>
    <p:sldId id="355" r:id="rId19"/>
    <p:sldId id="311" r:id="rId20"/>
    <p:sldId id="312" r:id="rId21"/>
    <p:sldId id="313" r:id="rId22"/>
    <p:sldId id="314" r:id="rId23"/>
    <p:sldId id="318" r:id="rId24"/>
    <p:sldId id="360" r:id="rId25"/>
    <p:sldId id="309" r:id="rId26"/>
    <p:sldId id="399" r:id="rId27"/>
    <p:sldId id="337" r:id="rId28"/>
    <p:sldId id="431" r:id="rId29"/>
    <p:sldId id="322" r:id="rId30"/>
    <p:sldId id="321" r:id="rId31"/>
    <p:sldId id="320" r:id="rId32"/>
    <p:sldId id="363" r:id="rId33"/>
    <p:sldId id="362" r:id="rId34"/>
    <p:sldId id="323" r:id="rId35"/>
    <p:sldId id="364" r:id="rId36"/>
    <p:sldId id="324" r:id="rId37"/>
    <p:sldId id="325" r:id="rId38"/>
    <p:sldId id="390" r:id="rId39"/>
    <p:sldId id="419" r:id="rId40"/>
    <p:sldId id="420" r:id="rId41"/>
    <p:sldId id="421" r:id="rId42"/>
    <p:sldId id="422" r:id="rId43"/>
    <p:sldId id="271" r:id="rId44"/>
    <p:sldId id="260" r:id="rId45"/>
    <p:sldId id="261" r:id="rId46"/>
    <p:sldId id="391" r:id="rId47"/>
    <p:sldId id="392" r:id="rId48"/>
    <p:sldId id="262" r:id="rId49"/>
    <p:sldId id="277" r:id="rId50"/>
    <p:sldId id="264" r:id="rId51"/>
    <p:sldId id="292" r:id="rId52"/>
    <p:sldId id="265" r:id="rId53"/>
    <p:sldId id="273" r:id="rId54"/>
    <p:sldId id="266" r:id="rId55"/>
    <p:sldId id="269" r:id="rId56"/>
    <p:sldId id="426" r:id="rId57"/>
    <p:sldId id="427" r:id="rId58"/>
    <p:sldId id="338" r:id="rId59"/>
    <p:sldId id="393" r:id="rId60"/>
    <p:sldId id="394" r:id="rId61"/>
    <p:sldId id="395" r:id="rId62"/>
    <p:sldId id="400" r:id="rId63"/>
    <p:sldId id="398" r:id="rId64"/>
    <p:sldId id="328" r:id="rId65"/>
    <p:sldId id="329" r:id="rId66"/>
    <p:sldId id="330" r:id="rId67"/>
    <p:sldId id="418" r:id="rId68"/>
    <p:sldId id="280" r:id="rId69"/>
    <p:sldId id="299" r:id="rId70"/>
    <p:sldId id="402" r:id="rId71"/>
    <p:sldId id="403" r:id="rId72"/>
    <p:sldId id="404" r:id="rId73"/>
    <p:sldId id="430" r:id="rId74"/>
    <p:sldId id="401" r:id="rId75"/>
    <p:sldId id="300" r:id="rId76"/>
    <p:sldId id="397" r:id="rId77"/>
    <p:sldId id="342" r:id="rId78"/>
    <p:sldId id="365" r:id="rId79"/>
    <p:sldId id="423" r:id="rId80"/>
    <p:sldId id="424" r:id="rId81"/>
    <p:sldId id="425" r:id="rId82"/>
    <p:sldId id="316" r:id="rId83"/>
    <p:sldId id="340" r:id="rId84"/>
    <p:sldId id="341" r:id="rId85"/>
    <p:sldId id="343" r:id="rId86"/>
    <p:sldId id="344" r:id="rId87"/>
    <p:sldId id="428" r:id="rId88"/>
    <p:sldId id="346" r:id="rId89"/>
    <p:sldId id="405" r:id="rId90"/>
    <p:sldId id="406" r:id="rId91"/>
    <p:sldId id="407" r:id="rId92"/>
    <p:sldId id="408" r:id="rId93"/>
    <p:sldId id="409" r:id="rId94"/>
    <p:sldId id="410" r:id="rId95"/>
    <p:sldId id="411" r:id="rId96"/>
    <p:sldId id="412" r:id="rId97"/>
    <p:sldId id="413" r:id="rId98"/>
    <p:sldId id="415" r:id="rId99"/>
    <p:sldId id="416" r:id="rId100"/>
    <p:sldId id="417" r:id="rId101"/>
  </p:sldIdLst>
  <p:sldSz cx="9144000" cy="6858000" type="screen4x3"/>
  <p:notesSz cx="6648450" cy="9850438"/>
  <p:defaultTextStyle>
    <a:defPPr>
      <a:defRPr lang="en-GB"/>
    </a:defPPr>
    <a:lvl1pPr algn="l" rtl="0" eaLnBrk="0" fontAlgn="base" hangingPunct="0">
      <a:spcBef>
        <a:spcPct val="0"/>
      </a:spcBef>
      <a:spcAft>
        <a:spcPct val="0"/>
      </a:spcAft>
      <a:defRPr kern="1200">
        <a:solidFill>
          <a:srgbClr val="000000"/>
        </a:solidFill>
        <a:latin typeface="Times New Roman" pitchFamily="18" charset="0"/>
        <a:ea typeface="+mn-ea"/>
        <a:cs typeface="+mn-cs"/>
      </a:defRPr>
    </a:lvl1pPr>
    <a:lvl2pPr marL="457200" algn="l" rtl="0" eaLnBrk="0" fontAlgn="base" hangingPunct="0">
      <a:spcBef>
        <a:spcPct val="0"/>
      </a:spcBef>
      <a:spcAft>
        <a:spcPct val="0"/>
      </a:spcAft>
      <a:defRPr kern="1200">
        <a:solidFill>
          <a:srgbClr val="000000"/>
        </a:solidFill>
        <a:latin typeface="Times New Roman" pitchFamily="18" charset="0"/>
        <a:ea typeface="+mn-ea"/>
        <a:cs typeface="+mn-cs"/>
      </a:defRPr>
    </a:lvl2pPr>
    <a:lvl3pPr marL="914400" algn="l" rtl="0" eaLnBrk="0" fontAlgn="base" hangingPunct="0">
      <a:spcBef>
        <a:spcPct val="0"/>
      </a:spcBef>
      <a:spcAft>
        <a:spcPct val="0"/>
      </a:spcAft>
      <a:defRPr kern="1200">
        <a:solidFill>
          <a:srgbClr val="000000"/>
        </a:solidFill>
        <a:latin typeface="Times New Roman" pitchFamily="18" charset="0"/>
        <a:ea typeface="+mn-ea"/>
        <a:cs typeface="+mn-cs"/>
      </a:defRPr>
    </a:lvl3pPr>
    <a:lvl4pPr marL="1371600" algn="l" rtl="0" eaLnBrk="0" fontAlgn="base" hangingPunct="0">
      <a:spcBef>
        <a:spcPct val="0"/>
      </a:spcBef>
      <a:spcAft>
        <a:spcPct val="0"/>
      </a:spcAft>
      <a:defRPr kern="1200">
        <a:solidFill>
          <a:srgbClr val="000000"/>
        </a:solidFill>
        <a:latin typeface="Times New Roman" pitchFamily="18" charset="0"/>
        <a:ea typeface="+mn-ea"/>
        <a:cs typeface="+mn-cs"/>
      </a:defRPr>
    </a:lvl4pPr>
    <a:lvl5pPr marL="1828800" algn="l" rtl="0" eaLnBrk="0" fontAlgn="base" hangingPunct="0">
      <a:spcBef>
        <a:spcPct val="0"/>
      </a:spcBef>
      <a:spcAft>
        <a:spcPct val="0"/>
      </a:spcAft>
      <a:defRPr kern="1200">
        <a:solidFill>
          <a:srgbClr val="000000"/>
        </a:solidFill>
        <a:latin typeface="Times New Roman" pitchFamily="18" charset="0"/>
        <a:ea typeface="+mn-ea"/>
        <a:cs typeface="+mn-cs"/>
      </a:defRPr>
    </a:lvl5pPr>
    <a:lvl6pPr marL="2286000" algn="l" defTabSz="914400" rtl="0" eaLnBrk="1" latinLnBrk="0" hangingPunct="1">
      <a:defRPr kern="1200">
        <a:solidFill>
          <a:srgbClr val="000000"/>
        </a:solidFill>
        <a:latin typeface="Times New Roman" pitchFamily="18" charset="0"/>
        <a:ea typeface="+mn-ea"/>
        <a:cs typeface="+mn-cs"/>
      </a:defRPr>
    </a:lvl6pPr>
    <a:lvl7pPr marL="2743200" algn="l" defTabSz="914400" rtl="0" eaLnBrk="1" latinLnBrk="0" hangingPunct="1">
      <a:defRPr kern="1200">
        <a:solidFill>
          <a:srgbClr val="000000"/>
        </a:solidFill>
        <a:latin typeface="Times New Roman" pitchFamily="18" charset="0"/>
        <a:ea typeface="+mn-ea"/>
        <a:cs typeface="+mn-cs"/>
      </a:defRPr>
    </a:lvl7pPr>
    <a:lvl8pPr marL="3200400" algn="l" defTabSz="914400" rtl="0" eaLnBrk="1" latinLnBrk="0" hangingPunct="1">
      <a:defRPr kern="1200">
        <a:solidFill>
          <a:srgbClr val="000000"/>
        </a:solidFill>
        <a:latin typeface="Times New Roman" pitchFamily="18" charset="0"/>
        <a:ea typeface="+mn-ea"/>
        <a:cs typeface="+mn-cs"/>
      </a:defRPr>
    </a:lvl8pPr>
    <a:lvl9pPr marL="3657600" algn="l" defTabSz="914400" rtl="0" eaLnBrk="1" latinLnBrk="0" hangingPunct="1">
      <a:defRPr kern="1200">
        <a:solidFill>
          <a:srgbClr val="0000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975" autoAdjust="0"/>
  </p:normalViewPr>
  <p:slideViewPr>
    <p:cSldViewPr>
      <p:cViewPr varScale="1">
        <p:scale>
          <a:sx n="90" d="100"/>
          <a:sy n="90" d="100"/>
        </p:scale>
        <p:origin x="-594" y="-108"/>
      </p:cViewPr>
      <p:guideLst>
        <p:guide orient="horz" pos="2160"/>
        <p:guide pos="2880"/>
      </p:guideLst>
    </p:cSldViewPr>
  </p:slideViewPr>
  <p:outlineViewPr>
    <p:cViewPr varScale="1">
      <p:scale>
        <a:sx n="170" d="200"/>
        <a:sy n="170" d="200"/>
      </p:scale>
      <p:origin x="126" y="82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908"/>
        <p:guide pos="209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880995" cy="4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68" tIns="43884" rIns="87768" bIns="43884" numCol="1" anchor="t" anchorCtr="0" compatLnSpc="1">
            <a:prstTxWarp prst="textNoShape">
              <a:avLst/>
            </a:prstTxWarp>
          </a:bodyPr>
          <a:lstStyle>
            <a:lvl1pPr defTabSz="877163">
              <a:defRPr sz="1100">
                <a:solidFill>
                  <a:schemeClr val="tx1"/>
                </a:solidFill>
              </a:defRPr>
            </a:lvl1pPr>
          </a:lstStyle>
          <a:p>
            <a:pPr>
              <a:defRPr/>
            </a:pPr>
            <a:endParaRPr lang="en-GB"/>
          </a:p>
        </p:txBody>
      </p:sp>
      <p:sp>
        <p:nvSpPr>
          <p:cNvPr id="47107" name="Rectangle 3"/>
          <p:cNvSpPr>
            <a:spLocks noGrp="1" noChangeArrowheads="1"/>
          </p:cNvSpPr>
          <p:nvPr>
            <p:ph type="dt" sz="quarter" idx="1"/>
          </p:nvPr>
        </p:nvSpPr>
        <p:spPr bwMode="auto">
          <a:xfrm>
            <a:off x="3765916" y="0"/>
            <a:ext cx="2880995" cy="4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68" tIns="43884" rIns="87768" bIns="43884" numCol="1" anchor="t" anchorCtr="0" compatLnSpc="1">
            <a:prstTxWarp prst="textNoShape">
              <a:avLst/>
            </a:prstTxWarp>
          </a:bodyPr>
          <a:lstStyle>
            <a:lvl1pPr algn="r" defTabSz="877163">
              <a:defRPr sz="1100">
                <a:solidFill>
                  <a:schemeClr val="tx1"/>
                </a:solidFill>
              </a:defRPr>
            </a:lvl1pPr>
          </a:lstStyle>
          <a:p>
            <a:pPr>
              <a:defRPr/>
            </a:pPr>
            <a:endParaRPr lang="en-GB"/>
          </a:p>
        </p:txBody>
      </p:sp>
      <p:sp>
        <p:nvSpPr>
          <p:cNvPr id="47108" name="Rectangle 4"/>
          <p:cNvSpPr>
            <a:spLocks noGrp="1" noChangeArrowheads="1"/>
          </p:cNvSpPr>
          <p:nvPr>
            <p:ph type="ftr" sz="quarter" idx="2"/>
          </p:nvPr>
        </p:nvSpPr>
        <p:spPr bwMode="auto">
          <a:xfrm>
            <a:off x="0" y="9356368"/>
            <a:ext cx="2880995" cy="4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68" tIns="43884" rIns="87768" bIns="43884" numCol="1" anchor="b" anchorCtr="0" compatLnSpc="1">
            <a:prstTxWarp prst="textNoShape">
              <a:avLst/>
            </a:prstTxWarp>
          </a:bodyPr>
          <a:lstStyle>
            <a:lvl1pPr defTabSz="877163">
              <a:defRPr sz="1100">
                <a:solidFill>
                  <a:schemeClr val="tx1"/>
                </a:solidFill>
              </a:defRPr>
            </a:lvl1pPr>
          </a:lstStyle>
          <a:p>
            <a:pPr>
              <a:defRPr/>
            </a:pPr>
            <a:endParaRPr lang="en-GB"/>
          </a:p>
        </p:txBody>
      </p:sp>
      <p:sp>
        <p:nvSpPr>
          <p:cNvPr id="47109" name="Rectangle 5"/>
          <p:cNvSpPr>
            <a:spLocks noGrp="1" noChangeArrowheads="1"/>
          </p:cNvSpPr>
          <p:nvPr>
            <p:ph type="sldNum" sz="quarter" idx="3"/>
          </p:nvPr>
        </p:nvSpPr>
        <p:spPr bwMode="auto">
          <a:xfrm>
            <a:off x="3765916" y="9356368"/>
            <a:ext cx="2880995" cy="4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68" tIns="43884" rIns="87768" bIns="43884" numCol="1" anchor="b" anchorCtr="0" compatLnSpc="1">
            <a:prstTxWarp prst="textNoShape">
              <a:avLst/>
            </a:prstTxWarp>
          </a:bodyPr>
          <a:lstStyle>
            <a:lvl1pPr algn="r" defTabSz="877163">
              <a:defRPr sz="1100">
                <a:solidFill>
                  <a:schemeClr val="tx1"/>
                </a:solidFill>
              </a:defRPr>
            </a:lvl1pPr>
          </a:lstStyle>
          <a:p>
            <a:pPr>
              <a:defRPr/>
            </a:pPr>
            <a:fld id="{84A9BC7F-F025-4A36-A0A5-47A5973471FC}" type="slidenum">
              <a:rPr lang="en-GB"/>
              <a:pPr>
                <a:defRPr/>
              </a:pPr>
              <a:t>‹#›</a:t>
            </a:fld>
            <a:endParaRPr lang="en-GB"/>
          </a:p>
        </p:txBody>
      </p:sp>
    </p:spTree>
    <p:extLst>
      <p:ext uri="{BB962C8B-B14F-4D97-AF65-F5344CB8AC3E}">
        <p14:creationId xmlns:p14="http://schemas.microsoft.com/office/powerpoint/2010/main" val="977268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AutoShape 1"/>
          <p:cNvSpPr>
            <a:spLocks noChangeArrowheads="1"/>
          </p:cNvSpPr>
          <p:nvPr/>
        </p:nvSpPr>
        <p:spPr bwMode="auto">
          <a:xfrm>
            <a:off x="0" y="1"/>
            <a:ext cx="6648450" cy="9850438"/>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86072" tIns="43036" rIns="86072" bIns="43036" anchor="ctr"/>
          <a:lstStyle>
            <a:lvl1pPr>
              <a:defRPr>
                <a:solidFill>
                  <a:srgbClr val="000000"/>
                </a:solidFill>
                <a:latin typeface="Times New Roman" pitchFamily="18" charset="0"/>
              </a:defRPr>
            </a:lvl1pPr>
            <a:lvl2pPr marL="742950" indent="-285750">
              <a:defRPr>
                <a:solidFill>
                  <a:srgbClr val="000000"/>
                </a:solidFill>
                <a:latin typeface="Times New Roman" pitchFamily="18" charset="0"/>
              </a:defRPr>
            </a:lvl2pPr>
            <a:lvl3pPr marL="1143000" indent="-228600">
              <a:defRPr>
                <a:solidFill>
                  <a:srgbClr val="000000"/>
                </a:solidFill>
                <a:latin typeface="Times New Roman" pitchFamily="18" charset="0"/>
              </a:defRPr>
            </a:lvl3pPr>
            <a:lvl4pPr marL="1600200" indent="-228600">
              <a:defRPr>
                <a:solidFill>
                  <a:srgbClr val="000000"/>
                </a:solidFill>
                <a:latin typeface="Times New Roman" pitchFamily="18" charset="0"/>
              </a:defRPr>
            </a:lvl4pPr>
            <a:lvl5pPr marL="2057400" indent="-228600">
              <a:defRPr>
                <a:solidFill>
                  <a:srgbClr val="000000"/>
                </a:solidFill>
                <a:latin typeface="Times New Roman" pitchFamily="18" charset="0"/>
              </a:defRPr>
            </a:lvl5pPr>
            <a:lvl6pPr marL="2514600" indent="-228600" eaLnBrk="0" fontAlgn="base" hangingPunct="0">
              <a:spcBef>
                <a:spcPct val="0"/>
              </a:spcBef>
              <a:spcAft>
                <a:spcPct val="0"/>
              </a:spcAft>
              <a:defRPr>
                <a:solidFill>
                  <a:srgbClr val="000000"/>
                </a:solidFill>
                <a:latin typeface="Times New Roman" pitchFamily="18" charset="0"/>
              </a:defRPr>
            </a:lvl6pPr>
            <a:lvl7pPr marL="2971800" indent="-228600" eaLnBrk="0" fontAlgn="base" hangingPunct="0">
              <a:spcBef>
                <a:spcPct val="0"/>
              </a:spcBef>
              <a:spcAft>
                <a:spcPct val="0"/>
              </a:spcAft>
              <a:defRPr>
                <a:solidFill>
                  <a:srgbClr val="000000"/>
                </a:solidFill>
                <a:latin typeface="Times New Roman" pitchFamily="18" charset="0"/>
              </a:defRPr>
            </a:lvl7pPr>
            <a:lvl8pPr marL="3429000" indent="-228600" eaLnBrk="0" fontAlgn="base" hangingPunct="0">
              <a:spcBef>
                <a:spcPct val="0"/>
              </a:spcBef>
              <a:spcAft>
                <a:spcPct val="0"/>
              </a:spcAft>
              <a:defRPr>
                <a:solidFill>
                  <a:srgbClr val="000000"/>
                </a:solidFill>
                <a:latin typeface="Times New Roman" pitchFamily="18" charset="0"/>
              </a:defRPr>
            </a:lvl8pPr>
            <a:lvl9pPr marL="3886200" indent="-228600" eaLnBrk="0" fontAlgn="base" hangingPunct="0">
              <a:spcBef>
                <a:spcPct val="0"/>
              </a:spcBef>
              <a:spcAft>
                <a:spcPct val="0"/>
              </a:spcAft>
              <a:defRPr>
                <a:solidFill>
                  <a:srgbClr val="000000"/>
                </a:solidFill>
                <a:latin typeface="Times New Roman" pitchFamily="18" charset="0"/>
              </a:defRPr>
            </a:lvl9pPr>
          </a:lstStyle>
          <a:p>
            <a:pPr>
              <a:defRPr/>
            </a:pPr>
            <a:endParaRPr lang="en-US" altLang="en-US" smtClean="0"/>
          </a:p>
        </p:txBody>
      </p:sp>
      <p:sp>
        <p:nvSpPr>
          <p:cNvPr id="14339" name="Text Box 2"/>
          <p:cNvSpPr txBox="1">
            <a:spLocks noChangeArrowheads="1"/>
          </p:cNvSpPr>
          <p:nvPr/>
        </p:nvSpPr>
        <p:spPr bwMode="auto">
          <a:xfrm>
            <a:off x="0" y="0"/>
            <a:ext cx="2880995" cy="4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072" tIns="43036" rIns="86072" bIns="43036" anchor="ctr"/>
          <a:lstStyle>
            <a:lvl1pPr>
              <a:defRPr>
                <a:solidFill>
                  <a:srgbClr val="000000"/>
                </a:solidFill>
                <a:latin typeface="Times New Roman" pitchFamily="18" charset="0"/>
              </a:defRPr>
            </a:lvl1pPr>
            <a:lvl2pPr marL="742950" indent="-285750">
              <a:defRPr>
                <a:solidFill>
                  <a:srgbClr val="000000"/>
                </a:solidFill>
                <a:latin typeface="Times New Roman" pitchFamily="18" charset="0"/>
              </a:defRPr>
            </a:lvl2pPr>
            <a:lvl3pPr marL="1143000" indent="-228600">
              <a:defRPr>
                <a:solidFill>
                  <a:srgbClr val="000000"/>
                </a:solidFill>
                <a:latin typeface="Times New Roman" pitchFamily="18" charset="0"/>
              </a:defRPr>
            </a:lvl3pPr>
            <a:lvl4pPr marL="1600200" indent="-228600">
              <a:defRPr>
                <a:solidFill>
                  <a:srgbClr val="000000"/>
                </a:solidFill>
                <a:latin typeface="Times New Roman" pitchFamily="18" charset="0"/>
              </a:defRPr>
            </a:lvl4pPr>
            <a:lvl5pPr marL="2057400" indent="-228600">
              <a:defRPr>
                <a:solidFill>
                  <a:srgbClr val="000000"/>
                </a:solidFill>
                <a:latin typeface="Times New Roman" pitchFamily="18" charset="0"/>
              </a:defRPr>
            </a:lvl5pPr>
            <a:lvl6pPr marL="2514600" indent="-228600" eaLnBrk="0" fontAlgn="base" hangingPunct="0">
              <a:spcBef>
                <a:spcPct val="0"/>
              </a:spcBef>
              <a:spcAft>
                <a:spcPct val="0"/>
              </a:spcAft>
              <a:defRPr>
                <a:solidFill>
                  <a:srgbClr val="000000"/>
                </a:solidFill>
                <a:latin typeface="Times New Roman" pitchFamily="18" charset="0"/>
              </a:defRPr>
            </a:lvl6pPr>
            <a:lvl7pPr marL="2971800" indent="-228600" eaLnBrk="0" fontAlgn="base" hangingPunct="0">
              <a:spcBef>
                <a:spcPct val="0"/>
              </a:spcBef>
              <a:spcAft>
                <a:spcPct val="0"/>
              </a:spcAft>
              <a:defRPr>
                <a:solidFill>
                  <a:srgbClr val="000000"/>
                </a:solidFill>
                <a:latin typeface="Times New Roman" pitchFamily="18" charset="0"/>
              </a:defRPr>
            </a:lvl7pPr>
            <a:lvl8pPr marL="3429000" indent="-228600" eaLnBrk="0" fontAlgn="base" hangingPunct="0">
              <a:spcBef>
                <a:spcPct val="0"/>
              </a:spcBef>
              <a:spcAft>
                <a:spcPct val="0"/>
              </a:spcAft>
              <a:defRPr>
                <a:solidFill>
                  <a:srgbClr val="000000"/>
                </a:solidFill>
                <a:latin typeface="Times New Roman" pitchFamily="18" charset="0"/>
              </a:defRPr>
            </a:lvl8pPr>
            <a:lvl9pPr marL="3886200" indent="-228600" eaLnBrk="0" fontAlgn="base" hangingPunct="0">
              <a:spcBef>
                <a:spcPct val="0"/>
              </a:spcBef>
              <a:spcAft>
                <a:spcPct val="0"/>
              </a:spcAft>
              <a:defRPr>
                <a:solidFill>
                  <a:srgbClr val="000000"/>
                </a:solidFill>
                <a:latin typeface="Times New Roman" pitchFamily="18" charset="0"/>
              </a:defRPr>
            </a:lvl9pPr>
          </a:lstStyle>
          <a:p>
            <a:pPr>
              <a:defRPr/>
            </a:pPr>
            <a:endParaRPr lang="en-US" smtClean="0"/>
          </a:p>
        </p:txBody>
      </p:sp>
      <p:sp>
        <p:nvSpPr>
          <p:cNvPr id="14340" name="Text Box 3"/>
          <p:cNvSpPr txBox="1">
            <a:spLocks noChangeArrowheads="1"/>
          </p:cNvSpPr>
          <p:nvPr/>
        </p:nvSpPr>
        <p:spPr bwMode="auto">
          <a:xfrm>
            <a:off x="3765916" y="0"/>
            <a:ext cx="2880995" cy="4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072" tIns="43036" rIns="86072" bIns="43036" anchor="ctr"/>
          <a:lstStyle>
            <a:lvl1pPr>
              <a:defRPr>
                <a:solidFill>
                  <a:srgbClr val="000000"/>
                </a:solidFill>
                <a:latin typeface="Times New Roman" pitchFamily="18" charset="0"/>
              </a:defRPr>
            </a:lvl1pPr>
            <a:lvl2pPr marL="742950" indent="-285750">
              <a:defRPr>
                <a:solidFill>
                  <a:srgbClr val="000000"/>
                </a:solidFill>
                <a:latin typeface="Times New Roman" pitchFamily="18" charset="0"/>
              </a:defRPr>
            </a:lvl2pPr>
            <a:lvl3pPr marL="1143000" indent="-228600">
              <a:defRPr>
                <a:solidFill>
                  <a:srgbClr val="000000"/>
                </a:solidFill>
                <a:latin typeface="Times New Roman" pitchFamily="18" charset="0"/>
              </a:defRPr>
            </a:lvl3pPr>
            <a:lvl4pPr marL="1600200" indent="-228600">
              <a:defRPr>
                <a:solidFill>
                  <a:srgbClr val="000000"/>
                </a:solidFill>
                <a:latin typeface="Times New Roman" pitchFamily="18" charset="0"/>
              </a:defRPr>
            </a:lvl4pPr>
            <a:lvl5pPr marL="2057400" indent="-228600">
              <a:defRPr>
                <a:solidFill>
                  <a:srgbClr val="000000"/>
                </a:solidFill>
                <a:latin typeface="Times New Roman" pitchFamily="18" charset="0"/>
              </a:defRPr>
            </a:lvl5pPr>
            <a:lvl6pPr marL="2514600" indent="-228600" eaLnBrk="0" fontAlgn="base" hangingPunct="0">
              <a:spcBef>
                <a:spcPct val="0"/>
              </a:spcBef>
              <a:spcAft>
                <a:spcPct val="0"/>
              </a:spcAft>
              <a:defRPr>
                <a:solidFill>
                  <a:srgbClr val="000000"/>
                </a:solidFill>
                <a:latin typeface="Times New Roman" pitchFamily="18" charset="0"/>
              </a:defRPr>
            </a:lvl6pPr>
            <a:lvl7pPr marL="2971800" indent="-228600" eaLnBrk="0" fontAlgn="base" hangingPunct="0">
              <a:spcBef>
                <a:spcPct val="0"/>
              </a:spcBef>
              <a:spcAft>
                <a:spcPct val="0"/>
              </a:spcAft>
              <a:defRPr>
                <a:solidFill>
                  <a:srgbClr val="000000"/>
                </a:solidFill>
                <a:latin typeface="Times New Roman" pitchFamily="18" charset="0"/>
              </a:defRPr>
            </a:lvl7pPr>
            <a:lvl8pPr marL="3429000" indent="-228600" eaLnBrk="0" fontAlgn="base" hangingPunct="0">
              <a:spcBef>
                <a:spcPct val="0"/>
              </a:spcBef>
              <a:spcAft>
                <a:spcPct val="0"/>
              </a:spcAft>
              <a:defRPr>
                <a:solidFill>
                  <a:srgbClr val="000000"/>
                </a:solidFill>
                <a:latin typeface="Times New Roman" pitchFamily="18" charset="0"/>
              </a:defRPr>
            </a:lvl8pPr>
            <a:lvl9pPr marL="3886200" indent="-228600" eaLnBrk="0" fontAlgn="base" hangingPunct="0">
              <a:spcBef>
                <a:spcPct val="0"/>
              </a:spcBef>
              <a:spcAft>
                <a:spcPct val="0"/>
              </a:spcAft>
              <a:defRPr>
                <a:solidFill>
                  <a:srgbClr val="000000"/>
                </a:solidFill>
                <a:latin typeface="Times New Roman" pitchFamily="18" charset="0"/>
              </a:defRPr>
            </a:lvl9pPr>
          </a:lstStyle>
          <a:p>
            <a:pPr>
              <a:defRPr/>
            </a:pPr>
            <a:endParaRPr lang="en-US" smtClean="0"/>
          </a:p>
        </p:txBody>
      </p:sp>
      <p:sp>
        <p:nvSpPr>
          <p:cNvPr id="27653" name="Rectangle 4"/>
          <p:cNvSpPr>
            <a:spLocks noGrp="1" noRot="1" noChangeAspect="1" noChangeArrowheads="1" noTextEdit="1"/>
          </p:cNvSpPr>
          <p:nvPr>
            <p:ph type="sldImg"/>
          </p:nvPr>
        </p:nvSpPr>
        <p:spPr bwMode="auto">
          <a:xfrm>
            <a:off x="865188" y="739775"/>
            <a:ext cx="4921250" cy="36925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txBox="1">
            <a:spLocks noGrp="1" noChangeArrowheads="1"/>
          </p:cNvSpPr>
          <p:nvPr>
            <p:ph type="body" idx="1"/>
          </p:nvPr>
        </p:nvSpPr>
        <p:spPr bwMode="auto">
          <a:xfrm>
            <a:off x="664845" y="4677324"/>
            <a:ext cx="5318760" cy="443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386" tIns="44921" rIns="86386" bIns="44921" numCol="1" anchor="t" anchorCtr="0" compatLnSpc="1">
            <a:prstTxWarp prst="textNoShape">
              <a:avLst/>
            </a:prstTxWarp>
          </a:bodyPr>
          <a:lstStyle/>
          <a:p>
            <a:pPr lvl="0"/>
            <a:endParaRPr lang="en-US" noProof="0" smtClean="0"/>
          </a:p>
        </p:txBody>
      </p:sp>
      <p:sp>
        <p:nvSpPr>
          <p:cNvPr id="14343" name="Text Box 6"/>
          <p:cNvSpPr txBox="1">
            <a:spLocks noChangeArrowheads="1"/>
          </p:cNvSpPr>
          <p:nvPr/>
        </p:nvSpPr>
        <p:spPr bwMode="auto">
          <a:xfrm>
            <a:off x="0" y="9354646"/>
            <a:ext cx="2880995" cy="4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072" tIns="43036" rIns="86072" bIns="43036" anchor="ctr"/>
          <a:lstStyle>
            <a:lvl1pPr>
              <a:defRPr>
                <a:solidFill>
                  <a:srgbClr val="000000"/>
                </a:solidFill>
                <a:latin typeface="Times New Roman" pitchFamily="18" charset="0"/>
              </a:defRPr>
            </a:lvl1pPr>
            <a:lvl2pPr marL="742950" indent="-285750">
              <a:defRPr>
                <a:solidFill>
                  <a:srgbClr val="000000"/>
                </a:solidFill>
                <a:latin typeface="Times New Roman" pitchFamily="18" charset="0"/>
              </a:defRPr>
            </a:lvl2pPr>
            <a:lvl3pPr marL="1143000" indent="-228600">
              <a:defRPr>
                <a:solidFill>
                  <a:srgbClr val="000000"/>
                </a:solidFill>
                <a:latin typeface="Times New Roman" pitchFamily="18" charset="0"/>
              </a:defRPr>
            </a:lvl3pPr>
            <a:lvl4pPr marL="1600200" indent="-228600">
              <a:defRPr>
                <a:solidFill>
                  <a:srgbClr val="000000"/>
                </a:solidFill>
                <a:latin typeface="Times New Roman" pitchFamily="18" charset="0"/>
              </a:defRPr>
            </a:lvl4pPr>
            <a:lvl5pPr marL="2057400" indent="-228600">
              <a:defRPr>
                <a:solidFill>
                  <a:srgbClr val="000000"/>
                </a:solidFill>
                <a:latin typeface="Times New Roman" pitchFamily="18" charset="0"/>
              </a:defRPr>
            </a:lvl5pPr>
            <a:lvl6pPr marL="2514600" indent="-228600" eaLnBrk="0" fontAlgn="base" hangingPunct="0">
              <a:spcBef>
                <a:spcPct val="0"/>
              </a:spcBef>
              <a:spcAft>
                <a:spcPct val="0"/>
              </a:spcAft>
              <a:defRPr>
                <a:solidFill>
                  <a:srgbClr val="000000"/>
                </a:solidFill>
                <a:latin typeface="Times New Roman" pitchFamily="18" charset="0"/>
              </a:defRPr>
            </a:lvl6pPr>
            <a:lvl7pPr marL="2971800" indent="-228600" eaLnBrk="0" fontAlgn="base" hangingPunct="0">
              <a:spcBef>
                <a:spcPct val="0"/>
              </a:spcBef>
              <a:spcAft>
                <a:spcPct val="0"/>
              </a:spcAft>
              <a:defRPr>
                <a:solidFill>
                  <a:srgbClr val="000000"/>
                </a:solidFill>
                <a:latin typeface="Times New Roman" pitchFamily="18" charset="0"/>
              </a:defRPr>
            </a:lvl7pPr>
            <a:lvl8pPr marL="3429000" indent="-228600" eaLnBrk="0" fontAlgn="base" hangingPunct="0">
              <a:spcBef>
                <a:spcPct val="0"/>
              </a:spcBef>
              <a:spcAft>
                <a:spcPct val="0"/>
              </a:spcAft>
              <a:defRPr>
                <a:solidFill>
                  <a:srgbClr val="000000"/>
                </a:solidFill>
                <a:latin typeface="Times New Roman" pitchFamily="18" charset="0"/>
              </a:defRPr>
            </a:lvl8pPr>
            <a:lvl9pPr marL="3886200" indent="-228600" eaLnBrk="0" fontAlgn="base" hangingPunct="0">
              <a:spcBef>
                <a:spcPct val="0"/>
              </a:spcBef>
              <a:spcAft>
                <a:spcPct val="0"/>
              </a:spcAft>
              <a:defRPr>
                <a:solidFill>
                  <a:srgbClr val="000000"/>
                </a:solidFill>
                <a:latin typeface="Times New Roman" pitchFamily="18" charset="0"/>
              </a:defRPr>
            </a:lvl9pPr>
          </a:lstStyle>
          <a:p>
            <a:pPr>
              <a:defRPr/>
            </a:pPr>
            <a:endParaRPr lang="en-US" smtClean="0"/>
          </a:p>
        </p:txBody>
      </p:sp>
      <p:sp>
        <p:nvSpPr>
          <p:cNvPr id="2055" name="Text Box 7"/>
          <p:cNvSpPr txBox="1">
            <a:spLocks noChangeArrowheads="1"/>
          </p:cNvSpPr>
          <p:nvPr/>
        </p:nvSpPr>
        <p:spPr bwMode="auto">
          <a:xfrm>
            <a:off x="3765916" y="9598860"/>
            <a:ext cx="2880995" cy="24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86" tIns="44921" rIns="86386" bIns="44921" anchor="b">
            <a:spAutoFit/>
          </a:bodyPr>
          <a:lstStyle>
            <a:lvl1pPr defTabSz="931863">
              <a:tabLst>
                <a:tab pos="0" algn="l"/>
                <a:tab pos="931863" algn="l"/>
                <a:tab pos="1865313" algn="l"/>
                <a:tab pos="2797175" algn="l"/>
                <a:tab pos="3729038" algn="l"/>
                <a:tab pos="4662488" algn="l"/>
                <a:tab pos="5594350" algn="l"/>
                <a:tab pos="6526213" algn="l"/>
                <a:tab pos="7459663" algn="l"/>
                <a:tab pos="8391525" algn="l"/>
                <a:tab pos="9323388" algn="l"/>
                <a:tab pos="10256838" algn="l"/>
              </a:tabLst>
              <a:defRPr sz="2400">
                <a:solidFill>
                  <a:schemeClr val="tx1"/>
                </a:solidFill>
                <a:latin typeface="Times New Roman" pitchFamily="18" charset="0"/>
              </a:defRPr>
            </a:lvl1pPr>
            <a:lvl2pPr marL="466725" defTabSz="931863">
              <a:tabLst>
                <a:tab pos="0" algn="l"/>
                <a:tab pos="931863" algn="l"/>
                <a:tab pos="1865313" algn="l"/>
                <a:tab pos="2797175" algn="l"/>
                <a:tab pos="3729038" algn="l"/>
                <a:tab pos="4662488" algn="l"/>
                <a:tab pos="5594350" algn="l"/>
                <a:tab pos="6526213" algn="l"/>
                <a:tab pos="7459663" algn="l"/>
                <a:tab pos="8391525" algn="l"/>
                <a:tab pos="9323388" algn="l"/>
                <a:tab pos="10256838" algn="l"/>
              </a:tabLst>
              <a:defRPr sz="2400">
                <a:solidFill>
                  <a:schemeClr val="tx1"/>
                </a:solidFill>
                <a:latin typeface="Times New Roman" pitchFamily="18" charset="0"/>
              </a:defRPr>
            </a:lvl2pPr>
            <a:lvl3pPr marL="931863" defTabSz="931863">
              <a:tabLst>
                <a:tab pos="0" algn="l"/>
                <a:tab pos="931863" algn="l"/>
                <a:tab pos="1865313" algn="l"/>
                <a:tab pos="2797175" algn="l"/>
                <a:tab pos="3729038" algn="l"/>
                <a:tab pos="4662488" algn="l"/>
                <a:tab pos="5594350" algn="l"/>
                <a:tab pos="6526213" algn="l"/>
                <a:tab pos="7459663" algn="l"/>
                <a:tab pos="8391525" algn="l"/>
                <a:tab pos="9323388" algn="l"/>
                <a:tab pos="10256838" algn="l"/>
              </a:tabLst>
              <a:defRPr sz="2400">
                <a:solidFill>
                  <a:schemeClr val="tx1"/>
                </a:solidFill>
                <a:latin typeface="Times New Roman" pitchFamily="18" charset="0"/>
              </a:defRPr>
            </a:lvl3pPr>
            <a:lvl4pPr marL="1398588" defTabSz="931863">
              <a:tabLst>
                <a:tab pos="0" algn="l"/>
                <a:tab pos="931863" algn="l"/>
                <a:tab pos="1865313" algn="l"/>
                <a:tab pos="2797175" algn="l"/>
                <a:tab pos="3729038" algn="l"/>
                <a:tab pos="4662488" algn="l"/>
                <a:tab pos="5594350" algn="l"/>
                <a:tab pos="6526213" algn="l"/>
                <a:tab pos="7459663" algn="l"/>
                <a:tab pos="8391525" algn="l"/>
                <a:tab pos="9323388" algn="l"/>
                <a:tab pos="10256838" algn="l"/>
              </a:tabLst>
              <a:defRPr sz="2400">
                <a:solidFill>
                  <a:schemeClr val="tx1"/>
                </a:solidFill>
                <a:latin typeface="Times New Roman" pitchFamily="18" charset="0"/>
              </a:defRPr>
            </a:lvl4pPr>
            <a:lvl5pPr marL="1865313" defTabSz="931863">
              <a:tabLst>
                <a:tab pos="0" algn="l"/>
                <a:tab pos="931863" algn="l"/>
                <a:tab pos="1865313" algn="l"/>
                <a:tab pos="2797175" algn="l"/>
                <a:tab pos="3729038" algn="l"/>
                <a:tab pos="4662488" algn="l"/>
                <a:tab pos="5594350" algn="l"/>
                <a:tab pos="6526213" algn="l"/>
                <a:tab pos="7459663" algn="l"/>
                <a:tab pos="8391525" algn="l"/>
                <a:tab pos="9323388" algn="l"/>
                <a:tab pos="10256838" algn="l"/>
              </a:tabLst>
              <a:defRPr sz="2400">
                <a:solidFill>
                  <a:schemeClr val="tx1"/>
                </a:solidFill>
                <a:latin typeface="Times New Roman" pitchFamily="18" charset="0"/>
              </a:defRPr>
            </a:lvl5pPr>
            <a:lvl6pPr marL="2322513" defTabSz="931863" eaLnBrk="0" fontAlgn="base" hangingPunct="0">
              <a:spcBef>
                <a:spcPct val="0"/>
              </a:spcBef>
              <a:spcAft>
                <a:spcPct val="0"/>
              </a:spcAft>
              <a:tabLst>
                <a:tab pos="0" algn="l"/>
                <a:tab pos="931863" algn="l"/>
                <a:tab pos="1865313" algn="l"/>
                <a:tab pos="2797175" algn="l"/>
                <a:tab pos="3729038" algn="l"/>
                <a:tab pos="4662488" algn="l"/>
                <a:tab pos="5594350" algn="l"/>
                <a:tab pos="6526213" algn="l"/>
                <a:tab pos="7459663" algn="l"/>
                <a:tab pos="8391525" algn="l"/>
                <a:tab pos="9323388" algn="l"/>
                <a:tab pos="10256838" algn="l"/>
              </a:tabLst>
              <a:defRPr sz="2400">
                <a:solidFill>
                  <a:schemeClr val="tx1"/>
                </a:solidFill>
                <a:latin typeface="Times New Roman" pitchFamily="18" charset="0"/>
              </a:defRPr>
            </a:lvl6pPr>
            <a:lvl7pPr marL="2779713" defTabSz="931863" eaLnBrk="0" fontAlgn="base" hangingPunct="0">
              <a:spcBef>
                <a:spcPct val="0"/>
              </a:spcBef>
              <a:spcAft>
                <a:spcPct val="0"/>
              </a:spcAft>
              <a:tabLst>
                <a:tab pos="0" algn="l"/>
                <a:tab pos="931863" algn="l"/>
                <a:tab pos="1865313" algn="l"/>
                <a:tab pos="2797175" algn="l"/>
                <a:tab pos="3729038" algn="l"/>
                <a:tab pos="4662488" algn="l"/>
                <a:tab pos="5594350" algn="l"/>
                <a:tab pos="6526213" algn="l"/>
                <a:tab pos="7459663" algn="l"/>
                <a:tab pos="8391525" algn="l"/>
                <a:tab pos="9323388" algn="l"/>
                <a:tab pos="10256838" algn="l"/>
              </a:tabLst>
              <a:defRPr sz="2400">
                <a:solidFill>
                  <a:schemeClr val="tx1"/>
                </a:solidFill>
                <a:latin typeface="Times New Roman" pitchFamily="18" charset="0"/>
              </a:defRPr>
            </a:lvl7pPr>
            <a:lvl8pPr marL="3236913" defTabSz="931863" eaLnBrk="0" fontAlgn="base" hangingPunct="0">
              <a:spcBef>
                <a:spcPct val="0"/>
              </a:spcBef>
              <a:spcAft>
                <a:spcPct val="0"/>
              </a:spcAft>
              <a:tabLst>
                <a:tab pos="0" algn="l"/>
                <a:tab pos="931863" algn="l"/>
                <a:tab pos="1865313" algn="l"/>
                <a:tab pos="2797175" algn="l"/>
                <a:tab pos="3729038" algn="l"/>
                <a:tab pos="4662488" algn="l"/>
                <a:tab pos="5594350" algn="l"/>
                <a:tab pos="6526213" algn="l"/>
                <a:tab pos="7459663" algn="l"/>
                <a:tab pos="8391525" algn="l"/>
                <a:tab pos="9323388" algn="l"/>
                <a:tab pos="10256838" algn="l"/>
              </a:tabLst>
              <a:defRPr sz="2400">
                <a:solidFill>
                  <a:schemeClr val="tx1"/>
                </a:solidFill>
                <a:latin typeface="Times New Roman" pitchFamily="18" charset="0"/>
              </a:defRPr>
            </a:lvl8pPr>
            <a:lvl9pPr marL="3694113" defTabSz="931863" eaLnBrk="0" fontAlgn="base" hangingPunct="0">
              <a:spcBef>
                <a:spcPct val="0"/>
              </a:spcBef>
              <a:spcAft>
                <a:spcPct val="0"/>
              </a:spcAft>
              <a:tabLst>
                <a:tab pos="0" algn="l"/>
                <a:tab pos="931863" algn="l"/>
                <a:tab pos="1865313" algn="l"/>
                <a:tab pos="2797175" algn="l"/>
                <a:tab pos="3729038" algn="l"/>
                <a:tab pos="4662488" algn="l"/>
                <a:tab pos="5594350" algn="l"/>
                <a:tab pos="6526213" algn="l"/>
                <a:tab pos="7459663" algn="l"/>
                <a:tab pos="8391525" algn="l"/>
                <a:tab pos="9323388" algn="l"/>
                <a:tab pos="10256838" algn="l"/>
              </a:tabLst>
              <a:defRPr sz="2400">
                <a:solidFill>
                  <a:schemeClr val="tx1"/>
                </a:solidFill>
                <a:latin typeface="Times New Roman" pitchFamily="18" charset="0"/>
              </a:defRPr>
            </a:lvl9pPr>
          </a:lstStyle>
          <a:p>
            <a:pPr algn="r" eaLnBrk="1" hangingPunct="1">
              <a:lnSpc>
                <a:spcPct val="93000"/>
              </a:lnSpc>
              <a:buClr>
                <a:srgbClr val="000000"/>
              </a:buClr>
              <a:buSzPct val="100000"/>
              <a:buFont typeface="Arial" charset="0"/>
              <a:buNone/>
              <a:defRPr/>
            </a:pPr>
            <a:r>
              <a:rPr lang="en-GB" sz="1100" smtClean="0">
                <a:solidFill>
                  <a:srgbClr val="000000"/>
                </a:solidFill>
                <a:latin typeface="Arial" charset="0"/>
              </a:rPr>
              <a:t>1</a:t>
            </a:r>
          </a:p>
        </p:txBody>
      </p:sp>
    </p:spTree>
    <p:extLst>
      <p:ext uri="{BB962C8B-B14F-4D97-AF65-F5344CB8AC3E}">
        <p14:creationId xmlns:p14="http://schemas.microsoft.com/office/powerpoint/2010/main" val="185299706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Blood_coagulation"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nhs.uk/conditions/Plasma-products/Pages/Definition.aspx#Clotting-factors" TargetMode="External"/><Relationship Id="rId4" Type="http://schemas.openxmlformats.org/officeDocument/2006/relationships/hyperlink" Target="https://en.wikipedia.org/wiki/Thrombosi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en.wikipedia.org/wiki/Post-thrombotic_syndrome#cite_note-Kahn2009-1"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a:spLocks noGrp="1" noRot="1" noChangeAspect="1" noChangeArrowheads="1" noTextEdit="1"/>
          </p:cNvSpPr>
          <p:nvPr>
            <p:ph type="sldImg"/>
          </p:nvPr>
        </p:nvSpPr>
        <p:spPr>
          <a:ln/>
        </p:spPr>
      </p:sp>
      <p:sp>
        <p:nvSpPr>
          <p:cNvPr id="28675" name="Rectangle 2"/>
          <p:cNvSpPr txBox="1">
            <a:spLocks noGrp="1" noChangeArrowheads="1"/>
          </p:cNvSpPr>
          <p:nvPr>
            <p:ph type="body" idx="1"/>
          </p:nvPr>
        </p:nvSpPr>
        <p:spPr>
          <a:xfrm>
            <a:off x="664845" y="4677323"/>
            <a:ext cx="5318760" cy="189208"/>
          </a:xfrm>
          <a:noFill/>
        </p:spPr>
        <p:txBody>
          <a:bodyPr>
            <a:spAutoFit/>
          </a:bodyPr>
          <a:lstStyle/>
          <a:p>
            <a:pPr>
              <a:lnSpc>
                <a:spcPct val="80000"/>
              </a:lnSpc>
              <a:spcBef>
                <a:spcPts val="2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sz="800"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4082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74871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r>
              <a:rPr lang="en-GB" altLang="en-US" dirty="0" smtClean="0"/>
              <a:t>LSV has two main branches in the calf, just below knee called the dorsal arch vein and the anterior superficial </a:t>
            </a:r>
            <a:r>
              <a:rPr lang="en-GB" altLang="en-US" dirty="0" err="1" smtClean="0"/>
              <a:t>tibial</a:t>
            </a:r>
            <a:r>
              <a:rPr lang="en-GB" altLang="en-US" dirty="0" smtClean="0"/>
              <a:t> vein.</a:t>
            </a:r>
          </a:p>
          <a:p>
            <a:r>
              <a:rPr lang="en-GB" altLang="en-US" dirty="0" smtClean="0"/>
              <a:t>Two main thigh branches are anterolateral and posterolateral (or medial) vein.</a:t>
            </a:r>
          </a:p>
          <a:p>
            <a:endParaRPr lang="en-GB" altLang="en-US" dirty="0" smtClean="0"/>
          </a:p>
          <a:p>
            <a:r>
              <a:rPr lang="en-GB" altLang="en-US" dirty="0" smtClean="0"/>
              <a:t>These branches are common sources of recurrence of varicose veins.</a:t>
            </a:r>
          </a:p>
          <a:p>
            <a:endParaRPr lang="en-GB" altLang="en-US" dirty="0" smtClean="0"/>
          </a:p>
          <a:p>
            <a:r>
              <a:rPr lang="en-GB" altLang="en-US" dirty="0" smtClean="0"/>
              <a:t>SSV has no named branches.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86922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txBox="1">
            <a:spLocks noGrp="1"/>
          </p:cNvSpPr>
          <p:nvPr>
            <p:ph type="body" idx="1"/>
          </p:nvPr>
        </p:nvSpPr>
        <p:spPr>
          <a:noFill/>
        </p:spPr>
        <p:txBody>
          <a:bodyPr/>
          <a:lstStyle/>
          <a:p>
            <a:r>
              <a:rPr lang="en-GB" altLang="en-US" smtClean="0"/>
              <a:t>Important to understand the information and level of detail required for the investigation.    </a:t>
            </a:r>
          </a:p>
          <a:p>
            <a:r>
              <a:rPr lang="en-GB" altLang="en-US" smtClean="0"/>
              <a:t>Depending on your local protocol, a DVT scan may not require any information on competency.  Varicose veins scans may need to be very detailed or as simple as junctional incompetence.</a:t>
            </a:r>
          </a:p>
          <a:p>
            <a:endParaRPr lang="en-GB" altLang="en-US" smtClean="0"/>
          </a:p>
          <a:p>
            <a:r>
              <a:rPr lang="en-GB" altLang="en-US" smtClean="0"/>
              <a:t>Vein mapping for lower limb arterial bypass grafting or coronary artery bypass grafting – need to know length eg. Fem-pop or number of coronary arteries to be bypassed – number of short lengths required.</a:t>
            </a:r>
          </a:p>
          <a:p>
            <a:endParaRPr lang="en-GB" altLang="en-US" smtClean="0"/>
          </a:p>
          <a:p>
            <a:endParaRPr lang="en-GB"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08975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36350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lnSpc>
                <a:spcPct val="90000"/>
              </a:lnSpc>
              <a:buFont typeface="Arial" panose="020B0604020202020204" pitchFamily="34" charset="0"/>
              <a:buChar char="•"/>
              <a:defRPr/>
            </a:pPr>
            <a:r>
              <a:rPr lang="en-GB" sz="1200" dirty="0" smtClean="0">
                <a:solidFill>
                  <a:schemeClr val="bg1"/>
                </a:solidFill>
              </a:rPr>
              <a:t>Over 65’s have significantly increased risk of developing DVT.</a:t>
            </a:r>
          </a:p>
          <a:p>
            <a:pPr marL="171450" indent="-171450" eaLnBrk="1" hangingPunct="1">
              <a:lnSpc>
                <a:spcPct val="90000"/>
              </a:lnSpc>
              <a:buFont typeface="Arial" panose="020B0604020202020204" pitchFamily="34" charset="0"/>
              <a:buChar char="•"/>
              <a:defRPr/>
            </a:pPr>
            <a:r>
              <a:rPr lang="en-GB" sz="1200" dirty="0" smtClean="0">
                <a:solidFill>
                  <a:schemeClr val="bg1"/>
                </a:solidFill>
              </a:rPr>
              <a:t>Obesity causes compression of common femoral vein and hinders venous return due to increased abdominal pressure.</a:t>
            </a:r>
          </a:p>
          <a:p>
            <a:pPr marL="171450" indent="-171450" eaLnBrk="1" hangingPunct="1">
              <a:lnSpc>
                <a:spcPct val="90000"/>
              </a:lnSpc>
              <a:buFont typeface="Arial" panose="020B0604020202020204" pitchFamily="34" charset="0"/>
              <a:buChar char="•"/>
              <a:defRPr/>
            </a:pPr>
            <a:r>
              <a:rPr lang="en-GB" sz="1200" dirty="0" smtClean="0">
                <a:solidFill>
                  <a:schemeClr val="bg1"/>
                </a:solidFill>
              </a:rPr>
              <a:t>Pregnancy also causes compression of veins but hormonal changes cause veins to dilate and immunological changes can lead to </a:t>
            </a:r>
            <a:r>
              <a:rPr lang="en-GB" sz="1200" dirty="0" err="1" smtClean="0">
                <a:solidFill>
                  <a:schemeClr val="bg1"/>
                </a:solidFill>
              </a:rPr>
              <a:t>hypercoaguable</a:t>
            </a:r>
            <a:r>
              <a:rPr lang="en-GB" sz="1200" dirty="0" smtClean="0">
                <a:solidFill>
                  <a:schemeClr val="bg1"/>
                </a:solidFill>
              </a:rPr>
              <a:t> state.</a:t>
            </a:r>
          </a:p>
          <a:p>
            <a:pPr marL="171450" marR="0" indent="-171450" algn="l" defTabSz="449263" rtl="0" eaLnBrk="1" fontAlgn="base" latinLnBrk="0" hangingPunct="1">
              <a:lnSpc>
                <a:spcPct val="9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patients are immobilised for varying periods of time.   Surgery leads to increased </a:t>
            </a:r>
            <a:r>
              <a:rPr lang="en-GB" sz="1200" dirty="0" err="1" smtClean="0">
                <a:solidFill>
                  <a:schemeClr val="bg1"/>
                </a:solidFill>
              </a:rPr>
              <a:t>coagulability</a:t>
            </a:r>
            <a:r>
              <a:rPr lang="en-GB" sz="1200" dirty="0" smtClean="0">
                <a:solidFill>
                  <a:schemeClr val="bg1"/>
                </a:solidFill>
              </a:rPr>
              <a:t>.</a:t>
            </a:r>
          </a:p>
          <a:p>
            <a:pPr marL="171450" indent="-171450" eaLnBrk="1" hangingPunct="1">
              <a:buFont typeface="Arial" panose="020B0604020202020204" pitchFamily="34" charset="0"/>
              <a:buChar char="•"/>
              <a:defRPr/>
            </a:pPr>
            <a:r>
              <a:rPr lang="en-GB" sz="1200" dirty="0" smtClean="0">
                <a:solidFill>
                  <a:schemeClr val="bg1"/>
                </a:solidFill>
              </a:rPr>
              <a:t>Chemo/radiotherapy can damage vein walls or increase </a:t>
            </a:r>
            <a:r>
              <a:rPr lang="en-GB" sz="1200" dirty="0" err="1" smtClean="0">
                <a:solidFill>
                  <a:schemeClr val="bg1"/>
                </a:solidFill>
              </a:rPr>
              <a:t>coaguability</a:t>
            </a:r>
            <a:r>
              <a:rPr lang="en-GB" sz="1200" dirty="0" smtClean="0">
                <a:solidFill>
                  <a:schemeClr val="bg1"/>
                </a:solidFill>
              </a:rPr>
              <a:t> of blood.</a:t>
            </a:r>
          </a:p>
          <a:p>
            <a:pPr eaLnBrk="1" hangingPunct="1">
              <a:defRPr/>
            </a:pPr>
            <a:endParaRPr lang="en-GB" sz="1200" dirty="0" smtClean="0">
              <a:solidFill>
                <a:schemeClr val="bg1"/>
              </a:solidFill>
            </a:endParaRPr>
          </a:p>
          <a:p>
            <a:pPr eaLnBrk="1" hangingPunct="1">
              <a:defRPr/>
            </a:pPr>
            <a:r>
              <a:rPr lang="en-GB" sz="1200" dirty="0" smtClean="0">
                <a:solidFill>
                  <a:schemeClr val="bg1"/>
                </a:solidFill>
              </a:rPr>
              <a:t>But</a:t>
            </a:r>
            <a:r>
              <a:rPr lang="en-GB" sz="1200" baseline="0" dirty="0" smtClean="0">
                <a:solidFill>
                  <a:schemeClr val="bg1"/>
                </a:solidFill>
              </a:rPr>
              <a:t> to understand why these are increase risk factors we need to understand what causes a DVT.</a:t>
            </a:r>
            <a:endParaRPr lang="en-GB" sz="1200" dirty="0" smtClean="0">
              <a:solidFill>
                <a:schemeClr val="bg1"/>
              </a:solidFill>
            </a:endParaRPr>
          </a:p>
          <a:p>
            <a:endParaRPr lang="en-GB" b="0" dirty="0">
              <a:solidFill>
                <a:schemeClr val="tx1"/>
              </a:solidFill>
            </a:endParaRPr>
          </a:p>
        </p:txBody>
      </p:sp>
    </p:spTree>
    <p:extLst>
      <p:ext uri="{BB962C8B-B14F-4D97-AF65-F5344CB8AC3E}">
        <p14:creationId xmlns:p14="http://schemas.microsoft.com/office/powerpoint/2010/main" val="2663969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62184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49263" rtl="0" eaLnBrk="1" fontAlgn="base" latinLnBrk="0" hangingPunct="1">
              <a:lnSpc>
                <a:spcPct val="10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Immobility – not moving causes blood to pool and clot in the calves</a:t>
            </a:r>
          </a:p>
          <a:p>
            <a:pPr marL="171450" marR="0" indent="-171450" algn="l" defTabSz="449263" rtl="0" eaLnBrk="1" fontAlgn="base" latinLnBrk="0" hangingPunct="1">
              <a:lnSpc>
                <a:spcPct val="10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Hospitalisation- immobility but also trauma- </a:t>
            </a:r>
            <a:r>
              <a:rPr lang="en-GB" sz="1200" baseline="0" dirty="0" smtClean="0">
                <a:solidFill>
                  <a:schemeClr val="bg1"/>
                </a:solidFill>
              </a:rPr>
              <a:t> lines, surgery </a:t>
            </a:r>
            <a:r>
              <a:rPr lang="en-GB" sz="1200" baseline="0" dirty="0" err="1" smtClean="0">
                <a:solidFill>
                  <a:schemeClr val="bg1"/>
                </a:solidFill>
              </a:rPr>
              <a:t>etc</a:t>
            </a:r>
            <a:endParaRPr lang="en-GB" sz="1200" dirty="0" smtClean="0">
              <a:solidFill>
                <a:schemeClr val="bg1"/>
              </a:solidFill>
            </a:endParaRPr>
          </a:p>
          <a:p>
            <a:pPr marL="171450" marR="0" indent="-171450" algn="l" defTabSz="449263" rtl="0" eaLnBrk="1" fontAlgn="base" latinLnBrk="0" hangingPunct="1">
              <a:lnSpc>
                <a:spcPct val="10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External compression of veins can be caused by malignant growths, aneurysm (popliteal), popliteal entrapment, cysts (Baker’s cysts), compartment syndrome.</a:t>
            </a:r>
          </a:p>
          <a:p>
            <a:pPr marL="171450" marR="0" indent="-171450" algn="l" defTabSz="449263" rtl="0" eaLnBrk="1" fontAlgn="base" latinLnBrk="0" hangingPunct="1">
              <a:lnSpc>
                <a:spcPct val="10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Air travel – long periods</a:t>
            </a:r>
            <a:r>
              <a:rPr lang="en-GB" sz="1200" baseline="0" dirty="0" smtClean="0">
                <a:solidFill>
                  <a:schemeClr val="bg1"/>
                </a:solidFill>
              </a:rPr>
              <a:t> sitting</a:t>
            </a:r>
            <a:endParaRPr lang="en-GB" sz="1200" dirty="0" smtClean="0">
              <a:solidFill>
                <a:schemeClr val="bg1"/>
              </a:solidFill>
            </a:endParaRPr>
          </a:p>
          <a:p>
            <a:pPr marL="171450" marR="0" indent="-171450" algn="l" defTabSz="449263" rtl="0" eaLnBrk="1" fontAlgn="base" latinLnBrk="0" hangingPunct="1">
              <a:lnSpc>
                <a:spcPct val="100000"/>
              </a:lnSpc>
              <a:spcBef>
                <a:spcPct val="30000"/>
              </a:spcBef>
              <a:spcAft>
                <a:spcPct val="0"/>
              </a:spcAft>
              <a:buClr>
                <a:schemeClr val="bg1"/>
              </a:buClr>
              <a:buSzPct val="100000"/>
              <a:buFont typeface="Arial" panose="020B0604020202020204" pitchFamily="34" charset="0"/>
              <a:buChar char="•"/>
              <a:tabLst/>
              <a:defRPr/>
            </a:pPr>
            <a:r>
              <a:rPr lang="en-GB" sz="1200" dirty="0" smtClean="0">
                <a:solidFill>
                  <a:schemeClr val="bg1"/>
                </a:solidFill>
              </a:rPr>
              <a:t>varicose veins-</a:t>
            </a:r>
            <a:r>
              <a:rPr lang="en-GB" sz="1200" baseline="0" dirty="0" smtClean="0">
                <a:solidFill>
                  <a:schemeClr val="bg1"/>
                </a:solidFill>
              </a:rPr>
              <a:t> blood pooling in veins and clotting and travelling into deep system. </a:t>
            </a:r>
            <a:endParaRPr lang="en-GB" sz="1200" dirty="0" smtClean="0">
              <a:solidFill>
                <a:schemeClr val="bg1"/>
              </a:solidFill>
            </a:endParaRPr>
          </a:p>
          <a:p>
            <a:pPr marL="0" marR="0" indent="0" algn="l" defTabSz="449263" rtl="0" eaLnBrk="1" fontAlgn="base" latinLnBrk="0" hangingPunct="1">
              <a:lnSpc>
                <a:spcPct val="100000"/>
              </a:lnSpc>
              <a:spcBef>
                <a:spcPct val="30000"/>
              </a:spcBef>
              <a:spcAft>
                <a:spcPct val="0"/>
              </a:spcAft>
              <a:buClr>
                <a:schemeClr val="bg1"/>
              </a:buClr>
              <a:buSzPct val="100000"/>
              <a:buFont typeface="Times New Roman" pitchFamily="18" charset="0"/>
              <a:buNone/>
              <a:tabLst/>
              <a:defRPr/>
            </a:pPr>
            <a:endParaRPr lang="en-GB" dirty="0" smtClean="0">
              <a:solidFill>
                <a:schemeClr val="bg1"/>
              </a:solidFill>
            </a:endParaRPr>
          </a:p>
          <a:p>
            <a:pPr eaLnBrk="1" hangingPunct="1">
              <a:buClr>
                <a:schemeClr val="bg1"/>
              </a:buClr>
              <a:defRPr/>
            </a:pPr>
            <a:endParaRPr lang="en-GB" dirty="0" smtClean="0">
              <a:solidFill>
                <a:schemeClr val="bg1"/>
              </a:solidFill>
            </a:endParaRPr>
          </a:p>
          <a:p>
            <a:pPr eaLnBrk="1" hangingPunct="1">
              <a:buClr>
                <a:schemeClr val="bg1"/>
              </a:buClr>
              <a:defRPr/>
            </a:pPr>
            <a:endParaRPr lang="en-GB" dirty="0" smtClean="0">
              <a:solidFill>
                <a:schemeClr val="bg1"/>
              </a:solidFill>
            </a:endParaRPr>
          </a:p>
          <a:p>
            <a:endParaRPr lang="en-GB" dirty="0"/>
          </a:p>
        </p:txBody>
      </p:sp>
    </p:spTree>
    <p:extLst>
      <p:ext uri="{BB962C8B-B14F-4D97-AF65-F5344CB8AC3E}">
        <p14:creationId xmlns:p14="http://schemas.microsoft.com/office/powerpoint/2010/main" val="2915381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p:cNvSpPr>
            <a:spLocks noGrp="1" noRot="1" noChangeAspect="1" noChangeArrowheads="1" noTextEdit="1"/>
          </p:cNvSpPr>
          <p:nvPr>
            <p:ph type="sldImg"/>
          </p:nvPr>
        </p:nvSpPr>
        <p:spPr>
          <a:ln/>
        </p:spPr>
      </p:sp>
      <p:sp>
        <p:nvSpPr>
          <p:cNvPr id="29699" name="Rectangle 2"/>
          <p:cNvSpPr txBox="1">
            <a:spLocks noGrp="1" noChangeArrowheads="1"/>
          </p:cNvSpPr>
          <p:nvPr>
            <p:ph type="body" idx="1"/>
          </p:nvPr>
        </p:nvSpPr>
        <p:spPr>
          <a:xfrm>
            <a:off x="664845" y="4677324"/>
            <a:ext cx="5318760" cy="262433"/>
          </a:xfrm>
          <a:noFill/>
        </p:spPr>
        <p:txBody>
          <a:bodyPr>
            <a:spAutoFit/>
          </a:bodyPr>
          <a:lstStyle/>
          <a:p>
            <a:pPr>
              <a:lnSpc>
                <a:spcPct val="93000"/>
              </a:lnSpc>
              <a:spcBef>
                <a:spcPts val="4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dirty="0" smtClean="0">
                <a:solidFill>
                  <a:schemeClr val="bg1"/>
                </a:solidFill>
              </a:rPr>
              <a:t>Venous disease</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Surgery – Knee and hip surgery are high risk due to immobility and vascular damage</a:t>
            </a:r>
            <a:r>
              <a:rPr lang="en-GB" sz="1200" baseline="0" dirty="0" smtClean="0">
                <a:solidFill>
                  <a:schemeClr val="bg1"/>
                </a:solidFill>
              </a:rPr>
              <a:t> and v</a:t>
            </a:r>
            <a:r>
              <a:rPr lang="en-GB" sz="1200" dirty="0" smtClean="0">
                <a:solidFill>
                  <a:schemeClr val="bg1"/>
                </a:solidFill>
              </a:rPr>
              <a:t>aricose vein surgery increases likelihood of DVT.</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GB" dirty="0" smtClean="0">
              <a:solidFill>
                <a:schemeClr val="bg1"/>
              </a:solidFill>
            </a:endParaRP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Trauma can increase risk of DVT indirectly </a:t>
            </a:r>
            <a:r>
              <a:rPr lang="en-GB" sz="1200" dirty="0" err="1" smtClean="0">
                <a:solidFill>
                  <a:schemeClr val="bg1"/>
                </a:solidFill>
              </a:rPr>
              <a:t>eg</a:t>
            </a:r>
            <a:r>
              <a:rPr lang="en-GB" sz="1200" dirty="0" smtClean="0">
                <a:solidFill>
                  <a:schemeClr val="bg1"/>
                </a:solidFill>
              </a:rPr>
              <a:t> external trauma or by direct trauma </a:t>
            </a:r>
            <a:r>
              <a:rPr lang="en-GB" sz="1200" dirty="0" err="1" smtClean="0">
                <a:solidFill>
                  <a:schemeClr val="bg1"/>
                </a:solidFill>
              </a:rPr>
              <a:t>eg</a:t>
            </a:r>
            <a:r>
              <a:rPr lang="en-GB" sz="1200" dirty="0" smtClean="0">
                <a:solidFill>
                  <a:schemeClr val="bg1"/>
                </a:solidFill>
              </a:rPr>
              <a:t> needling, insertion of lines.</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GB" dirty="0" smtClean="0">
              <a:solidFill>
                <a:schemeClr val="bg1"/>
              </a:solidFill>
            </a:endParaRP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GB" dirty="0" smtClean="0">
                <a:solidFill>
                  <a:schemeClr val="bg1"/>
                </a:solidFill>
              </a:rPr>
              <a:t>IVDU – trauma</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GB" dirty="0" smtClean="0">
                <a:solidFill>
                  <a:schemeClr val="bg1"/>
                </a:solidFill>
              </a:rPr>
              <a:t>Varicose</a:t>
            </a:r>
            <a:r>
              <a:rPr lang="en-GB" baseline="0" dirty="0" smtClean="0">
                <a:solidFill>
                  <a:schemeClr val="bg1"/>
                </a:solidFill>
              </a:rPr>
              <a:t> vein- valves are damages wall become stretched</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Increased risk of developing DVT if have had previous DVT or varicose veins</a:t>
            </a:r>
            <a:r>
              <a:rPr lang="en-GB" sz="1200" baseline="0" dirty="0" smtClean="0">
                <a:solidFill>
                  <a:schemeClr val="bg1"/>
                </a:solidFill>
              </a:rPr>
              <a:t> – scarring from old DVT vessel wall changes- varicose veins – blood pooling in veins and clotting and travelling into deep system. </a:t>
            </a:r>
            <a:endParaRPr lang="en-GB" sz="1200" dirty="0" smtClean="0">
              <a:solidFill>
                <a:schemeClr val="bg1"/>
              </a:solidFill>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GB" dirty="0" smtClean="0">
              <a:solidFill>
                <a:schemeClr val="bg1"/>
              </a:solidFill>
            </a:endParaRPr>
          </a:p>
          <a:p>
            <a:endParaRPr lang="en-GB" dirty="0"/>
          </a:p>
        </p:txBody>
      </p:sp>
    </p:spTree>
    <p:extLst>
      <p:ext uri="{BB962C8B-B14F-4D97-AF65-F5344CB8AC3E}">
        <p14:creationId xmlns:p14="http://schemas.microsoft.com/office/powerpoint/2010/main" val="1369206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Pill - </a:t>
            </a:r>
            <a:r>
              <a:rPr lang="en-GB" sz="1200" b="0" i="0" kern="1200" dirty="0" smtClean="0">
                <a:solidFill>
                  <a:srgbClr val="000000"/>
                </a:solidFill>
                <a:effectLst/>
                <a:latin typeface="Times New Roman" pitchFamily="18" charset="0"/>
                <a:ea typeface="+mn-ea"/>
                <a:cs typeface="+mn-cs"/>
              </a:rPr>
              <a:t> Although they do not cause blood clots, most birth control pills do increase a woman’s chance of developing a blood clot by about three to four times, they contain hormones that</a:t>
            </a:r>
            <a:r>
              <a:rPr lang="en-GB" sz="1200" b="0" i="0" kern="1200" baseline="0" dirty="0" smtClean="0">
                <a:solidFill>
                  <a:srgbClr val="000000"/>
                </a:solidFill>
                <a:effectLst/>
                <a:latin typeface="Times New Roman" pitchFamily="18" charset="0"/>
                <a:ea typeface="+mn-ea"/>
                <a:cs typeface="+mn-cs"/>
              </a:rPr>
              <a:t> </a:t>
            </a:r>
            <a:r>
              <a:rPr lang="en-GB" sz="1200" b="0" i="0" kern="1200" dirty="0" smtClean="0">
                <a:solidFill>
                  <a:srgbClr val="000000"/>
                </a:solidFill>
                <a:effectLst/>
                <a:latin typeface="Times New Roman" pitchFamily="18" charset="0"/>
                <a:ea typeface="+mn-ea"/>
                <a:cs typeface="+mn-cs"/>
              </a:rPr>
              <a:t>increase the levels of clotting factors</a:t>
            </a:r>
            <a:r>
              <a:rPr lang="en-GB" sz="1200" b="0" i="0" kern="1200" baseline="0" dirty="0" smtClean="0">
                <a:solidFill>
                  <a:srgbClr val="000000"/>
                </a:solidFill>
                <a:effectLst/>
                <a:latin typeface="Times New Roman" pitchFamily="18" charset="0"/>
                <a:ea typeface="+mn-ea"/>
                <a:cs typeface="+mn-cs"/>
              </a:rPr>
              <a:t> in the blood. </a:t>
            </a:r>
            <a:endParaRPr lang="en-GB" dirty="0" smtClean="0">
              <a:solidFill>
                <a:schemeClr val="bg1"/>
              </a:solidFill>
            </a:endParaRPr>
          </a:p>
          <a:p>
            <a:pPr marL="171450" indent="-171450" eaLnBrk="1" hangingPunct="1">
              <a:buFont typeface="Arial" panose="020B0604020202020204" pitchFamily="34" charset="0"/>
              <a:buChar char="•"/>
              <a:defRPr/>
            </a:pPr>
            <a:r>
              <a:rPr lang="en-GB" sz="1200" dirty="0" smtClean="0">
                <a:solidFill>
                  <a:schemeClr val="bg1"/>
                </a:solidFill>
              </a:rPr>
              <a:t>Dehydration increases viscosity of blood and hence </a:t>
            </a:r>
            <a:r>
              <a:rPr lang="en-GB" sz="1200" dirty="0" err="1" smtClean="0">
                <a:solidFill>
                  <a:schemeClr val="bg1"/>
                </a:solidFill>
              </a:rPr>
              <a:t>hypercoaguable</a:t>
            </a:r>
            <a:r>
              <a:rPr lang="en-GB" sz="1200" dirty="0" smtClean="0">
                <a:solidFill>
                  <a:schemeClr val="bg1"/>
                </a:solidFill>
              </a:rPr>
              <a:t> state.</a:t>
            </a:r>
          </a:p>
          <a:p>
            <a:pPr marL="171450" indent="-171450" algn="l">
              <a:buFont typeface="Arial" panose="020B0604020202020204" pitchFamily="34" charset="0"/>
              <a:buChar char="•"/>
            </a:pPr>
            <a:r>
              <a:rPr lang="en-GB" sz="1200" b="0" i="0" kern="1200" dirty="0" smtClean="0">
                <a:solidFill>
                  <a:schemeClr val="tx1"/>
                </a:solidFill>
                <a:effectLst/>
                <a:latin typeface="Times New Roman" pitchFamily="18" charset="0"/>
                <a:ea typeface="+mn-ea"/>
                <a:cs typeface="+mn-cs"/>
              </a:rPr>
              <a:t>Thrombophilia (sometimes hypercoagulability or a </a:t>
            </a:r>
            <a:r>
              <a:rPr lang="en-GB" sz="1200" b="0" i="0" kern="1200" dirty="0" err="1" smtClean="0">
                <a:solidFill>
                  <a:schemeClr val="tx1"/>
                </a:solidFill>
                <a:effectLst/>
                <a:latin typeface="Times New Roman" pitchFamily="18" charset="0"/>
                <a:ea typeface="+mn-ea"/>
                <a:cs typeface="+mn-cs"/>
              </a:rPr>
              <a:t>prothrombotic</a:t>
            </a:r>
            <a:r>
              <a:rPr lang="en-GB" sz="1200" b="0" i="0" kern="1200" dirty="0" smtClean="0">
                <a:solidFill>
                  <a:schemeClr val="tx1"/>
                </a:solidFill>
                <a:effectLst/>
                <a:latin typeface="Times New Roman" pitchFamily="18" charset="0"/>
                <a:ea typeface="+mn-ea"/>
                <a:cs typeface="+mn-cs"/>
              </a:rPr>
              <a:t> state) is an abnormality of </a:t>
            </a:r>
            <a:r>
              <a:rPr lang="en-GB" sz="1200" b="0" i="0" u="none" strike="noStrike" kern="1200" dirty="0" smtClean="0">
                <a:solidFill>
                  <a:schemeClr val="tx1"/>
                </a:solidFill>
                <a:effectLst/>
                <a:latin typeface="Times New Roman" pitchFamily="18" charset="0"/>
                <a:ea typeface="+mn-ea"/>
                <a:cs typeface="+mn-cs"/>
                <a:hlinkClick r:id="rId3" tooltip="Blood coagulation"/>
              </a:rPr>
              <a:t>blood coagulation</a:t>
            </a:r>
            <a:r>
              <a:rPr lang="en-GB" sz="1200" b="0" i="0" kern="1200" dirty="0" smtClean="0">
                <a:solidFill>
                  <a:schemeClr val="tx1"/>
                </a:solidFill>
                <a:effectLst/>
                <a:latin typeface="Times New Roman" pitchFamily="18" charset="0"/>
                <a:ea typeface="+mn-ea"/>
                <a:cs typeface="+mn-cs"/>
              </a:rPr>
              <a:t> that increases the risk of </a:t>
            </a:r>
            <a:r>
              <a:rPr lang="en-GB" sz="1200" b="0" i="0" u="none" strike="noStrike" kern="1200" dirty="0" smtClean="0">
                <a:solidFill>
                  <a:schemeClr val="tx1"/>
                </a:solidFill>
                <a:effectLst/>
                <a:latin typeface="Times New Roman" pitchFamily="18" charset="0"/>
                <a:ea typeface="+mn-ea"/>
                <a:cs typeface="+mn-cs"/>
                <a:hlinkClick r:id="rId4" tooltip="Thrombosis"/>
              </a:rPr>
              <a:t>thrombosis</a:t>
            </a:r>
            <a:r>
              <a:rPr lang="en-GB" sz="1200" b="0" i="0" kern="1200" dirty="0" smtClean="0">
                <a:solidFill>
                  <a:schemeClr val="tx1"/>
                </a:solidFill>
                <a:effectLst/>
                <a:latin typeface="Times New Roman" pitchFamily="18" charset="0"/>
                <a:ea typeface="+mn-ea"/>
                <a:cs typeface="+mn-cs"/>
              </a:rPr>
              <a:t> (blood clots in blood vessels).</a:t>
            </a:r>
            <a:r>
              <a:rPr lang="en-GB" sz="1200" b="0" i="0" kern="1200" baseline="0" dirty="0" smtClean="0">
                <a:solidFill>
                  <a:schemeClr val="tx1"/>
                </a:solidFill>
                <a:effectLst/>
                <a:latin typeface="Times New Roman" pitchFamily="18" charset="0"/>
                <a:ea typeface="+mn-ea"/>
                <a:cs typeface="+mn-cs"/>
              </a:rPr>
              <a:t> </a:t>
            </a:r>
            <a:r>
              <a:rPr lang="en-GB" sz="1200" b="0" i="0" kern="1200" dirty="0" smtClean="0">
                <a:solidFill>
                  <a:srgbClr val="000000"/>
                </a:solidFill>
                <a:effectLst/>
                <a:latin typeface="Times New Roman" pitchFamily="18" charset="0"/>
                <a:ea typeface="+mn-ea"/>
                <a:cs typeface="+mn-cs"/>
              </a:rPr>
              <a:t>When you cut yourself and injure a blood vessel, tiny cells called platelets stick to the damaged vessel wall to form a plug.</a:t>
            </a:r>
          </a:p>
          <a:p>
            <a:pPr algn="l"/>
            <a:r>
              <a:rPr lang="en-GB" sz="1200" b="0" i="0" kern="1200" dirty="0" smtClean="0">
                <a:solidFill>
                  <a:srgbClr val="000000"/>
                </a:solidFill>
                <a:effectLst/>
                <a:latin typeface="Times New Roman" pitchFamily="18" charset="0"/>
                <a:ea typeface="+mn-ea"/>
                <a:cs typeface="+mn-cs"/>
              </a:rPr>
              <a:t>Proteins in the blood called </a:t>
            </a:r>
            <a:r>
              <a:rPr lang="en-GB" sz="1200" b="0" i="0" kern="1200" dirty="0" smtClean="0">
                <a:solidFill>
                  <a:srgbClr val="000000"/>
                </a:solidFill>
                <a:effectLst/>
                <a:latin typeface="Times New Roman" pitchFamily="18" charset="0"/>
                <a:ea typeface="+mn-ea"/>
                <a:cs typeface="+mn-cs"/>
                <a:hlinkClick r:id="rId5"/>
              </a:rPr>
              <a:t>clotting factors</a:t>
            </a:r>
            <a:r>
              <a:rPr lang="en-GB" sz="1200" b="0" i="0" kern="1200" dirty="0" smtClean="0">
                <a:solidFill>
                  <a:srgbClr val="000000"/>
                </a:solidFill>
                <a:effectLst/>
                <a:latin typeface="Times New Roman" pitchFamily="18" charset="0"/>
                <a:ea typeface="+mn-ea"/>
                <a:cs typeface="+mn-cs"/>
              </a:rPr>
              <a:t> cause strands called fibrin to form around the plug. These strands get tangled up with the platelet plug to form an even stronger blood clot.</a:t>
            </a:r>
            <a:r>
              <a:rPr lang="en-GB" sz="1200" b="0" i="0" kern="1200" baseline="0" dirty="0" smtClean="0">
                <a:solidFill>
                  <a:srgbClr val="000000"/>
                </a:solidFill>
                <a:effectLst/>
                <a:latin typeface="Times New Roman" pitchFamily="18" charset="0"/>
                <a:ea typeface="+mn-ea"/>
                <a:cs typeface="+mn-cs"/>
              </a:rPr>
              <a:t> </a:t>
            </a:r>
            <a:r>
              <a:rPr lang="en-GB" sz="1200" b="0" i="0" kern="1200" dirty="0" smtClean="0">
                <a:solidFill>
                  <a:srgbClr val="000000"/>
                </a:solidFill>
                <a:effectLst/>
                <a:latin typeface="Times New Roman" pitchFamily="18" charset="0"/>
                <a:ea typeface="+mn-ea"/>
                <a:cs typeface="+mn-cs"/>
              </a:rPr>
              <a:t>If you have thrombophilia, you have an imbalance in clotting chemicals. You either have too much or too little of the substance that stops clotting (clotting factor).</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GB" sz="1200" dirty="0" smtClean="0">
                <a:solidFill>
                  <a:schemeClr val="bg1"/>
                </a:solidFill>
              </a:rPr>
              <a:t>Malignancy causes increased </a:t>
            </a:r>
            <a:r>
              <a:rPr lang="en-GB" sz="1200" dirty="0" err="1" smtClean="0">
                <a:solidFill>
                  <a:schemeClr val="bg1"/>
                </a:solidFill>
              </a:rPr>
              <a:t>coaguability</a:t>
            </a:r>
            <a:r>
              <a:rPr lang="en-GB" sz="1200" dirty="0" smtClean="0">
                <a:solidFill>
                  <a:schemeClr val="bg1"/>
                </a:solidFill>
              </a:rPr>
              <a:t> of blood.</a:t>
            </a:r>
          </a:p>
          <a:p>
            <a:pPr algn="l"/>
            <a:endParaRPr lang="en-GB" sz="1200" b="0" i="0" kern="1200" dirty="0" smtClean="0">
              <a:solidFill>
                <a:srgbClr val="000000"/>
              </a:solidFill>
              <a:effectLst/>
              <a:latin typeface="Times New Roman"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GB" dirty="0" smtClean="0">
              <a:solidFill>
                <a:schemeClr val="bg1"/>
              </a:solidFill>
            </a:endParaRPr>
          </a:p>
          <a:p>
            <a:endParaRPr lang="en-GB" dirty="0"/>
          </a:p>
        </p:txBody>
      </p:sp>
    </p:spTree>
    <p:extLst>
      <p:ext uri="{BB962C8B-B14F-4D97-AF65-F5344CB8AC3E}">
        <p14:creationId xmlns:p14="http://schemas.microsoft.com/office/powerpoint/2010/main" val="3494699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31059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40681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09336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IVS protocols</a:t>
            </a:r>
            <a:r>
              <a:rPr lang="en-GB" baseline="0" dirty="0" smtClean="0"/>
              <a:t> differ from nice guideline as we tend to scan the whole leg. Why do we scan the whole leg?</a:t>
            </a:r>
            <a:endParaRPr lang="en-GB" dirty="0"/>
          </a:p>
        </p:txBody>
      </p:sp>
    </p:spTree>
    <p:extLst>
      <p:ext uri="{BB962C8B-B14F-4D97-AF65-F5344CB8AC3E}">
        <p14:creationId xmlns:p14="http://schemas.microsoft.com/office/powerpoint/2010/main" val="2912232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09949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93188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06722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 measured 10cm below the </a:t>
            </a:r>
            <a:r>
              <a:rPr lang="en-GB" dirty="0" err="1" smtClean="0"/>
              <a:t>tibial</a:t>
            </a:r>
            <a:r>
              <a:rPr lang="en-GB" dirty="0" smtClean="0"/>
              <a:t> tuberosity</a:t>
            </a:r>
          </a:p>
          <a:p>
            <a:r>
              <a:rPr lang="en-GB" dirty="0" smtClean="0"/>
              <a:t>8-  major surgery within the last 12 weeks requiring </a:t>
            </a:r>
            <a:r>
              <a:rPr lang="en-GB" dirty="0" err="1" smtClean="0"/>
              <a:t>gereral</a:t>
            </a:r>
            <a:r>
              <a:rPr lang="en-GB" dirty="0" smtClean="0"/>
              <a:t> or local anaesthetics</a:t>
            </a:r>
            <a:endParaRPr lang="en-GB" dirty="0"/>
          </a:p>
        </p:txBody>
      </p:sp>
    </p:spTree>
    <p:extLst>
      <p:ext uri="{BB962C8B-B14F-4D97-AF65-F5344CB8AC3E}">
        <p14:creationId xmlns:p14="http://schemas.microsoft.com/office/powerpoint/2010/main" val="413514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64560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smtClean="0">
                <a:solidFill>
                  <a:schemeClr val="bg1"/>
                </a:solidFill>
              </a:rPr>
              <a:t>Calf swelling – generally no ankle oedema present with acute DVT – consider inverted champagne bottle shape</a:t>
            </a:r>
          </a:p>
          <a:p>
            <a:pPr eaLnBrk="1" hangingPunct="1"/>
            <a:r>
              <a:rPr lang="en-GB" altLang="en-US" dirty="0" smtClean="0">
                <a:solidFill>
                  <a:schemeClr val="bg1"/>
                </a:solidFill>
              </a:rPr>
              <a:t>Redness/ warmth – superficial veins prominent? - Thrombophlebitis</a:t>
            </a:r>
          </a:p>
          <a:p>
            <a:pPr eaLnBrk="1" hangingPunct="1"/>
            <a:r>
              <a:rPr lang="en-GB" altLang="en-US" dirty="0" smtClean="0">
                <a:solidFill>
                  <a:schemeClr val="bg1"/>
                </a:solidFill>
              </a:rPr>
              <a:t>Discolouration/ blue toes and oedema?</a:t>
            </a:r>
          </a:p>
          <a:p>
            <a:pPr eaLnBrk="1" hangingPunct="1"/>
            <a:r>
              <a:rPr lang="en-GB" altLang="en-US" dirty="0" smtClean="0">
                <a:solidFill>
                  <a:schemeClr val="bg1"/>
                </a:solidFill>
              </a:rPr>
              <a:t>Prominent varicose veins, ulceration.</a:t>
            </a:r>
          </a:p>
          <a:p>
            <a:pPr eaLnBrk="1" hangingPunct="1"/>
            <a:r>
              <a:rPr lang="en-GB" altLang="en-US" dirty="0" smtClean="0">
                <a:solidFill>
                  <a:schemeClr val="bg1"/>
                </a:solidFill>
              </a:rPr>
              <a:t>Hypertrophy  - </a:t>
            </a:r>
            <a:r>
              <a:rPr lang="en-GB" altLang="en-US" dirty="0" err="1" smtClean="0">
                <a:solidFill>
                  <a:schemeClr val="bg1"/>
                </a:solidFill>
              </a:rPr>
              <a:t>Klippel-Trenaunnay</a:t>
            </a:r>
            <a:r>
              <a:rPr lang="en-GB" altLang="en-US" dirty="0" smtClean="0">
                <a:solidFill>
                  <a:schemeClr val="bg1"/>
                </a:solidFill>
              </a:rPr>
              <a:t> syndrome</a:t>
            </a:r>
          </a:p>
          <a:p>
            <a:endParaRPr lang="en-GB" dirty="0"/>
          </a:p>
        </p:txBody>
      </p:sp>
    </p:spTree>
    <p:extLst>
      <p:ext uri="{BB962C8B-B14F-4D97-AF65-F5344CB8AC3E}">
        <p14:creationId xmlns:p14="http://schemas.microsoft.com/office/powerpoint/2010/main" val="2051840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95700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267171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87848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75701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44785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27041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093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51321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3775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50937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52819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28619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txBox="1">
            <a:spLocks noGrp="1"/>
          </p:cNvSpPr>
          <p:nvPr>
            <p:ph type="body" idx="1"/>
          </p:nvPr>
        </p:nvSpPr>
        <p:spPr>
          <a:noFill/>
        </p:spPr>
        <p:txBody>
          <a:bodyPr/>
          <a:lstStyle/>
          <a:p>
            <a:r>
              <a:rPr lang="en-GB" altLang="en-US" smtClean="0"/>
              <a:t>Important to understand the duration of the symptoms and location of discomfort/ pain.  </a:t>
            </a:r>
          </a:p>
          <a:p>
            <a:r>
              <a:rPr lang="en-GB" altLang="en-US" smtClean="0"/>
              <a:t>How long has the leg been swollen for – 6mths post TKR or 2 days with no history of trauma!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txBox="1">
            <a:spLocks noGrp="1"/>
          </p:cNvSpPr>
          <p:nvPr>
            <p:ph type="body" idx="1"/>
          </p:nvPr>
        </p:nvSpPr>
        <p:spPr>
          <a:noFill/>
        </p:spPr>
        <p:txBody>
          <a:bodyPr/>
          <a:lstStyle/>
          <a:p>
            <a:r>
              <a:rPr lang="en-GB" altLang="en-US" smtClean="0"/>
              <a:t>Assessing the patient whilst standing, improves images by allowing veins to dilate slightly under hydrostatic pressure.  If the leg is unsupported then there is less likely to be compression of the veins and more adequate augmentation of the calf.</a:t>
            </a:r>
          </a:p>
          <a:p>
            <a:endParaRPr lang="en-GB" altLang="en-US" smtClean="0"/>
          </a:p>
          <a:p>
            <a:r>
              <a:rPr lang="en-GB" altLang="en-US" smtClean="0"/>
              <a:t>If you assess competency at the same time then legs must be dependent – cannot assess competency with patient supine.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63214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92051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57122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txBox="1">
            <a:spLocks noGrp="1"/>
          </p:cNvSpPr>
          <p:nvPr>
            <p:ph type="body" idx="1"/>
          </p:nvPr>
        </p:nvSpPr>
        <p:spPr>
          <a:noFill/>
        </p:spPr>
        <p:txBody>
          <a:bodyPr/>
          <a:lstStyle/>
          <a:p>
            <a:r>
              <a:rPr lang="en-GB" altLang="en-US" smtClean="0"/>
              <a:t>Venous setting will automatically adjust colour and spectral Doppler scales and optimise B-mode image for venous scanning – applications specialist can help if this needs adjustment.</a:t>
            </a:r>
          </a:p>
          <a:p>
            <a:endParaRPr lang="en-GB" altLang="en-US" smtClean="0"/>
          </a:p>
          <a:p>
            <a:endParaRPr lang="en-GB"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5804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22593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99385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txBox="1">
            <a:spLocks noGrp="1"/>
          </p:cNvSpPr>
          <p:nvPr>
            <p:ph type="body" idx="1"/>
          </p:nvPr>
        </p:nvSpPr>
        <p:spPr>
          <a:noFill/>
        </p:spPr>
        <p:txBody>
          <a:bodyPr/>
          <a:lstStyle/>
          <a:p>
            <a:r>
              <a:rPr lang="en-GB" altLang="en-US" smtClean="0"/>
              <a:t>Ty to optimise colour so good filing with no colour bleed outside the vessel walls, want to optimise colour to identify filling defects.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19019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txBox="1">
            <a:spLocks noGrp="1"/>
          </p:cNvSpPr>
          <p:nvPr>
            <p:ph type="body" idx="1"/>
          </p:nvPr>
        </p:nvSpPr>
        <p:spPr>
          <a:noFill/>
        </p:spPr>
        <p:txBody>
          <a:bodyPr/>
          <a:lstStyle/>
          <a:p>
            <a:r>
              <a:rPr lang="en-GB" altLang="en-US" smtClean="0"/>
              <a:t>Open sample gate to width of vessel to allow adequate sampling of low velocities.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txBox="1">
            <a:spLocks noGrp="1"/>
          </p:cNvSpPr>
          <p:nvPr>
            <p:ph type="body" idx="1"/>
          </p:nvPr>
        </p:nvSpPr>
        <p:spPr>
          <a:noFill/>
        </p:spPr>
        <p:txBody>
          <a:bodyPr/>
          <a:lstStyle/>
          <a:p>
            <a:r>
              <a:rPr lang="en-GB" altLang="en-US" dirty="0" smtClean="0"/>
              <a:t>Respiration causes changes in abdominal pressure.  On inspiration, lungs fill and diaphragm descends increasing abdominal pressure, this causes cessation or reversal of blood flow in the CFV.  On expiration the abdominal pressure decreases allowing flow into the abdominal veins again – all venous flow should typically be phasic with respiration.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An abnormal CFV waveform may demonstrate continuous, aphasic flow and should be suspicious for proximal vein obstruction.</a:t>
            </a:r>
          </a:p>
          <a:p>
            <a:r>
              <a:rPr lang="en-GB" altLang="en-US" dirty="0" smtClean="0"/>
              <a:t>Always compare both CFV’s if any suspicion of abnormal waveform.</a:t>
            </a:r>
          </a:p>
          <a:p>
            <a:endParaRPr lang="en-GB" dirty="0"/>
          </a:p>
        </p:txBody>
      </p:sp>
    </p:spTree>
    <p:extLst>
      <p:ext uri="{BB962C8B-B14F-4D97-AF65-F5344CB8AC3E}">
        <p14:creationId xmlns:p14="http://schemas.microsoft.com/office/powerpoint/2010/main" val="802844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Indicative of right sided heart failure however only for about 50%</a:t>
            </a:r>
            <a:r>
              <a:rPr lang="en-GB" baseline="0" dirty="0" smtClean="0"/>
              <a:t> of patients – hence why not used for screening. </a:t>
            </a:r>
            <a:endParaRPr lang="en-GB" dirty="0"/>
          </a:p>
        </p:txBody>
      </p:sp>
    </p:spTree>
    <p:extLst>
      <p:ext uri="{BB962C8B-B14F-4D97-AF65-F5344CB8AC3E}">
        <p14:creationId xmlns:p14="http://schemas.microsoft.com/office/powerpoint/2010/main" val="2962128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95850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19108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5113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Deep veins are low pressure conduits typically 16 – 4mmHg.  They contain valves to control and direct blood flow back to the heart.  Valves are formed by folds of intimal epithelium and occur at intervals throughout the venous system.</a:t>
            </a:r>
          </a:p>
          <a:p>
            <a:r>
              <a:rPr lang="en-GB" altLang="en-US" dirty="0" smtClean="0"/>
              <a:t>The number of lower limb valves increases towards the foot.</a:t>
            </a:r>
          </a:p>
          <a:p>
            <a:r>
              <a:rPr lang="en-GB" altLang="en-US" dirty="0" smtClean="0"/>
              <a:t>Valves open and close in conjunction with action of muscles – in response to the calf muscle pump.  During contraction of the calf muscles the blood within the deep system of veins is propelled proximally into the popliteal/superficial femoral veins etc.  This reduces the pressure within the deep veins and allows blood from the superficial and perforating veins to slowly drain into them.  Once the superficial veins are empty blood from the arterial tree will refill them.</a:t>
            </a:r>
          </a:p>
          <a:p>
            <a:r>
              <a:rPr lang="en-GB" altLang="en-US" dirty="0" smtClean="0"/>
              <a:t>The competence of the valves maintains this pressure difference.  Within the superficial veins the pressure is generally higher whilst standing typically 100-120mmHg which then reduces on walking to </a:t>
            </a:r>
            <a:r>
              <a:rPr lang="en-GB" altLang="en-US" dirty="0" err="1" smtClean="0"/>
              <a:t>approx</a:t>
            </a:r>
            <a:r>
              <a:rPr lang="en-GB" altLang="en-US" dirty="0" smtClean="0"/>
              <a:t> 30mmHg.  This is called ambulatory venous pressure.  This can be measured by inserting a needle into the dorsal vein on the foot and connecting to a pressure transducer and strip chart recorder.  The patient then dorsiflexes the foot and the pressure changes are recorded.   This measurement of AVP can indicate failure of the calf muscle pump and venous hypertension causing damage to the capillary network and long standing problems such as chronic oedema, skin changes and ulceration.</a:t>
            </a:r>
            <a:endParaRPr lang="en-GB" dirty="0"/>
          </a:p>
        </p:txBody>
      </p:sp>
    </p:spTree>
    <p:extLst>
      <p:ext uri="{BB962C8B-B14F-4D97-AF65-F5344CB8AC3E}">
        <p14:creationId xmlns:p14="http://schemas.microsoft.com/office/powerpoint/2010/main" val="15373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71286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200" dirty="0" smtClean="0">
                <a:solidFill>
                  <a:srgbClr val="000000"/>
                </a:solidFill>
                <a:effectLst/>
                <a:latin typeface="Times New Roman" pitchFamily="18" charset="0"/>
                <a:ea typeface="+mn-ea"/>
                <a:cs typeface="+mn-cs"/>
              </a:rPr>
              <a:t>Right/left leg - CFV including Valsalva, PFV, SFV origin and distal, Popliteal.  Only take image in the calf if DVT identified or differential diagnosis  </a:t>
            </a:r>
            <a:r>
              <a:rPr lang="en-US" sz="1200" kern="1200" dirty="0" err="1" smtClean="0">
                <a:solidFill>
                  <a:srgbClr val="000000"/>
                </a:solidFill>
                <a:effectLst/>
                <a:latin typeface="Times New Roman" pitchFamily="18" charset="0"/>
                <a:ea typeface="+mn-ea"/>
                <a:cs typeface="+mn-cs"/>
              </a:rPr>
              <a:t>eg</a:t>
            </a:r>
            <a:r>
              <a:rPr lang="en-US" sz="1200" kern="1200" dirty="0" smtClean="0">
                <a:solidFill>
                  <a:srgbClr val="000000"/>
                </a:solidFill>
                <a:effectLst/>
                <a:latin typeface="Times New Roman" pitchFamily="18" charset="0"/>
                <a:ea typeface="+mn-ea"/>
                <a:cs typeface="+mn-cs"/>
              </a:rPr>
              <a:t>. Muscle tear, Baker’s cyst, superficial </a:t>
            </a:r>
            <a:r>
              <a:rPr lang="en-US" sz="1200" kern="1200" dirty="0" err="1" smtClean="0">
                <a:solidFill>
                  <a:srgbClr val="000000"/>
                </a:solidFill>
                <a:effectLst/>
                <a:latin typeface="Times New Roman" pitchFamily="18" charset="0"/>
                <a:ea typeface="+mn-ea"/>
                <a:cs typeface="+mn-cs"/>
              </a:rPr>
              <a:t>oedema</a:t>
            </a:r>
            <a:r>
              <a:rPr lang="en-US" sz="1200" kern="1200" dirty="0" smtClean="0">
                <a:solidFill>
                  <a:srgbClr val="000000"/>
                </a:solidFill>
                <a:effectLst/>
                <a:latin typeface="Times New Roman" pitchFamily="18" charset="0"/>
                <a:ea typeface="+mn-ea"/>
                <a:cs typeface="+mn-cs"/>
              </a:rPr>
              <a:t> or </a:t>
            </a:r>
            <a:r>
              <a:rPr lang="en-US" sz="1200" kern="1200" dirty="0" err="1" smtClean="0">
                <a:solidFill>
                  <a:srgbClr val="000000"/>
                </a:solidFill>
                <a:effectLst/>
                <a:latin typeface="Times New Roman" pitchFamily="18" charset="0"/>
                <a:ea typeface="+mn-ea"/>
                <a:cs typeface="+mn-cs"/>
              </a:rPr>
              <a:t>thrombo-phlebitus</a:t>
            </a:r>
            <a:r>
              <a:rPr lang="en-US" sz="1200" kern="1200" dirty="0" smtClean="0">
                <a:solidFill>
                  <a:srgbClr val="000000"/>
                </a:solidFill>
                <a:effectLst/>
                <a:latin typeface="Times New Roman" pitchFamily="18" charset="0"/>
                <a:ea typeface="+mn-ea"/>
                <a:cs typeface="+mn-cs"/>
              </a:rPr>
              <a:t>. Need to record images with measurements of abnormal masses such as enlarged lymph nodes, Bakers cysts, muscle tears. If required to demonstrate occlusive vein or compressibility use dual image function to show venous compression.</a:t>
            </a:r>
            <a:endParaRPr lang="en-GB" sz="1100" kern="1200" dirty="0" smtClean="0">
              <a:solidFill>
                <a:srgbClr val="000000"/>
              </a:solidFill>
              <a:effectLst/>
              <a:latin typeface="Times New Roman" pitchFamily="18" charset="0"/>
              <a:ea typeface="+mn-ea"/>
              <a:cs typeface="+mn-cs"/>
            </a:endParaRPr>
          </a:p>
          <a:p>
            <a:endParaRPr lang="en-GB" dirty="0"/>
          </a:p>
        </p:txBody>
      </p:sp>
    </p:spTree>
    <p:extLst>
      <p:ext uri="{BB962C8B-B14F-4D97-AF65-F5344CB8AC3E}">
        <p14:creationId xmlns:p14="http://schemas.microsoft.com/office/powerpoint/2010/main" val="14389116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440366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783514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6207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741830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869865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126071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227969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90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726626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848246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1"/>
              </a:buClr>
            </a:pPr>
            <a:r>
              <a:rPr lang="en-GB" dirty="0" smtClean="0">
                <a:solidFill>
                  <a:schemeClr val="bg1"/>
                </a:solidFill>
              </a:rPr>
              <a:t>Vein dilated</a:t>
            </a:r>
          </a:p>
          <a:p>
            <a:pPr>
              <a:buClr>
                <a:schemeClr val="bg1"/>
              </a:buClr>
            </a:pPr>
            <a:r>
              <a:rPr lang="en-GB" dirty="0" err="1" smtClean="0">
                <a:solidFill>
                  <a:schemeClr val="bg1"/>
                </a:solidFill>
              </a:rPr>
              <a:t>Echolucent</a:t>
            </a:r>
            <a:endParaRPr lang="en-GB" dirty="0" smtClean="0">
              <a:solidFill>
                <a:schemeClr val="bg1"/>
              </a:solidFill>
            </a:endParaRPr>
          </a:p>
          <a:p>
            <a:pPr>
              <a:buClr>
                <a:schemeClr val="bg1"/>
              </a:buClr>
            </a:pPr>
            <a:r>
              <a:rPr lang="en-GB" dirty="0" smtClean="0">
                <a:solidFill>
                  <a:schemeClr val="bg1"/>
                </a:solidFill>
              </a:rPr>
              <a:t>Not strongly adhered to vessel wall</a:t>
            </a:r>
          </a:p>
          <a:p>
            <a:pPr>
              <a:buClr>
                <a:schemeClr val="bg1"/>
              </a:buClr>
            </a:pPr>
            <a:r>
              <a:rPr lang="en-GB" dirty="0" smtClean="0">
                <a:solidFill>
                  <a:schemeClr val="bg1"/>
                </a:solidFill>
              </a:rPr>
              <a:t>Risk of PE</a:t>
            </a:r>
          </a:p>
          <a:p>
            <a:pPr>
              <a:buClr>
                <a:schemeClr val="bg1"/>
              </a:buClr>
            </a:pPr>
            <a:r>
              <a:rPr lang="en-GB" dirty="0" smtClean="0">
                <a:solidFill>
                  <a:schemeClr val="bg1"/>
                </a:solidFill>
              </a:rPr>
              <a:t>Needs immediate treatment</a:t>
            </a:r>
          </a:p>
          <a:p>
            <a:pPr>
              <a:buClr>
                <a:schemeClr val="bg1"/>
              </a:buClr>
            </a:pPr>
            <a:endParaRPr lang="en-GB" dirty="0" smtClean="0">
              <a:solidFill>
                <a:schemeClr val="bg1"/>
              </a:solidFill>
            </a:endParaRPr>
          </a:p>
          <a:p>
            <a:pPr>
              <a:buClr>
                <a:schemeClr val="bg1"/>
              </a:buClr>
            </a:pPr>
            <a:r>
              <a:rPr lang="en-GB" dirty="0" smtClean="0">
                <a:solidFill>
                  <a:schemeClr val="bg1"/>
                </a:solidFill>
              </a:rPr>
              <a:t>Vein not dilated</a:t>
            </a:r>
          </a:p>
          <a:p>
            <a:pPr>
              <a:buClr>
                <a:schemeClr val="bg1"/>
              </a:buClr>
            </a:pPr>
            <a:r>
              <a:rPr lang="en-GB" dirty="0" smtClean="0">
                <a:solidFill>
                  <a:schemeClr val="bg1"/>
                </a:solidFill>
              </a:rPr>
              <a:t>Echogenic/echoic bright appearance</a:t>
            </a:r>
          </a:p>
          <a:p>
            <a:pPr>
              <a:buClr>
                <a:schemeClr val="bg1"/>
              </a:buClr>
            </a:pPr>
            <a:r>
              <a:rPr lang="en-GB" dirty="0" smtClean="0">
                <a:solidFill>
                  <a:schemeClr val="bg1"/>
                </a:solidFill>
              </a:rPr>
              <a:t>Strongly adhered to vessel wall</a:t>
            </a:r>
          </a:p>
          <a:p>
            <a:pPr>
              <a:buClr>
                <a:schemeClr val="bg1"/>
              </a:buClr>
            </a:pPr>
            <a:r>
              <a:rPr lang="en-GB" dirty="0" smtClean="0">
                <a:solidFill>
                  <a:schemeClr val="bg1"/>
                </a:solidFill>
              </a:rPr>
              <a:t>No risk of PE</a:t>
            </a:r>
          </a:p>
          <a:p>
            <a:pPr>
              <a:buClr>
                <a:schemeClr val="bg1"/>
              </a:buClr>
            </a:pPr>
            <a:r>
              <a:rPr lang="en-GB" dirty="0" smtClean="0">
                <a:solidFill>
                  <a:schemeClr val="bg1"/>
                </a:solidFill>
              </a:rPr>
              <a:t>Does not need treatment</a:t>
            </a:r>
          </a:p>
          <a:p>
            <a:pPr>
              <a:buClr>
                <a:schemeClr val="bg1"/>
              </a:buClr>
            </a:pPr>
            <a:endParaRPr lang="en-GB" dirty="0" smtClean="0">
              <a:solidFill>
                <a:schemeClr val="bg1"/>
              </a:solidFill>
            </a:endParaRPr>
          </a:p>
          <a:p>
            <a:endParaRPr lang="en-GB" dirty="0"/>
          </a:p>
        </p:txBody>
      </p:sp>
    </p:spTree>
    <p:extLst>
      <p:ext uri="{BB962C8B-B14F-4D97-AF65-F5344CB8AC3E}">
        <p14:creationId xmlns:p14="http://schemas.microsoft.com/office/powerpoint/2010/main" val="1474126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171260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43969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txBox="1">
            <a:spLocks noGrp="1"/>
          </p:cNvSpPr>
          <p:nvPr>
            <p:ph type="body" idx="1"/>
          </p:nvPr>
        </p:nvSpPr>
        <p:spPr>
          <a:noFill/>
        </p:spPr>
        <p:txBody>
          <a:bodyPr/>
          <a:lstStyle/>
          <a:p>
            <a:endParaRPr lang="en-US" alt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950319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chemeClr val="bg1"/>
              </a:buClr>
            </a:pPr>
            <a:r>
              <a:rPr lang="en-GB" altLang="en-US" sz="1200" dirty="0" smtClean="0">
                <a:solidFill>
                  <a:schemeClr val="bg1"/>
                </a:solidFill>
              </a:rPr>
              <a:t>Superficial thrombophlebitis</a:t>
            </a:r>
          </a:p>
          <a:p>
            <a:pPr eaLnBrk="1" hangingPunct="1">
              <a:buClr>
                <a:schemeClr val="bg1"/>
              </a:buClr>
            </a:pPr>
            <a:r>
              <a:rPr lang="en-GB" altLang="en-US" sz="1200" dirty="0" smtClean="0">
                <a:solidFill>
                  <a:schemeClr val="bg1"/>
                </a:solidFill>
              </a:rPr>
              <a:t>Haematoma</a:t>
            </a:r>
          </a:p>
          <a:p>
            <a:pPr eaLnBrk="1" hangingPunct="1">
              <a:buClr>
                <a:schemeClr val="bg1"/>
              </a:buClr>
            </a:pPr>
            <a:r>
              <a:rPr lang="en-GB" altLang="en-US" sz="1200" dirty="0" err="1" smtClean="0">
                <a:solidFill>
                  <a:schemeClr val="bg1"/>
                </a:solidFill>
              </a:rPr>
              <a:t>Lymphoedema</a:t>
            </a:r>
            <a:r>
              <a:rPr lang="en-GB" altLang="en-US" sz="1200" dirty="0" smtClean="0">
                <a:solidFill>
                  <a:schemeClr val="bg1"/>
                </a:solidFill>
              </a:rPr>
              <a:t> / Oedema</a:t>
            </a:r>
          </a:p>
          <a:p>
            <a:pPr eaLnBrk="1" hangingPunct="1">
              <a:buClr>
                <a:schemeClr val="bg1"/>
              </a:buClr>
            </a:pPr>
            <a:r>
              <a:rPr lang="en-GB" altLang="en-US" sz="1200" dirty="0" smtClean="0">
                <a:solidFill>
                  <a:schemeClr val="bg1"/>
                </a:solidFill>
              </a:rPr>
              <a:t>Cellulitis</a:t>
            </a:r>
          </a:p>
          <a:p>
            <a:pPr eaLnBrk="1" hangingPunct="1">
              <a:buClr>
                <a:schemeClr val="bg1"/>
              </a:buClr>
            </a:pPr>
            <a:r>
              <a:rPr lang="en-GB" altLang="en-US" sz="1200" dirty="0" smtClean="0">
                <a:solidFill>
                  <a:schemeClr val="bg1"/>
                </a:solidFill>
              </a:rPr>
              <a:t>Baker’s Cyst</a:t>
            </a:r>
          </a:p>
          <a:p>
            <a:pPr eaLnBrk="1" hangingPunct="1">
              <a:buClr>
                <a:schemeClr val="bg1"/>
              </a:buClr>
            </a:pPr>
            <a:r>
              <a:rPr lang="en-GB" altLang="en-US" sz="1200" dirty="0" smtClean="0">
                <a:solidFill>
                  <a:schemeClr val="bg1"/>
                </a:solidFill>
              </a:rPr>
              <a:t>Venous incompetence</a:t>
            </a:r>
          </a:p>
          <a:p>
            <a:pPr eaLnBrk="1" hangingPunct="1">
              <a:buClr>
                <a:schemeClr val="bg1"/>
              </a:buClr>
            </a:pPr>
            <a:r>
              <a:rPr lang="en-GB" altLang="en-US" sz="1200" dirty="0" smtClean="0">
                <a:solidFill>
                  <a:schemeClr val="bg1"/>
                </a:solidFill>
              </a:rPr>
              <a:t>Muscle tears</a:t>
            </a:r>
          </a:p>
          <a:p>
            <a:pPr>
              <a:buClr>
                <a:schemeClr val="bg1"/>
              </a:buClr>
              <a:defRPr/>
            </a:pPr>
            <a:r>
              <a:rPr lang="en-GB" sz="1200" dirty="0" smtClean="0">
                <a:solidFill>
                  <a:schemeClr val="bg1"/>
                </a:solidFill>
              </a:rPr>
              <a:t>Popliteal aneurysm</a:t>
            </a:r>
          </a:p>
          <a:p>
            <a:pPr>
              <a:buClr>
                <a:schemeClr val="bg1"/>
              </a:buClr>
              <a:defRPr/>
            </a:pPr>
            <a:r>
              <a:rPr lang="en-GB" sz="1200" dirty="0" smtClean="0">
                <a:solidFill>
                  <a:schemeClr val="bg1"/>
                </a:solidFill>
              </a:rPr>
              <a:t>Acute arterial occlusion</a:t>
            </a:r>
          </a:p>
          <a:p>
            <a:pPr>
              <a:buClr>
                <a:schemeClr val="bg1"/>
              </a:buClr>
              <a:defRPr/>
            </a:pPr>
            <a:r>
              <a:rPr lang="en-GB" sz="1200" dirty="0" smtClean="0">
                <a:solidFill>
                  <a:schemeClr val="bg1"/>
                </a:solidFill>
              </a:rPr>
              <a:t>Achilles tendon</a:t>
            </a:r>
          </a:p>
          <a:p>
            <a:pPr>
              <a:buClr>
                <a:schemeClr val="bg1"/>
              </a:buClr>
              <a:defRPr/>
            </a:pPr>
            <a:r>
              <a:rPr lang="en-GB" sz="1200" dirty="0" smtClean="0">
                <a:solidFill>
                  <a:schemeClr val="bg1"/>
                </a:solidFill>
              </a:rPr>
              <a:t>Cyst/lumps</a:t>
            </a:r>
          </a:p>
          <a:p>
            <a:pPr>
              <a:buClr>
                <a:schemeClr val="bg1"/>
              </a:buClr>
              <a:defRPr/>
            </a:pPr>
            <a:r>
              <a:rPr lang="en-GB" sz="1200" dirty="0" smtClean="0">
                <a:solidFill>
                  <a:schemeClr val="bg1"/>
                </a:solidFill>
              </a:rPr>
              <a:t>Lymph nodes</a:t>
            </a:r>
          </a:p>
          <a:p>
            <a:endParaRPr lang="en-GB" dirty="0"/>
          </a:p>
        </p:txBody>
      </p:sp>
    </p:spTree>
    <p:extLst>
      <p:ext uri="{BB962C8B-B14F-4D97-AF65-F5344CB8AC3E}">
        <p14:creationId xmlns:p14="http://schemas.microsoft.com/office/powerpoint/2010/main" val="7742057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878556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13167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87849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876277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783872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414508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104178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295132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blood clot (thrombus) in a vein is usually treated with anticoagulant drugs. This stops further clotting but does not dissolve the thrombus. For severe deep vein thrombosis (DVT) thrombolysis is sometimes used: a catheter (tube) is inserted into a vein (usually in the leg) and used to deliver clot busting drugs to dissolve the clot (thrombolysis). In this procedure ultrasound energy is also used, with the aim of making thrombolysis work better and faster.</a:t>
            </a:r>
            <a:endParaRPr lang="en-GB" dirty="0"/>
          </a:p>
        </p:txBody>
      </p:sp>
    </p:spTree>
    <p:extLst>
      <p:ext uri="{BB962C8B-B14F-4D97-AF65-F5344CB8AC3E}">
        <p14:creationId xmlns:p14="http://schemas.microsoft.com/office/powerpoint/2010/main" val="22156637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rgbClr val="000000"/>
                </a:solidFill>
                <a:effectLst/>
                <a:latin typeface="Times New Roman" pitchFamily="18" charset="0"/>
                <a:ea typeface="+mn-ea"/>
                <a:cs typeface="+mn-cs"/>
              </a:rPr>
              <a:t>Signs and symptoms of PTS in the leg may include:</a:t>
            </a:r>
            <a:r>
              <a:rPr lang="en-GB" sz="1200" b="0" i="0" u="none" strike="noStrike" kern="1200" baseline="30000" dirty="0" smtClean="0">
                <a:solidFill>
                  <a:srgbClr val="000000"/>
                </a:solidFill>
                <a:effectLst/>
                <a:latin typeface="Times New Roman" pitchFamily="18" charset="0"/>
                <a:ea typeface="+mn-ea"/>
                <a:cs typeface="+mn-cs"/>
                <a:hlinkClick r:id="rId3"/>
              </a:rPr>
              <a:t>[1]</a:t>
            </a:r>
            <a:endParaRPr lang="en-GB" sz="1200" b="0" i="0" kern="1200" dirty="0" smtClean="0">
              <a:solidFill>
                <a:srgbClr val="000000"/>
              </a:solidFill>
              <a:effectLst/>
              <a:latin typeface="Times New Roman" pitchFamily="18" charset="0"/>
              <a:ea typeface="+mn-ea"/>
              <a:cs typeface="+mn-cs"/>
            </a:endParaRPr>
          </a:p>
          <a:p>
            <a:r>
              <a:rPr lang="en-GB" sz="1200" b="0" i="0" kern="1200" dirty="0" smtClean="0">
                <a:solidFill>
                  <a:srgbClr val="000000"/>
                </a:solidFill>
                <a:effectLst/>
                <a:latin typeface="Times New Roman" pitchFamily="18" charset="0"/>
                <a:ea typeface="+mn-ea"/>
                <a:cs typeface="+mn-cs"/>
              </a:rPr>
              <a:t>pain (aching or cramping)</a:t>
            </a:r>
          </a:p>
          <a:p>
            <a:r>
              <a:rPr lang="en-GB" sz="1200" b="0" i="0" kern="1200" dirty="0" smtClean="0">
                <a:solidFill>
                  <a:srgbClr val="000000"/>
                </a:solidFill>
                <a:effectLst/>
                <a:latin typeface="Times New Roman" pitchFamily="18" charset="0"/>
                <a:ea typeface="+mn-ea"/>
                <a:cs typeface="+mn-cs"/>
              </a:rPr>
              <a:t>heaviness</a:t>
            </a:r>
          </a:p>
          <a:p>
            <a:r>
              <a:rPr lang="en-GB" sz="1200" b="0" i="0" kern="1200" dirty="0" smtClean="0">
                <a:solidFill>
                  <a:srgbClr val="000000"/>
                </a:solidFill>
                <a:effectLst/>
                <a:latin typeface="Times New Roman" pitchFamily="18" charset="0"/>
                <a:ea typeface="+mn-ea"/>
                <a:cs typeface="+mn-cs"/>
              </a:rPr>
              <a:t>itching or tingling</a:t>
            </a:r>
          </a:p>
          <a:p>
            <a:r>
              <a:rPr lang="en-GB" sz="1200" b="0" i="0" kern="1200" dirty="0" smtClean="0">
                <a:solidFill>
                  <a:srgbClr val="000000"/>
                </a:solidFill>
                <a:effectLst/>
                <a:latin typeface="Times New Roman" pitchFamily="18" charset="0"/>
                <a:ea typeface="+mn-ea"/>
                <a:cs typeface="+mn-cs"/>
              </a:rPr>
              <a:t>swelling (</a:t>
            </a:r>
            <a:r>
              <a:rPr lang="en-GB" sz="1200" b="0" i="0" kern="1200" dirty="0" err="1" smtClean="0">
                <a:solidFill>
                  <a:srgbClr val="000000"/>
                </a:solidFill>
                <a:effectLst/>
                <a:latin typeface="Times New Roman" pitchFamily="18" charset="0"/>
                <a:ea typeface="+mn-ea"/>
                <a:cs typeface="+mn-cs"/>
              </a:rPr>
              <a:t>edema</a:t>
            </a:r>
            <a:r>
              <a:rPr lang="en-GB" sz="1200" b="0" i="0" kern="1200" dirty="0" smtClean="0">
                <a:solidFill>
                  <a:srgbClr val="000000"/>
                </a:solidFill>
                <a:effectLst/>
                <a:latin typeface="Times New Roman" pitchFamily="18" charset="0"/>
                <a:ea typeface="+mn-ea"/>
                <a:cs typeface="+mn-cs"/>
              </a:rPr>
              <a:t>)</a:t>
            </a:r>
          </a:p>
          <a:p>
            <a:r>
              <a:rPr lang="en-GB" sz="1200" b="0" i="0" kern="1200" dirty="0" smtClean="0">
                <a:solidFill>
                  <a:srgbClr val="000000"/>
                </a:solidFill>
                <a:effectLst/>
                <a:latin typeface="Times New Roman" pitchFamily="18" charset="0"/>
                <a:ea typeface="+mn-ea"/>
                <a:cs typeface="+mn-cs"/>
              </a:rPr>
              <a:t>varicose veins</a:t>
            </a:r>
          </a:p>
          <a:p>
            <a:r>
              <a:rPr lang="en-GB" sz="1200" b="0" i="0" kern="1200" dirty="0" smtClean="0">
                <a:solidFill>
                  <a:srgbClr val="000000"/>
                </a:solidFill>
                <a:effectLst/>
                <a:latin typeface="Times New Roman" pitchFamily="18" charset="0"/>
                <a:ea typeface="+mn-ea"/>
                <a:cs typeface="+mn-cs"/>
              </a:rPr>
              <a:t>brownish or reddish skin discoloration</a:t>
            </a:r>
          </a:p>
          <a:p>
            <a:r>
              <a:rPr lang="en-GB" sz="1200" b="0" i="0" kern="1200" dirty="0" smtClean="0">
                <a:solidFill>
                  <a:srgbClr val="000000"/>
                </a:solidFill>
                <a:effectLst/>
                <a:latin typeface="Times New Roman" pitchFamily="18" charset="0"/>
                <a:ea typeface="+mn-ea"/>
                <a:cs typeface="+mn-cs"/>
              </a:rPr>
              <a:t>ulcer</a:t>
            </a:r>
          </a:p>
          <a:p>
            <a:r>
              <a:rPr lang="en-GB" sz="1200" b="0" i="0" kern="1200" dirty="0" smtClean="0">
                <a:solidFill>
                  <a:srgbClr val="000000"/>
                </a:solidFill>
                <a:effectLst/>
                <a:latin typeface="Times New Roman" pitchFamily="18" charset="0"/>
                <a:ea typeface="+mn-ea"/>
                <a:cs typeface="+mn-cs"/>
              </a:rPr>
              <a:t>These signs and symptoms may vary among patients and over time. With PTS, these symptoms typically are worse after walking or standing for long periods of time and improve with resting or elevating the leg.</a:t>
            </a:r>
            <a:r>
              <a:rPr lang="en-GB" sz="1200" b="0" i="0" u="none" strike="noStrike" kern="1200" baseline="30000" dirty="0" smtClean="0">
                <a:solidFill>
                  <a:srgbClr val="000000"/>
                </a:solidFill>
                <a:effectLst/>
                <a:latin typeface="Times New Roman" pitchFamily="18" charset="0"/>
                <a:ea typeface="+mn-ea"/>
                <a:cs typeface="+mn-cs"/>
                <a:hlinkClick r:id="rId3"/>
              </a:rPr>
              <a:t>[1]</a:t>
            </a:r>
            <a:endParaRPr lang="en-GB" sz="1200" b="0" i="0" kern="1200" dirty="0" smtClean="0">
              <a:solidFill>
                <a:srgbClr val="000000"/>
              </a:solidFill>
              <a:effectLst/>
              <a:latin typeface="Times New Roman" pitchFamily="18" charset="0"/>
              <a:ea typeface="+mn-ea"/>
              <a:cs typeface="+mn-cs"/>
            </a:endParaRPr>
          </a:p>
          <a:p>
            <a:endParaRPr lang="en-GB" dirty="0"/>
          </a:p>
        </p:txBody>
      </p:sp>
    </p:spTree>
    <p:extLst>
      <p:ext uri="{BB962C8B-B14F-4D97-AF65-F5344CB8AC3E}">
        <p14:creationId xmlns:p14="http://schemas.microsoft.com/office/powerpoint/2010/main" val="1109555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740084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dirty="0" smtClean="0">
                <a:solidFill>
                  <a:schemeClr val="bg1"/>
                </a:solidFill>
              </a:rPr>
              <a:t>Upper limb DVT may be due to thoracic outlet syndrome – external compression of subclavian or axillary vein due to cervical rib or muscle compression.</a:t>
            </a:r>
          </a:p>
          <a:p>
            <a:endParaRPr lang="en-GB" dirty="0"/>
          </a:p>
        </p:txBody>
      </p:sp>
    </p:spTree>
    <p:extLst>
      <p:ext uri="{BB962C8B-B14F-4D97-AF65-F5344CB8AC3E}">
        <p14:creationId xmlns:p14="http://schemas.microsoft.com/office/powerpoint/2010/main" val="19768651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txBox="1">
            <a:spLocks noGrp="1"/>
          </p:cNvSpPr>
          <p:nvPr>
            <p:ph type="body" idx="1"/>
          </p:nvPr>
        </p:nvSpPr>
        <p:spPr>
          <a:noFill/>
        </p:spPr>
        <p:txBody>
          <a:bodyPr/>
          <a:lstStyle/>
          <a:p>
            <a:r>
              <a:rPr lang="en-GB" dirty="0" smtClean="0"/>
              <a:t>Requests for upper limb venous duplex scanning for DVT are less common than for lower limb.  Most upper limb ?DVT requests are for inpatients who have had venous lines </a:t>
            </a:r>
            <a:r>
              <a:rPr lang="en-GB" dirty="0" err="1" smtClean="0"/>
              <a:t>insitu</a:t>
            </a:r>
            <a:r>
              <a:rPr lang="en-GB" dirty="0" smtClean="0"/>
              <a:t> etc.  </a:t>
            </a:r>
          </a:p>
          <a:p>
            <a:r>
              <a:rPr lang="en-GB" dirty="0" smtClean="0"/>
              <a:t>Venous duplex scanning may also be requested for assessment of cephalic veins when lower limb veins are unsuitable or have been previously used.  Protocol for these assessments are similar to those of lower limb.  Size of </a:t>
            </a:r>
            <a:r>
              <a:rPr lang="en-GB" dirty="0" err="1" smtClean="0"/>
              <a:t>aprox</a:t>
            </a:r>
            <a:r>
              <a:rPr lang="en-GB" dirty="0" smtClean="0"/>
              <a:t> 3-6mm diameter and fairly linear, unbranched vein.  Upper limb varices are rare.</a:t>
            </a:r>
          </a:p>
          <a:p>
            <a:r>
              <a:rPr lang="en-GB" dirty="0" smtClean="0"/>
              <a:t>Patients who require constant venous access such as those with cystic fibrosis may need venous mapping prior to insertion of a new line to assess for thrombus and venous anatomy.</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txBox="1">
            <a:spLocks noGrp="1"/>
          </p:cNvSpPr>
          <p:nvPr>
            <p:ph type="body" idx="1"/>
          </p:nvPr>
        </p:nvSpPr>
        <p:spPr>
          <a:noFill/>
        </p:spPr>
        <p:txBody>
          <a:bodyPr/>
          <a:lstStyle/>
          <a:p>
            <a:r>
              <a:rPr lang="en-GB" smtClean="0"/>
              <a:t>How long has oedema been present?  </a:t>
            </a:r>
          </a:p>
          <a:p>
            <a:r>
              <a:rPr lang="en-GB" smtClean="0"/>
              <a:t>Prominent veins may indicate chronic deep venous obstruction.</a:t>
            </a:r>
          </a:p>
          <a:p>
            <a:r>
              <a:rPr lang="en-GB" smtClean="0"/>
              <a:t>Occluded IJV may be obvious visually – thick hard cord on side of neck.</a:t>
            </a:r>
          </a:p>
          <a:p>
            <a:r>
              <a:rPr lang="en-GB" smtClean="0"/>
              <a:t>Localised red cord on arm – thrombo-phlebitis.</a:t>
            </a:r>
          </a:p>
          <a:p>
            <a:r>
              <a:rPr lang="en-GB" smtClean="0"/>
              <a:t>May identify line during scan or have work around them.  Will appear highly echogenic and linear – should be obvious.</a:t>
            </a:r>
          </a:p>
          <a:p>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txBox="1">
            <a:spLocks noGrp="1"/>
          </p:cNvSpPr>
          <p:nvPr>
            <p:ph type="body" idx="1"/>
          </p:nvPr>
        </p:nvSpPr>
        <p:spPr>
          <a:noFill/>
        </p:spPr>
        <p:txBody>
          <a:bodyPr/>
          <a:lstStyle/>
          <a:p>
            <a:r>
              <a:rPr lang="en-GB" altLang="en-US" smtClean="0"/>
              <a:t>Most common anatomical variant is duplicate superficial femoral veins over part or all the length of the vein.  It is not uncommon to find duplicate veins elsewhere.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txBox="1">
            <a:spLocks noGrp="1"/>
          </p:cNvSpPr>
          <p:nvPr>
            <p:ph type="body" idx="1"/>
          </p:nvPr>
        </p:nvSpPr>
        <p:spPr>
          <a:noFill/>
        </p:spPr>
        <p:txBody>
          <a:bodyPr/>
          <a:lstStyle/>
          <a:p>
            <a:r>
              <a:rPr lang="en-GB" smtClean="0"/>
              <a:t>Be aware that veins of head and neck will dilate or collapse under changes in hydrostatic pressure and may need to change position to facilitate scanning.</a:t>
            </a:r>
          </a:p>
          <a:p>
            <a:r>
              <a:rPr lang="en-GB" smtClean="0"/>
              <a:t>For pre-operative vein mapping eg cephalic vein assessment – have arm dependent to dilate veins.</a:t>
            </a:r>
          </a:p>
          <a:p>
            <a:r>
              <a:rPr lang="en-GB" smtClean="0"/>
              <a:t>For AVF surveillance scans – use same position consistently.</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862013" y="738188"/>
            <a:ext cx="4924425" cy="3694112"/>
          </a:xfrm>
          <a:noFill/>
          <a:ln/>
        </p:spPr>
      </p:sp>
      <p:sp>
        <p:nvSpPr>
          <p:cNvPr id="22531" name="Text Box 3"/>
          <p:cNvSpPr txBox="1">
            <a:spLocks noGrp="1" noChangeArrowheads="1"/>
          </p:cNvSpPr>
          <p:nvPr>
            <p:ph type="body" idx="1"/>
          </p:nvPr>
        </p:nvSpPr>
        <p:spPr>
          <a:noFill/>
        </p:spPr>
        <p:txBody>
          <a:bodyPr/>
          <a:lstStyle/>
          <a:p>
            <a:r>
              <a:rPr lang="en-GB" smtClean="0"/>
              <a:t>Common anatomical variants:  Multiple brachial veins, High bifurcation of brachial artery with subsequent high venous confluence.</a:t>
            </a:r>
          </a:p>
          <a:p>
            <a:r>
              <a:rPr lang="en-GB" smtClean="0"/>
              <a:t>Absent/ duplicate superficial veins eg cephalic and basilic veins.  </a:t>
            </a:r>
          </a:p>
          <a:p>
            <a:r>
              <a:rPr lang="en-GB" smtClean="0"/>
              <a:t>Duplicated subclavian veins.  Variations of the median cubital vein.</a:t>
            </a:r>
          </a:p>
          <a:p>
            <a:r>
              <a:rPr lang="en-GB" smtClean="0"/>
              <a:t>Superficial veins drain as much blood as deep veins and should always be examined.  Basilic vein lies deep to fascia but has no arterial counterpart – usually large calibre so should be assessed during investigations for DVT.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txBox="1">
            <a:spLocks noGrp="1"/>
          </p:cNvSpPr>
          <p:nvPr>
            <p:ph type="body" idx="1"/>
          </p:nvPr>
        </p:nvSpPr>
        <p:spPr>
          <a:noFill/>
        </p:spPr>
        <p:txBody>
          <a:bodyPr/>
          <a:lstStyle/>
          <a:p>
            <a:r>
              <a:rPr lang="en-GB" smtClean="0"/>
              <a:t>Common variants are duplicate veins.  Variation in position of median cubital vein between cephalic and basilic vein.</a:t>
            </a:r>
          </a:p>
          <a:p>
            <a:r>
              <a:rPr lang="en-GB" smtClean="0"/>
              <a:t>High arterial bifurcation in the upper arm will have corresponding high brachial vein confluences.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txBox="1">
            <a:spLocks noGrp="1"/>
          </p:cNvSpPr>
          <p:nvPr>
            <p:ph type="body" idx="1"/>
          </p:nvPr>
        </p:nvSpPr>
        <p:spPr>
          <a:noFill/>
        </p:spPr>
        <p:txBody>
          <a:bodyPr/>
          <a:lstStyle/>
          <a:p>
            <a:r>
              <a:rPr lang="en-GB" smtClean="0"/>
              <a:t>Like within the lower limbs, veins of the upper body contains valves and are low pressure – 2 main differences compared to lower limb veins are reversal of Valsalva effect and pulsatility.</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txBox="1">
            <a:spLocks noGrp="1"/>
          </p:cNvSpPr>
          <p:nvPr>
            <p:ph type="body" idx="1"/>
          </p:nvPr>
        </p:nvSpPr>
        <p:spPr>
          <a:noFill/>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249160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txBox="1">
            <a:spLocks noGrp="1"/>
          </p:cNvSpPr>
          <p:nvPr>
            <p:ph type="body" idx="1"/>
          </p:nvPr>
        </p:nvSpPr>
        <p:spPr>
          <a:noFill/>
        </p:spPr>
        <p:txBody>
          <a:bodyPr/>
          <a:lstStyle/>
          <a:p>
            <a:r>
              <a:rPr lang="en-GB" dirty="0" smtClean="0"/>
              <a:t>Unable to compress proximal veins due to bony </a:t>
            </a:r>
            <a:r>
              <a:rPr lang="en-GB" dirty="0" err="1" smtClean="0"/>
              <a:t>stuctures</a:t>
            </a:r>
            <a:r>
              <a:rPr lang="en-GB" dirty="0" smtClean="0"/>
              <a:t>.  Use colour and optimise controls as much as possible.</a:t>
            </a:r>
          </a:p>
          <a:p>
            <a:endParaRPr lang="en-GB" dirty="0" smtClean="0"/>
          </a:p>
          <a:p>
            <a:r>
              <a:rPr lang="en-GB" dirty="0" smtClean="0"/>
              <a:t>Can use B-mode image in x-section and compressions to assess veins in upper limb.</a:t>
            </a:r>
          </a:p>
          <a:p>
            <a:r>
              <a:rPr lang="en-GB" dirty="0" smtClean="0"/>
              <a:t>Cephalic and </a:t>
            </a:r>
            <a:r>
              <a:rPr lang="en-GB" dirty="0" err="1" smtClean="0"/>
              <a:t>Basilic</a:t>
            </a:r>
            <a:r>
              <a:rPr lang="en-GB" dirty="0" smtClean="0"/>
              <a:t> veins carry significant blood volume </a:t>
            </a:r>
            <a:r>
              <a:rPr lang="en-GB" dirty="0" err="1" smtClean="0"/>
              <a:t>approx</a:t>
            </a:r>
            <a:r>
              <a:rPr lang="en-GB" dirty="0" smtClean="0"/>
              <a:t> = to brachial veins so important to assess.</a:t>
            </a:r>
          </a:p>
          <a:p>
            <a:endParaRPr lang="en-GB" dirty="0" smtClean="0"/>
          </a:p>
          <a:p>
            <a:r>
              <a:rPr lang="en-GB" dirty="0" smtClean="0"/>
              <a:t>Depending on protocol may not need to assess radial and ulnar veins due to small size.</a:t>
            </a:r>
          </a:p>
          <a:p>
            <a:endParaRPr lang="en-GB" dirty="0" smtClean="0"/>
          </a:p>
          <a:p>
            <a:r>
              <a:rPr lang="en-GB" dirty="0" smtClean="0"/>
              <a:t>Check both </a:t>
            </a:r>
            <a:r>
              <a:rPr lang="en-GB" dirty="0" err="1" smtClean="0"/>
              <a:t>subclavians</a:t>
            </a:r>
            <a:r>
              <a:rPr lang="en-GB" dirty="0" smtClean="0"/>
              <a:t> veins even for a single arm scan.</a:t>
            </a:r>
            <a:r>
              <a:rPr lang="en-GB" baseline="0" dirty="0" smtClean="0"/>
              <a:t> </a:t>
            </a:r>
            <a:endParaRPr lang="en-GB" dirty="0" smtClean="0"/>
          </a:p>
          <a:p>
            <a:endParaRPr lang="en-GB" dirty="0" smtClean="0"/>
          </a:p>
          <a:p>
            <a:endParaRPr lang="en-GB" dirty="0" smtClean="0"/>
          </a:p>
          <a:p>
            <a:endParaRPr lang="en-GB"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txBox="1">
            <a:spLocks noGrp="1"/>
          </p:cNvSpPr>
          <p:nvPr>
            <p:ph type="body" idx="1"/>
          </p:nvPr>
        </p:nvSpPr>
        <p:spPr>
          <a:noFill/>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106382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4446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798494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59182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03777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GB"/>
          </a:p>
        </p:txBody>
      </p:sp>
    </p:spTree>
    <p:extLst>
      <p:ext uri="{BB962C8B-B14F-4D97-AF65-F5344CB8AC3E}">
        <p14:creationId xmlns:p14="http://schemas.microsoft.com/office/powerpoint/2010/main" val="1861297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GB" alt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GB" alt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231B36C-EAB1-47DD-B34F-2C3646235790}" type="slidenum">
              <a:rPr lang="en-GB" altLang="en-US"/>
              <a:pPr>
                <a:defRPr/>
              </a:pPr>
              <a:t>‹#›</a:t>
            </a:fld>
            <a:endParaRPr lang="en-GB" altLang="en-US"/>
          </a:p>
        </p:txBody>
      </p:sp>
    </p:spTree>
    <p:extLst>
      <p:ext uri="{BB962C8B-B14F-4D97-AF65-F5344CB8AC3E}">
        <p14:creationId xmlns:p14="http://schemas.microsoft.com/office/powerpoint/2010/main" val="1569359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Online Image Placeholder 3"/>
          <p:cNvSpPr>
            <a:spLocks noGrp="1"/>
          </p:cNvSpPr>
          <p:nvPr>
            <p:ph type="clipArt" sz="half" idx="2"/>
          </p:nvPr>
        </p:nvSpPr>
        <p:spPr>
          <a:xfrm>
            <a:off x="4648200" y="1600200"/>
            <a:ext cx="4038600" cy="4533900"/>
          </a:xfrm>
        </p:spPr>
        <p:txBody>
          <a:bodyPr/>
          <a:lstStyle/>
          <a:p>
            <a:pPr lvl="0"/>
            <a:endParaRPr lang="en-GB" noProof="0" smtClean="0"/>
          </a:p>
        </p:txBody>
      </p:sp>
      <p:sp>
        <p:nvSpPr>
          <p:cNvPr id="5" name="Rectangle 218"/>
          <p:cNvSpPr>
            <a:spLocks noGrp="1" noChangeArrowheads="1"/>
          </p:cNvSpPr>
          <p:nvPr>
            <p:ph type="sldNum" sz="quarter" idx="10"/>
          </p:nvPr>
        </p:nvSpPr>
        <p:spPr>
          <a:xfrm>
            <a:off x="6457950" y="6356351"/>
            <a:ext cx="2057400" cy="365125"/>
          </a:xfrm>
          <a:prstGeom prst="rect">
            <a:avLst/>
          </a:prstGeom>
          <a:ln/>
        </p:spPr>
        <p:txBody>
          <a:bodyPr/>
          <a:lstStyle>
            <a:lvl1pPr>
              <a:defRPr/>
            </a:lvl1pPr>
          </a:lstStyle>
          <a:p>
            <a:pPr>
              <a:defRPr/>
            </a:pPr>
            <a:fld id="{67841299-5FA4-4548-A6B3-5C9EC2D25C3F}" type="slidenum">
              <a:rPr lang="en-GB"/>
              <a:pPr>
                <a:defRPr/>
              </a:pPr>
              <a:t>‹#›</a:t>
            </a:fld>
            <a:endParaRPr lang="en-GB"/>
          </a:p>
        </p:txBody>
      </p:sp>
      <p:sp>
        <p:nvSpPr>
          <p:cNvPr id="6" name="Rectangle 219"/>
          <p:cNvSpPr>
            <a:spLocks noGrp="1" noChangeArrowheads="1"/>
          </p:cNvSpPr>
          <p:nvPr>
            <p:ph type="dt" sz="half" idx="11"/>
          </p:nvPr>
        </p:nvSpPr>
        <p:spPr>
          <a:xfrm>
            <a:off x="628650" y="6356351"/>
            <a:ext cx="2057400" cy="365125"/>
          </a:xfrm>
          <a:prstGeom prst="rect">
            <a:avLst/>
          </a:prstGeom>
          <a:ln/>
        </p:spPr>
        <p:txBody>
          <a:bodyPr/>
          <a:lstStyle>
            <a:lvl1pPr>
              <a:defRPr/>
            </a:lvl1pPr>
          </a:lstStyle>
          <a:p>
            <a:pPr>
              <a:defRPr/>
            </a:pPr>
            <a:endParaRPr lang="en-GB"/>
          </a:p>
        </p:txBody>
      </p:sp>
      <p:sp>
        <p:nvSpPr>
          <p:cNvPr id="7" name="Rectangle 220"/>
          <p:cNvSpPr>
            <a:spLocks noGrp="1" noChangeArrowheads="1"/>
          </p:cNvSpPr>
          <p:nvPr>
            <p:ph type="ftr" sz="quarter" idx="12"/>
          </p:nvPr>
        </p:nvSpPr>
        <p:spPr>
          <a:xfrm>
            <a:off x="3028950" y="6356351"/>
            <a:ext cx="3086100" cy="365125"/>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3778343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606829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97782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22446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53618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6586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97278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27730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691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688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5094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51289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63599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GB"/>
          </a:p>
        </p:txBody>
      </p:sp>
    </p:spTree>
    <p:extLst>
      <p:ext uri="{BB962C8B-B14F-4D97-AF65-F5344CB8AC3E}">
        <p14:creationId xmlns:p14="http://schemas.microsoft.com/office/powerpoint/2010/main" val="246361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823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27849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77518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7907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276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327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867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Box 1"/>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Times New Roman" pitchFamily="18" charset="0"/>
              </a:defRPr>
            </a:lvl1pPr>
            <a:lvl2pPr marL="742950" indent="-285750">
              <a:defRPr>
                <a:solidFill>
                  <a:srgbClr val="000000"/>
                </a:solidFill>
                <a:latin typeface="Times New Roman" pitchFamily="18" charset="0"/>
              </a:defRPr>
            </a:lvl2pPr>
            <a:lvl3pPr marL="1143000" indent="-228600">
              <a:defRPr>
                <a:solidFill>
                  <a:srgbClr val="000000"/>
                </a:solidFill>
                <a:latin typeface="Times New Roman" pitchFamily="18" charset="0"/>
              </a:defRPr>
            </a:lvl3pPr>
            <a:lvl4pPr marL="1600200" indent="-228600">
              <a:defRPr>
                <a:solidFill>
                  <a:srgbClr val="000000"/>
                </a:solidFill>
                <a:latin typeface="Times New Roman" pitchFamily="18" charset="0"/>
              </a:defRPr>
            </a:lvl4pPr>
            <a:lvl5pPr marL="2057400" indent="-228600">
              <a:defRPr>
                <a:solidFill>
                  <a:srgbClr val="000000"/>
                </a:solidFill>
                <a:latin typeface="Times New Roman" pitchFamily="18" charset="0"/>
              </a:defRPr>
            </a:lvl5pPr>
            <a:lvl6pPr marL="2514600" indent="-228600" eaLnBrk="0" fontAlgn="base" hangingPunct="0">
              <a:spcBef>
                <a:spcPct val="0"/>
              </a:spcBef>
              <a:spcAft>
                <a:spcPct val="0"/>
              </a:spcAft>
              <a:defRPr>
                <a:solidFill>
                  <a:srgbClr val="000000"/>
                </a:solidFill>
                <a:latin typeface="Times New Roman" pitchFamily="18" charset="0"/>
              </a:defRPr>
            </a:lvl6pPr>
            <a:lvl7pPr marL="2971800" indent="-228600" eaLnBrk="0" fontAlgn="base" hangingPunct="0">
              <a:spcBef>
                <a:spcPct val="0"/>
              </a:spcBef>
              <a:spcAft>
                <a:spcPct val="0"/>
              </a:spcAft>
              <a:defRPr>
                <a:solidFill>
                  <a:srgbClr val="000000"/>
                </a:solidFill>
                <a:latin typeface="Times New Roman" pitchFamily="18" charset="0"/>
              </a:defRPr>
            </a:lvl7pPr>
            <a:lvl8pPr marL="3429000" indent="-228600" eaLnBrk="0" fontAlgn="base" hangingPunct="0">
              <a:spcBef>
                <a:spcPct val="0"/>
              </a:spcBef>
              <a:spcAft>
                <a:spcPct val="0"/>
              </a:spcAft>
              <a:defRPr>
                <a:solidFill>
                  <a:srgbClr val="000000"/>
                </a:solidFill>
                <a:latin typeface="Times New Roman" pitchFamily="18" charset="0"/>
              </a:defRPr>
            </a:lvl8pPr>
            <a:lvl9pPr marL="3886200" indent="-228600" eaLnBrk="0" fontAlgn="base" hangingPunct="0">
              <a:spcBef>
                <a:spcPct val="0"/>
              </a:spcBef>
              <a:spcAft>
                <a:spcPct val="0"/>
              </a:spcAft>
              <a:defRPr>
                <a:solidFill>
                  <a:srgbClr val="000000"/>
                </a:solidFill>
                <a:latin typeface="Times New Roman" pitchFamily="18" charset="0"/>
              </a:defRPr>
            </a:lvl9pPr>
          </a:lstStyle>
          <a:p>
            <a:pPr>
              <a:defRPr/>
            </a:pPr>
            <a:endParaRPr lang="en-US" smtClean="0"/>
          </a:p>
        </p:txBody>
      </p:sp>
      <p:sp>
        <p:nvSpPr>
          <p:cNvPr id="1027" name="Text Box 2"/>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Times New Roman" pitchFamily="18" charset="0"/>
              </a:defRPr>
            </a:lvl1pPr>
            <a:lvl2pPr marL="742950" indent="-285750">
              <a:defRPr>
                <a:solidFill>
                  <a:srgbClr val="000000"/>
                </a:solidFill>
                <a:latin typeface="Times New Roman" pitchFamily="18" charset="0"/>
              </a:defRPr>
            </a:lvl2pPr>
            <a:lvl3pPr marL="1143000" indent="-228600">
              <a:defRPr>
                <a:solidFill>
                  <a:srgbClr val="000000"/>
                </a:solidFill>
                <a:latin typeface="Times New Roman" pitchFamily="18" charset="0"/>
              </a:defRPr>
            </a:lvl3pPr>
            <a:lvl4pPr marL="1600200" indent="-228600">
              <a:defRPr>
                <a:solidFill>
                  <a:srgbClr val="000000"/>
                </a:solidFill>
                <a:latin typeface="Times New Roman" pitchFamily="18" charset="0"/>
              </a:defRPr>
            </a:lvl4pPr>
            <a:lvl5pPr marL="2057400" indent="-228600">
              <a:defRPr>
                <a:solidFill>
                  <a:srgbClr val="000000"/>
                </a:solidFill>
                <a:latin typeface="Times New Roman" pitchFamily="18" charset="0"/>
              </a:defRPr>
            </a:lvl5pPr>
            <a:lvl6pPr marL="2514600" indent="-228600" eaLnBrk="0" fontAlgn="base" hangingPunct="0">
              <a:spcBef>
                <a:spcPct val="0"/>
              </a:spcBef>
              <a:spcAft>
                <a:spcPct val="0"/>
              </a:spcAft>
              <a:defRPr>
                <a:solidFill>
                  <a:srgbClr val="000000"/>
                </a:solidFill>
                <a:latin typeface="Times New Roman" pitchFamily="18" charset="0"/>
              </a:defRPr>
            </a:lvl6pPr>
            <a:lvl7pPr marL="2971800" indent="-228600" eaLnBrk="0" fontAlgn="base" hangingPunct="0">
              <a:spcBef>
                <a:spcPct val="0"/>
              </a:spcBef>
              <a:spcAft>
                <a:spcPct val="0"/>
              </a:spcAft>
              <a:defRPr>
                <a:solidFill>
                  <a:srgbClr val="000000"/>
                </a:solidFill>
                <a:latin typeface="Times New Roman" pitchFamily="18" charset="0"/>
              </a:defRPr>
            </a:lvl7pPr>
            <a:lvl8pPr marL="3429000" indent="-228600" eaLnBrk="0" fontAlgn="base" hangingPunct="0">
              <a:spcBef>
                <a:spcPct val="0"/>
              </a:spcBef>
              <a:spcAft>
                <a:spcPct val="0"/>
              </a:spcAft>
              <a:defRPr>
                <a:solidFill>
                  <a:srgbClr val="000000"/>
                </a:solidFill>
                <a:latin typeface="Times New Roman" pitchFamily="18" charset="0"/>
              </a:defRPr>
            </a:lvl8pPr>
            <a:lvl9pPr marL="3886200" indent="-228600" eaLnBrk="0" fontAlgn="base" hangingPunct="0">
              <a:spcBef>
                <a:spcPct val="0"/>
              </a:spcBef>
              <a:spcAft>
                <a:spcPct val="0"/>
              </a:spcAft>
              <a:defRPr>
                <a:solidFill>
                  <a:srgbClr val="000000"/>
                </a:solidFill>
                <a:latin typeface="Times New Roman" pitchFamily="18" charset="0"/>
              </a:defRPr>
            </a:lvl9pPr>
          </a:lstStyle>
          <a:p>
            <a:pPr>
              <a:defRPr/>
            </a:pPr>
            <a:endParaRPr lang="en-US" smtClean="0"/>
          </a:p>
        </p:txBody>
      </p:sp>
      <p:sp>
        <p:nvSpPr>
          <p:cNvPr id="1028" name="Rectangle 3"/>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9" name="Rectangle 4"/>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Arial" charset="0"/>
        </a:defRPr>
      </a:lvl2pPr>
      <a:lvl3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Arial" charset="0"/>
        </a:defRPr>
      </a:lvl3pPr>
      <a:lvl4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Arial" charset="0"/>
        </a:defRPr>
      </a:lvl4pPr>
      <a:lvl5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Arial" charset="0"/>
        </a:defRPr>
      </a:lvl5pPr>
      <a:lvl6pPr marL="457200" algn="l" defTabSz="449263" rtl="0" fontAlgn="base">
        <a:spcBef>
          <a:spcPct val="0"/>
        </a:spcBef>
        <a:spcAft>
          <a:spcPct val="0"/>
        </a:spcAft>
        <a:buClr>
          <a:srgbClr val="000000"/>
        </a:buClr>
        <a:buSzPct val="100000"/>
        <a:buFont typeface="Arial" charset="0"/>
        <a:defRPr sz="4400">
          <a:solidFill>
            <a:srgbClr val="000000"/>
          </a:solidFill>
          <a:latin typeface="Times New Roman" pitchFamily="18" charset="0"/>
        </a:defRPr>
      </a:lvl6pPr>
      <a:lvl7pPr marL="914400" algn="l" defTabSz="449263" rtl="0" fontAlgn="base">
        <a:spcBef>
          <a:spcPct val="0"/>
        </a:spcBef>
        <a:spcAft>
          <a:spcPct val="0"/>
        </a:spcAft>
        <a:buClr>
          <a:srgbClr val="000000"/>
        </a:buClr>
        <a:buSzPct val="100000"/>
        <a:buFont typeface="Arial" charset="0"/>
        <a:defRPr sz="4400">
          <a:solidFill>
            <a:srgbClr val="000000"/>
          </a:solidFill>
          <a:latin typeface="Times New Roman" pitchFamily="18" charset="0"/>
        </a:defRPr>
      </a:lvl7pPr>
      <a:lvl8pPr marL="1371600" algn="l" defTabSz="449263" rtl="0" fontAlgn="base">
        <a:spcBef>
          <a:spcPct val="0"/>
        </a:spcBef>
        <a:spcAft>
          <a:spcPct val="0"/>
        </a:spcAft>
        <a:buClr>
          <a:srgbClr val="000000"/>
        </a:buClr>
        <a:buSzPct val="100000"/>
        <a:buFont typeface="Arial" charset="0"/>
        <a:defRPr sz="4400">
          <a:solidFill>
            <a:srgbClr val="000000"/>
          </a:solidFill>
          <a:latin typeface="Times New Roman" pitchFamily="18" charset="0"/>
        </a:defRPr>
      </a:lvl8pPr>
      <a:lvl9pPr marL="1828800" algn="l" defTabSz="449263" rtl="0" fontAlgn="base">
        <a:spcBef>
          <a:spcPct val="0"/>
        </a:spcBef>
        <a:spcAft>
          <a:spcPct val="0"/>
        </a:spcAft>
        <a:buClr>
          <a:srgbClr val="000000"/>
        </a:buClr>
        <a:buSzPct val="100000"/>
        <a:buFont typeface="Arial" charset="0"/>
        <a:defRPr sz="4400">
          <a:solidFill>
            <a:srgbClr val="000000"/>
          </a:solidFill>
          <a:latin typeface="Times New Roman" pitchFamily="18" charset="0"/>
        </a:defRPr>
      </a:lvl9pPr>
    </p:titleStyle>
    <p:bodyStyle>
      <a:lvl1pPr marL="341313" indent="-341313" algn="l" defTabSz="449263" rtl="0" eaLnBrk="0" fontAlgn="base" hangingPunct="0">
        <a:spcBef>
          <a:spcPts val="788"/>
        </a:spcBef>
        <a:spcAft>
          <a:spcPct val="0"/>
        </a:spcAft>
        <a:buClr>
          <a:srgbClr val="000000"/>
        </a:buClr>
        <a:buSzPct val="100000"/>
        <a:buFont typeface="Arial" charset="0"/>
        <a:buChar char="•"/>
        <a:defRPr sz="3200">
          <a:solidFill>
            <a:srgbClr val="000000"/>
          </a:solidFill>
          <a:latin typeface="+mn-lt"/>
          <a:ea typeface="+mn-ea"/>
          <a:cs typeface="+mn-cs"/>
        </a:defRPr>
      </a:lvl1pPr>
      <a:lvl2pPr marL="741363" indent="-284163" algn="l" defTabSz="449263" rtl="0" eaLnBrk="0" fontAlgn="base" hangingPunct="0">
        <a:spcBef>
          <a:spcPts val="688"/>
        </a:spcBef>
        <a:spcAft>
          <a:spcPct val="0"/>
        </a:spcAft>
        <a:buClr>
          <a:srgbClr val="000000"/>
        </a:buClr>
        <a:buSzPct val="100000"/>
        <a:buFont typeface="Arial" charset="0"/>
        <a:buChar char="–"/>
        <a:defRPr sz="2800">
          <a:solidFill>
            <a:srgbClr val="000000"/>
          </a:solidFill>
          <a:latin typeface="+mn-lt"/>
        </a:defRPr>
      </a:lvl2pPr>
      <a:lvl3pPr marL="1143000" indent="-228600" algn="l" defTabSz="449263" rtl="0" eaLnBrk="0" fontAlgn="base" hangingPunct="0">
        <a:spcBef>
          <a:spcPts val="588"/>
        </a:spcBef>
        <a:spcAft>
          <a:spcPct val="0"/>
        </a:spcAft>
        <a:buClr>
          <a:srgbClr val="000000"/>
        </a:buClr>
        <a:buSzPct val="100000"/>
        <a:buFont typeface="Arial" charset="0"/>
        <a:buChar char="•"/>
        <a:defRPr sz="2400">
          <a:solidFill>
            <a:srgbClr val="000000"/>
          </a:solidFill>
          <a:latin typeface="+mn-lt"/>
        </a:defRPr>
      </a:lvl3pPr>
      <a:lvl4pPr marL="1600200" indent="-228600" algn="l" defTabSz="449263" rtl="0" eaLnBrk="0" fontAlgn="base" hangingPunct="0">
        <a:spcBef>
          <a:spcPts val="488"/>
        </a:spcBef>
        <a:spcAft>
          <a:spcPct val="0"/>
        </a:spcAft>
        <a:buClr>
          <a:srgbClr val="000000"/>
        </a:buClr>
        <a:buSzPct val="100000"/>
        <a:buFont typeface="Arial" charset="0"/>
        <a:buChar char="–"/>
        <a:defRPr sz="2000">
          <a:solidFill>
            <a:srgbClr val="000000"/>
          </a:solidFill>
          <a:latin typeface="+mn-lt"/>
        </a:defRPr>
      </a:lvl4pPr>
      <a:lvl5pPr marL="2057400" indent="-228600" algn="l" defTabSz="449263" rtl="0" eaLnBrk="0" fontAlgn="base" hangingPunct="0">
        <a:spcBef>
          <a:spcPts val="488"/>
        </a:spcBef>
        <a:spcAft>
          <a:spcPct val="0"/>
        </a:spcAft>
        <a:buClr>
          <a:srgbClr val="000000"/>
        </a:buClr>
        <a:buSzPct val="100000"/>
        <a:buFont typeface="Arial" charset="0"/>
        <a:buChar char="»"/>
        <a:defRPr sz="2000">
          <a:solidFill>
            <a:srgbClr val="000000"/>
          </a:solidFill>
          <a:latin typeface="+mn-lt"/>
        </a:defRPr>
      </a:lvl5pPr>
      <a:lvl6pPr marL="2514600" indent="-228600" algn="l" defTabSz="449263" rtl="0" fontAlgn="base">
        <a:spcBef>
          <a:spcPts val="488"/>
        </a:spcBef>
        <a:spcAft>
          <a:spcPct val="0"/>
        </a:spcAft>
        <a:buClr>
          <a:srgbClr val="000000"/>
        </a:buClr>
        <a:buSzPct val="100000"/>
        <a:buFont typeface="Arial" charset="0"/>
        <a:buChar char="»"/>
        <a:defRPr sz="2000">
          <a:solidFill>
            <a:srgbClr val="000000"/>
          </a:solidFill>
          <a:latin typeface="+mn-lt"/>
        </a:defRPr>
      </a:lvl6pPr>
      <a:lvl7pPr marL="2971800" indent="-228600" algn="l" defTabSz="449263" rtl="0" fontAlgn="base">
        <a:spcBef>
          <a:spcPts val="488"/>
        </a:spcBef>
        <a:spcAft>
          <a:spcPct val="0"/>
        </a:spcAft>
        <a:buClr>
          <a:srgbClr val="000000"/>
        </a:buClr>
        <a:buSzPct val="100000"/>
        <a:buFont typeface="Arial" charset="0"/>
        <a:buChar char="»"/>
        <a:defRPr sz="2000">
          <a:solidFill>
            <a:srgbClr val="000000"/>
          </a:solidFill>
          <a:latin typeface="+mn-lt"/>
        </a:defRPr>
      </a:lvl7pPr>
      <a:lvl8pPr marL="3429000" indent="-228600" algn="l" defTabSz="449263" rtl="0" fontAlgn="base">
        <a:spcBef>
          <a:spcPts val="488"/>
        </a:spcBef>
        <a:spcAft>
          <a:spcPct val="0"/>
        </a:spcAft>
        <a:buClr>
          <a:srgbClr val="000000"/>
        </a:buClr>
        <a:buSzPct val="100000"/>
        <a:buFont typeface="Arial" charset="0"/>
        <a:buChar char="»"/>
        <a:defRPr sz="2000">
          <a:solidFill>
            <a:srgbClr val="000000"/>
          </a:solidFill>
          <a:latin typeface="+mn-lt"/>
        </a:defRPr>
      </a:lvl8pPr>
      <a:lvl9pPr marL="3886200" indent="-228600" algn="l" defTabSz="449263" rtl="0" fontAlgn="base">
        <a:spcBef>
          <a:spcPts val="488"/>
        </a:spcBef>
        <a:spcAft>
          <a:spcPct val="0"/>
        </a:spcAft>
        <a:buClr>
          <a:srgbClr val="000000"/>
        </a:buClr>
        <a:buSzPct val="100000"/>
        <a:buFont typeface="Arial"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Box 1"/>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Times New Roman" pitchFamily="18" charset="0"/>
              </a:defRPr>
            </a:lvl1pPr>
            <a:lvl2pPr marL="742950" indent="-285750">
              <a:defRPr>
                <a:solidFill>
                  <a:srgbClr val="000000"/>
                </a:solidFill>
                <a:latin typeface="Times New Roman" pitchFamily="18" charset="0"/>
              </a:defRPr>
            </a:lvl2pPr>
            <a:lvl3pPr marL="1143000" indent="-228600">
              <a:defRPr>
                <a:solidFill>
                  <a:srgbClr val="000000"/>
                </a:solidFill>
                <a:latin typeface="Times New Roman" pitchFamily="18" charset="0"/>
              </a:defRPr>
            </a:lvl3pPr>
            <a:lvl4pPr marL="1600200" indent="-228600">
              <a:defRPr>
                <a:solidFill>
                  <a:srgbClr val="000000"/>
                </a:solidFill>
                <a:latin typeface="Times New Roman" pitchFamily="18" charset="0"/>
              </a:defRPr>
            </a:lvl4pPr>
            <a:lvl5pPr marL="2057400" indent="-228600">
              <a:defRPr>
                <a:solidFill>
                  <a:srgbClr val="000000"/>
                </a:solidFill>
                <a:latin typeface="Times New Roman" pitchFamily="18" charset="0"/>
              </a:defRPr>
            </a:lvl5pPr>
            <a:lvl6pPr marL="2514600" indent="-228600" eaLnBrk="0" fontAlgn="base" hangingPunct="0">
              <a:spcBef>
                <a:spcPct val="0"/>
              </a:spcBef>
              <a:spcAft>
                <a:spcPct val="0"/>
              </a:spcAft>
              <a:defRPr>
                <a:solidFill>
                  <a:srgbClr val="000000"/>
                </a:solidFill>
                <a:latin typeface="Times New Roman" pitchFamily="18" charset="0"/>
              </a:defRPr>
            </a:lvl6pPr>
            <a:lvl7pPr marL="2971800" indent="-228600" eaLnBrk="0" fontAlgn="base" hangingPunct="0">
              <a:spcBef>
                <a:spcPct val="0"/>
              </a:spcBef>
              <a:spcAft>
                <a:spcPct val="0"/>
              </a:spcAft>
              <a:defRPr>
                <a:solidFill>
                  <a:srgbClr val="000000"/>
                </a:solidFill>
                <a:latin typeface="Times New Roman" pitchFamily="18" charset="0"/>
              </a:defRPr>
            </a:lvl7pPr>
            <a:lvl8pPr marL="3429000" indent="-228600" eaLnBrk="0" fontAlgn="base" hangingPunct="0">
              <a:spcBef>
                <a:spcPct val="0"/>
              </a:spcBef>
              <a:spcAft>
                <a:spcPct val="0"/>
              </a:spcAft>
              <a:defRPr>
                <a:solidFill>
                  <a:srgbClr val="000000"/>
                </a:solidFill>
                <a:latin typeface="Times New Roman" pitchFamily="18" charset="0"/>
              </a:defRPr>
            </a:lvl8pPr>
            <a:lvl9pPr marL="3886200" indent="-228600" eaLnBrk="0" fontAlgn="base" hangingPunct="0">
              <a:spcBef>
                <a:spcPct val="0"/>
              </a:spcBef>
              <a:spcAft>
                <a:spcPct val="0"/>
              </a:spcAft>
              <a:defRPr>
                <a:solidFill>
                  <a:srgbClr val="000000"/>
                </a:solidFill>
                <a:latin typeface="Times New Roman" pitchFamily="18" charset="0"/>
              </a:defRPr>
            </a:lvl9pPr>
          </a:lstStyle>
          <a:p>
            <a:pPr>
              <a:defRPr/>
            </a:pPr>
            <a:endParaRPr lang="en-US" smtClean="0"/>
          </a:p>
        </p:txBody>
      </p:sp>
      <p:sp>
        <p:nvSpPr>
          <p:cNvPr id="1027" name="Text Box 2"/>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Times New Roman" pitchFamily="18" charset="0"/>
              </a:defRPr>
            </a:lvl1pPr>
            <a:lvl2pPr marL="742950" indent="-285750">
              <a:defRPr>
                <a:solidFill>
                  <a:srgbClr val="000000"/>
                </a:solidFill>
                <a:latin typeface="Times New Roman" pitchFamily="18" charset="0"/>
              </a:defRPr>
            </a:lvl2pPr>
            <a:lvl3pPr marL="1143000" indent="-228600">
              <a:defRPr>
                <a:solidFill>
                  <a:srgbClr val="000000"/>
                </a:solidFill>
                <a:latin typeface="Times New Roman" pitchFamily="18" charset="0"/>
              </a:defRPr>
            </a:lvl3pPr>
            <a:lvl4pPr marL="1600200" indent="-228600">
              <a:defRPr>
                <a:solidFill>
                  <a:srgbClr val="000000"/>
                </a:solidFill>
                <a:latin typeface="Times New Roman" pitchFamily="18" charset="0"/>
              </a:defRPr>
            </a:lvl4pPr>
            <a:lvl5pPr marL="2057400" indent="-228600">
              <a:defRPr>
                <a:solidFill>
                  <a:srgbClr val="000000"/>
                </a:solidFill>
                <a:latin typeface="Times New Roman" pitchFamily="18" charset="0"/>
              </a:defRPr>
            </a:lvl5pPr>
            <a:lvl6pPr marL="2514600" indent="-228600" eaLnBrk="0" fontAlgn="base" hangingPunct="0">
              <a:spcBef>
                <a:spcPct val="0"/>
              </a:spcBef>
              <a:spcAft>
                <a:spcPct val="0"/>
              </a:spcAft>
              <a:defRPr>
                <a:solidFill>
                  <a:srgbClr val="000000"/>
                </a:solidFill>
                <a:latin typeface="Times New Roman" pitchFamily="18" charset="0"/>
              </a:defRPr>
            </a:lvl6pPr>
            <a:lvl7pPr marL="2971800" indent="-228600" eaLnBrk="0" fontAlgn="base" hangingPunct="0">
              <a:spcBef>
                <a:spcPct val="0"/>
              </a:spcBef>
              <a:spcAft>
                <a:spcPct val="0"/>
              </a:spcAft>
              <a:defRPr>
                <a:solidFill>
                  <a:srgbClr val="000000"/>
                </a:solidFill>
                <a:latin typeface="Times New Roman" pitchFamily="18" charset="0"/>
              </a:defRPr>
            </a:lvl7pPr>
            <a:lvl8pPr marL="3429000" indent="-228600" eaLnBrk="0" fontAlgn="base" hangingPunct="0">
              <a:spcBef>
                <a:spcPct val="0"/>
              </a:spcBef>
              <a:spcAft>
                <a:spcPct val="0"/>
              </a:spcAft>
              <a:defRPr>
                <a:solidFill>
                  <a:srgbClr val="000000"/>
                </a:solidFill>
                <a:latin typeface="Times New Roman" pitchFamily="18" charset="0"/>
              </a:defRPr>
            </a:lvl8pPr>
            <a:lvl9pPr marL="3886200" indent="-228600" eaLnBrk="0" fontAlgn="base" hangingPunct="0">
              <a:spcBef>
                <a:spcPct val="0"/>
              </a:spcBef>
              <a:spcAft>
                <a:spcPct val="0"/>
              </a:spcAft>
              <a:defRPr>
                <a:solidFill>
                  <a:srgbClr val="000000"/>
                </a:solidFill>
                <a:latin typeface="Times New Roman" pitchFamily="18" charset="0"/>
              </a:defRPr>
            </a:lvl9pPr>
          </a:lstStyle>
          <a:p>
            <a:pPr>
              <a:defRPr/>
            </a:pPr>
            <a:endParaRPr lang="en-US" smtClean="0"/>
          </a:p>
        </p:txBody>
      </p:sp>
      <p:sp>
        <p:nvSpPr>
          <p:cNvPr id="1028" name="Rectangle 3"/>
          <p:cNvSpPr>
            <a:spLocks noGrp="1" noChangeArrowheads="1"/>
          </p:cNvSpPr>
          <p:nvPr>
            <p:ph type="title"/>
          </p:nvPr>
        </p:nvSpPr>
        <p:spPr bwMode="auto">
          <a:xfrm>
            <a:off x="457200" y="274638"/>
            <a:ext cx="8228013" cy="1141412"/>
          </a:xfrm>
          <a:prstGeom prst="rect">
            <a:avLst/>
          </a:prstGeom>
          <a:noFill/>
          <a:ln w="9525">
            <a:noFill/>
            <a:miter lim="800000"/>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9" name="Rectangle 4"/>
          <p:cNvSpPr>
            <a:spLocks noGrp="1" noChangeArrowheads="1"/>
          </p:cNvSpPr>
          <p:nvPr>
            <p:ph type="body" idx="1"/>
          </p:nvPr>
        </p:nvSpPr>
        <p:spPr bwMode="auto">
          <a:xfrm>
            <a:off x="457200" y="1600200"/>
            <a:ext cx="8228013" cy="4524375"/>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p14="http://schemas.microsoft.com/office/powerpoint/2010/main" val="14288074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Arial" charset="0"/>
        </a:defRPr>
      </a:lvl2pPr>
      <a:lvl3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Arial" charset="0"/>
        </a:defRPr>
      </a:lvl3pPr>
      <a:lvl4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Arial" charset="0"/>
        </a:defRPr>
      </a:lvl4pPr>
      <a:lvl5pPr algn="ctr" defTabSz="449263" rtl="0" eaLnBrk="0" fontAlgn="base" hangingPunct="0">
        <a:spcBef>
          <a:spcPct val="0"/>
        </a:spcBef>
        <a:spcAft>
          <a:spcPct val="0"/>
        </a:spcAft>
        <a:buClr>
          <a:srgbClr val="000000"/>
        </a:buClr>
        <a:buSzPct val="100000"/>
        <a:buFont typeface="Arial" charset="0"/>
        <a:defRPr sz="4400">
          <a:solidFill>
            <a:srgbClr val="000000"/>
          </a:solidFill>
          <a:latin typeface="Arial" charset="0"/>
        </a:defRPr>
      </a:lvl5pPr>
      <a:lvl6pPr marL="457200" algn="l" defTabSz="449263" rtl="0" fontAlgn="base">
        <a:spcBef>
          <a:spcPct val="0"/>
        </a:spcBef>
        <a:spcAft>
          <a:spcPct val="0"/>
        </a:spcAft>
        <a:buClr>
          <a:srgbClr val="000000"/>
        </a:buClr>
        <a:buSzPct val="100000"/>
        <a:buFont typeface="Arial" charset="0"/>
        <a:defRPr sz="4400">
          <a:solidFill>
            <a:srgbClr val="000000"/>
          </a:solidFill>
          <a:latin typeface="Times New Roman" pitchFamily="18" charset="0"/>
        </a:defRPr>
      </a:lvl6pPr>
      <a:lvl7pPr marL="914400" algn="l" defTabSz="449263" rtl="0" fontAlgn="base">
        <a:spcBef>
          <a:spcPct val="0"/>
        </a:spcBef>
        <a:spcAft>
          <a:spcPct val="0"/>
        </a:spcAft>
        <a:buClr>
          <a:srgbClr val="000000"/>
        </a:buClr>
        <a:buSzPct val="100000"/>
        <a:buFont typeface="Arial" charset="0"/>
        <a:defRPr sz="4400">
          <a:solidFill>
            <a:srgbClr val="000000"/>
          </a:solidFill>
          <a:latin typeface="Times New Roman" pitchFamily="18" charset="0"/>
        </a:defRPr>
      </a:lvl7pPr>
      <a:lvl8pPr marL="1371600" algn="l" defTabSz="449263" rtl="0" fontAlgn="base">
        <a:spcBef>
          <a:spcPct val="0"/>
        </a:spcBef>
        <a:spcAft>
          <a:spcPct val="0"/>
        </a:spcAft>
        <a:buClr>
          <a:srgbClr val="000000"/>
        </a:buClr>
        <a:buSzPct val="100000"/>
        <a:buFont typeface="Arial" charset="0"/>
        <a:defRPr sz="4400">
          <a:solidFill>
            <a:srgbClr val="000000"/>
          </a:solidFill>
          <a:latin typeface="Times New Roman" pitchFamily="18" charset="0"/>
        </a:defRPr>
      </a:lvl8pPr>
      <a:lvl9pPr marL="1828800" algn="l" defTabSz="449263" rtl="0" fontAlgn="base">
        <a:spcBef>
          <a:spcPct val="0"/>
        </a:spcBef>
        <a:spcAft>
          <a:spcPct val="0"/>
        </a:spcAft>
        <a:buClr>
          <a:srgbClr val="000000"/>
        </a:buClr>
        <a:buSzPct val="100000"/>
        <a:buFont typeface="Arial" charset="0"/>
        <a:defRPr sz="4400">
          <a:solidFill>
            <a:srgbClr val="000000"/>
          </a:solidFill>
          <a:latin typeface="Times New Roman" pitchFamily="18" charset="0"/>
        </a:defRPr>
      </a:lvl9pPr>
    </p:titleStyle>
    <p:bodyStyle>
      <a:lvl1pPr marL="341313" indent="-341313" algn="l" defTabSz="449263" rtl="0" eaLnBrk="0" fontAlgn="base" hangingPunct="0">
        <a:spcBef>
          <a:spcPts val="788"/>
        </a:spcBef>
        <a:spcAft>
          <a:spcPct val="0"/>
        </a:spcAft>
        <a:buClr>
          <a:srgbClr val="000000"/>
        </a:buClr>
        <a:buSzPct val="100000"/>
        <a:buFont typeface="Arial" charset="0"/>
        <a:buChar char="•"/>
        <a:defRPr sz="3200">
          <a:solidFill>
            <a:srgbClr val="000000"/>
          </a:solidFill>
          <a:latin typeface="+mn-lt"/>
          <a:ea typeface="+mn-ea"/>
          <a:cs typeface="+mn-cs"/>
        </a:defRPr>
      </a:lvl1pPr>
      <a:lvl2pPr marL="741363" indent="-284163" algn="l" defTabSz="449263" rtl="0" eaLnBrk="0" fontAlgn="base" hangingPunct="0">
        <a:spcBef>
          <a:spcPts val="688"/>
        </a:spcBef>
        <a:spcAft>
          <a:spcPct val="0"/>
        </a:spcAft>
        <a:buClr>
          <a:srgbClr val="000000"/>
        </a:buClr>
        <a:buSzPct val="100000"/>
        <a:buFont typeface="Arial" charset="0"/>
        <a:buChar char="–"/>
        <a:defRPr sz="2800">
          <a:solidFill>
            <a:srgbClr val="000000"/>
          </a:solidFill>
          <a:latin typeface="+mn-lt"/>
        </a:defRPr>
      </a:lvl2pPr>
      <a:lvl3pPr marL="1143000" indent="-228600" algn="l" defTabSz="449263" rtl="0" eaLnBrk="0" fontAlgn="base" hangingPunct="0">
        <a:spcBef>
          <a:spcPts val="588"/>
        </a:spcBef>
        <a:spcAft>
          <a:spcPct val="0"/>
        </a:spcAft>
        <a:buClr>
          <a:srgbClr val="000000"/>
        </a:buClr>
        <a:buSzPct val="100000"/>
        <a:buFont typeface="Arial" charset="0"/>
        <a:buChar char="•"/>
        <a:defRPr sz="2400">
          <a:solidFill>
            <a:srgbClr val="000000"/>
          </a:solidFill>
          <a:latin typeface="+mn-lt"/>
        </a:defRPr>
      </a:lvl3pPr>
      <a:lvl4pPr marL="1600200" indent="-228600" algn="l" defTabSz="449263" rtl="0" eaLnBrk="0" fontAlgn="base" hangingPunct="0">
        <a:spcBef>
          <a:spcPts val="488"/>
        </a:spcBef>
        <a:spcAft>
          <a:spcPct val="0"/>
        </a:spcAft>
        <a:buClr>
          <a:srgbClr val="000000"/>
        </a:buClr>
        <a:buSzPct val="100000"/>
        <a:buFont typeface="Arial" charset="0"/>
        <a:buChar char="–"/>
        <a:defRPr sz="2000">
          <a:solidFill>
            <a:srgbClr val="000000"/>
          </a:solidFill>
          <a:latin typeface="+mn-lt"/>
        </a:defRPr>
      </a:lvl4pPr>
      <a:lvl5pPr marL="2057400" indent="-228600" algn="l" defTabSz="449263" rtl="0" eaLnBrk="0" fontAlgn="base" hangingPunct="0">
        <a:spcBef>
          <a:spcPts val="488"/>
        </a:spcBef>
        <a:spcAft>
          <a:spcPct val="0"/>
        </a:spcAft>
        <a:buClr>
          <a:srgbClr val="000000"/>
        </a:buClr>
        <a:buSzPct val="100000"/>
        <a:buFont typeface="Arial" charset="0"/>
        <a:buChar char="»"/>
        <a:defRPr sz="2000">
          <a:solidFill>
            <a:srgbClr val="000000"/>
          </a:solidFill>
          <a:latin typeface="+mn-lt"/>
        </a:defRPr>
      </a:lvl5pPr>
      <a:lvl6pPr marL="2514600" indent="-228600" algn="l" defTabSz="449263" rtl="0" fontAlgn="base">
        <a:spcBef>
          <a:spcPts val="488"/>
        </a:spcBef>
        <a:spcAft>
          <a:spcPct val="0"/>
        </a:spcAft>
        <a:buClr>
          <a:srgbClr val="000000"/>
        </a:buClr>
        <a:buSzPct val="100000"/>
        <a:buFont typeface="Arial" charset="0"/>
        <a:buChar char="»"/>
        <a:defRPr sz="2000">
          <a:solidFill>
            <a:srgbClr val="000000"/>
          </a:solidFill>
          <a:latin typeface="+mn-lt"/>
        </a:defRPr>
      </a:lvl6pPr>
      <a:lvl7pPr marL="2971800" indent="-228600" algn="l" defTabSz="449263" rtl="0" fontAlgn="base">
        <a:spcBef>
          <a:spcPts val="488"/>
        </a:spcBef>
        <a:spcAft>
          <a:spcPct val="0"/>
        </a:spcAft>
        <a:buClr>
          <a:srgbClr val="000000"/>
        </a:buClr>
        <a:buSzPct val="100000"/>
        <a:buFont typeface="Arial" charset="0"/>
        <a:buChar char="»"/>
        <a:defRPr sz="2000">
          <a:solidFill>
            <a:srgbClr val="000000"/>
          </a:solidFill>
          <a:latin typeface="+mn-lt"/>
        </a:defRPr>
      </a:lvl7pPr>
      <a:lvl8pPr marL="3429000" indent="-228600" algn="l" defTabSz="449263" rtl="0" fontAlgn="base">
        <a:spcBef>
          <a:spcPts val="488"/>
        </a:spcBef>
        <a:spcAft>
          <a:spcPct val="0"/>
        </a:spcAft>
        <a:buClr>
          <a:srgbClr val="000000"/>
        </a:buClr>
        <a:buSzPct val="100000"/>
        <a:buFont typeface="Arial" charset="0"/>
        <a:buChar char="»"/>
        <a:defRPr sz="2000">
          <a:solidFill>
            <a:srgbClr val="000000"/>
          </a:solidFill>
          <a:latin typeface="+mn-lt"/>
        </a:defRPr>
      </a:lvl8pPr>
      <a:lvl9pPr marL="3886200" indent="-228600" algn="l" defTabSz="449263" rtl="0" fontAlgn="base">
        <a:spcBef>
          <a:spcPts val="488"/>
        </a:spcBef>
        <a:spcAft>
          <a:spcPct val="0"/>
        </a:spcAft>
        <a:buClr>
          <a:srgbClr val="000000"/>
        </a:buClr>
        <a:buSzPct val="100000"/>
        <a:buFont typeface="Arial"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8.xml"/><Relationship Id="rId1" Type="http://schemas.openxmlformats.org/officeDocument/2006/relationships/slideLayout" Target="../slideLayouts/slideLayout19.xml"/><Relationship Id="rId4" Type="http://schemas.openxmlformats.org/officeDocument/2006/relationships/image" Target="../media/image36.jpg"/></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0.xml"/><Relationship Id="rId1" Type="http://schemas.openxmlformats.org/officeDocument/2006/relationships/slideLayout" Target="../slideLayouts/slideLayout19.xml"/><Relationship Id="rId4" Type="http://schemas.openxmlformats.org/officeDocument/2006/relationships/image" Target="../media/image39.jpg"/></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7.xml"/><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9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GB" altLang="en-US" dirty="0" smtClean="0">
                <a:solidFill>
                  <a:schemeClr val="bg1"/>
                </a:solidFill>
              </a:rPr>
              <a:t>Calf anatomy</a:t>
            </a:r>
          </a:p>
        </p:txBody>
      </p:sp>
      <p:sp>
        <p:nvSpPr>
          <p:cNvPr id="10243" name="Rectangle 3"/>
          <p:cNvSpPr>
            <a:spLocks noGrp="1" noChangeArrowheads="1"/>
          </p:cNvSpPr>
          <p:nvPr>
            <p:ph type="body" idx="1"/>
          </p:nvPr>
        </p:nvSpPr>
        <p:spPr>
          <a:xfrm>
            <a:off x="457200" y="1600200"/>
            <a:ext cx="8228013" cy="4925144"/>
          </a:xfrm>
        </p:spPr>
        <p:txBody>
          <a:bodyPr/>
          <a:lstStyle/>
          <a:p>
            <a:pPr eaLnBrk="1" hangingPunct="1">
              <a:buClr>
                <a:schemeClr val="bg1"/>
              </a:buClr>
            </a:pPr>
            <a:r>
              <a:rPr lang="en-GB" altLang="en-US" dirty="0" smtClean="0">
                <a:solidFill>
                  <a:schemeClr val="bg1"/>
                </a:solidFill>
              </a:rPr>
              <a:t>Gastrocnemius veins (varying number of pairs) drain into popliteal vein.</a:t>
            </a:r>
          </a:p>
          <a:p>
            <a:pPr eaLnBrk="1" hangingPunct="1">
              <a:buClr>
                <a:schemeClr val="bg1"/>
              </a:buClr>
            </a:pPr>
            <a:r>
              <a:rPr lang="en-GB" altLang="en-US" dirty="0" smtClean="0">
                <a:solidFill>
                  <a:schemeClr val="bg1"/>
                </a:solidFill>
              </a:rPr>
              <a:t>Distal popliteal vein divides into the </a:t>
            </a:r>
            <a:r>
              <a:rPr lang="en-GB" altLang="en-US" dirty="0" err="1" smtClean="0">
                <a:solidFill>
                  <a:schemeClr val="bg1"/>
                </a:solidFill>
              </a:rPr>
              <a:t>tibio</a:t>
            </a:r>
            <a:r>
              <a:rPr lang="en-GB" altLang="en-US" dirty="0" smtClean="0">
                <a:solidFill>
                  <a:schemeClr val="bg1"/>
                </a:solidFill>
              </a:rPr>
              <a:t>-peroneal trunk veins which divide into the posterior </a:t>
            </a:r>
            <a:r>
              <a:rPr lang="en-GB" altLang="en-US" dirty="0" err="1" smtClean="0">
                <a:solidFill>
                  <a:schemeClr val="bg1"/>
                </a:solidFill>
              </a:rPr>
              <a:t>tibial</a:t>
            </a:r>
            <a:r>
              <a:rPr lang="en-GB" altLang="en-US" dirty="0" smtClean="0">
                <a:solidFill>
                  <a:schemeClr val="bg1"/>
                </a:solidFill>
              </a:rPr>
              <a:t> and peroneal veins.</a:t>
            </a:r>
          </a:p>
          <a:p>
            <a:pPr eaLnBrk="1" hangingPunct="1">
              <a:buClr>
                <a:schemeClr val="bg1"/>
              </a:buClr>
            </a:pPr>
            <a:r>
              <a:rPr lang="en-GB" altLang="en-US" dirty="0" err="1" smtClean="0">
                <a:solidFill>
                  <a:schemeClr val="bg1"/>
                </a:solidFill>
              </a:rPr>
              <a:t>Soleal</a:t>
            </a:r>
            <a:r>
              <a:rPr lang="en-GB" altLang="en-US" dirty="0" smtClean="0">
                <a:solidFill>
                  <a:schemeClr val="bg1"/>
                </a:solidFill>
              </a:rPr>
              <a:t> veins usually drain into proximal posterior </a:t>
            </a:r>
            <a:r>
              <a:rPr lang="en-GB" altLang="en-US" dirty="0" err="1" smtClean="0">
                <a:solidFill>
                  <a:schemeClr val="bg1"/>
                </a:solidFill>
              </a:rPr>
              <a:t>tibial</a:t>
            </a:r>
            <a:r>
              <a:rPr lang="en-GB" altLang="en-US" dirty="0" smtClean="0">
                <a:solidFill>
                  <a:schemeClr val="bg1"/>
                </a:solidFill>
              </a:rPr>
              <a:t> or peroneal veins.  Always check for them!</a:t>
            </a:r>
          </a:p>
          <a:p>
            <a:pPr eaLnBrk="1" hangingPunct="1">
              <a:buClr>
                <a:schemeClr val="bg1"/>
              </a:buClr>
            </a:pPr>
            <a:r>
              <a:rPr lang="en-GB" altLang="en-US" dirty="0" smtClean="0">
                <a:solidFill>
                  <a:schemeClr val="bg1"/>
                </a:solidFill>
              </a:rPr>
              <a:t>Anterior </a:t>
            </a:r>
            <a:r>
              <a:rPr lang="en-GB" altLang="en-US" dirty="0" err="1" smtClean="0">
                <a:solidFill>
                  <a:schemeClr val="bg1"/>
                </a:solidFill>
              </a:rPr>
              <a:t>Tibial</a:t>
            </a:r>
            <a:r>
              <a:rPr lang="en-GB" altLang="en-US" dirty="0" smtClean="0">
                <a:solidFill>
                  <a:schemeClr val="bg1"/>
                </a:solidFill>
              </a:rPr>
              <a:t> veins</a:t>
            </a:r>
          </a:p>
          <a:p>
            <a:pPr eaLnBrk="1" hangingPunct="1"/>
            <a:endParaRPr lang="en-GB" altLang="en-US"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altLang="en-US" dirty="0" smtClean="0">
                <a:solidFill>
                  <a:schemeClr val="bg1"/>
                </a:solidFill>
              </a:rPr>
              <a:t>Deep Vein Anatomy</a:t>
            </a:r>
          </a:p>
        </p:txBody>
      </p:sp>
      <p:sp>
        <p:nvSpPr>
          <p:cNvPr id="14339" name="Rectangle 3"/>
          <p:cNvSpPr>
            <a:spLocks noGrp="1" noChangeArrowheads="1"/>
          </p:cNvSpPr>
          <p:nvPr>
            <p:ph type="body" idx="1"/>
          </p:nvPr>
        </p:nvSpPr>
        <p:spPr>
          <a:xfrm>
            <a:off x="4572000" y="1484312"/>
            <a:ext cx="4176464" cy="5185047"/>
          </a:xfrm>
        </p:spPr>
        <p:txBody>
          <a:bodyPr/>
          <a:lstStyle/>
          <a:p>
            <a:pPr eaLnBrk="1" hangingPunct="1">
              <a:lnSpc>
                <a:spcPct val="90000"/>
              </a:lnSpc>
              <a:buClr>
                <a:schemeClr val="bg1"/>
              </a:buClr>
            </a:pPr>
            <a:r>
              <a:rPr lang="en-US" altLang="en-US" sz="2800" dirty="0" smtClean="0">
                <a:solidFill>
                  <a:schemeClr val="bg1"/>
                </a:solidFill>
              </a:rPr>
              <a:t>IVC and Iliac Veins</a:t>
            </a:r>
          </a:p>
          <a:p>
            <a:pPr eaLnBrk="1" hangingPunct="1">
              <a:lnSpc>
                <a:spcPct val="90000"/>
              </a:lnSpc>
              <a:buClr>
                <a:schemeClr val="bg1"/>
              </a:buClr>
            </a:pPr>
            <a:r>
              <a:rPr lang="en-US" altLang="en-US" sz="2800" dirty="0" smtClean="0">
                <a:solidFill>
                  <a:schemeClr val="bg1"/>
                </a:solidFill>
              </a:rPr>
              <a:t>Common Femoral Vein</a:t>
            </a:r>
          </a:p>
          <a:p>
            <a:pPr eaLnBrk="1" hangingPunct="1">
              <a:lnSpc>
                <a:spcPct val="90000"/>
              </a:lnSpc>
              <a:buClr>
                <a:schemeClr val="bg1"/>
              </a:buClr>
            </a:pPr>
            <a:r>
              <a:rPr lang="en-US" altLang="en-US" sz="2800" dirty="0" err="1" smtClean="0">
                <a:solidFill>
                  <a:schemeClr val="bg1"/>
                </a:solidFill>
              </a:rPr>
              <a:t>Profunda</a:t>
            </a:r>
            <a:r>
              <a:rPr lang="en-US" altLang="en-US" sz="2800" dirty="0" smtClean="0">
                <a:solidFill>
                  <a:schemeClr val="bg1"/>
                </a:solidFill>
              </a:rPr>
              <a:t> </a:t>
            </a:r>
          </a:p>
          <a:p>
            <a:pPr eaLnBrk="1" hangingPunct="1">
              <a:lnSpc>
                <a:spcPct val="90000"/>
              </a:lnSpc>
              <a:buClr>
                <a:schemeClr val="bg1"/>
              </a:buClr>
            </a:pPr>
            <a:r>
              <a:rPr lang="en-US" altLang="en-US" sz="2800" dirty="0" smtClean="0">
                <a:solidFill>
                  <a:schemeClr val="bg1"/>
                </a:solidFill>
              </a:rPr>
              <a:t>Superficial Femoral</a:t>
            </a:r>
          </a:p>
          <a:p>
            <a:pPr eaLnBrk="1" hangingPunct="1">
              <a:lnSpc>
                <a:spcPct val="90000"/>
              </a:lnSpc>
              <a:buClr>
                <a:schemeClr val="bg1"/>
              </a:buClr>
            </a:pPr>
            <a:r>
              <a:rPr lang="en-US" altLang="en-US" sz="2800" dirty="0" smtClean="0">
                <a:solidFill>
                  <a:schemeClr val="bg1"/>
                </a:solidFill>
              </a:rPr>
              <a:t>Popliteal </a:t>
            </a:r>
          </a:p>
          <a:p>
            <a:pPr eaLnBrk="1" hangingPunct="1">
              <a:lnSpc>
                <a:spcPct val="90000"/>
              </a:lnSpc>
              <a:buClr>
                <a:schemeClr val="bg1"/>
              </a:buClr>
            </a:pPr>
            <a:r>
              <a:rPr lang="en-US" altLang="en-US" sz="2800" dirty="0" smtClean="0">
                <a:solidFill>
                  <a:schemeClr val="bg1"/>
                </a:solidFill>
              </a:rPr>
              <a:t>Gastrocnemius and </a:t>
            </a:r>
            <a:r>
              <a:rPr lang="en-US" altLang="en-US" sz="2800" dirty="0" err="1" smtClean="0">
                <a:solidFill>
                  <a:schemeClr val="bg1"/>
                </a:solidFill>
              </a:rPr>
              <a:t>Soleal</a:t>
            </a:r>
            <a:endParaRPr lang="en-US" altLang="en-US" sz="2800" dirty="0" smtClean="0">
              <a:solidFill>
                <a:schemeClr val="bg1"/>
              </a:solidFill>
            </a:endParaRPr>
          </a:p>
          <a:p>
            <a:pPr eaLnBrk="1" hangingPunct="1">
              <a:lnSpc>
                <a:spcPct val="90000"/>
              </a:lnSpc>
              <a:buClr>
                <a:schemeClr val="bg1"/>
              </a:buClr>
            </a:pPr>
            <a:r>
              <a:rPr lang="en-US" altLang="en-US" sz="2800" dirty="0" smtClean="0">
                <a:solidFill>
                  <a:schemeClr val="bg1"/>
                </a:solidFill>
              </a:rPr>
              <a:t>Posterior </a:t>
            </a:r>
            <a:r>
              <a:rPr lang="en-US" altLang="en-US" sz="2800" dirty="0" err="1" smtClean="0">
                <a:solidFill>
                  <a:schemeClr val="bg1"/>
                </a:solidFill>
              </a:rPr>
              <a:t>Tibial</a:t>
            </a:r>
            <a:endParaRPr lang="en-US" altLang="en-US" sz="2800" dirty="0" smtClean="0">
              <a:solidFill>
                <a:schemeClr val="bg1"/>
              </a:solidFill>
            </a:endParaRPr>
          </a:p>
          <a:p>
            <a:pPr eaLnBrk="1" hangingPunct="1">
              <a:lnSpc>
                <a:spcPct val="90000"/>
              </a:lnSpc>
              <a:buClr>
                <a:schemeClr val="bg1"/>
              </a:buClr>
            </a:pPr>
            <a:r>
              <a:rPr lang="en-US" altLang="en-US" sz="2800" dirty="0" smtClean="0">
                <a:solidFill>
                  <a:schemeClr val="bg1"/>
                </a:solidFill>
              </a:rPr>
              <a:t>Peroneal</a:t>
            </a:r>
          </a:p>
          <a:p>
            <a:pPr eaLnBrk="1" hangingPunct="1">
              <a:lnSpc>
                <a:spcPct val="90000"/>
              </a:lnSpc>
              <a:buClr>
                <a:schemeClr val="bg1"/>
              </a:buClr>
            </a:pPr>
            <a:r>
              <a:rPr lang="en-US" altLang="en-US" sz="2800" dirty="0" smtClean="0">
                <a:solidFill>
                  <a:schemeClr val="bg1"/>
                </a:solidFill>
              </a:rPr>
              <a:t>Anterior </a:t>
            </a:r>
            <a:r>
              <a:rPr lang="en-US" altLang="en-US" sz="2800" dirty="0" err="1" smtClean="0">
                <a:solidFill>
                  <a:schemeClr val="bg1"/>
                </a:solidFill>
              </a:rPr>
              <a:t>Tibial</a:t>
            </a:r>
            <a:endParaRPr lang="en-GB" altLang="en-US" sz="2800" dirty="0" smtClean="0">
              <a:solidFill>
                <a:schemeClr val="bg1"/>
              </a:solidFill>
            </a:endParaRPr>
          </a:p>
        </p:txBody>
      </p:sp>
      <p:pic>
        <p:nvPicPr>
          <p:cNvPr id="14340" name="Picture 4" descr="Venous anatomy 3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84313"/>
            <a:ext cx="3230563"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1612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tLang="en-US" smtClean="0">
                <a:solidFill>
                  <a:schemeClr val="bg1"/>
                </a:solidFill>
              </a:rPr>
              <a:t>Superficial veins</a:t>
            </a:r>
          </a:p>
        </p:txBody>
      </p:sp>
      <p:sp>
        <p:nvSpPr>
          <p:cNvPr id="11267" name="Content Placeholder 2"/>
          <p:cNvSpPr>
            <a:spLocks noGrp="1"/>
          </p:cNvSpPr>
          <p:nvPr>
            <p:ph idx="1"/>
          </p:nvPr>
        </p:nvSpPr>
        <p:spPr/>
        <p:txBody>
          <a:bodyPr/>
          <a:lstStyle/>
          <a:p>
            <a:pPr>
              <a:buClr>
                <a:schemeClr val="bg1"/>
              </a:buClr>
            </a:pPr>
            <a:r>
              <a:rPr lang="en-GB" altLang="en-US" dirty="0" smtClean="0">
                <a:solidFill>
                  <a:schemeClr val="bg1"/>
                </a:solidFill>
              </a:rPr>
              <a:t>LSV originates in front of the medial malleolus and extends medially to drain into the CFV at the groin.</a:t>
            </a:r>
          </a:p>
          <a:p>
            <a:pPr>
              <a:buClr>
                <a:schemeClr val="bg1"/>
              </a:buClr>
            </a:pPr>
            <a:r>
              <a:rPr lang="en-GB" altLang="en-US" dirty="0" smtClean="0">
                <a:solidFill>
                  <a:schemeClr val="bg1"/>
                </a:solidFill>
              </a:rPr>
              <a:t>SSV originates from lateral malleolus and drains into the popliteal vein.</a:t>
            </a:r>
          </a:p>
          <a:p>
            <a:pPr>
              <a:buClr>
                <a:schemeClr val="bg1"/>
              </a:buClr>
            </a:pPr>
            <a:r>
              <a:rPr lang="en-GB" altLang="en-US" dirty="0" smtClean="0">
                <a:solidFill>
                  <a:schemeClr val="bg1"/>
                </a:solidFill>
              </a:rPr>
              <a:t>Perforating veins communicate between deep and superficial veins.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p:txBody>
          <a:bodyPr/>
          <a:lstStyle/>
          <a:p>
            <a:pPr eaLnBrk="1" hangingPunct="1"/>
            <a:r>
              <a:rPr lang="en-GB" altLang="en-US" dirty="0" smtClean="0">
                <a:solidFill>
                  <a:schemeClr val="bg1"/>
                </a:solidFill>
              </a:rPr>
              <a:t>Superficial Vein Anatomy</a:t>
            </a:r>
          </a:p>
        </p:txBody>
      </p:sp>
      <p:pic>
        <p:nvPicPr>
          <p:cNvPr id="12291" name="Picture 4" descr="Venous anatomy 4 cop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55650" y="1341438"/>
            <a:ext cx="3654425"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7" descr="Venous anatomy 5 copy"/>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00563" y="1341438"/>
            <a:ext cx="3989387"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231164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dirty="0" smtClean="0">
                <a:solidFill>
                  <a:schemeClr val="bg1"/>
                </a:solidFill>
              </a:rPr>
              <a:t>Reason for referral/ venous aetiology</a:t>
            </a:r>
          </a:p>
        </p:txBody>
      </p:sp>
      <p:sp>
        <p:nvSpPr>
          <p:cNvPr id="3" name="TextBox 2"/>
          <p:cNvSpPr txBox="1"/>
          <p:nvPr/>
        </p:nvSpPr>
        <p:spPr>
          <a:xfrm>
            <a:off x="1116013" y="1557338"/>
            <a:ext cx="6840537" cy="7140416"/>
          </a:xfrm>
          <a:prstGeom prst="rect">
            <a:avLst/>
          </a:prstGeom>
          <a:noFill/>
        </p:spPr>
        <p:txBody>
          <a:bodyPr>
            <a:spAutoFit/>
          </a:bodyPr>
          <a:lstStyle/>
          <a:p>
            <a:pPr>
              <a:defRPr/>
            </a:pPr>
            <a:endParaRPr lang="en-GB" dirty="0"/>
          </a:p>
          <a:p>
            <a:pPr marL="285750" indent="-285750">
              <a:buFont typeface="Arial" pitchFamily="34" charset="0"/>
              <a:buChar char="•"/>
              <a:defRPr/>
            </a:pPr>
            <a:r>
              <a:rPr lang="en-GB" sz="3200" dirty="0">
                <a:solidFill>
                  <a:schemeClr val="bg1"/>
                </a:solidFill>
                <a:latin typeface="+mn-lt"/>
              </a:rPr>
              <a:t>Deep vein thrombosis (DVT</a:t>
            </a:r>
            <a:r>
              <a:rPr lang="en-GB" sz="3200" dirty="0" smtClean="0">
                <a:solidFill>
                  <a:schemeClr val="bg1"/>
                </a:solidFill>
                <a:latin typeface="+mn-lt"/>
              </a:rPr>
              <a:t>)</a:t>
            </a:r>
          </a:p>
          <a:p>
            <a:pPr marL="285750" indent="-285750">
              <a:buFont typeface="Arial" pitchFamily="34" charset="0"/>
              <a:buChar char="•"/>
              <a:defRPr/>
            </a:pPr>
            <a:r>
              <a:rPr lang="en-GB" sz="3200" dirty="0" smtClean="0">
                <a:solidFill>
                  <a:schemeClr val="bg1"/>
                </a:solidFill>
                <a:latin typeface="+mn-lt"/>
              </a:rPr>
              <a:t>Superficial </a:t>
            </a:r>
            <a:r>
              <a:rPr lang="en-GB" sz="3200" dirty="0" err="1" smtClean="0">
                <a:solidFill>
                  <a:schemeClr val="bg1"/>
                </a:solidFill>
                <a:latin typeface="+mn-lt"/>
              </a:rPr>
              <a:t>Thrombo</a:t>
            </a:r>
            <a:r>
              <a:rPr lang="en-GB" sz="3200" dirty="0" smtClean="0">
                <a:solidFill>
                  <a:schemeClr val="bg1"/>
                </a:solidFill>
                <a:latin typeface="+mn-lt"/>
              </a:rPr>
              <a:t>-phlebitis</a:t>
            </a:r>
            <a:endParaRPr lang="en-GB" sz="3200" dirty="0">
              <a:solidFill>
                <a:schemeClr val="bg1"/>
              </a:solidFill>
              <a:latin typeface="+mn-lt"/>
            </a:endParaRPr>
          </a:p>
          <a:p>
            <a:pPr marL="285750" indent="-285750">
              <a:buFont typeface="Arial" pitchFamily="34" charset="0"/>
              <a:buChar char="•"/>
              <a:defRPr/>
            </a:pPr>
            <a:r>
              <a:rPr lang="en-GB" sz="3200" dirty="0">
                <a:solidFill>
                  <a:schemeClr val="bg1"/>
                </a:solidFill>
                <a:latin typeface="+mn-lt"/>
              </a:rPr>
              <a:t>Varicose veins</a:t>
            </a:r>
          </a:p>
          <a:p>
            <a:pPr marL="285750" indent="-285750">
              <a:buFont typeface="Arial" pitchFamily="34" charset="0"/>
              <a:buChar char="•"/>
              <a:defRPr/>
            </a:pPr>
            <a:r>
              <a:rPr lang="en-GB" sz="3200" dirty="0">
                <a:solidFill>
                  <a:schemeClr val="bg1"/>
                </a:solidFill>
                <a:latin typeface="+mn-lt"/>
              </a:rPr>
              <a:t>Chronic venous insufficiency  (CVI)</a:t>
            </a:r>
          </a:p>
          <a:p>
            <a:pPr marL="285750" indent="-285750">
              <a:buFont typeface="Arial" pitchFamily="34" charset="0"/>
              <a:buChar char="•"/>
              <a:defRPr/>
            </a:pPr>
            <a:r>
              <a:rPr lang="en-GB" sz="3200" dirty="0">
                <a:solidFill>
                  <a:schemeClr val="bg1"/>
                </a:solidFill>
                <a:latin typeface="+mn-lt"/>
              </a:rPr>
              <a:t>Vein mapping (and/or marking)</a:t>
            </a:r>
          </a:p>
          <a:p>
            <a:pPr marL="285750" indent="-285750">
              <a:buFont typeface="Arial" pitchFamily="34" charset="0"/>
              <a:buChar char="•"/>
              <a:defRPr/>
            </a:pPr>
            <a:r>
              <a:rPr lang="en-GB" sz="3200" dirty="0">
                <a:solidFill>
                  <a:schemeClr val="bg1"/>
                </a:solidFill>
                <a:latin typeface="+mn-lt"/>
              </a:rPr>
              <a:t>Venous malformation</a:t>
            </a:r>
          </a:p>
          <a:p>
            <a:pPr>
              <a:defRPr/>
            </a:pPr>
            <a:endParaRPr lang="en-GB" sz="3200" dirty="0">
              <a:solidFill>
                <a:schemeClr val="bg1"/>
              </a:solidFill>
              <a:latin typeface="+mn-lt"/>
            </a:endParaRPr>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GB" altLang="en-US" dirty="0" smtClean="0">
                <a:solidFill>
                  <a:schemeClr val="bg1"/>
                </a:solidFill>
              </a:rPr>
              <a:t>What is DVT?</a:t>
            </a:r>
          </a:p>
        </p:txBody>
      </p:sp>
      <p:sp>
        <p:nvSpPr>
          <p:cNvPr id="3075" name="Rectangle 3"/>
          <p:cNvSpPr>
            <a:spLocks noGrp="1" noChangeArrowheads="1"/>
          </p:cNvSpPr>
          <p:nvPr>
            <p:ph type="body" idx="1"/>
          </p:nvPr>
        </p:nvSpPr>
        <p:spPr>
          <a:xfrm>
            <a:off x="457200" y="1600200"/>
            <a:ext cx="8229600" cy="4924425"/>
          </a:xfrm>
        </p:spPr>
        <p:txBody>
          <a:bodyPr/>
          <a:lstStyle/>
          <a:p>
            <a:pPr marL="185738" indent="-185738" eaLnBrk="1" hangingPunct="1">
              <a:lnSpc>
                <a:spcPct val="90000"/>
              </a:lnSpc>
              <a:buClr>
                <a:schemeClr val="bg1"/>
              </a:buClr>
            </a:pPr>
            <a:r>
              <a:rPr lang="en-GB" altLang="en-US" sz="2800" dirty="0" smtClean="0">
                <a:solidFill>
                  <a:schemeClr val="bg1"/>
                </a:solidFill>
              </a:rPr>
              <a:t>Deep vein thrombosis (DVT) is a blood clot in one of the deep veins in the body often impeding flow.</a:t>
            </a:r>
          </a:p>
          <a:p>
            <a:pPr marL="185738" indent="-185738" eaLnBrk="1" hangingPunct="1">
              <a:lnSpc>
                <a:spcPct val="90000"/>
              </a:lnSpc>
              <a:buClr>
                <a:schemeClr val="bg1"/>
              </a:buClr>
              <a:buFontTx/>
              <a:buNone/>
            </a:pPr>
            <a:endParaRPr lang="en-GB" altLang="en-US" sz="2800" dirty="0" smtClean="0">
              <a:solidFill>
                <a:schemeClr val="bg1"/>
              </a:solidFill>
            </a:endParaRPr>
          </a:p>
          <a:p>
            <a:pPr marL="185738" indent="-185738" eaLnBrk="1" hangingPunct="1">
              <a:lnSpc>
                <a:spcPct val="90000"/>
              </a:lnSpc>
              <a:buClr>
                <a:schemeClr val="bg1"/>
              </a:buClr>
            </a:pPr>
            <a:r>
              <a:rPr lang="en-GB" altLang="en-US" sz="2800" dirty="0" smtClean="0">
                <a:solidFill>
                  <a:schemeClr val="bg1"/>
                </a:solidFill>
              </a:rPr>
              <a:t>DVTs usually occur in the deep leg veins.</a:t>
            </a:r>
          </a:p>
          <a:p>
            <a:pPr marL="185738" indent="-185738" eaLnBrk="1" hangingPunct="1">
              <a:lnSpc>
                <a:spcPct val="90000"/>
              </a:lnSpc>
              <a:buClr>
                <a:schemeClr val="bg1"/>
              </a:buClr>
              <a:buFontTx/>
              <a:buNone/>
            </a:pPr>
            <a:endParaRPr lang="en-GB" altLang="en-US" sz="2800" dirty="0" smtClean="0">
              <a:solidFill>
                <a:schemeClr val="bg1"/>
              </a:solidFill>
            </a:endParaRPr>
          </a:p>
          <a:p>
            <a:pPr marL="185738" indent="-185738" eaLnBrk="1" hangingPunct="1">
              <a:lnSpc>
                <a:spcPct val="90000"/>
              </a:lnSpc>
              <a:buClr>
                <a:schemeClr val="bg1"/>
              </a:buClr>
            </a:pPr>
            <a:r>
              <a:rPr lang="en-GB" altLang="en-US" sz="2800" dirty="0" smtClean="0">
                <a:solidFill>
                  <a:schemeClr val="bg1"/>
                </a:solidFill>
              </a:rPr>
              <a:t>DVTs cause pain and swelling in the leg and may lead to complications such as pulmonary embolism (PE).</a:t>
            </a:r>
          </a:p>
        </p:txBody>
      </p:sp>
    </p:spTree>
    <p:extLst>
      <p:ext uri="{BB962C8B-B14F-4D97-AF65-F5344CB8AC3E}">
        <p14:creationId xmlns:p14="http://schemas.microsoft.com/office/powerpoint/2010/main" val="4230117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5" name="Rectangle 9"/>
          <p:cNvSpPr>
            <a:spLocks noGrp="1" noChangeArrowheads="1"/>
          </p:cNvSpPr>
          <p:nvPr>
            <p:ph type="title"/>
          </p:nvPr>
        </p:nvSpPr>
        <p:spPr/>
        <p:txBody>
          <a:bodyPr/>
          <a:lstStyle/>
          <a:p>
            <a:pPr eaLnBrk="1" hangingPunct="1">
              <a:defRPr/>
            </a:pPr>
            <a:r>
              <a:rPr lang="en-GB" dirty="0" smtClean="0">
                <a:solidFill>
                  <a:schemeClr val="bg1"/>
                </a:solidFill>
              </a:rPr>
              <a:t>Definitions</a:t>
            </a:r>
          </a:p>
        </p:txBody>
      </p:sp>
      <p:sp>
        <p:nvSpPr>
          <p:cNvPr id="39946" name="Rectangle 10"/>
          <p:cNvSpPr>
            <a:spLocks noGrp="1" noChangeArrowheads="1"/>
          </p:cNvSpPr>
          <p:nvPr>
            <p:ph type="body" sz="half" idx="1"/>
          </p:nvPr>
        </p:nvSpPr>
        <p:spPr>
          <a:xfrm>
            <a:off x="467544" y="1412776"/>
            <a:ext cx="8352928" cy="5256584"/>
          </a:xfrm>
        </p:spPr>
        <p:txBody>
          <a:bodyPr/>
          <a:lstStyle/>
          <a:p>
            <a:pPr eaLnBrk="1" hangingPunct="1">
              <a:buClr>
                <a:schemeClr val="bg1"/>
              </a:buClr>
              <a:defRPr/>
            </a:pPr>
            <a:r>
              <a:rPr lang="en-GB" sz="2800" dirty="0" smtClean="0">
                <a:solidFill>
                  <a:schemeClr val="bg1"/>
                </a:solidFill>
              </a:rPr>
              <a:t>DVT – Deep vein thrombosis</a:t>
            </a:r>
          </a:p>
          <a:p>
            <a:pPr eaLnBrk="1" hangingPunct="1">
              <a:buClr>
                <a:schemeClr val="bg1"/>
              </a:buClr>
              <a:defRPr/>
            </a:pPr>
            <a:r>
              <a:rPr lang="en-GB" sz="2800" dirty="0" smtClean="0">
                <a:solidFill>
                  <a:schemeClr val="bg1"/>
                </a:solidFill>
              </a:rPr>
              <a:t>Thrombus </a:t>
            </a:r>
            <a:r>
              <a:rPr lang="en-GB" sz="2800" dirty="0">
                <a:solidFill>
                  <a:schemeClr val="bg1"/>
                </a:solidFill>
              </a:rPr>
              <a:t>– clot that forms in a blood vessel.</a:t>
            </a:r>
          </a:p>
          <a:p>
            <a:pPr eaLnBrk="1" hangingPunct="1">
              <a:buClr>
                <a:schemeClr val="bg1"/>
              </a:buClr>
              <a:defRPr/>
            </a:pPr>
            <a:r>
              <a:rPr lang="en-GB" sz="2800" dirty="0">
                <a:solidFill>
                  <a:schemeClr val="bg1"/>
                </a:solidFill>
              </a:rPr>
              <a:t>Embolus – clot of blood that has become detached from its original site</a:t>
            </a:r>
            <a:r>
              <a:rPr lang="en-GB" sz="2800" dirty="0" smtClean="0">
                <a:solidFill>
                  <a:schemeClr val="bg1"/>
                </a:solidFill>
              </a:rPr>
              <a:t>.</a:t>
            </a:r>
          </a:p>
          <a:p>
            <a:pPr eaLnBrk="1" hangingPunct="1">
              <a:buClr>
                <a:schemeClr val="bg1"/>
              </a:buClr>
              <a:defRPr/>
            </a:pPr>
            <a:r>
              <a:rPr lang="en-GB" sz="2800" dirty="0" smtClean="0">
                <a:solidFill>
                  <a:schemeClr val="bg1"/>
                </a:solidFill>
              </a:rPr>
              <a:t>VTE - Venous </a:t>
            </a:r>
            <a:r>
              <a:rPr lang="en-GB" sz="2800" dirty="0" err="1" smtClean="0">
                <a:solidFill>
                  <a:schemeClr val="bg1"/>
                </a:solidFill>
              </a:rPr>
              <a:t>thrombo</a:t>
            </a:r>
            <a:r>
              <a:rPr lang="en-GB" sz="2800" dirty="0" smtClean="0">
                <a:solidFill>
                  <a:schemeClr val="bg1"/>
                </a:solidFill>
              </a:rPr>
              <a:t>-embolism also called a </a:t>
            </a:r>
            <a:r>
              <a:rPr lang="en-GB" sz="2800" dirty="0">
                <a:solidFill>
                  <a:schemeClr val="bg1"/>
                </a:solidFill>
              </a:rPr>
              <a:t>Pulmonary embolism (PE) </a:t>
            </a:r>
            <a:endParaRPr lang="en-GB" sz="2800" dirty="0" smtClean="0">
              <a:solidFill>
                <a:schemeClr val="bg1"/>
              </a:solidFill>
            </a:endParaRPr>
          </a:p>
          <a:p>
            <a:pPr eaLnBrk="1" hangingPunct="1">
              <a:buClr>
                <a:schemeClr val="bg1"/>
              </a:buClr>
              <a:defRPr/>
            </a:pPr>
            <a:r>
              <a:rPr lang="en-GB" altLang="en-US" sz="2800" dirty="0">
                <a:solidFill>
                  <a:schemeClr val="bg1"/>
                </a:solidFill>
              </a:rPr>
              <a:t>PE occurs when a piece of blood clot breaks off into the bloodstream and blocks one of the blood vessels in the lungs. </a:t>
            </a:r>
            <a:endParaRPr lang="en-GB" sz="2800" dirty="0">
              <a:solidFill>
                <a:schemeClr val="bg1"/>
              </a:solidFill>
            </a:endParaRPr>
          </a:p>
          <a:p>
            <a:pPr eaLnBrk="1" hangingPunct="1">
              <a:buClr>
                <a:schemeClr val="bg1"/>
              </a:buClr>
              <a:defRPr/>
            </a:pPr>
            <a:r>
              <a:rPr lang="en-GB" sz="2800" dirty="0" smtClean="0">
                <a:solidFill>
                  <a:schemeClr val="bg1"/>
                </a:solidFill>
              </a:rPr>
              <a:t>Can be confirmed by CTPA- Computerised tomography pulmonary angiogram.</a:t>
            </a:r>
            <a:r>
              <a:rPr lang="en-GB" dirty="0">
                <a:solidFill>
                  <a:schemeClr val="bg1"/>
                </a:solidFill>
              </a:rPr>
              <a:t/>
            </a:r>
            <a:br>
              <a:rPr lang="en-GB"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3235827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pPr eaLnBrk="1" hangingPunct="1">
              <a:defRPr/>
            </a:pPr>
            <a:r>
              <a:rPr lang="en-GB" dirty="0" smtClean="0">
                <a:solidFill>
                  <a:schemeClr val="bg1"/>
                </a:solidFill>
              </a:rPr>
              <a:t>Risk factors of DVT:</a:t>
            </a:r>
          </a:p>
        </p:txBody>
      </p:sp>
      <p:sp>
        <p:nvSpPr>
          <p:cNvPr id="47109" name="Rectangle 5"/>
          <p:cNvSpPr>
            <a:spLocks noGrp="1" noChangeArrowheads="1"/>
          </p:cNvSpPr>
          <p:nvPr>
            <p:ph sz="half" idx="1"/>
          </p:nvPr>
        </p:nvSpPr>
        <p:spPr/>
        <p:txBody>
          <a:bodyPr/>
          <a:lstStyle/>
          <a:p>
            <a:pPr eaLnBrk="1" hangingPunct="1">
              <a:buClr>
                <a:schemeClr val="bg1"/>
              </a:buClr>
              <a:defRPr/>
            </a:pPr>
            <a:r>
              <a:rPr lang="en-GB" dirty="0">
                <a:solidFill>
                  <a:schemeClr val="bg1"/>
                </a:solidFill>
              </a:rPr>
              <a:t>Age</a:t>
            </a:r>
          </a:p>
          <a:p>
            <a:pPr eaLnBrk="1" hangingPunct="1">
              <a:buClr>
                <a:schemeClr val="bg1"/>
              </a:buClr>
              <a:defRPr/>
            </a:pPr>
            <a:r>
              <a:rPr lang="en-GB" dirty="0">
                <a:solidFill>
                  <a:schemeClr val="bg1"/>
                </a:solidFill>
              </a:rPr>
              <a:t>Venous disease</a:t>
            </a:r>
          </a:p>
          <a:p>
            <a:pPr eaLnBrk="1" hangingPunct="1">
              <a:buClr>
                <a:schemeClr val="bg1"/>
              </a:buClr>
              <a:defRPr/>
            </a:pPr>
            <a:r>
              <a:rPr lang="en-GB" dirty="0">
                <a:solidFill>
                  <a:schemeClr val="bg1"/>
                </a:solidFill>
              </a:rPr>
              <a:t>Obesity</a:t>
            </a:r>
          </a:p>
          <a:p>
            <a:pPr eaLnBrk="1" hangingPunct="1">
              <a:buClr>
                <a:schemeClr val="bg1"/>
              </a:buClr>
              <a:defRPr/>
            </a:pPr>
            <a:r>
              <a:rPr lang="en-GB" dirty="0" err="1">
                <a:solidFill>
                  <a:schemeClr val="bg1"/>
                </a:solidFill>
              </a:rPr>
              <a:t>Thrombophillia</a:t>
            </a:r>
            <a:endParaRPr lang="en-GB" dirty="0">
              <a:solidFill>
                <a:schemeClr val="bg1"/>
              </a:solidFill>
            </a:endParaRPr>
          </a:p>
          <a:p>
            <a:pPr eaLnBrk="1" hangingPunct="1">
              <a:buClr>
                <a:schemeClr val="bg1"/>
              </a:buClr>
              <a:defRPr/>
            </a:pPr>
            <a:r>
              <a:rPr lang="en-GB" dirty="0">
                <a:solidFill>
                  <a:schemeClr val="bg1"/>
                </a:solidFill>
              </a:rPr>
              <a:t>Pregnancy</a:t>
            </a:r>
          </a:p>
          <a:p>
            <a:pPr eaLnBrk="1" hangingPunct="1">
              <a:buClr>
                <a:schemeClr val="bg1"/>
              </a:buClr>
              <a:defRPr/>
            </a:pPr>
            <a:r>
              <a:rPr lang="en-GB" dirty="0">
                <a:solidFill>
                  <a:schemeClr val="bg1"/>
                </a:solidFill>
              </a:rPr>
              <a:t>Contraceptive pill</a:t>
            </a:r>
          </a:p>
          <a:p>
            <a:pPr eaLnBrk="1" hangingPunct="1">
              <a:buClr>
                <a:schemeClr val="bg1"/>
              </a:buClr>
              <a:defRPr/>
            </a:pPr>
            <a:r>
              <a:rPr lang="en-GB" dirty="0">
                <a:solidFill>
                  <a:schemeClr val="bg1"/>
                </a:solidFill>
              </a:rPr>
              <a:t>Surgery</a:t>
            </a:r>
          </a:p>
        </p:txBody>
      </p:sp>
      <p:sp>
        <p:nvSpPr>
          <p:cNvPr id="47110" name="Rectangle 6"/>
          <p:cNvSpPr>
            <a:spLocks noGrp="1" noChangeArrowheads="1"/>
          </p:cNvSpPr>
          <p:nvPr>
            <p:ph sz="half" idx="2"/>
          </p:nvPr>
        </p:nvSpPr>
        <p:spPr/>
        <p:txBody>
          <a:bodyPr/>
          <a:lstStyle/>
          <a:p>
            <a:pPr eaLnBrk="1" hangingPunct="1">
              <a:buClr>
                <a:schemeClr val="bg1"/>
              </a:buClr>
              <a:defRPr/>
            </a:pPr>
            <a:r>
              <a:rPr lang="en-GB" dirty="0">
                <a:solidFill>
                  <a:schemeClr val="bg1"/>
                </a:solidFill>
              </a:rPr>
              <a:t>Malignancy</a:t>
            </a:r>
          </a:p>
          <a:p>
            <a:pPr eaLnBrk="1" hangingPunct="1">
              <a:buClr>
                <a:schemeClr val="bg1"/>
              </a:buClr>
              <a:defRPr/>
            </a:pPr>
            <a:r>
              <a:rPr lang="en-GB" dirty="0">
                <a:solidFill>
                  <a:schemeClr val="bg1"/>
                </a:solidFill>
              </a:rPr>
              <a:t>Chemo/radiotherapy</a:t>
            </a:r>
          </a:p>
          <a:p>
            <a:pPr eaLnBrk="1" hangingPunct="1">
              <a:buClr>
                <a:schemeClr val="bg1"/>
              </a:buClr>
              <a:defRPr/>
            </a:pPr>
            <a:r>
              <a:rPr lang="en-GB" dirty="0">
                <a:solidFill>
                  <a:schemeClr val="bg1"/>
                </a:solidFill>
              </a:rPr>
              <a:t>Immobility</a:t>
            </a:r>
          </a:p>
          <a:p>
            <a:pPr eaLnBrk="1" hangingPunct="1">
              <a:buClr>
                <a:schemeClr val="bg1"/>
              </a:buClr>
              <a:defRPr/>
            </a:pPr>
            <a:r>
              <a:rPr lang="en-GB" dirty="0">
                <a:solidFill>
                  <a:schemeClr val="bg1"/>
                </a:solidFill>
              </a:rPr>
              <a:t>External compression</a:t>
            </a:r>
          </a:p>
          <a:p>
            <a:pPr eaLnBrk="1" hangingPunct="1">
              <a:buClr>
                <a:schemeClr val="bg1"/>
              </a:buClr>
              <a:defRPr/>
            </a:pPr>
            <a:r>
              <a:rPr lang="en-GB" dirty="0">
                <a:solidFill>
                  <a:schemeClr val="bg1"/>
                </a:solidFill>
              </a:rPr>
              <a:t>Dehydration</a:t>
            </a:r>
          </a:p>
          <a:p>
            <a:pPr eaLnBrk="1" hangingPunct="1">
              <a:buClr>
                <a:schemeClr val="bg1"/>
              </a:buClr>
              <a:defRPr/>
            </a:pPr>
            <a:r>
              <a:rPr lang="en-GB" dirty="0">
                <a:solidFill>
                  <a:schemeClr val="bg1"/>
                </a:solidFill>
              </a:rPr>
              <a:t>Trauma</a:t>
            </a:r>
          </a:p>
          <a:p>
            <a:pPr eaLnBrk="1" hangingPunct="1">
              <a:buClr>
                <a:schemeClr val="bg1"/>
              </a:buClr>
              <a:defRPr/>
            </a:pPr>
            <a:r>
              <a:rPr lang="en-GB" dirty="0">
                <a:solidFill>
                  <a:schemeClr val="bg1"/>
                </a:solidFill>
              </a:rPr>
              <a:t>IVDU</a:t>
            </a:r>
          </a:p>
        </p:txBody>
      </p:sp>
    </p:spTree>
    <p:extLst>
      <p:ext uri="{BB962C8B-B14F-4D97-AF65-F5344CB8AC3E}">
        <p14:creationId xmlns:p14="http://schemas.microsoft.com/office/powerpoint/2010/main" val="340651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1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1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10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10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1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110">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110">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110">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110">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110">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1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altLang="en-US" dirty="0" smtClean="0">
                <a:solidFill>
                  <a:schemeClr val="bg1"/>
                </a:solidFill>
              </a:rPr>
              <a:t>Causes of DVT</a:t>
            </a:r>
          </a:p>
        </p:txBody>
      </p:sp>
      <p:sp>
        <p:nvSpPr>
          <p:cNvPr id="6147" name="Rectangle 3"/>
          <p:cNvSpPr>
            <a:spLocks noGrp="1" noChangeArrowheads="1"/>
          </p:cNvSpPr>
          <p:nvPr>
            <p:ph type="body" idx="1"/>
          </p:nvPr>
        </p:nvSpPr>
        <p:spPr>
          <a:xfrm>
            <a:off x="5219700" y="1628775"/>
            <a:ext cx="3816672" cy="4925144"/>
          </a:xfrm>
        </p:spPr>
        <p:txBody>
          <a:bodyPr/>
          <a:lstStyle/>
          <a:p>
            <a:pPr eaLnBrk="1" hangingPunct="1">
              <a:lnSpc>
                <a:spcPct val="90000"/>
              </a:lnSpc>
              <a:buFontTx/>
              <a:buNone/>
            </a:pPr>
            <a:r>
              <a:rPr lang="en-GB" altLang="en-US" sz="2800" b="1" dirty="0" smtClean="0">
                <a:solidFill>
                  <a:schemeClr val="bg1"/>
                </a:solidFill>
              </a:rPr>
              <a:t>Virchow’s Triad</a:t>
            </a:r>
          </a:p>
          <a:p>
            <a:pPr eaLnBrk="1" hangingPunct="1">
              <a:lnSpc>
                <a:spcPct val="90000"/>
              </a:lnSpc>
              <a:buFontTx/>
              <a:buNone/>
            </a:pPr>
            <a:r>
              <a:rPr lang="en-GB" altLang="en-US" sz="2800" dirty="0" smtClean="0">
                <a:solidFill>
                  <a:schemeClr val="bg1"/>
                </a:solidFill>
              </a:rPr>
              <a:t>Two of Three factors present</a:t>
            </a:r>
            <a:endParaRPr lang="en-GB" altLang="en-US" sz="2800" b="1" dirty="0" smtClean="0">
              <a:solidFill>
                <a:schemeClr val="bg1"/>
              </a:solidFill>
            </a:endParaRPr>
          </a:p>
          <a:p>
            <a:pPr eaLnBrk="1" hangingPunct="1">
              <a:lnSpc>
                <a:spcPct val="90000"/>
              </a:lnSpc>
              <a:buClr>
                <a:schemeClr val="bg1"/>
              </a:buClr>
            </a:pPr>
            <a:r>
              <a:rPr lang="en-GB" altLang="en-US" sz="2800" dirty="0" smtClean="0">
                <a:solidFill>
                  <a:schemeClr val="bg1"/>
                </a:solidFill>
              </a:rPr>
              <a:t>Changes in blood flow (venous stasis)</a:t>
            </a:r>
          </a:p>
          <a:p>
            <a:pPr eaLnBrk="1" hangingPunct="1">
              <a:lnSpc>
                <a:spcPct val="90000"/>
              </a:lnSpc>
              <a:buClr>
                <a:schemeClr val="bg1"/>
              </a:buClr>
            </a:pPr>
            <a:r>
              <a:rPr lang="en-GB" altLang="en-US" sz="2800" dirty="0" smtClean="0">
                <a:solidFill>
                  <a:schemeClr val="bg1"/>
                </a:solidFill>
              </a:rPr>
              <a:t>Changes in vein wall (trauma)</a:t>
            </a:r>
          </a:p>
          <a:p>
            <a:pPr eaLnBrk="1" hangingPunct="1">
              <a:lnSpc>
                <a:spcPct val="90000"/>
              </a:lnSpc>
              <a:buClr>
                <a:schemeClr val="bg1"/>
              </a:buClr>
            </a:pPr>
            <a:r>
              <a:rPr lang="en-GB" altLang="en-US" sz="2800" dirty="0" smtClean="0">
                <a:solidFill>
                  <a:schemeClr val="bg1"/>
                </a:solidFill>
              </a:rPr>
              <a:t>Changes in the blood constituents (Hyper-</a:t>
            </a:r>
            <a:r>
              <a:rPr lang="en-GB" altLang="en-US" sz="2800" dirty="0" err="1" smtClean="0">
                <a:solidFill>
                  <a:schemeClr val="bg1"/>
                </a:solidFill>
              </a:rPr>
              <a:t>coaguability</a:t>
            </a:r>
            <a:r>
              <a:rPr lang="en-GB" altLang="en-US" sz="2800" dirty="0" smtClean="0">
                <a:solidFill>
                  <a:schemeClr val="bg1"/>
                </a:solidFill>
              </a:rPr>
              <a:t>)</a:t>
            </a:r>
          </a:p>
          <a:p>
            <a:pPr eaLnBrk="1" hangingPunct="1">
              <a:lnSpc>
                <a:spcPct val="90000"/>
              </a:lnSpc>
              <a:buFontTx/>
              <a:buNone/>
            </a:pPr>
            <a:endParaRPr lang="en-GB" altLang="en-US" sz="2800" i="1" dirty="0" smtClean="0">
              <a:solidFill>
                <a:schemeClr val="bg1"/>
              </a:solidFill>
            </a:endParaRPr>
          </a:p>
        </p:txBody>
      </p:sp>
      <p:sp>
        <p:nvSpPr>
          <p:cNvPr id="6148" name="Oval 9"/>
          <p:cNvSpPr>
            <a:spLocks noChangeArrowheads="1"/>
          </p:cNvSpPr>
          <p:nvPr/>
        </p:nvSpPr>
        <p:spPr bwMode="auto">
          <a:xfrm>
            <a:off x="1260475" y="3429000"/>
            <a:ext cx="2879725" cy="2808288"/>
          </a:xfrm>
          <a:prstGeom prst="ellipse">
            <a:avLst/>
          </a:prstGeom>
          <a:solidFill>
            <a:srgbClr val="969696">
              <a:alpha val="50195"/>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49" name="Oval 10"/>
          <p:cNvSpPr>
            <a:spLocks noChangeArrowheads="1"/>
          </p:cNvSpPr>
          <p:nvPr/>
        </p:nvSpPr>
        <p:spPr bwMode="auto">
          <a:xfrm>
            <a:off x="107950" y="1700213"/>
            <a:ext cx="2879725" cy="2808287"/>
          </a:xfrm>
          <a:prstGeom prst="ellipse">
            <a:avLst/>
          </a:prstGeom>
          <a:solidFill>
            <a:srgbClr val="969696">
              <a:alpha val="50195"/>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solidFill>
                <a:schemeClr val="bg1"/>
              </a:solidFill>
            </a:endParaRPr>
          </a:p>
        </p:txBody>
      </p:sp>
      <p:sp>
        <p:nvSpPr>
          <p:cNvPr id="6150" name="Oval 11"/>
          <p:cNvSpPr>
            <a:spLocks noChangeArrowheads="1"/>
          </p:cNvSpPr>
          <p:nvPr/>
        </p:nvSpPr>
        <p:spPr bwMode="auto">
          <a:xfrm>
            <a:off x="2339975" y="1628775"/>
            <a:ext cx="2879725" cy="2808288"/>
          </a:xfrm>
          <a:prstGeom prst="ellipse">
            <a:avLst/>
          </a:prstGeom>
          <a:solidFill>
            <a:srgbClr val="969696">
              <a:alpha val="50195"/>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51" name="Text Box 12"/>
          <p:cNvSpPr txBox="1">
            <a:spLocks noChangeArrowheads="1"/>
          </p:cNvSpPr>
          <p:nvPr/>
        </p:nvSpPr>
        <p:spPr bwMode="auto">
          <a:xfrm>
            <a:off x="755650" y="2627313"/>
            <a:ext cx="13684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en-US" sz="2800" dirty="0">
                <a:solidFill>
                  <a:schemeClr val="bg1"/>
                </a:solidFill>
              </a:rPr>
              <a:t>Blood Flow</a:t>
            </a:r>
          </a:p>
        </p:txBody>
      </p:sp>
      <p:sp>
        <p:nvSpPr>
          <p:cNvPr id="6152" name="Text Box 13"/>
          <p:cNvSpPr txBox="1">
            <a:spLocks noChangeArrowheads="1"/>
          </p:cNvSpPr>
          <p:nvPr/>
        </p:nvSpPr>
        <p:spPr bwMode="auto">
          <a:xfrm>
            <a:off x="1908175" y="4508500"/>
            <a:ext cx="15113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en-US" sz="2800" dirty="0">
                <a:solidFill>
                  <a:schemeClr val="bg1"/>
                </a:solidFill>
              </a:rPr>
              <a:t>Vessel       Wall </a:t>
            </a:r>
          </a:p>
        </p:txBody>
      </p:sp>
      <p:sp>
        <p:nvSpPr>
          <p:cNvPr id="6153" name="Text Box 14"/>
          <p:cNvSpPr txBox="1">
            <a:spLocks noChangeArrowheads="1"/>
          </p:cNvSpPr>
          <p:nvPr/>
        </p:nvSpPr>
        <p:spPr bwMode="auto">
          <a:xfrm>
            <a:off x="2987675" y="2708275"/>
            <a:ext cx="2089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en-US" sz="2800" dirty="0">
                <a:solidFill>
                  <a:schemeClr val="bg1"/>
                </a:solidFill>
              </a:rPr>
              <a:t>Coagulation</a:t>
            </a:r>
          </a:p>
        </p:txBody>
      </p:sp>
    </p:spTree>
    <p:extLst>
      <p:ext uri="{BB962C8B-B14F-4D97-AF65-F5344CB8AC3E}">
        <p14:creationId xmlns:p14="http://schemas.microsoft.com/office/powerpoint/2010/main" val="2131920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altLang="en-US" dirty="0" smtClean="0">
                <a:solidFill>
                  <a:schemeClr val="bg1"/>
                </a:solidFill>
              </a:rPr>
              <a:t>Changes in Blood Flow</a:t>
            </a:r>
          </a:p>
        </p:txBody>
      </p:sp>
      <p:sp>
        <p:nvSpPr>
          <p:cNvPr id="7171" name="Rectangle 3"/>
          <p:cNvSpPr>
            <a:spLocks noGrp="1" noChangeArrowheads="1"/>
          </p:cNvSpPr>
          <p:nvPr>
            <p:ph type="body" idx="1"/>
          </p:nvPr>
        </p:nvSpPr>
        <p:spPr>
          <a:xfrm>
            <a:off x="457200" y="1600200"/>
            <a:ext cx="8229600" cy="5068888"/>
          </a:xfrm>
        </p:spPr>
        <p:txBody>
          <a:bodyPr/>
          <a:lstStyle/>
          <a:p>
            <a:pPr marL="622300" indent="-530225" eaLnBrk="1" hangingPunct="1">
              <a:buClr>
                <a:schemeClr val="bg1"/>
              </a:buClr>
            </a:pPr>
            <a:r>
              <a:rPr lang="en-GB" altLang="en-US" sz="2800" b="1" dirty="0" smtClean="0">
                <a:solidFill>
                  <a:schemeClr val="bg1"/>
                </a:solidFill>
              </a:rPr>
              <a:t>Slow flow related to sitting or lying for long periods of time</a:t>
            </a:r>
          </a:p>
          <a:p>
            <a:pPr marL="622300" indent="-530225" eaLnBrk="1" hangingPunct="1">
              <a:buFontTx/>
              <a:buNone/>
            </a:pPr>
            <a:endParaRPr lang="en-GB" altLang="en-US" sz="2800" b="1" dirty="0" smtClean="0">
              <a:solidFill>
                <a:schemeClr val="bg1"/>
              </a:solidFill>
            </a:endParaRPr>
          </a:p>
          <a:p>
            <a:pPr marL="622300" indent="-530225" eaLnBrk="1" hangingPunct="1">
              <a:buNone/>
            </a:pPr>
            <a:r>
              <a:rPr lang="en-GB" altLang="en-US" sz="2800" dirty="0" smtClean="0">
                <a:solidFill>
                  <a:schemeClr val="bg1"/>
                </a:solidFill>
              </a:rPr>
              <a:t>	- Immobility</a:t>
            </a:r>
          </a:p>
          <a:p>
            <a:pPr marL="622300" indent="-530225" eaLnBrk="1" hangingPunct="1">
              <a:buFontTx/>
              <a:buNone/>
            </a:pPr>
            <a:r>
              <a:rPr lang="en-GB" altLang="en-US" sz="2800" dirty="0" smtClean="0">
                <a:solidFill>
                  <a:schemeClr val="bg1"/>
                </a:solidFill>
              </a:rPr>
              <a:t>     - Hospitalisation</a:t>
            </a:r>
          </a:p>
          <a:p>
            <a:pPr marL="622300" indent="-530225" eaLnBrk="1" hangingPunct="1">
              <a:buFontTx/>
              <a:buNone/>
            </a:pPr>
            <a:r>
              <a:rPr lang="en-GB" altLang="en-US" sz="2800" dirty="0" smtClean="0">
                <a:solidFill>
                  <a:schemeClr val="bg1"/>
                </a:solidFill>
              </a:rPr>
              <a:t>	- External compression of the vein</a:t>
            </a:r>
          </a:p>
          <a:p>
            <a:pPr marL="622300" indent="-530225" eaLnBrk="1" hangingPunct="1">
              <a:buFontTx/>
              <a:buNone/>
            </a:pPr>
            <a:r>
              <a:rPr lang="en-GB" altLang="en-US" sz="2800" dirty="0" smtClean="0">
                <a:solidFill>
                  <a:schemeClr val="bg1"/>
                </a:solidFill>
              </a:rPr>
              <a:t>	- Air travel</a:t>
            </a:r>
          </a:p>
          <a:p>
            <a:pPr marL="622300" indent="-530225" eaLnBrk="1" hangingPunct="1">
              <a:buFontTx/>
              <a:buNone/>
            </a:pPr>
            <a:r>
              <a:rPr lang="en-GB" altLang="en-US" sz="2800" dirty="0" smtClean="0">
                <a:solidFill>
                  <a:schemeClr val="bg1"/>
                </a:solidFill>
              </a:rPr>
              <a:t>	- Long car or coach journeys </a:t>
            </a:r>
          </a:p>
          <a:p>
            <a:pPr marL="622300" indent="-530225" eaLnBrk="1" hangingPunct="1">
              <a:buFontTx/>
              <a:buNone/>
            </a:pPr>
            <a:r>
              <a:rPr lang="en-GB" altLang="en-US" sz="2800" dirty="0" smtClean="0">
                <a:solidFill>
                  <a:schemeClr val="bg1"/>
                </a:solidFill>
              </a:rPr>
              <a:t>	- 	Varicose veins</a:t>
            </a:r>
          </a:p>
          <a:p>
            <a:pPr marL="622300" indent="-530225" eaLnBrk="1" hangingPunct="1"/>
            <a:endParaRPr lang="en-GB" altLang="en-US" sz="2800" dirty="0" smtClean="0"/>
          </a:p>
        </p:txBody>
      </p:sp>
    </p:spTree>
    <p:extLst>
      <p:ext uri="{BB962C8B-B14F-4D97-AF65-F5344CB8AC3E}">
        <p14:creationId xmlns:p14="http://schemas.microsoft.com/office/powerpoint/2010/main" val="193832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90625" cy="6477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7"/>
          <p:cNvSpPr>
            <a:spLocks noGrp="1" noChangeArrowheads="1"/>
          </p:cNvSpPr>
          <p:nvPr>
            <p:ph type="ctrTitle"/>
          </p:nvPr>
        </p:nvSpPr>
        <p:spPr/>
        <p:txBody>
          <a:bodyPr/>
          <a:lstStyle/>
          <a:p>
            <a:pPr eaLnBrk="1" hangingPunct="1">
              <a:buFont typeface="Times New Roman" pitchFamily="18" charset="0"/>
              <a:buNone/>
            </a:pPr>
            <a:r>
              <a:rPr lang="en-GB" altLang="en-US" dirty="0" smtClean="0">
                <a:solidFill>
                  <a:schemeClr val="bg1"/>
                </a:solidFill>
              </a:rPr>
              <a:t>Venous Duplex</a:t>
            </a:r>
            <a:br>
              <a:rPr lang="en-GB" altLang="en-US" dirty="0" smtClean="0">
                <a:solidFill>
                  <a:schemeClr val="bg1"/>
                </a:solidFill>
              </a:rPr>
            </a:br>
            <a:endParaRPr lang="en-GB" altLang="en-US" sz="3200" dirty="0" smtClean="0">
              <a:solidFill>
                <a:schemeClr val="bg1"/>
              </a:solidFill>
            </a:endParaRPr>
          </a:p>
        </p:txBody>
      </p:sp>
      <p:sp>
        <p:nvSpPr>
          <p:cNvPr id="2052" name="Rectangle 8"/>
          <p:cNvSpPr>
            <a:spLocks noGrp="1" noChangeArrowheads="1"/>
          </p:cNvSpPr>
          <p:nvPr>
            <p:ph type="subTitle" idx="1"/>
          </p:nvPr>
        </p:nvSpPr>
        <p:spPr/>
        <p:txBody>
          <a:bodyPr/>
          <a:lstStyle/>
          <a:p>
            <a:pPr marL="342900" indent="-342900" eaLnBrk="1" hangingPunct="1">
              <a:spcBef>
                <a:spcPct val="20000"/>
              </a:spcBef>
              <a:buClr>
                <a:schemeClr val="bg1"/>
              </a:buClr>
              <a:buFont typeface="Times New Roman" pitchFamily="18" charset="0"/>
              <a:buChar char="•"/>
            </a:pPr>
            <a:endParaRPr lang="en-GB" altLang="en-US" dirty="0" smtClean="0">
              <a:solidFill>
                <a:schemeClr val="bg1"/>
              </a:solidFill>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GB" altLang="en-US" dirty="0" smtClean="0">
                <a:solidFill>
                  <a:schemeClr val="bg1"/>
                </a:solidFill>
              </a:rPr>
              <a:t>Changes in the vessel wall</a:t>
            </a:r>
          </a:p>
        </p:txBody>
      </p:sp>
      <p:sp>
        <p:nvSpPr>
          <p:cNvPr id="8195" name="Rectangle 3"/>
          <p:cNvSpPr>
            <a:spLocks noGrp="1" noChangeArrowheads="1"/>
          </p:cNvSpPr>
          <p:nvPr>
            <p:ph type="body" idx="1"/>
          </p:nvPr>
        </p:nvSpPr>
        <p:spPr>
          <a:xfrm>
            <a:off x="457200" y="1412875"/>
            <a:ext cx="8229600" cy="5256213"/>
          </a:xfrm>
        </p:spPr>
        <p:txBody>
          <a:bodyPr/>
          <a:lstStyle/>
          <a:p>
            <a:pPr marL="808038" indent="-715963" eaLnBrk="1" hangingPunct="1">
              <a:buClr>
                <a:schemeClr val="bg1"/>
              </a:buClr>
              <a:buFontTx/>
              <a:buNone/>
            </a:pPr>
            <a:endParaRPr lang="en-GB" altLang="en-US" sz="2800" b="1" dirty="0" smtClean="0">
              <a:solidFill>
                <a:schemeClr val="bg1"/>
              </a:solidFill>
            </a:endParaRPr>
          </a:p>
          <a:p>
            <a:pPr marL="808038" indent="-715963" eaLnBrk="1" hangingPunct="1">
              <a:buClr>
                <a:schemeClr val="bg1"/>
              </a:buClr>
            </a:pPr>
            <a:r>
              <a:rPr lang="en-GB" altLang="en-US" sz="2800" b="1" dirty="0" smtClean="0">
                <a:solidFill>
                  <a:schemeClr val="bg1"/>
                </a:solidFill>
              </a:rPr>
              <a:t>Things that affect the vein wall</a:t>
            </a:r>
          </a:p>
          <a:p>
            <a:pPr marL="808038" indent="-715963" eaLnBrk="1" hangingPunct="1">
              <a:buClr>
                <a:schemeClr val="bg1"/>
              </a:buClr>
              <a:buFontTx/>
              <a:buNone/>
            </a:pPr>
            <a:endParaRPr lang="en-GB" altLang="en-US" sz="2800" dirty="0" smtClean="0">
              <a:solidFill>
                <a:schemeClr val="bg1"/>
              </a:solidFill>
            </a:endParaRPr>
          </a:p>
          <a:p>
            <a:pPr marL="808038" indent="-715963" eaLnBrk="1" hangingPunct="1">
              <a:buClr>
                <a:schemeClr val="bg1"/>
              </a:buClr>
              <a:buFontTx/>
              <a:buNone/>
            </a:pPr>
            <a:r>
              <a:rPr lang="en-GB" altLang="en-US" sz="2800" dirty="0" smtClean="0">
                <a:solidFill>
                  <a:schemeClr val="bg1"/>
                </a:solidFill>
              </a:rPr>
              <a:t>	- Damage from Trauma </a:t>
            </a:r>
          </a:p>
          <a:p>
            <a:pPr marL="808038" indent="-715963" eaLnBrk="1" hangingPunct="1">
              <a:buClr>
                <a:schemeClr val="bg1"/>
              </a:buClr>
              <a:buFontTx/>
              <a:buNone/>
            </a:pPr>
            <a:r>
              <a:rPr lang="en-GB" altLang="en-US" sz="2800" dirty="0" smtClean="0">
                <a:solidFill>
                  <a:schemeClr val="bg1"/>
                </a:solidFill>
              </a:rPr>
              <a:t>		</a:t>
            </a:r>
            <a:r>
              <a:rPr lang="en-GB" altLang="en-US" sz="2400" dirty="0" smtClean="0">
                <a:solidFill>
                  <a:schemeClr val="bg1"/>
                </a:solidFill>
              </a:rPr>
              <a:t>Surgery, injections or injuries, </a:t>
            </a:r>
            <a:r>
              <a:rPr lang="en-US" altLang="en-US" sz="2400" dirty="0" smtClean="0">
                <a:solidFill>
                  <a:schemeClr val="bg1"/>
                </a:solidFill>
              </a:rPr>
              <a:t>Sepsis, </a:t>
            </a:r>
            <a:r>
              <a:rPr lang="en-GB" altLang="en-US" sz="2400" dirty="0" smtClean="0">
                <a:solidFill>
                  <a:schemeClr val="bg1"/>
                </a:solidFill>
              </a:rPr>
              <a:t>Smoking</a:t>
            </a:r>
          </a:p>
          <a:p>
            <a:pPr marL="808038" indent="-715963" eaLnBrk="1" hangingPunct="1">
              <a:buClr>
                <a:schemeClr val="bg1"/>
              </a:buClr>
              <a:buFontTx/>
              <a:buNone/>
            </a:pPr>
            <a:r>
              <a:rPr lang="en-GB" altLang="en-US" sz="2800" dirty="0" smtClean="0">
                <a:solidFill>
                  <a:schemeClr val="bg1"/>
                </a:solidFill>
              </a:rPr>
              <a:t>	- Varicose veins</a:t>
            </a:r>
            <a:endParaRPr lang="en-US" altLang="en-US" sz="2800" dirty="0" smtClean="0">
              <a:solidFill>
                <a:schemeClr val="bg1"/>
              </a:solidFill>
            </a:endParaRPr>
          </a:p>
          <a:p>
            <a:pPr marL="808038" indent="-715963" eaLnBrk="1" hangingPunct="1">
              <a:buClr>
                <a:schemeClr val="bg1"/>
              </a:buClr>
              <a:buFontTx/>
              <a:buNone/>
            </a:pPr>
            <a:r>
              <a:rPr lang="en-US" altLang="en-US" sz="2800" dirty="0" smtClean="0">
                <a:solidFill>
                  <a:schemeClr val="bg1"/>
                </a:solidFill>
              </a:rPr>
              <a:t>	- Previous DVT</a:t>
            </a:r>
            <a:endParaRPr lang="en-GB" altLang="en-US" sz="2800" dirty="0" smtClean="0">
              <a:solidFill>
                <a:schemeClr val="bg1"/>
              </a:solidFill>
            </a:endParaRPr>
          </a:p>
        </p:txBody>
      </p:sp>
    </p:spTree>
    <p:extLst>
      <p:ext uri="{BB962C8B-B14F-4D97-AF65-F5344CB8AC3E}">
        <p14:creationId xmlns:p14="http://schemas.microsoft.com/office/powerpoint/2010/main" val="80485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ltLang="en-US" dirty="0" smtClean="0">
                <a:solidFill>
                  <a:schemeClr val="bg1"/>
                </a:solidFill>
              </a:rPr>
              <a:t>Changes in the Blood</a:t>
            </a:r>
          </a:p>
        </p:txBody>
      </p:sp>
      <p:sp>
        <p:nvSpPr>
          <p:cNvPr id="9219" name="Rectangle 3"/>
          <p:cNvSpPr>
            <a:spLocks noGrp="1" noChangeArrowheads="1"/>
          </p:cNvSpPr>
          <p:nvPr>
            <p:ph type="body" idx="1"/>
          </p:nvPr>
        </p:nvSpPr>
        <p:spPr>
          <a:xfrm>
            <a:off x="457200" y="1600200"/>
            <a:ext cx="8229600" cy="4852988"/>
          </a:xfrm>
        </p:spPr>
        <p:txBody>
          <a:bodyPr/>
          <a:lstStyle/>
          <a:p>
            <a:pPr marL="265113" indent="-173038" eaLnBrk="1" hangingPunct="1">
              <a:buClr>
                <a:schemeClr val="bg1"/>
              </a:buClr>
            </a:pPr>
            <a:r>
              <a:rPr lang="en-GB" altLang="en-US" sz="2800" b="1" dirty="0" smtClean="0">
                <a:solidFill>
                  <a:schemeClr val="bg1"/>
                </a:solidFill>
              </a:rPr>
              <a:t>Things that make the blood thicker or more likely to clot</a:t>
            </a:r>
          </a:p>
          <a:p>
            <a:pPr marL="265113" indent="-173038" eaLnBrk="1" hangingPunct="1">
              <a:buFontTx/>
              <a:buNone/>
            </a:pPr>
            <a:endParaRPr lang="en-GB" altLang="en-US" dirty="0" smtClean="0">
              <a:solidFill>
                <a:schemeClr val="bg1"/>
              </a:solidFill>
            </a:endParaRPr>
          </a:p>
          <a:p>
            <a:pPr marL="630238" lvl="1" indent="6350" eaLnBrk="1" hangingPunct="1">
              <a:buClr>
                <a:schemeClr val="bg1"/>
              </a:buClr>
              <a:buFontTx/>
              <a:buChar char="-"/>
            </a:pPr>
            <a:r>
              <a:rPr lang="en-GB" altLang="en-US" dirty="0" smtClean="0">
                <a:solidFill>
                  <a:schemeClr val="bg1"/>
                </a:solidFill>
              </a:rPr>
              <a:t> Oral contraceptive pill</a:t>
            </a:r>
            <a:r>
              <a:rPr lang="en-US" altLang="en-US" dirty="0" smtClean="0">
                <a:solidFill>
                  <a:schemeClr val="bg1"/>
                </a:solidFill>
              </a:rPr>
              <a:t>/HRT</a:t>
            </a:r>
          </a:p>
          <a:p>
            <a:pPr marL="630238" lvl="1" indent="6350" eaLnBrk="1" hangingPunct="1">
              <a:buFontTx/>
              <a:buNone/>
            </a:pPr>
            <a:r>
              <a:rPr lang="en-US" altLang="en-US" dirty="0" smtClean="0">
                <a:solidFill>
                  <a:schemeClr val="bg1"/>
                </a:solidFill>
              </a:rPr>
              <a:t>-	Dehydration</a:t>
            </a:r>
          </a:p>
          <a:p>
            <a:pPr marL="630238" lvl="1" indent="6350" eaLnBrk="1" hangingPunct="1">
              <a:buFontTx/>
              <a:buNone/>
            </a:pPr>
            <a:r>
              <a:rPr lang="en-GB" altLang="en-US" dirty="0" smtClean="0">
                <a:solidFill>
                  <a:schemeClr val="bg1"/>
                </a:solidFill>
              </a:rPr>
              <a:t>-	Smoking</a:t>
            </a:r>
          </a:p>
          <a:p>
            <a:pPr marL="630238" lvl="1" indent="6350" eaLnBrk="1" hangingPunct="1">
              <a:buFontTx/>
              <a:buNone/>
            </a:pPr>
            <a:r>
              <a:rPr lang="en-US" altLang="en-US" dirty="0" smtClean="0">
                <a:solidFill>
                  <a:schemeClr val="bg1"/>
                </a:solidFill>
              </a:rPr>
              <a:t>-	Thrombophilia</a:t>
            </a:r>
          </a:p>
          <a:p>
            <a:pPr marL="630238" lvl="1" indent="6350" eaLnBrk="1" hangingPunct="1">
              <a:buFontTx/>
              <a:buNone/>
            </a:pPr>
            <a:r>
              <a:rPr lang="en-US" altLang="en-US" dirty="0" smtClean="0">
                <a:solidFill>
                  <a:schemeClr val="bg1"/>
                </a:solidFill>
              </a:rPr>
              <a:t>	(Factor V Leiden, Protein S, Protein C)</a:t>
            </a:r>
          </a:p>
          <a:p>
            <a:pPr marL="630238" lvl="1" indent="6350" eaLnBrk="1" hangingPunct="1">
              <a:buNone/>
            </a:pPr>
            <a:r>
              <a:rPr lang="en-US" altLang="en-US" dirty="0" smtClean="0">
                <a:solidFill>
                  <a:schemeClr val="bg1"/>
                </a:solidFill>
              </a:rPr>
              <a:t>- Malignancy</a:t>
            </a:r>
            <a:endParaRPr lang="en-GB" altLang="en-US" dirty="0" smtClean="0">
              <a:solidFill>
                <a:schemeClr val="bg1"/>
              </a:solidFill>
            </a:endParaRPr>
          </a:p>
        </p:txBody>
      </p:sp>
    </p:spTree>
    <p:extLst>
      <p:ext uri="{BB962C8B-B14F-4D97-AF65-F5344CB8AC3E}">
        <p14:creationId xmlns:p14="http://schemas.microsoft.com/office/powerpoint/2010/main" val="348752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1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altLang="en-US" dirty="0" smtClean="0">
                <a:solidFill>
                  <a:schemeClr val="bg1"/>
                </a:solidFill>
              </a:rPr>
              <a:t>Deep Vein Thrombosis</a:t>
            </a:r>
          </a:p>
        </p:txBody>
      </p:sp>
      <p:sp>
        <p:nvSpPr>
          <p:cNvPr id="13315" name="Rectangle 3"/>
          <p:cNvSpPr>
            <a:spLocks noGrp="1" noChangeArrowheads="1"/>
          </p:cNvSpPr>
          <p:nvPr>
            <p:ph type="body" idx="1"/>
          </p:nvPr>
        </p:nvSpPr>
        <p:spPr>
          <a:xfrm>
            <a:off x="4572000" y="1628775"/>
            <a:ext cx="4125913" cy="4525963"/>
          </a:xfrm>
        </p:spPr>
        <p:txBody>
          <a:bodyPr/>
          <a:lstStyle/>
          <a:p>
            <a:pPr eaLnBrk="1" hangingPunct="1">
              <a:lnSpc>
                <a:spcPct val="80000"/>
              </a:lnSpc>
              <a:buClr>
                <a:schemeClr val="bg1"/>
              </a:buClr>
            </a:pPr>
            <a:r>
              <a:rPr lang="en-GB" altLang="en-US" sz="2800" dirty="0" smtClean="0">
                <a:solidFill>
                  <a:schemeClr val="bg1"/>
                </a:solidFill>
              </a:rPr>
              <a:t>Clot in Deep Vein</a:t>
            </a:r>
          </a:p>
          <a:p>
            <a:pPr eaLnBrk="1" hangingPunct="1">
              <a:lnSpc>
                <a:spcPct val="80000"/>
              </a:lnSpc>
              <a:buClr>
                <a:schemeClr val="bg1"/>
              </a:buClr>
            </a:pPr>
            <a:r>
              <a:rPr lang="en-GB" altLang="en-US" sz="2800" dirty="0" smtClean="0">
                <a:solidFill>
                  <a:schemeClr val="bg1"/>
                </a:solidFill>
              </a:rPr>
              <a:t>Symptoms more generalised</a:t>
            </a:r>
          </a:p>
          <a:p>
            <a:pPr lvl="1" eaLnBrk="1" hangingPunct="1">
              <a:lnSpc>
                <a:spcPct val="80000"/>
              </a:lnSpc>
              <a:buClr>
                <a:schemeClr val="bg1"/>
              </a:buClr>
            </a:pPr>
            <a:r>
              <a:rPr lang="en-GB" altLang="en-US" sz="2400" dirty="0" smtClean="0">
                <a:solidFill>
                  <a:schemeClr val="bg1"/>
                </a:solidFill>
              </a:rPr>
              <a:t>Swelling</a:t>
            </a:r>
          </a:p>
          <a:p>
            <a:pPr lvl="1" eaLnBrk="1" hangingPunct="1">
              <a:lnSpc>
                <a:spcPct val="80000"/>
              </a:lnSpc>
              <a:buClr>
                <a:schemeClr val="bg1"/>
              </a:buClr>
            </a:pPr>
            <a:r>
              <a:rPr lang="en-GB" altLang="en-US" sz="2400" dirty="0" smtClean="0">
                <a:solidFill>
                  <a:schemeClr val="bg1"/>
                </a:solidFill>
              </a:rPr>
              <a:t>Aching / Tender</a:t>
            </a:r>
          </a:p>
          <a:p>
            <a:pPr lvl="1" eaLnBrk="1" hangingPunct="1">
              <a:lnSpc>
                <a:spcPct val="80000"/>
              </a:lnSpc>
              <a:buClr>
                <a:schemeClr val="bg1"/>
              </a:buClr>
            </a:pPr>
            <a:r>
              <a:rPr lang="en-GB" altLang="en-US" sz="2400" dirty="0" smtClean="0">
                <a:solidFill>
                  <a:schemeClr val="bg1"/>
                </a:solidFill>
              </a:rPr>
              <a:t>Difficult to walk</a:t>
            </a:r>
          </a:p>
          <a:p>
            <a:pPr lvl="1" eaLnBrk="1" hangingPunct="1">
              <a:lnSpc>
                <a:spcPct val="80000"/>
              </a:lnSpc>
              <a:buClr>
                <a:schemeClr val="bg1"/>
              </a:buClr>
            </a:pPr>
            <a:r>
              <a:rPr lang="en-GB" altLang="en-US" sz="2400" dirty="0" smtClean="0">
                <a:solidFill>
                  <a:schemeClr val="bg1"/>
                </a:solidFill>
              </a:rPr>
              <a:t>Superficial veins may </a:t>
            </a:r>
            <a:r>
              <a:rPr lang="en-US" altLang="en-US" sz="2400" dirty="0" smtClean="0">
                <a:solidFill>
                  <a:schemeClr val="bg1"/>
                </a:solidFill>
              </a:rPr>
              <a:t>become prominent</a:t>
            </a:r>
            <a:endParaRPr lang="en-GB" altLang="en-US" sz="2400" dirty="0" smtClean="0">
              <a:solidFill>
                <a:schemeClr val="bg1"/>
              </a:solidFill>
            </a:endParaRPr>
          </a:p>
          <a:p>
            <a:pPr eaLnBrk="1" hangingPunct="1">
              <a:lnSpc>
                <a:spcPct val="80000"/>
              </a:lnSpc>
              <a:buClr>
                <a:schemeClr val="bg1"/>
              </a:buClr>
            </a:pPr>
            <a:r>
              <a:rPr lang="en-GB" altLang="en-US" sz="2800" dirty="0" smtClean="0">
                <a:solidFill>
                  <a:schemeClr val="bg1"/>
                </a:solidFill>
              </a:rPr>
              <a:t>Treatment</a:t>
            </a:r>
          </a:p>
          <a:p>
            <a:pPr lvl="1" eaLnBrk="1" hangingPunct="1">
              <a:lnSpc>
                <a:spcPct val="80000"/>
              </a:lnSpc>
              <a:buClr>
                <a:schemeClr val="bg1"/>
              </a:buClr>
            </a:pPr>
            <a:r>
              <a:rPr lang="en-GB" altLang="en-US" sz="2400" dirty="0" smtClean="0">
                <a:solidFill>
                  <a:schemeClr val="bg1"/>
                </a:solidFill>
              </a:rPr>
              <a:t>Anti-coagulation </a:t>
            </a:r>
            <a:endParaRPr lang="en-US" altLang="en-US" sz="2400" dirty="0" smtClean="0">
              <a:solidFill>
                <a:schemeClr val="bg1"/>
              </a:solidFill>
            </a:endParaRPr>
          </a:p>
          <a:p>
            <a:pPr lvl="1" eaLnBrk="1" hangingPunct="1">
              <a:lnSpc>
                <a:spcPct val="80000"/>
              </a:lnSpc>
              <a:buClr>
                <a:schemeClr val="bg1"/>
              </a:buClr>
            </a:pPr>
            <a:r>
              <a:rPr lang="en-US" altLang="en-US" sz="2400" dirty="0" smtClean="0">
                <a:solidFill>
                  <a:schemeClr val="bg1"/>
                </a:solidFill>
              </a:rPr>
              <a:t>Low Molecular Weight Heparin / Warfarin</a:t>
            </a:r>
          </a:p>
          <a:p>
            <a:pPr eaLnBrk="1" hangingPunct="1">
              <a:lnSpc>
                <a:spcPct val="80000"/>
              </a:lnSpc>
            </a:pPr>
            <a:endParaRPr lang="en-GB" altLang="en-US" sz="2800" dirty="0" smtClean="0">
              <a:solidFill>
                <a:schemeClr val="bg1"/>
              </a:solidFill>
            </a:endParaRPr>
          </a:p>
        </p:txBody>
      </p:sp>
      <p:pic>
        <p:nvPicPr>
          <p:cNvPr id="13316" name="Picture 4" descr="DV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557338"/>
            <a:ext cx="31877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6585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lang="en-GB" dirty="0" smtClean="0">
                <a:solidFill>
                  <a:schemeClr val="bg1"/>
                </a:solidFill>
              </a:rPr>
              <a:t>How is thrombus formed?</a:t>
            </a:r>
            <a:endParaRPr lang="en-GB" dirty="0">
              <a:solidFill>
                <a:schemeClr val="bg1"/>
              </a:solidFill>
            </a:endParaRPr>
          </a:p>
        </p:txBody>
      </p:sp>
      <p:sp>
        <p:nvSpPr>
          <p:cNvPr id="62467" name="Rectangle 3"/>
          <p:cNvSpPr>
            <a:spLocks noGrp="1" noChangeArrowheads="1"/>
          </p:cNvSpPr>
          <p:nvPr>
            <p:ph type="body" sz="half" idx="1"/>
          </p:nvPr>
        </p:nvSpPr>
        <p:spPr>
          <a:xfrm>
            <a:off x="457200" y="1600200"/>
            <a:ext cx="4474840" cy="5069160"/>
          </a:xfrm>
        </p:spPr>
        <p:txBody>
          <a:bodyPr/>
          <a:lstStyle/>
          <a:p>
            <a:pPr eaLnBrk="1" hangingPunct="1">
              <a:lnSpc>
                <a:spcPct val="90000"/>
              </a:lnSpc>
              <a:buClr>
                <a:schemeClr val="bg1"/>
              </a:buClr>
              <a:defRPr/>
            </a:pPr>
            <a:r>
              <a:rPr lang="en-GB" dirty="0">
                <a:solidFill>
                  <a:schemeClr val="bg1"/>
                </a:solidFill>
              </a:rPr>
              <a:t>Majority of thrombi form in calf and propagate more proximally.</a:t>
            </a:r>
          </a:p>
          <a:p>
            <a:pPr eaLnBrk="1" hangingPunct="1">
              <a:lnSpc>
                <a:spcPct val="90000"/>
              </a:lnSpc>
              <a:buClr>
                <a:schemeClr val="bg1"/>
              </a:buClr>
              <a:defRPr/>
            </a:pPr>
            <a:r>
              <a:rPr lang="en-GB" dirty="0">
                <a:solidFill>
                  <a:schemeClr val="bg1"/>
                </a:solidFill>
              </a:rPr>
              <a:t>Venous thrombi may originate from valve cusps.</a:t>
            </a:r>
          </a:p>
          <a:p>
            <a:pPr eaLnBrk="1" hangingPunct="1">
              <a:lnSpc>
                <a:spcPct val="90000"/>
              </a:lnSpc>
              <a:buClr>
                <a:schemeClr val="bg1"/>
              </a:buClr>
              <a:defRPr/>
            </a:pPr>
            <a:r>
              <a:rPr lang="en-GB" dirty="0">
                <a:solidFill>
                  <a:schemeClr val="bg1"/>
                </a:solidFill>
              </a:rPr>
              <a:t>Caused by platelet aggregation from the slow or absent motion of blood.</a:t>
            </a:r>
          </a:p>
        </p:txBody>
      </p:sp>
      <p:pic>
        <p:nvPicPr>
          <p:cNvPr id="18436" name="Picture 4" descr="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220072" y="2060848"/>
            <a:ext cx="3549800" cy="40971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48265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altLang="en-US" dirty="0" smtClean="0">
                <a:solidFill>
                  <a:schemeClr val="bg1"/>
                </a:solidFill>
              </a:rPr>
              <a:t>Incidence of DVT</a:t>
            </a:r>
          </a:p>
        </p:txBody>
      </p:sp>
      <p:sp>
        <p:nvSpPr>
          <p:cNvPr id="4099" name="Rectangle 3"/>
          <p:cNvSpPr>
            <a:spLocks noGrp="1" noChangeArrowheads="1"/>
          </p:cNvSpPr>
          <p:nvPr>
            <p:ph type="body" idx="1"/>
          </p:nvPr>
        </p:nvSpPr>
        <p:spPr>
          <a:xfrm>
            <a:off x="395288" y="1844675"/>
            <a:ext cx="8424862" cy="4679950"/>
          </a:xfrm>
        </p:spPr>
        <p:txBody>
          <a:bodyPr/>
          <a:lstStyle/>
          <a:p>
            <a:pPr eaLnBrk="1" hangingPunct="1">
              <a:lnSpc>
                <a:spcPct val="95000"/>
              </a:lnSpc>
              <a:spcBef>
                <a:spcPct val="0"/>
              </a:spcBef>
              <a:buClr>
                <a:schemeClr val="bg1"/>
              </a:buClr>
            </a:pPr>
            <a:r>
              <a:rPr lang="en-GB" altLang="en-US" sz="2800" dirty="0" smtClean="0">
                <a:solidFill>
                  <a:schemeClr val="bg1"/>
                </a:solidFill>
              </a:rPr>
              <a:t>Each year in the UK </a:t>
            </a:r>
            <a:r>
              <a:rPr lang="en-GB" altLang="en-US" sz="2800" dirty="0" err="1" smtClean="0">
                <a:solidFill>
                  <a:schemeClr val="bg1"/>
                </a:solidFill>
              </a:rPr>
              <a:t>approx</a:t>
            </a:r>
            <a:r>
              <a:rPr lang="en-GB" altLang="en-US" sz="2800" dirty="0" smtClean="0">
                <a:solidFill>
                  <a:schemeClr val="bg1"/>
                </a:solidFill>
              </a:rPr>
              <a:t> 2 in 1000 people will develop a DVT.</a:t>
            </a:r>
          </a:p>
          <a:p>
            <a:pPr eaLnBrk="1" hangingPunct="1">
              <a:lnSpc>
                <a:spcPct val="95000"/>
              </a:lnSpc>
              <a:spcBef>
                <a:spcPct val="0"/>
              </a:spcBef>
              <a:buClr>
                <a:schemeClr val="bg1"/>
              </a:buClr>
            </a:pPr>
            <a:r>
              <a:rPr lang="en-GB" sz="2800" dirty="0" smtClean="0">
                <a:solidFill>
                  <a:schemeClr val="bg1"/>
                </a:solidFill>
              </a:rPr>
              <a:t>Hospital inpatients are at higher risk as may already have several risk factors.</a:t>
            </a:r>
            <a:endParaRPr lang="en-GB" altLang="en-US" sz="2800" dirty="0" smtClean="0">
              <a:solidFill>
                <a:schemeClr val="bg1"/>
              </a:solidFill>
            </a:endParaRPr>
          </a:p>
          <a:p>
            <a:pPr eaLnBrk="1" hangingPunct="1">
              <a:lnSpc>
                <a:spcPct val="95000"/>
              </a:lnSpc>
              <a:spcBef>
                <a:spcPct val="0"/>
              </a:spcBef>
              <a:buClr>
                <a:schemeClr val="bg1"/>
              </a:buClr>
            </a:pPr>
            <a:r>
              <a:rPr lang="en-GB" altLang="en-US" sz="2800" dirty="0" smtClean="0">
                <a:solidFill>
                  <a:schemeClr val="bg1"/>
                </a:solidFill>
              </a:rPr>
              <a:t>PE occurs in </a:t>
            </a:r>
            <a:r>
              <a:rPr lang="en-GB" altLang="en-US" sz="2800" dirty="0" err="1" smtClean="0">
                <a:solidFill>
                  <a:schemeClr val="bg1"/>
                </a:solidFill>
              </a:rPr>
              <a:t>approx</a:t>
            </a:r>
            <a:r>
              <a:rPr lang="en-GB" altLang="en-US" sz="2800" dirty="0" smtClean="0">
                <a:solidFill>
                  <a:schemeClr val="bg1"/>
                </a:solidFill>
              </a:rPr>
              <a:t> 15% of all cases of DVT.</a:t>
            </a:r>
          </a:p>
          <a:p>
            <a:pPr eaLnBrk="1" hangingPunct="1">
              <a:lnSpc>
                <a:spcPct val="95000"/>
              </a:lnSpc>
              <a:spcBef>
                <a:spcPct val="0"/>
              </a:spcBef>
              <a:buClr>
                <a:schemeClr val="bg1"/>
              </a:buClr>
            </a:pPr>
            <a:r>
              <a:rPr lang="en-GB" altLang="en-US" sz="2800" dirty="0" err="1" smtClean="0">
                <a:solidFill>
                  <a:schemeClr val="bg1"/>
                </a:solidFill>
              </a:rPr>
              <a:t>Approx</a:t>
            </a:r>
            <a:r>
              <a:rPr lang="en-GB" altLang="en-US" sz="2800" dirty="0" smtClean="0">
                <a:solidFill>
                  <a:schemeClr val="bg1"/>
                </a:solidFill>
              </a:rPr>
              <a:t> 30% of PE are fatal.</a:t>
            </a:r>
          </a:p>
          <a:p>
            <a:pPr eaLnBrk="1" hangingPunct="1">
              <a:lnSpc>
                <a:spcPct val="95000"/>
              </a:lnSpc>
              <a:spcBef>
                <a:spcPct val="0"/>
              </a:spcBef>
              <a:buClr>
                <a:schemeClr val="bg1"/>
              </a:buClr>
            </a:pPr>
            <a:r>
              <a:rPr lang="en-GB" sz="2800" dirty="0" smtClean="0">
                <a:solidFill>
                  <a:schemeClr val="bg1"/>
                </a:solidFill>
              </a:rPr>
              <a:t>50-70% of PE’s are caused by silent DVT.</a:t>
            </a:r>
            <a:endParaRPr lang="en-GB" altLang="en-US" sz="2800" dirty="0" smtClean="0">
              <a:solidFill>
                <a:schemeClr val="bg1"/>
              </a:solidFill>
            </a:endParaRPr>
          </a:p>
          <a:p>
            <a:pPr eaLnBrk="1" hangingPunct="1">
              <a:lnSpc>
                <a:spcPct val="95000"/>
              </a:lnSpc>
              <a:spcBef>
                <a:spcPct val="0"/>
              </a:spcBef>
              <a:buClr>
                <a:schemeClr val="bg1"/>
              </a:buClr>
            </a:pPr>
            <a:r>
              <a:rPr lang="en-GB" altLang="en-US" sz="2800" dirty="0" smtClean="0">
                <a:solidFill>
                  <a:schemeClr val="bg1"/>
                </a:solidFill>
              </a:rPr>
              <a:t>Autopsy Studies show </a:t>
            </a:r>
            <a:r>
              <a:rPr lang="en-GB" altLang="en-US" sz="2800" dirty="0" err="1" smtClean="0">
                <a:solidFill>
                  <a:schemeClr val="bg1"/>
                </a:solidFill>
              </a:rPr>
              <a:t>approx</a:t>
            </a:r>
            <a:r>
              <a:rPr lang="en-GB" altLang="en-US" sz="2800" dirty="0" smtClean="0">
                <a:solidFill>
                  <a:schemeClr val="bg1"/>
                </a:solidFill>
              </a:rPr>
              <a:t> 80% of DVT and PE remain undiagnosed.</a:t>
            </a:r>
          </a:p>
          <a:p>
            <a:pPr eaLnBrk="1" hangingPunct="1">
              <a:lnSpc>
                <a:spcPct val="95000"/>
              </a:lnSpc>
              <a:spcBef>
                <a:spcPct val="0"/>
              </a:spcBef>
              <a:buClr>
                <a:schemeClr val="bg1"/>
              </a:buClr>
            </a:pPr>
            <a:endParaRPr lang="en-GB" altLang="en-US" sz="2800" dirty="0" smtClean="0">
              <a:solidFill>
                <a:schemeClr val="bg1"/>
              </a:solidFill>
            </a:endParaRPr>
          </a:p>
        </p:txBody>
      </p:sp>
    </p:spTree>
    <p:extLst>
      <p:ext uri="{BB962C8B-B14F-4D97-AF65-F5344CB8AC3E}">
        <p14:creationId xmlns:p14="http://schemas.microsoft.com/office/powerpoint/2010/main" val="1447136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NICE Guidelines</a:t>
            </a:r>
            <a:endParaRPr lang="en-GB" dirty="0">
              <a:solidFill>
                <a:schemeClr val="bg1"/>
              </a:solidFill>
            </a:endParaRPr>
          </a:p>
        </p:txBody>
      </p:sp>
      <p:sp>
        <p:nvSpPr>
          <p:cNvPr id="3" name="Content Placeholder 2"/>
          <p:cNvSpPr>
            <a:spLocks noGrp="1"/>
          </p:cNvSpPr>
          <p:nvPr>
            <p:ph idx="1"/>
          </p:nvPr>
        </p:nvSpPr>
        <p:spPr>
          <a:xfrm>
            <a:off x="467544" y="1124744"/>
            <a:ext cx="8208912" cy="5544616"/>
          </a:xfrm>
        </p:spPr>
        <p:txBody>
          <a:bodyPr/>
          <a:lstStyle/>
          <a:p>
            <a:pPr>
              <a:buClr>
                <a:schemeClr val="bg1"/>
              </a:buClr>
            </a:pPr>
            <a:r>
              <a:rPr lang="en-GB" sz="1800" dirty="0">
                <a:solidFill>
                  <a:schemeClr val="bg1"/>
                </a:solidFill>
              </a:rPr>
              <a:t>Refer immediately for same-day assessment and management, if deep vein thrombosis (DVT) is suspected in a woman who is pregnant or has given birth within the past 6 weeks</a:t>
            </a:r>
            <a:r>
              <a:rPr lang="en-GB" sz="1800" dirty="0" smtClean="0">
                <a:solidFill>
                  <a:schemeClr val="bg1"/>
                </a:solidFill>
              </a:rPr>
              <a:t>.</a:t>
            </a:r>
          </a:p>
          <a:p>
            <a:pPr>
              <a:buClr>
                <a:schemeClr val="bg1"/>
              </a:buClr>
            </a:pPr>
            <a:r>
              <a:rPr lang="en-GB" sz="1800" dirty="0">
                <a:solidFill>
                  <a:schemeClr val="bg1"/>
                </a:solidFill>
              </a:rPr>
              <a:t>For all other people with suspected DVT, use the two-level DVT Wells score to assess the probability of a DVT</a:t>
            </a:r>
            <a:r>
              <a:rPr lang="en-GB" sz="1800" dirty="0" smtClean="0">
                <a:solidFill>
                  <a:schemeClr val="bg1"/>
                </a:solidFill>
              </a:rPr>
              <a:t>.</a:t>
            </a:r>
          </a:p>
          <a:p>
            <a:pPr>
              <a:buClr>
                <a:schemeClr val="bg1"/>
              </a:buClr>
            </a:pPr>
            <a:r>
              <a:rPr lang="en-GB" sz="1800" dirty="0" smtClean="0">
                <a:solidFill>
                  <a:schemeClr val="bg1"/>
                </a:solidFill>
              </a:rPr>
              <a:t>For people likely to have DVT (based on Wells score &gt;2)</a:t>
            </a:r>
          </a:p>
          <a:p>
            <a:pPr lvl="1">
              <a:buClr>
                <a:schemeClr val="bg1"/>
              </a:buClr>
            </a:pPr>
            <a:r>
              <a:rPr lang="en-GB" sz="1400" dirty="0" smtClean="0">
                <a:solidFill>
                  <a:schemeClr val="bg1"/>
                </a:solidFill>
              </a:rPr>
              <a:t>Refer for proximal leg ultrasound scan (within 4 hours)</a:t>
            </a:r>
          </a:p>
          <a:p>
            <a:pPr lvl="1">
              <a:buClr>
                <a:schemeClr val="bg1"/>
              </a:buClr>
            </a:pPr>
            <a:r>
              <a:rPr lang="en-GB" sz="1400" dirty="0" smtClean="0">
                <a:solidFill>
                  <a:schemeClr val="bg1"/>
                </a:solidFill>
              </a:rPr>
              <a:t>If cannot be carried out in 4 hours</a:t>
            </a:r>
          </a:p>
          <a:p>
            <a:pPr lvl="2">
              <a:buClr>
                <a:schemeClr val="bg1"/>
              </a:buClr>
            </a:pPr>
            <a:r>
              <a:rPr lang="en-GB" sz="1000" dirty="0" smtClean="0">
                <a:solidFill>
                  <a:schemeClr val="bg1"/>
                </a:solidFill>
              </a:rPr>
              <a:t>Take blood sample for D-Dimer testing</a:t>
            </a:r>
          </a:p>
          <a:p>
            <a:pPr lvl="2">
              <a:buClr>
                <a:schemeClr val="bg1"/>
              </a:buClr>
            </a:pPr>
            <a:r>
              <a:rPr lang="en-GB" sz="1000" dirty="0" smtClean="0">
                <a:solidFill>
                  <a:schemeClr val="bg1"/>
                </a:solidFill>
              </a:rPr>
              <a:t>Give interim 24 dose of parenteral anticoagulant</a:t>
            </a:r>
          </a:p>
          <a:p>
            <a:pPr lvl="2">
              <a:buClr>
                <a:schemeClr val="bg1"/>
              </a:buClr>
            </a:pPr>
            <a:r>
              <a:rPr lang="en-GB" sz="1000" dirty="0" smtClean="0">
                <a:solidFill>
                  <a:schemeClr val="bg1"/>
                </a:solidFill>
              </a:rPr>
              <a:t>Arrange for proximal leg vein ultrasound scan (to be carried out within 24 hours of being requested.</a:t>
            </a:r>
            <a:endParaRPr lang="en-GB" sz="1000" dirty="0">
              <a:solidFill>
                <a:schemeClr val="bg1"/>
              </a:solidFill>
            </a:endParaRPr>
          </a:p>
          <a:p>
            <a:pPr>
              <a:buClr>
                <a:schemeClr val="bg1"/>
              </a:buClr>
            </a:pPr>
            <a:r>
              <a:rPr lang="en-GB" sz="1800" dirty="0" smtClean="0">
                <a:solidFill>
                  <a:schemeClr val="bg1"/>
                </a:solidFill>
              </a:rPr>
              <a:t>For people who are unlikely to have a DVT (Wells &lt;1)</a:t>
            </a:r>
          </a:p>
          <a:p>
            <a:pPr lvl="1">
              <a:buClr>
                <a:schemeClr val="bg1"/>
              </a:buClr>
            </a:pPr>
            <a:r>
              <a:rPr lang="en-GB" sz="1400" dirty="0" smtClean="0">
                <a:solidFill>
                  <a:schemeClr val="bg1"/>
                </a:solidFill>
              </a:rPr>
              <a:t>Offer D-Dimer testing</a:t>
            </a:r>
          </a:p>
          <a:p>
            <a:pPr lvl="2">
              <a:buClr>
                <a:schemeClr val="bg1"/>
              </a:buClr>
            </a:pPr>
            <a:r>
              <a:rPr lang="en-GB" sz="1000" dirty="0" smtClean="0">
                <a:solidFill>
                  <a:schemeClr val="bg1"/>
                </a:solidFill>
              </a:rPr>
              <a:t>If positive </a:t>
            </a:r>
            <a:r>
              <a:rPr lang="en-GB" sz="1000" dirty="0">
                <a:solidFill>
                  <a:schemeClr val="bg1"/>
                </a:solidFill>
              </a:rPr>
              <a:t>r</a:t>
            </a:r>
            <a:r>
              <a:rPr lang="en-GB" sz="1000" dirty="0" smtClean="0">
                <a:solidFill>
                  <a:schemeClr val="bg1"/>
                </a:solidFill>
              </a:rPr>
              <a:t>efer for proximal leg ultrasound scan (within 4 hours)</a:t>
            </a:r>
          </a:p>
          <a:p>
            <a:pPr lvl="1">
              <a:buClr>
                <a:schemeClr val="bg1"/>
              </a:buClr>
            </a:pPr>
            <a:r>
              <a:rPr lang="en-GB" sz="1400" dirty="0" smtClean="0">
                <a:solidFill>
                  <a:schemeClr val="bg1"/>
                </a:solidFill>
              </a:rPr>
              <a:t>If cannot be carried out in 4 hours</a:t>
            </a:r>
          </a:p>
          <a:p>
            <a:pPr lvl="2">
              <a:buClr>
                <a:schemeClr val="bg1"/>
              </a:buClr>
            </a:pPr>
            <a:r>
              <a:rPr lang="en-GB" sz="1000" dirty="0" smtClean="0">
                <a:solidFill>
                  <a:schemeClr val="bg1"/>
                </a:solidFill>
              </a:rPr>
              <a:t>Take blood sample for D-Dimer testing</a:t>
            </a:r>
          </a:p>
          <a:p>
            <a:pPr lvl="2">
              <a:buClr>
                <a:schemeClr val="bg1"/>
              </a:buClr>
            </a:pPr>
            <a:r>
              <a:rPr lang="en-GB" sz="1000" dirty="0" smtClean="0">
                <a:solidFill>
                  <a:schemeClr val="bg1"/>
                </a:solidFill>
              </a:rPr>
              <a:t>Give interim 24 dose of parenteral anticoagulant</a:t>
            </a:r>
          </a:p>
          <a:p>
            <a:pPr lvl="2">
              <a:buClr>
                <a:schemeClr val="bg1"/>
              </a:buClr>
            </a:pPr>
            <a:r>
              <a:rPr lang="en-GB" sz="1000" dirty="0" smtClean="0">
                <a:solidFill>
                  <a:schemeClr val="bg1"/>
                </a:solidFill>
              </a:rPr>
              <a:t>Arrange for proximal leg vein ultrasound scan (to be carried out within 24 hours of being requested.</a:t>
            </a:r>
            <a:endParaRPr lang="en-GB" sz="1000" dirty="0">
              <a:solidFill>
                <a:schemeClr val="bg1"/>
              </a:solidFill>
            </a:endParaRPr>
          </a:p>
          <a:p>
            <a:pPr>
              <a:buClr>
                <a:schemeClr val="bg1"/>
              </a:buClr>
            </a:pPr>
            <a:r>
              <a:rPr lang="en-GB" sz="1800" dirty="0" smtClean="0">
                <a:solidFill>
                  <a:schemeClr val="bg1"/>
                </a:solidFill>
              </a:rPr>
              <a:t>If D-Dimer Negative, consider alternative diagnosis to explain symptoms</a:t>
            </a:r>
            <a:endParaRPr lang="en-GB" sz="1800" dirty="0">
              <a:solidFill>
                <a:schemeClr val="bg1"/>
              </a:solidFill>
            </a:endParaRPr>
          </a:p>
        </p:txBody>
      </p:sp>
    </p:spTree>
    <p:extLst>
      <p:ext uri="{BB962C8B-B14F-4D97-AF65-F5344CB8AC3E}">
        <p14:creationId xmlns:p14="http://schemas.microsoft.com/office/powerpoint/2010/main" val="3925651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GB" altLang="en-US" dirty="0" smtClean="0">
                <a:solidFill>
                  <a:schemeClr val="bg1"/>
                </a:solidFill>
              </a:rPr>
              <a:t>Most frequent site of DVT</a:t>
            </a:r>
          </a:p>
        </p:txBody>
      </p:sp>
      <p:sp>
        <p:nvSpPr>
          <p:cNvPr id="32771" name="Rectangle 3"/>
          <p:cNvSpPr>
            <a:spLocks noGrp="1" noChangeArrowheads="1"/>
          </p:cNvSpPr>
          <p:nvPr>
            <p:ph type="body" idx="1"/>
          </p:nvPr>
        </p:nvSpPr>
        <p:spPr>
          <a:xfrm>
            <a:off x="1692275" y="2205038"/>
            <a:ext cx="5616575" cy="3484562"/>
          </a:xfrm>
        </p:spPr>
        <p:txBody>
          <a:bodyPr/>
          <a:lstStyle/>
          <a:p>
            <a:pPr marL="185738" indent="714375" eaLnBrk="1" hangingPunct="1">
              <a:buClr>
                <a:schemeClr val="bg1"/>
              </a:buClr>
            </a:pPr>
            <a:r>
              <a:rPr lang="en-GB" altLang="en-US" dirty="0" smtClean="0">
                <a:solidFill>
                  <a:schemeClr val="bg1"/>
                </a:solidFill>
              </a:rPr>
              <a:t>IVC				1.6%</a:t>
            </a:r>
          </a:p>
          <a:p>
            <a:pPr marL="185738" indent="714375" eaLnBrk="1" hangingPunct="1">
              <a:buClr>
                <a:schemeClr val="bg1"/>
              </a:buClr>
            </a:pPr>
            <a:r>
              <a:rPr lang="en-GB" altLang="en-US" dirty="0" err="1" smtClean="0">
                <a:solidFill>
                  <a:schemeClr val="bg1"/>
                </a:solidFill>
              </a:rPr>
              <a:t>Iliacs</a:t>
            </a:r>
            <a:r>
              <a:rPr lang="en-GB" altLang="en-US" dirty="0" smtClean="0">
                <a:solidFill>
                  <a:schemeClr val="bg1"/>
                </a:solidFill>
              </a:rPr>
              <a:t>			4.7%</a:t>
            </a:r>
          </a:p>
          <a:p>
            <a:pPr marL="185738" indent="714375" eaLnBrk="1" hangingPunct="1">
              <a:buClr>
                <a:schemeClr val="bg1"/>
              </a:buClr>
            </a:pPr>
            <a:r>
              <a:rPr lang="en-GB" altLang="en-US" dirty="0" smtClean="0">
                <a:solidFill>
                  <a:schemeClr val="bg1"/>
                </a:solidFill>
              </a:rPr>
              <a:t>Femoral		27%</a:t>
            </a:r>
          </a:p>
          <a:p>
            <a:pPr marL="185738" indent="714375" eaLnBrk="1" hangingPunct="1">
              <a:buClr>
                <a:schemeClr val="bg1"/>
              </a:buClr>
            </a:pPr>
            <a:r>
              <a:rPr lang="en-GB" altLang="en-US" dirty="0" smtClean="0">
                <a:solidFill>
                  <a:schemeClr val="bg1"/>
                </a:solidFill>
              </a:rPr>
              <a:t>Popliteal 		3.2%</a:t>
            </a:r>
          </a:p>
          <a:p>
            <a:pPr marL="185738" indent="714375" eaLnBrk="1" hangingPunct="1">
              <a:buClr>
                <a:schemeClr val="bg1"/>
              </a:buClr>
            </a:pPr>
            <a:r>
              <a:rPr lang="en-GB" altLang="en-US" dirty="0" smtClean="0">
                <a:solidFill>
                  <a:schemeClr val="bg1"/>
                </a:solidFill>
              </a:rPr>
              <a:t>Calf				63.5%</a:t>
            </a:r>
          </a:p>
          <a:p>
            <a:pPr marL="185738" indent="714375" eaLnBrk="1" hangingPunct="1">
              <a:buFontTx/>
              <a:buNone/>
            </a:pPr>
            <a:endParaRPr lang="en-GB" altLang="en-US" dirty="0" smtClean="0"/>
          </a:p>
        </p:txBody>
      </p:sp>
    </p:spTree>
    <p:extLst>
      <p:ext uri="{BB962C8B-B14F-4D97-AF65-F5344CB8AC3E}">
        <p14:creationId xmlns:p14="http://schemas.microsoft.com/office/powerpoint/2010/main" val="233129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DVT Pathway</a:t>
            </a:r>
            <a:endParaRPr lang="en-GB"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1800" y="1196752"/>
            <a:ext cx="3996444" cy="5328592"/>
          </a:xfrm>
        </p:spPr>
      </p:pic>
    </p:spTree>
    <p:extLst>
      <p:ext uri="{BB962C8B-B14F-4D97-AF65-F5344CB8AC3E}">
        <p14:creationId xmlns:p14="http://schemas.microsoft.com/office/powerpoint/2010/main" val="815879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GB" altLang="en-US" dirty="0" smtClean="0">
                <a:solidFill>
                  <a:schemeClr val="bg1"/>
                </a:solidFill>
              </a:rPr>
              <a:t>Clinical Diagnosis</a:t>
            </a:r>
          </a:p>
        </p:txBody>
      </p:sp>
      <p:sp>
        <p:nvSpPr>
          <p:cNvPr id="17411" name="Rectangle 3"/>
          <p:cNvSpPr>
            <a:spLocks noGrp="1" noChangeArrowheads="1"/>
          </p:cNvSpPr>
          <p:nvPr>
            <p:ph type="body" idx="1"/>
          </p:nvPr>
        </p:nvSpPr>
        <p:spPr/>
        <p:txBody>
          <a:bodyPr/>
          <a:lstStyle/>
          <a:p>
            <a:pPr marL="714375" indent="-442913" eaLnBrk="1" hangingPunct="1">
              <a:lnSpc>
                <a:spcPct val="80000"/>
              </a:lnSpc>
              <a:buClr>
                <a:schemeClr val="bg1"/>
              </a:buClr>
            </a:pPr>
            <a:r>
              <a:rPr lang="en-GB" altLang="en-US" sz="2800" b="1" dirty="0" smtClean="0">
                <a:solidFill>
                  <a:schemeClr val="bg1"/>
                </a:solidFill>
              </a:rPr>
              <a:t>D-Dimer Blood test</a:t>
            </a:r>
          </a:p>
          <a:p>
            <a:pPr marL="714375" indent="-442913" eaLnBrk="1" hangingPunct="1">
              <a:lnSpc>
                <a:spcPct val="80000"/>
              </a:lnSpc>
              <a:buFontTx/>
              <a:buNone/>
            </a:pPr>
            <a:endParaRPr lang="en-GB" altLang="en-US" sz="2800" dirty="0" smtClean="0">
              <a:solidFill>
                <a:schemeClr val="bg1"/>
              </a:solidFill>
            </a:endParaRPr>
          </a:p>
          <a:p>
            <a:pPr marL="714375" indent="-442913" eaLnBrk="1" hangingPunct="1">
              <a:lnSpc>
                <a:spcPct val="80000"/>
              </a:lnSpc>
              <a:buFontTx/>
              <a:buNone/>
            </a:pPr>
            <a:r>
              <a:rPr lang="en-US" altLang="en-US" sz="2800" dirty="0" smtClean="0">
                <a:solidFill>
                  <a:schemeClr val="bg1"/>
                </a:solidFill>
              </a:rPr>
              <a:t>	- Small protein fragment present in blood after a blood clot has been degraded.</a:t>
            </a:r>
          </a:p>
          <a:p>
            <a:pPr marL="714375" indent="-442913" eaLnBrk="1" hangingPunct="1">
              <a:lnSpc>
                <a:spcPct val="80000"/>
              </a:lnSpc>
              <a:buFontTx/>
              <a:buNone/>
            </a:pPr>
            <a:r>
              <a:rPr lang="en-US" altLang="en-US" sz="2800" dirty="0" smtClean="0">
                <a:solidFill>
                  <a:schemeClr val="bg1"/>
                </a:solidFill>
              </a:rPr>
              <a:t>	</a:t>
            </a:r>
          </a:p>
          <a:p>
            <a:pPr marL="714375" indent="-442913" eaLnBrk="1" hangingPunct="1">
              <a:lnSpc>
                <a:spcPct val="80000"/>
              </a:lnSpc>
              <a:buFontTx/>
              <a:buNone/>
            </a:pPr>
            <a:r>
              <a:rPr lang="en-US" altLang="en-US" sz="2800" dirty="0" smtClean="0">
                <a:solidFill>
                  <a:schemeClr val="bg1"/>
                </a:solidFill>
              </a:rPr>
              <a:t>	-	Negative D-Dimer rules out the presence of DVT (mostly)</a:t>
            </a:r>
          </a:p>
          <a:p>
            <a:pPr marL="714375" indent="-442913" eaLnBrk="1" hangingPunct="1">
              <a:lnSpc>
                <a:spcPct val="80000"/>
              </a:lnSpc>
              <a:buFontTx/>
              <a:buNone/>
            </a:pPr>
            <a:r>
              <a:rPr lang="en-US" altLang="en-US" sz="2800" dirty="0" smtClean="0">
                <a:solidFill>
                  <a:schemeClr val="bg1"/>
                </a:solidFill>
              </a:rPr>
              <a:t>	</a:t>
            </a:r>
          </a:p>
          <a:p>
            <a:pPr marL="714375" indent="-442913" eaLnBrk="1" hangingPunct="1">
              <a:lnSpc>
                <a:spcPct val="80000"/>
              </a:lnSpc>
              <a:buFontTx/>
              <a:buNone/>
            </a:pPr>
            <a:r>
              <a:rPr lang="en-US" altLang="en-US" sz="2800" dirty="0" smtClean="0">
                <a:solidFill>
                  <a:schemeClr val="bg1"/>
                </a:solidFill>
              </a:rPr>
              <a:t>	-	Positive D-Dimer can occur due to various causes (pregnancy, recent surgery, inflammation, DVT).</a:t>
            </a:r>
            <a:endParaRPr lang="en-GB" altLang="en-US" sz="2800" dirty="0" smtClean="0">
              <a:solidFill>
                <a:schemeClr val="bg1"/>
              </a:solidFill>
            </a:endParaRPr>
          </a:p>
        </p:txBody>
      </p:sp>
    </p:spTree>
    <p:extLst>
      <p:ext uri="{BB962C8B-B14F-4D97-AF65-F5344CB8AC3E}">
        <p14:creationId xmlns:p14="http://schemas.microsoft.com/office/powerpoint/2010/main" val="1448386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altLang="en-US" dirty="0" smtClean="0">
                <a:solidFill>
                  <a:schemeClr val="bg1"/>
                </a:solidFill>
              </a:rPr>
              <a:t>Clinical Diagnosis</a:t>
            </a:r>
          </a:p>
        </p:txBody>
      </p:sp>
      <p:sp>
        <p:nvSpPr>
          <p:cNvPr id="16387" name="Rectangle 3"/>
          <p:cNvSpPr>
            <a:spLocks noGrp="1" noChangeArrowheads="1"/>
          </p:cNvSpPr>
          <p:nvPr>
            <p:ph type="body" idx="1"/>
          </p:nvPr>
        </p:nvSpPr>
        <p:spPr>
          <a:xfrm>
            <a:off x="467544" y="1268760"/>
            <a:ext cx="8229600" cy="5400675"/>
          </a:xfrm>
        </p:spPr>
        <p:txBody>
          <a:bodyPr/>
          <a:lstStyle/>
          <a:p>
            <a:pPr eaLnBrk="1" hangingPunct="1">
              <a:lnSpc>
                <a:spcPct val="80000"/>
              </a:lnSpc>
              <a:buClr>
                <a:schemeClr val="bg1"/>
              </a:buClr>
            </a:pPr>
            <a:r>
              <a:rPr lang="en-GB" altLang="en-US" sz="2800" b="1" dirty="0" smtClean="0">
                <a:solidFill>
                  <a:schemeClr val="bg1"/>
                </a:solidFill>
              </a:rPr>
              <a:t>Risk Assessment (Well’s Score)</a:t>
            </a:r>
          </a:p>
          <a:p>
            <a:pPr eaLnBrk="1" hangingPunct="1">
              <a:lnSpc>
                <a:spcPct val="80000"/>
              </a:lnSpc>
              <a:buFontTx/>
              <a:buNone/>
            </a:pPr>
            <a:endParaRPr lang="en-GB" altLang="en-US" sz="1000" b="1" dirty="0" smtClean="0">
              <a:solidFill>
                <a:schemeClr val="bg1"/>
              </a:solidFill>
            </a:endParaRPr>
          </a:p>
          <a:p>
            <a:pPr eaLnBrk="1" hangingPunct="1">
              <a:lnSpc>
                <a:spcPct val="105000"/>
              </a:lnSpc>
              <a:buFontTx/>
              <a:buNone/>
            </a:pPr>
            <a:r>
              <a:rPr lang="en-GB" altLang="en-US" sz="2000" dirty="0" smtClean="0">
                <a:solidFill>
                  <a:schemeClr val="bg1"/>
                </a:solidFill>
              </a:rPr>
              <a:t>1 - Active cancer - </a:t>
            </a:r>
            <a:r>
              <a:rPr lang="en-GB" altLang="en-US" sz="2000" b="1" dirty="0" smtClean="0">
                <a:solidFill>
                  <a:schemeClr val="bg1"/>
                </a:solidFill>
              </a:rPr>
              <a:t>1 point</a:t>
            </a:r>
          </a:p>
          <a:p>
            <a:pPr eaLnBrk="1" hangingPunct="1">
              <a:lnSpc>
                <a:spcPct val="105000"/>
              </a:lnSpc>
              <a:buFontTx/>
              <a:buNone/>
            </a:pPr>
            <a:r>
              <a:rPr lang="en-GB" altLang="en-US" sz="2000" dirty="0" smtClean="0">
                <a:solidFill>
                  <a:schemeClr val="bg1"/>
                </a:solidFill>
              </a:rPr>
              <a:t>2 - Calf swelling &gt;3 cm compared to other calf - </a:t>
            </a:r>
            <a:r>
              <a:rPr lang="en-GB" altLang="en-US" sz="2000" b="1" dirty="0" smtClean="0">
                <a:solidFill>
                  <a:schemeClr val="bg1"/>
                </a:solidFill>
              </a:rPr>
              <a:t>1 point</a:t>
            </a:r>
          </a:p>
          <a:p>
            <a:pPr eaLnBrk="1" hangingPunct="1">
              <a:lnSpc>
                <a:spcPct val="105000"/>
              </a:lnSpc>
              <a:buFontTx/>
              <a:buNone/>
            </a:pPr>
            <a:r>
              <a:rPr lang="en-GB" altLang="en-US" sz="2000" dirty="0" smtClean="0">
                <a:solidFill>
                  <a:schemeClr val="bg1"/>
                </a:solidFill>
              </a:rPr>
              <a:t>3 - Collateral superficial veins (non-varicose) - </a:t>
            </a:r>
            <a:r>
              <a:rPr lang="en-GB" altLang="en-US" sz="2000" b="1" dirty="0" smtClean="0">
                <a:solidFill>
                  <a:schemeClr val="bg1"/>
                </a:solidFill>
              </a:rPr>
              <a:t>1 point</a:t>
            </a:r>
          </a:p>
          <a:p>
            <a:pPr eaLnBrk="1" hangingPunct="1">
              <a:lnSpc>
                <a:spcPct val="105000"/>
              </a:lnSpc>
              <a:buFontTx/>
              <a:buNone/>
            </a:pPr>
            <a:r>
              <a:rPr lang="en-GB" altLang="en-US" sz="2000" dirty="0" smtClean="0">
                <a:solidFill>
                  <a:schemeClr val="bg1"/>
                </a:solidFill>
              </a:rPr>
              <a:t>4 - Pitting oedema (greater than the asymptomatic leg) - </a:t>
            </a:r>
            <a:r>
              <a:rPr lang="en-GB" altLang="en-US" sz="2000" b="1" dirty="0" smtClean="0">
                <a:solidFill>
                  <a:schemeClr val="bg1"/>
                </a:solidFill>
              </a:rPr>
              <a:t>1 point</a:t>
            </a:r>
          </a:p>
          <a:p>
            <a:pPr eaLnBrk="1" hangingPunct="1">
              <a:lnSpc>
                <a:spcPct val="105000"/>
              </a:lnSpc>
              <a:buFontTx/>
              <a:buNone/>
            </a:pPr>
            <a:r>
              <a:rPr lang="en-GB" altLang="en-US" sz="2000" dirty="0" smtClean="0">
                <a:solidFill>
                  <a:schemeClr val="bg1"/>
                </a:solidFill>
              </a:rPr>
              <a:t>5 - Swelling of entire leg - </a:t>
            </a:r>
            <a:r>
              <a:rPr lang="en-GB" altLang="en-US" sz="2000" b="1" dirty="0" smtClean="0">
                <a:solidFill>
                  <a:schemeClr val="bg1"/>
                </a:solidFill>
              </a:rPr>
              <a:t>1 point</a:t>
            </a:r>
          </a:p>
          <a:p>
            <a:pPr eaLnBrk="1" hangingPunct="1">
              <a:lnSpc>
                <a:spcPct val="105000"/>
              </a:lnSpc>
              <a:buFontTx/>
              <a:buNone/>
            </a:pPr>
            <a:r>
              <a:rPr lang="en-GB" altLang="en-US" sz="2000" dirty="0" smtClean="0">
                <a:solidFill>
                  <a:schemeClr val="bg1"/>
                </a:solidFill>
              </a:rPr>
              <a:t>6 - Localized pain along distribution of deep veins -</a:t>
            </a:r>
            <a:r>
              <a:rPr lang="en-GB" altLang="en-US" sz="2000" b="1" dirty="0" smtClean="0">
                <a:solidFill>
                  <a:schemeClr val="bg1"/>
                </a:solidFill>
              </a:rPr>
              <a:t>1 point</a:t>
            </a:r>
          </a:p>
          <a:p>
            <a:pPr eaLnBrk="1" hangingPunct="1">
              <a:lnSpc>
                <a:spcPct val="105000"/>
              </a:lnSpc>
              <a:buFontTx/>
              <a:buNone/>
            </a:pPr>
            <a:r>
              <a:rPr lang="en-GB" altLang="en-US" sz="2000" dirty="0" smtClean="0">
                <a:solidFill>
                  <a:schemeClr val="bg1"/>
                </a:solidFill>
              </a:rPr>
              <a:t>7 - Paralysis, paresis, or recent cast immobilization of leg -</a:t>
            </a:r>
            <a:r>
              <a:rPr lang="en-GB" altLang="en-US" sz="2000" b="1" dirty="0" smtClean="0">
                <a:solidFill>
                  <a:schemeClr val="bg1"/>
                </a:solidFill>
              </a:rPr>
              <a:t>1 point</a:t>
            </a:r>
          </a:p>
          <a:p>
            <a:pPr eaLnBrk="1" hangingPunct="1">
              <a:lnSpc>
                <a:spcPct val="105000"/>
              </a:lnSpc>
              <a:buFontTx/>
              <a:buNone/>
            </a:pPr>
            <a:r>
              <a:rPr lang="en-GB" altLang="en-US" sz="2000" dirty="0" smtClean="0">
                <a:solidFill>
                  <a:schemeClr val="bg1"/>
                </a:solidFill>
              </a:rPr>
              <a:t>8 - Recently bedridden &gt; 3 days or major surgery - </a:t>
            </a:r>
            <a:r>
              <a:rPr lang="en-GB" altLang="en-US" sz="2000" b="1" dirty="0" smtClean="0">
                <a:solidFill>
                  <a:schemeClr val="bg1"/>
                </a:solidFill>
              </a:rPr>
              <a:t>1 point</a:t>
            </a:r>
          </a:p>
          <a:p>
            <a:pPr eaLnBrk="1" hangingPunct="1">
              <a:lnSpc>
                <a:spcPct val="105000"/>
              </a:lnSpc>
              <a:buFontTx/>
              <a:buNone/>
            </a:pPr>
            <a:r>
              <a:rPr lang="en-GB" altLang="en-US" sz="2000" dirty="0" smtClean="0">
                <a:solidFill>
                  <a:schemeClr val="bg1"/>
                </a:solidFill>
              </a:rPr>
              <a:t>9 - Previous DVT - </a:t>
            </a:r>
            <a:r>
              <a:rPr lang="en-GB" altLang="en-US" sz="2000" b="1" dirty="0" smtClean="0">
                <a:solidFill>
                  <a:schemeClr val="bg1"/>
                </a:solidFill>
              </a:rPr>
              <a:t>1 point</a:t>
            </a:r>
            <a:r>
              <a:rPr lang="en-GB" altLang="en-US" sz="2000" dirty="0" smtClean="0">
                <a:solidFill>
                  <a:schemeClr val="bg1"/>
                </a:solidFill>
              </a:rPr>
              <a:t>.</a:t>
            </a:r>
          </a:p>
          <a:p>
            <a:pPr eaLnBrk="1" hangingPunct="1">
              <a:lnSpc>
                <a:spcPct val="105000"/>
              </a:lnSpc>
              <a:buFontTx/>
              <a:buNone/>
            </a:pPr>
            <a:r>
              <a:rPr lang="en-GB" altLang="en-US" sz="2000" dirty="0" smtClean="0">
                <a:solidFill>
                  <a:schemeClr val="bg1"/>
                </a:solidFill>
              </a:rPr>
              <a:t>10 - Alternative diagnosis at least as likely - </a:t>
            </a:r>
            <a:r>
              <a:rPr lang="en-GB" altLang="en-US" sz="2000" b="1" dirty="0" smtClean="0">
                <a:solidFill>
                  <a:schemeClr val="bg1"/>
                </a:solidFill>
              </a:rPr>
              <a:t>Subtract 2 points</a:t>
            </a:r>
          </a:p>
          <a:p>
            <a:pPr eaLnBrk="1" hangingPunct="1">
              <a:lnSpc>
                <a:spcPct val="80000"/>
              </a:lnSpc>
              <a:spcBef>
                <a:spcPct val="0"/>
              </a:spcBef>
              <a:buFontTx/>
              <a:buNone/>
            </a:pPr>
            <a:endParaRPr lang="en-GB" altLang="en-US" sz="2000" b="1" dirty="0" smtClean="0">
              <a:solidFill>
                <a:schemeClr val="bg1"/>
              </a:solidFill>
            </a:endParaRPr>
          </a:p>
          <a:p>
            <a:pPr algn="ctr" eaLnBrk="1" hangingPunct="1">
              <a:lnSpc>
                <a:spcPct val="80000"/>
              </a:lnSpc>
              <a:spcBef>
                <a:spcPct val="0"/>
              </a:spcBef>
              <a:buFontTx/>
              <a:buNone/>
            </a:pPr>
            <a:r>
              <a:rPr lang="en-GB" altLang="en-US" sz="2000" b="1" dirty="0" smtClean="0">
                <a:solidFill>
                  <a:schemeClr val="bg1"/>
                </a:solidFill>
              </a:rPr>
              <a:t>DVT likely if Score &gt; 2</a:t>
            </a:r>
            <a:r>
              <a:rPr lang="en-GB" altLang="en-US" sz="2000" dirty="0" smtClean="0">
                <a:solidFill>
                  <a:schemeClr val="bg1"/>
                </a:solidFill>
              </a:rPr>
              <a:t> </a:t>
            </a:r>
          </a:p>
        </p:txBody>
      </p:sp>
    </p:spTree>
    <p:extLst>
      <p:ext uri="{BB962C8B-B14F-4D97-AF65-F5344CB8AC3E}">
        <p14:creationId xmlns:p14="http://schemas.microsoft.com/office/powerpoint/2010/main" val="3389990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chemeClr val="bg1"/>
                </a:solidFill>
              </a:rPr>
              <a:t>Lower limb venous duplex</a:t>
            </a:r>
            <a:endParaRPr lang="en-GB" dirty="0">
              <a:solidFill>
                <a:schemeClr val="bg1"/>
              </a:solidFill>
            </a:endParaRPr>
          </a:p>
        </p:txBody>
      </p:sp>
      <p:sp>
        <p:nvSpPr>
          <p:cNvPr id="5" name="Text Placeholder 4"/>
          <p:cNvSpPr>
            <a:spLocks noGrp="1"/>
          </p:cNvSpPr>
          <p:nvPr>
            <p:ph type="body" idx="1"/>
          </p:nvPr>
        </p:nvSpPr>
        <p:spPr/>
        <p:txBody>
          <a:bodyPr/>
          <a:lstStyle/>
          <a:p>
            <a:r>
              <a:rPr lang="en-GB" dirty="0" smtClean="0">
                <a:solidFill>
                  <a:schemeClr val="bg1"/>
                </a:solidFill>
              </a:rPr>
              <a:t>For DVT</a:t>
            </a:r>
            <a:endParaRPr lang="en-GB" dirty="0">
              <a:solidFill>
                <a:schemeClr val="bg1"/>
              </a:solidFill>
            </a:endParaRPr>
          </a:p>
        </p:txBody>
      </p:sp>
    </p:spTree>
    <p:extLst>
      <p:ext uri="{BB962C8B-B14F-4D97-AF65-F5344CB8AC3E}">
        <p14:creationId xmlns:p14="http://schemas.microsoft.com/office/powerpoint/2010/main" val="3441079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altLang="en-US" dirty="0" smtClean="0">
                <a:solidFill>
                  <a:schemeClr val="bg1"/>
                </a:solidFill>
              </a:rPr>
              <a:t>Clinical Diagnosis </a:t>
            </a:r>
          </a:p>
        </p:txBody>
      </p:sp>
      <p:sp>
        <p:nvSpPr>
          <p:cNvPr id="15363" name="Rectangle 3"/>
          <p:cNvSpPr>
            <a:spLocks noGrp="1" noChangeArrowheads="1"/>
          </p:cNvSpPr>
          <p:nvPr>
            <p:ph type="body" sz="half" idx="1"/>
          </p:nvPr>
        </p:nvSpPr>
        <p:spPr>
          <a:xfrm>
            <a:off x="251520" y="1268760"/>
            <a:ext cx="5832648" cy="5400600"/>
          </a:xfrm>
        </p:spPr>
        <p:txBody>
          <a:bodyPr/>
          <a:lstStyle/>
          <a:p>
            <a:pPr marL="0" indent="0" eaLnBrk="1" hangingPunct="1">
              <a:lnSpc>
                <a:spcPct val="80000"/>
              </a:lnSpc>
              <a:buNone/>
            </a:pPr>
            <a:r>
              <a:rPr lang="en-US" altLang="en-US" sz="2800" b="1" dirty="0" smtClean="0">
                <a:solidFill>
                  <a:schemeClr val="bg1"/>
                </a:solidFill>
              </a:rPr>
              <a:t>Clinical features of DVT include:</a:t>
            </a:r>
          </a:p>
          <a:p>
            <a:pPr eaLnBrk="1" hangingPunct="1">
              <a:buClr>
                <a:schemeClr val="bg1"/>
              </a:buClr>
              <a:defRPr/>
            </a:pPr>
            <a:r>
              <a:rPr lang="en-GB" sz="2400" dirty="0">
                <a:solidFill>
                  <a:schemeClr val="bg1"/>
                </a:solidFill>
              </a:rPr>
              <a:t>Can be difficult to </a:t>
            </a:r>
            <a:r>
              <a:rPr lang="en-GB" sz="2400" dirty="0" smtClean="0">
                <a:solidFill>
                  <a:schemeClr val="bg1"/>
                </a:solidFill>
              </a:rPr>
              <a:t>diagnose on just examination.</a:t>
            </a:r>
            <a:endParaRPr lang="en-GB" sz="2400" dirty="0">
              <a:solidFill>
                <a:schemeClr val="bg1"/>
              </a:solidFill>
            </a:endParaRPr>
          </a:p>
          <a:p>
            <a:pPr eaLnBrk="1" hangingPunct="1">
              <a:buClr>
                <a:schemeClr val="bg1"/>
              </a:buClr>
              <a:defRPr/>
            </a:pPr>
            <a:r>
              <a:rPr lang="en-GB" sz="2400" dirty="0">
                <a:solidFill>
                  <a:schemeClr val="bg1"/>
                </a:solidFill>
              </a:rPr>
              <a:t>Usually just one leg (or arm).</a:t>
            </a:r>
          </a:p>
          <a:p>
            <a:pPr eaLnBrk="1" hangingPunct="1">
              <a:buClr>
                <a:schemeClr val="bg1"/>
              </a:buClr>
              <a:defRPr/>
            </a:pPr>
            <a:r>
              <a:rPr lang="en-GB" sz="2400" dirty="0">
                <a:solidFill>
                  <a:schemeClr val="bg1"/>
                </a:solidFill>
              </a:rPr>
              <a:t>Usually acute presentation.</a:t>
            </a:r>
          </a:p>
          <a:p>
            <a:pPr eaLnBrk="1" hangingPunct="1">
              <a:buClr>
                <a:schemeClr val="bg1"/>
              </a:buClr>
              <a:defRPr/>
            </a:pPr>
            <a:r>
              <a:rPr lang="en-GB" sz="2400" dirty="0">
                <a:solidFill>
                  <a:schemeClr val="bg1"/>
                </a:solidFill>
              </a:rPr>
              <a:t>Lower leg oedema</a:t>
            </a:r>
          </a:p>
          <a:p>
            <a:pPr eaLnBrk="1" hangingPunct="1">
              <a:buClr>
                <a:schemeClr val="bg1"/>
              </a:buClr>
              <a:defRPr/>
            </a:pPr>
            <a:r>
              <a:rPr lang="en-GB" sz="2400" dirty="0" smtClean="0">
                <a:solidFill>
                  <a:schemeClr val="bg1"/>
                </a:solidFill>
              </a:rPr>
              <a:t>Discolouration </a:t>
            </a:r>
            <a:r>
              <a:rPr lang="en-GB" altLang="en-US" sz="2400" dirty="0">
                <a:solidFill>
                  <a:schemeClr val="bg1"/>
                </a:solidFill>
              </a:rPr>
              <a:t>(cyanosed/purple</a:t>
            </a:r>
            <a:r>
              <a:rPr lang="en-GB" altLang="en-US" sz="2400" dirty="0" smtClean="0">
                <a:solidFill>
                  <a:schemeClr val="bg1"/>
                </a:solidFill>
              </a:rPr>
              <a:t>)</a:t>
            </a:r>
            <a:endParaRPr lang="en-GB" sz="2400" dirty="0">
              <a:solidFill>
                <a:schemeClr val="bg1"/>
              </a:solidFill>
            </a:endParaRPr>
          </a:p>
          <a:p>
            <a:pPr eaLnBrk="1" hangingPunct="1">
              <a:buClr>
                <a:schemeClr val="bg1"/>
              </a:buClr>
              <a:defRPr/>
            </a:pPr>
            <a:r>
              <a:rPr lang="en-GB" sz="2400" dirty="0">
                <a:solidFill>
                  <a:schemeClr val="bg1"/>
                </a:solidFill>
              </a:rPr>
              <a:t>Swelling in </a:t>
            </a:r>
            <a:r>
              <a:rPr lang="en-GB" sz="2400" dirty="0" smtClean="0">
                <a:solidFill>
                  <a:schemeClr val="bg1"/>
                </a:solidFill>
              </a:rPr>
              <a:t>calf or thigh</a:t>
            </a:r>
            <a:endParaRPr lang="en-GB" sz="2400" dirty="0">
              <a:solidFill>
                <a:schemeClr val="bg1"/>
              </a:solidFill>
            </a:endParaRPr>
          </a:p>
          <a:p>
            <a:pPr eaLnBrk="1" hangingPunct="1">
              <a:lnSpc>
                <a:spcPct val="80000"/>
              </a:lnSpc>
              <a:buClr>
                <a:schemeClr val="bg1"/>
              </a:buClr>
            </a:pPr>
            <a:r>
              <a:rPr lang="en-GB" altLang="en-US" sz="2400" dirty="0" smtClean="0">
                <a:solidFill>
                  <a:schemeClr val="bg1"/>
                </a:solidFill>
              </a:rPr>
              <a:t>Limb pain and tenderness along deep veins</a:t>
            </a:r>
          </a:p>
          <a:p>
            <a:pPr eaLnBrk="1" hangingPunct="1">
              <a:lnSpc>
                <a:spcPct val="80000"/>
              </a:lnSpc>
              <a:buClr>
                <a:schemeClr val="bg1"/>
              </a:buClr>
            </a:pPr>
            <a:r>
              <a:rPr lang="en-GB" altLang="en-US" sz="2400" dirty="0" smtClean="0">
                <a:solidFill>
                  <a:schemeClr val="bg1"/>
                </a:solidFill>
              </a:rPr>
              <a:t>Distension of superficial veins</a:t>
            </a:r>
          </a:p>
          <a:p>
            <a:pPr eaLnBrk="1" hangingPunct="1">
              <a:lnSpc>
                <a:spcPct val="80000"/>
              </a:lnSpc>
              <a:buClr>
                <a:schemeClr val="bg1"/>
              </a:buClr>
            </a:pPr>
            <a:r>
              <a:rPr lang="en-GB" altLang="en-US" sz="2400" dirty="0" smtClean="0">
                <a:solidFill>
                  <a:schemeClr val="bg1"/>
                </a:solidFill>
              </a:rPr>
              <a:t>Increased temperature of skin</a:t>
            </a:r>
          </a:p>
        </p:txBody>
      </p:sp>
      <p:pic>
        <p:nvPicPr>
          <p:cNvPr id="15364" name="Picture 5" descr="DVT Acute Left Le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00788" y="1557338"/>
            <a:ext cx="2405062" cy="4957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1886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en-GB" dirty="0" smtClean="0">
                <a:solidFill>
                  <a:schemeClr val="bg1"/>
                </a:solidFill>
              </a:rPr>
              <a:t>Clinical diagnosis</a:t>
            </a:r>
          </a:p>
        </p:txBody>
      </p:sp>
      <p:sp>
        <p:nvSpPr>
          <p:cNvPr id="60419" name="Rectangle 3"/>
          <p:cNvSpPr>
            <a:spLocks noGrp="1" noChangeArrowheads="1"/>
          </p:cNvSpPr>
          <p:nvPr>
            <p:ph type="body" sz="half" idx="1"/>
          </p:nvPr>
        </p:nvSpPr>
        <p:spPr>
          <a:xfrm>
            <a:off x="539552" y="1412776"/>
            <a:ext cx="4824536" cy="3456384"/>
          </a:xfrm>
        </p:spPr>
        <p:txBody>
          <a:bodyPr/>
          <a:lstStyle/>
          <a:p>
            <a:pPr eaLnBrk="1" hangingPunct="1">
              <a:buClr>
                <a:schemeClr val="bg1"/>
              </a:buClr>
              <a:defRPr/>
            </a:pPr>
            <a:r>
              <a:rPr lang="en-GB" sz="2400" dirty="0">
                <a:solidFill>
                  <a:schemeClr val="bg1"/>
                </a:solidFill>
              </a:rPr>
              <a:t>Symptoms may vary due to extent of DVT</a:t>
            </a:r>
            <a:r>
              <a:rPr lang="en-GB" sz="2400" dirty="0" smtClean="0">
                <a:solidFill>
                  <a:schemeClr val="bg1"/>
                </a:solidFill>
              </a:rPr>
              <a:t>.</a:t>
            </a:r>
            <a:endParaRPr lang="en-GB" sz="2400" dirty="0">
              <a:solidFill>
                <a:schemeClr val="bg1"/>
              </a:solidFill>
            </a:endParaRPr>
          </a:p>
        </p:txBody>
      </p:sp>
      <p:pic>
        <p:nvPicPr>
          <p:cNvPr id="21508" name="Picture 4" descr="vasabc1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84020" y="1600200"/>
            <a:ext cx="2159794" cy="4533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420888"/>
            <a:ext cx="4213512"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126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dirty="0" smtClean="0">
                <a:solidFill>
                  <a:schemeClr val="bg1"/>
                </a:solidFill>
              </a:rPr>
              <a:t>Visual assessment</a:t>
            </a:r>
          </a:p>
        </p:txBody>
      </p:sp>
      <p:pic>
        <p:nvPicPr>
          <p:cNvPr id="204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603375"/>
            <a:ext cx="2178844"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8158" y="1614488"/>
            <a:ext cx="3345656"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22471" y="5415148"/>
            <a:ext cx="3021343" cy="707886"/>
          </a:xfrm>
          <a:prstGeom prst="rect">
            <a:avLst/>
          </a:prstGeom>
          <a:noFill/>
        </p:spPr>
        <p:txBody>
          <a:bodyPr wrap="square" rtlCol="0">
            <a:spAutoFit/>
          </a:bodyPr>
          <a:lstStyle/>
          <a:p>
            <a:r>
              <a:rPr lang="en-GB" sz="4000" dirty="0" smtClean="0">
                <a:solidFill>
                  <a:schemeClr val="bg1"/>
                </a:solidFill>
                <a:latin typeface="Arial" panose="020B0604020202020204" pitchFamily="34" charset="0"/>
                <a:cs typeface="Arial" panose="020B0604020202020204" pitchFamily="34" charset="0"/>
              </a:rPr>
              <a:t>Cellulitis</a:t>
            </a:r>
            <a:endParaRPr lang="en-GB" sz="40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961902" y="2683823"/>
            <a:ext cx="837211"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DVT</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041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altLang="en-US" dirty="0" smtClean="0">
                <a:solidFill>
                  <a:schemeClr val="bg1"/>
                </a:solidFill>
              </a:rPr>
              <a:t>Why Scan for DVT’s?</a:t>
            </a:r>
          </a:p>
        </p:txBody>
      </p:sp>
      <p:sp>
        <p:nvSpPr>
          <p:cNvPr id="18435" name="Rectangle 3"/>
          <p:cNvSpPr>
            <a:spLocks noGrp="1" noChangeArrowheads="1"/>
          </p:cNvSpPr>
          <p:nvPr>
            <p:ph type="body" idx="1"/>
          </p:nvPr>
        </p:nvSpPr>
        <p:spPr>
          <a:xfrm>
            <a:off x="468313" y="1773238"/>
            <a:ext cx="8229600" cy="4525962"/>
          </a:xfrm>
        </p:spPr>
        <p:txBody>
          <a:bodyPr/>
          <a:lstStyle/>
          <a:p>
            <a:pPr eaLnBrk="1" hangingPunct="1">
              <a:buClr>
                <a:schemeClr val="bg1"/>
              </a:buClr>
            </a:pPr>
            <a:r>
              <a:rPr lang="en-GB" altLang="en-US" sz="2800" b="1" dirty="0" smtClean="0">
                <a:solidFill>
                  <a:schemeClr val="bg1"/>
                </a:solidFill>
              </a:rPr>
              <a:t>Clinical diagnosis of DVT difficult</a:t>
            </a:r>
          </a:p>
          <a:p>
            <a:pPr eaLnBrk="1" hangingPunct="1"/>
            <a:endParaRPr lang="en-GB" altLang="en-US" sz="2800" b="1" dirty="0" smtClean="0">
              <a:solidFill>
                <a:schemeClr val="bg1"/>
              </a:solidFill>
            </a:endParaRPr>
          </a:p>
          <a:p>
            <a:pPr eaLnBrk="1" hangingPunct="1">
              <a:buFontTx/>
              <a:buNone/>
            </a:pPr>
            <a:r>
              <a:rPr lang="en-US" altLang="en-US" sz="2800" dirty="0" smtClean="0">
                <a:solidFill>
                  <a:schemeClr val="bg1"/>
                </a:solidFill>
              </a:rPr>
              <a:t>	- 50% of all positive DVT’s show few clinical 	symptoms.</a:t>
            </a:r>
          </a:p>
          <a:p>
            <a:pPr eaLnBrk="1" hangingPunct="1">
              <a:buFontTx/>
              <a:buNone/>
            </a:pPr>
            <a:endParaRPr lang="en-US" altLang="en-US" sz="2800" dirty="0" smtClean="0">
              <a:solidFill>
                <a:schemeClr val="bg1"/>
              </a:solidFill>
            </a:endParaRPr>
          </a:p>
          <a:p>
            <a:pPr eaLnBrk="1" hangingPunct="1">
              <a:buFontTx/>
              <a:buNone/>
            </a:pPr>
            <a:r>
              <a:rPr lang="en-US" altLang="en-US" sz="2800" dirty="0" smtClean="0">
                <a:solidFill>
                  <a:schemeClr val="bg1"/>
                </a:solidFill>
              </a:rPr>
              <a:t>	- 50% of all symptomatic legs are negative for 	DVT.</a:t>
            </a:r>
          </a:p>
          <a:p>
            <a:pPr eaLnBrk="1" hangingPunct="1"/>
            <a:endParaRPr lang="en-GB" altLang="en-US" sz="2800" dirty="0" smtClean="0">
              <a:solidFill>
                <a:schemeClr val="bg1"/>
              </a:solidFill>
            </a:endParaRPr>
          </a:p>
        </p:txBody>
      </p:sp>
    </p:spTree>
    <p:extLst>
      <p:ext uri="{BB962C8B-B14F-4D97-AF65-F5344CB8AC3E}">
        <p14:creationId xmlns:p14="http://schemas.microsoft.com/office/powerpoint/2010/main" val="41483014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GB" dirty="0" smtClean="0">
                <a:solidFill>
                  <a:schemeClr val="bg1"/>
                </a:solidFill>
              </a:rPr>
              <a:t>Duplex ultrasound</a:t>
            </a:r>
          </a:p>
        </p:txBody>
      </p:sp>
      <p:sp>
        <p:nvSpPr>
          <p:cNvPr id="68611" name="Rectangle 3"/>
          <p:cNvSpPr>
            <a:spLocks noGrp="1" noChangeArrowheads="1"/>
          </p:cNvSpPr>
          <p:nvPr>
            <p:ph idx="1"/>
          </p:nvPr>
        </p:nvSpPr>
        <p:spPr/>
        <p:txBody>
          <a:bodyPr/>
          <a:lstStyle/>
          <a:p>
            <a:pPr eaLnBrk="1" hangingPunct="1">
              <a:buClr>
                <a:schemeClr val="bg1"/>
              </a:buClr>
              <a:defRPr/>
            </a:pPr>
            <a:r>
              <a:rPr lang="en-GB" dirty="0" smtClean="0">
                <a:solidFill>
                  <a:schemeClr val="bg1"/>
                </a:solidFill>
              </a:rPr>
              <a:t>Gold standard for investigation of DVT and venous insufficiency.</a:t>
            </a:r>
          </a:p>
          <a:p>
            <a:pPr eaLnBrk="1" hangingPunct="1">
              <a:buClr>
                <a:schemeClr val="bg1"/>
              </a:buClr>
              <a:defRPr/>
            </a:pPr>
            <a:r>
              <a:rPr lang="en-GB" dirty="0" smtClean="0">
                <a:solidFill>
                  <a:schemeClr val="bg1"/>
                </a:solidFill>
              </a:rPr>
              <a:t>Operator dependent.</a:t>
            </a:r>
          </a:p>
          <a:p>
            <a:pPr eaLnBrk="1" hangingPunct="1">
              <a:buClr>
                <a:schemeClr val="bg1"/>
              </a:buClr>
              <a:defRPr/>
            </a:pPr>
            <a:r>
              <a:rPr lang="en-GB" dirty="0" smtClean="0">
                <a:solidFill>
                  <a:schemeClr val="bg1"/>
                </a:solidFill>
              </a:rPr>
              <a:t>Can identify thrombus and classify as old or fresh, occlusive or non-occlusive.</a:t>
            </a:r>
          </a:p>
          <a:p>
            <a:pPr eaLnBrk="1" hangingPunct="1">
              <a:buClr>
                <a:schemeClr val="bg1"/>
              </a:buClr>
              <a:defRPr/>
            </a:pPr>
            <a:r>
              <a:rPr lang="en-GB" dirty="0" smtClean="0">
                <a:solidFill>
                  <a:schemeClr val="bg1"/>
                </a:solidFill>
              </a:rPr>
              <a:t>Can identify incompetent valves – important in post thrombotic limb.</a:t>
            </a:r>
          </a:p>
          <a:p>
            <a:pPr eaLnBrk="1" hangingPunct="1">
              <a:buClr>
                <a:schemeClr val="bg1"/>
              </a:buClr>
              <a:defRPr/>
            </a:pPr>
            <a:r>
              <a:rPr lang="en-GB" dirty="0" smtClean="0">
                <a:solidFill>
                  <a:schemeClr val="bg1"/>
                </a:solidFill>
              </a:rPr>
              <a:t>Can identify differential diagnosis.</a:t>
            </a:r>
          </a:p>
        </p:txBody>
      </p:sp>
    </p:spTree>
    <p:extLst>
      <p:ext uri="{BB962C8B-B14F-4D97-AF65-F5344CB8AC3E}">
        <p14:creationId xmlns:p14="http://schemas.microsoft.com/office/powerpoint/2010/main" val="30214964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GB" altLang="en-US" dirty="0" smtClean="0">
                <a:solidFill>
                  <a:schemeClr val="bg1"/>
                </a:solidFill>
              </a:rPr>
              <a:t>Other Diagnostic Techniques</a:t>
            </a:r>
          </a:p>
        </p:txBody>
      </p:sp>
      <p:sp>
        <p:nvSpPr>
          <p:cNvPr id="19459" name="Rectangle 3"/>
          <p:cNvSpPr>
            <a:spLocks noGrp="1" noChangeArrowheads="1"/>
          </p:cNvSpPr>
          <p:nvPr>
            <p:ph type="body" idx="1"/>
          </p:nvPr>
        </p:nvSpPr>
        <p:spPr/>
        <p:txBody>
          <a:bodyPr/>
          <a:lstStyle/>
          <a:p>
            <a:pPr algn="ctr" eaLnBrk="1" hangingPunct="1">
              <a:buFontTx/>
              <a:buNone/>
            </a:pPr>
            <a:endParaRPr lang="en-GB" altLang="en-US" dirty="0" smtClean="0">
              <a:solidFill>
                <a:schemeClr val="bg1"/>
              </a:solidFill>
            </a:endParaRPr>
          </a:p>
          <a:p>
            <a:pPr algn="ctr" eaLnBrk="1" hangingPunct="1">
              <a:buFontTx/>
              <a:buNone/>
            </a:pPr>
            <a:r>
              <a:rPr lang="en-GB" altLang="en-US" sz="2800" b="1" dirty="0" smtClean="0">
                <a:solidFill>
                  <a:schemeClr val="bg1"/>
                </a:solidFill>
              </a:rPr>
              <a:t>Doppler Ultrasound (now the gold standard)</a:t>
            </a:r>
          </a:p>
          <a:p>
            <a:pPr algn="ctr" eaLnBrk="1" hangingPunct="1"/>
            <a:endParaRPr lang="en-GB" altLang="en-US" sz="2800" b="1" dirty="0" smtClean="0">
              <a:solidFill>
                <a:schemeClr val="bg1"/>
              </a:solidFill>
            </a:endParaRPr>
          </a:p>
          <a:p>
            <a:pPr algn="ctr" eaLnBrk="1" hangingPunct="1">
              <a:buFontTx/>
              <a:buNone/>
            </a:pPr>
            <a:r>
              <a:rPr lang="en-GB" altLang="en-US" sz="2800" b="1" dirty="0" smtClean="0">
                <a:solidFill>
                  <a:schemeClr val="bg1"/>
                </a:solidFill>
              </a:rPr>
              <a:t>Venography (old gold standard)</a:t>
            </a:r>
          </a:p>
          <a:p>
            <a:pPr algn="ctr" eaLnBrk="1" hangingPunct="1">
              <a:buFontTx/>
              <a:buNone/>
            </a:pPr>
            <a:endParaRPr lang="en-GB" altLang="en-US" sz="2800" b="1" dirty="0" smtClean="0">
              <a:solidFill>
                <a:schemeClr val="bg1"/>
              </a:solidFill>
            </a:endParaRPr>
          </a:p>
          <a:p>
            <a:pPr algn="ctr" eaLnBrk="1" hangingPunct="1">
              <a:buFontTx/>
              <a:buNone/>
            </a:pPr>
            <a:r>
              <a:rPr lang="en-GB" altLang="en-US" sz="2800" b="1" dirty="0" smtClean="0">
                <a:solidFill>
                  <a:schemeClr val="bg1"/>
                </a:solidFill>
              </a:rPr>
              <a:t>Plethysmography</a:t>
            </a:r>
          </a:p>
          <a:p>
            <a:pPr algn="ctr" eaLnBrk="1" hangingPunct="1">
              <a:buFontTx/>
              <a:buNone/>
            </a:pPr>
            <a:endParaRPr lang="en-GB" altLang="en-US" sz="2800" b="1" dirty="0" smtClean="0">
              <a:solidFill>
                <a:schemeClr val="bg1"/>
              </a:solidFill>
            </a:endParaRPr>
          </a:p>
          <a:p>
            <a:pPr algn="ctr" eaLnBrk="1" hangingPunct="1">
              <a:buFontTx/>
              <a:buNone/>
            </a:pPr>
            <a:r>
              <a:rPr lang="en-GB" altLang="en-US" sz="2800" b="1" dirty="0" smtClean="0">
                <a:solidFill>
                  <a:schemeClr val="bg1"/>
                </a:solidFill>
              </a:rPr>
              <a:t>MR and CT Venography</a:t>
            </a:r>
          </a:p>
        </p:txBody>
      </p:sp>
    </p:spTree>
    <p:extLst>
      <p:ext uri="{BB962C8B-B14F-4D97-AF65-F5344CB8AC3E}">
        <p14:creationId xmlns:p14="http://schemas.microsoft.com/office/powerpoint/2010/main" val="15013750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altLang="en-US" dirty="0" smtClean="0">
                <a:solidFill>
                  <a:schemeClr val="bg1"/>
                </a:solidFill>
              </a:rPr>
              <a:t>Ultrasound vs Venography</a:t>
            </a:r>
          </a:p>
        </p:txBody>
      </p:sp>
      <p:sp>
        <p:nvSpPr>
          <p:cNvPr id="20483" name="Rectangle 3"/>
          <p:cNvSpPr>
            <a:spLocks noGrp="1" noChangeArrowheads="1"/>
          </p:cNvSpPr>
          <p:nvPr>
            <p:ph type="body" idx="1"/>
          </p:nvPr>
        </p:nvSpPr>
        <p:spPr>
          <a:xfrm>
            <a:off x="467544" y="1640727"/>
            <a:ext cx="3754438" cy="4525963"/>
          </a:xfrm>
        </p:spPr>
        <p:txBody>
          <a:bodyPr/>
          <a:lstStyle/>
          <a:p>
            <a:pPr eaLnBrk="1" hangingPunct="1">
              <a:buClr>
                <a:schemeClr val="bg1"/>
              </a:buClr>
            </a:pPr>
            <a:r>
              <a:rPr lang="en-US" altLang="en-US" sz="2000" dirty="0" smtClean="0">
                <a:solidFill>
                  <a:schemeClr val="bg1"/>
                </a:solidFill>
              </a:rPr>
              <a:t>Non-invasive</a:t>
            </a:r>
          </a:p>
          <a:p>
            <a:pPr eaLnBrk="1" hangingPunct="1">
              <a:buClr>
                <a:schemeClr val="bg1"/>
              </a:buClr>
              <a:buFontTx/>
              <a:buNone/>
            </a:pPr>
            <a:endParaRPr lang="en-US" altLang="en-US" sz="2000" dirty="0" smtClean="0">
              <a:solidFill>
                <a:schemeClr val="bg1"/>
              </a:solidFill>
            </a:endParaRPr>
          </a:p>
          <a:p>
            <a:pPr eaLnBrk="1" hangingPunct="1">
              <a:buClr>
                <a:schemeClr val="bg1"/>
              </a:buClr>
            </a:pPr>
            <a:r>
              <a:rPr lang="en-US" altLang="en-US" sz="2000" dirty="0" smtClean="0">
                <a:solidFill>
                  <a:schemeClr val="bg1"/>
                </a:solidFill>
              </a:rPr>
              <a:t>Relatively painless</a:t>
            </a:r>
          </a:p>
          <a:p>
            <a:pPr eaLnBrk="1" hangingPunct="1">
              <a:buClr>
                <a:schemeClr val="bg1"/>
              </a:buClr>
            </a:pPr>
            <a:endParaRPr lang="en-US" altLang="en-US" sz="2000" dirty="0" smtClean="0">
              <a:solidFill>
                <a:schemeClr val="bg1"/>
              </a:solidFill>
            </a:endParaRPr>
          </a:p>
          <a:p>
            <a:pPr eaLnBrk="1" hangingPunct="1">
              <a:buClr>
                <a:schemeClr val="bg1"/>
              </a:buClr>
            </a:pPr>
            <a:r>
              <a:rPr lang="en-US" altLang="en-US" sz="2000" dirty="0" smtClean="0">
                <a:solidFill>
                  <a:schemeClr val="bg1"/>
                </a:solidFill>
              </a:rPr>
              <a:t>Quick Diagnosis</a:t>
            </a:r>
          </a:p>
          <a:p>
            <a:pPr eaLnBrk="1" hangingPunct="1">
              <a:buClr>
                <a:schemeClr val="bg1"/>
              </a:buClr>
            </a:pPr>
            <a:endParaRPr lang="en-US" altLang="en-US" sz="2000" dirty="0" smtClean="0">
              <a:solidFill>
                <a:schemeClr val="bg1"/>
              </a:solidFill>
            </a:endParaRPr>
          </a:p>
          <a:p>
            <a:pPr eaLnBrk="1" hangingPunct="1">
              <a:buClr>
                <a:schemeClr val="bg1"/>
              </a:buClr>
            </a:pPr>
            <a:r>
              <a:rPr lang="en-US" altLang="en-US" sz="2000" dirty="0" smtClean="0">
                <a:solidFill>
                  <a:schemeClr val="bg1"/>
                </a:solidFill>
              </a:rPr>
              <a:t>Operator dependent </a:t>
            </a:r>
          </a:p>
          <a:p>
            <a:pPr eaLnBrk="1" hangingPunct="1">
              <a:buClr>
                <a:schemeClr val="bg1"/>
              </a:buClr>
            </a:pPr>
            <a:endParaRPr lang="en-US" altLang="en-US" sz="2000" dirty="0" smtClean="0">
              <a:solidFill>
                <a:schemeClr val="bg1"/>
              </a:solidFill>
            </a:endParaRPr>
          </a:p>
          <a:p>
            <a:pPr eaLnBrk="1" hangingPunct="1">
              <a:buClr>
                <a:schemeClr val="bg1"/>
              </a:buClr>
            </a:pPr>
            <a:r>
              <a:rPr lang="en-US" altLang="en-US" sz="2000" dirty="0" smtClean="0">
                <a:solidFill>
                  <a:schemeClr val="bg1"/>
                </a:solidFill>
              </a:rPr>
              <a:t>Calf and Iliac vein DVT detection low (60-70%)</a:t>
            </a:r>
          </a:p>
        </p:txBody>
      </p:sp>
      <p:sp>
        <p:nvSpPr>
          <p:cNvPr id="20484" name="Text Box 4"/>
          <p:cNvSpPr txBox="1">
            <a:spLocks noChangeArrowheads="1"/>
          </p:cNvSpPr>
          <p:nvPr/>
        </p:nvSpPr>
        <p:spPr bwMode="auto">
          <a:xfrm>
            <a:off x="4499992" y="1601760"/>
            <a:ext cx="4248472"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Char char="•"/>
            </a:pPr>
            <a:r>
              <a:rPr lang="en-US" altLang="en-US" sz="2400" dirty="0">
                <a:solidFill>
                  <a:schemeClr val="bg1"/>
                </a:solidFill>
              </a:rPr>
              <a:t> </a:t>
            </a:r>
            <a:r>
              <a:rPr lang="en-US" altLang="en-US" sz="2000" dirty="0">
                <a:solidFill>
                  <a:schemeClr val="bg1"/>
                </a:solidFill>
              </a:rPr>
              <a:t>Invasive and painful</a:t>
            </a:r>
          </a:p>
          <a:p>
            <a:pPr eaLnBrk="1" hangingPunct="1"/>
            <a:endParaRPr lang="en-US" altLang="en-US" sz="2000" dirty="0">
              <a:solidFill>
                <a:schemeClr val="bg1"/>
              </a:solidFill>
            </a:endParaRPr>
          </a:p>
          <a:p>
            <a:pPr eaLnBrk="1" hangingPunct="1">
              <a:buFontTx/>
              <a:buChar char="•"/>
            </a:pPr>
            <a:r>
              <a:rPr lang="en-US" altLang="en-US" sz="2000" dirty="0">
                <a:solidFill>
                  <a:schemeClr val="bg1"/>
                </a:solidFill>
              </a:rPr>
              <a:t> Allergy to contrast possible</a:t>
            </a:r>
          </a:p>
          <a:p>
            <a:pPr eaLnBrk="1" hangingPunct="1">
              <a:buFontTx/>
              <a:buChar char="•"/>
            </a:pPr>
            <a:endParaRPr lang="en-US" altLang="en-US" sz="2000" dirty="0">
              <a:solidFill>
                <a:schemeClr val="bg1"/>
              </a:solidFill>
            </a:endParaRPr>
          </a:p>
          <a:p>
            <a:pPr eaLnBrk="1" hangingPunct="1">
              <a:buFontTx/>
              <a:buChar char="•"/>
            </a:pPr>
            <a:r>
              <a:rPr lang="en-US" altLang="en-US" sz="2000" dirty="0">
                <a:solidFill>
                  <a:schemeClr val="bg1"/>
                </a:solidFill>
              </a:rPr>
              <a:t> Does not exclude DVT in venous variants.</a:t>
            </a:r>
          </a:p>
          <a:p>
            <a:pPr eaLnBrk="1" hangingPunct="1">
              <a:buFontTx/>
              <a:buChar char="•"/>
            </a:pPr>
            <a:endParaRPr lang="en-US" altLang="en-US" sz="2000" dirty="0">
              <a:solidFill>
                <a:schemeClr val="bg1"/>
              </a:solidFill>
            </a:endParaRPr>
          </a:p>
          <a:p>
            <a:pPr eaLnBrk="1" hangingPunct="1">
              <a:buFontTx/>
              <a:buChar char="•"/>
            </a:pPr>
            <a:r>
              <a:rPr lang="en-US" altLang="en-US" sz="2000" dirty="0">
                <a:solidFill>
                  <a:schemeClr val="bg1"/>
                </a:solidFill>
              </a:rPr>
              <a:t> Doesn’t give Differential Diagnosis</a:t>
            </a:r>
          </a:p>
          <a:p>
            <a:pPr eaLnBrk="1" hangingPunct="1">
              <a:buFontTx/>
              <a:buChar char="•"/>
            </a:pPr>
            <a:endParaRPr lang="en-US" altLang="en-US" sz="2000" dirty="0">
              <a:solidFill>
                <a:schemeClr val="bg1"/>
              </a:solidFill>
            </a:endParaRPr>
          </a:p>
          <a:p>
            <a:pPr eaLnBrk="1" hangingPunct="1">
              <a:buFontTx/>
              <a:buChar char="•"/>
            </a:pPr>
            <a:r>
              <a:rPr lang="en-US" altLang="en-US" sz="2000" dirty="0">
                <a:solidFill>
                  <a:schemeClr val="bg1"/>
                </a:solidFill>
              </a:rPr>
              <a:t> Endothelial trauma can      cause DVT</a:t>
            </a:r>
          </a:p>
          <a:p>
            <a:pPr eaLnBrk="1" hangingPunct="1">
              <a:buFontTx/>
              <a:buChar char="•"/>
            </a:pPr>
            <a:endParaRPr lang="en-US" altLang="en-US" sz="2000" dirty="0">
              <a:solidFill>
                <a:schemeClr val="bg1"/>
              </a:solidFill>
            </a:endParaRPr>
          </a:p>
          <a:p>
            <a:pPr eaLnBrk="1" hangingPunct="1">
              <a:buFontTx/>
              <a:buChar char="•"/>
            </a:pPr>
            <a:r>
              <a:rPr lang="en-US" altLang="en-US" sz="2000" dirty="0">
                <a:solidFill>
                  <a:schemeClr val="bg1"/>
                </a:solidFill>
              </a:rPr>
              <a:t>30% fail to gain access to vein</a:t>
            </a:r>
          </a:p>
          <a:p>
            <a:pPr eaLnBrk="1" hangingPunct="1"/>
            <a:endParaRPr lang="en-US" altLang="en-US" sz="2000" dirty="0">
              <a:solidFill>
                <a:schemeClr val="bg1"/>
              </a:solidFill>
            </a:endParaRPr>
          </a:p>
          <a:p>
            <a:pPr eaLnBrk="1" hangingPunct="1">
              <a:buFontTx/>
              <a:buChar char="•"/>
            </a:pPr>
            <a:r>
              <a:rPr lang="en-US" altLang="en-US" sz="2000" dirty="0">
                <a:solidFill>
                  <a:schemeClr val="bg1"/>
                </a:solidFill>
              </a:rPr>
              <a:t> Expensive</a:t>
            </a:r>
          </a:p>
          <a:p>
            <a:pPr eaLnBrk="1" hangingPunct="1">
              <a:spcBef>
                <a:spcPct val="50000"/>
              </a:spcBef>
            </a:pPr>
            <a:endParaRPr lang="en-GB" altLang="en-US" sz="2000" dirty="0"/>
          </a:p>
        </p:txBody>
      </p:sp>
    </p:spTree>
    <p:extLst>
      <p:ext uri="{BB962C8B-B14F-4D97-AF65-F5344CB8AC3E}">
        <p14:creationId xmlns:p14="http://schemas.microsoft.com/office/powerpoint/2010/main" val="4188716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How to scan a DVT</a:t>
            </a:r>
            <a:endParaRPr lang="en-GB" dirty="0">
              <a:solidFill>
                <a:schemeClr val="bg1"/>
              </a:solidFill>
            </a:endParaRPr>
          </a:p>
        </p:txBody>
      </p:sp>
      <p:sp>
        <p:nvSpPr>
          <p:cNvPr id="3" name="Content Placeholder 2"/>
          <p:cNvSpPr>
            <a:spLocks noGrp="1"/>
          </p:cNvSpPr>
          <p:nvPr>
            <p:ph idx="1"/>
          </p:nvPr>
        </p:nvSpPr>
        <p:spPr>
          <a:xfrm>
            <a:off x="539552" y="1268760"/>
            <a:ext cx="8280920" cy="5400600"/>
          </a:xfrm>
        </p:spPr>
        <p:txBody>
          <a:bodyPr/>
          <a:lstStyle/>
          <a:p>
            <a:pPr>
              <a:buClr>
                <a:schemeClr val="bg1"/>
              </a:buClr>
            </a:pPr>
            <a:r>
              <a:rPr lang="en-GB" sz="1400" dirty="0">
                <a:solidFill>
                  <a:schemeClr val="bg1"/>
                </a:solidFill>
              </a:rPr>
              <a:t>Deep Venous Thrombosis Assessment (4-7MHz linear array</a:t>
            </a:r>
            <a:r>
              <a:rPr lang="en-GB" sz="1400" dirty="0" smtClean="0">
                <a:solidFill>
                  <a:schemeClr val="bg1"/>
                </a:solidFill>
              </a:rPr>
              <a:t>)</a:t>
            </a:r>
            <a:endParaRPr lang="en-GB" sz="1400" dirty="0">
              <a:solidFill>
                <a:schemeClr val="bg1"/>
              </a:solidFill>
            </a:endParaRPr>
          </a:p>
          <a:p>
            <a:pPr>
              <a:buClr>
                <a:schemeClr val="bg1"/>
              </a:buClr>
            </a:pPr>
            <a:r>
              <a:rPr lang="en-GB" sz="1400" dirty="0">
                <a:solidFill>
                  <a:schemeClr val="bg1"/>
                </a:solidFill>
              </a:rPr>
              <a:t>The transducer is placed in the groin in transverse plane and the common femoral vein (CFV) is identified medial to the common femoral artery.3 </a:t>
            </a:r>
          </a:p>
          <a:p>
            <a:pPr>
              <a:buClr>
                <a:schemeClr val="bg1"/>
              </a:buClr>
            </a:pPr>
            <a:r>
              <a:rPr lang="en-GB" sz="1400" dirty="0">
                <a:solidFill>
                  <a:schemeClr val="bg1"/>
                </a:solidFill>
              </a:rPr>
              <a:t>The Doppler sample volume is placed in the CFV, corrected to a 60 degree angle and steered to align parallel with common femoral vein flow. The sample volume gate should span the full diameter of the lumen.1,8 Venous flow should be phasic with respiration. The patient is asked to perform a Valsalva manoeuvre, i.e. a cough. If a cough does not produce a satisfactory response, a full Valsalva manoeuvre should be performed.1,6 Ask the patient to take a breath in and hold it, then to increase the pressure in their thorax. This is achieved by asking the patient to ‘bear down’ – pretending to go to toilet.1,4 This should result in a temporary reversal of venous flow and indicate patency of proximal veins. With a proximal obstruction, flow in the CFV will be continuous and aphasic with respiration, </a:t>
            </a:r>
            <a:r>
              <a:rPr lang="en-GB" sz="1400" dirty="0" smtClean="0">
                <a:solidFill>
                  <a:schemeClr val="bg1"/>
                </a:solidFill>
              </a:rPr>
              <a:t>with </a:t>
            </a:r>
            <a:r>
              <a:rPr lang="en-GB" sz="1400" dirty="0">
                <a:solidFill>
                  <a:schemeClr val="bg1"/>
                </a:solidFill>
              </a:rPr>
              <a:t>poor or no response to Valsalva manoeuvre.1 If this occurs then the CVS should scan the iliac veins and IVC to assess whether there is a proximal DVT and/or a mass causing external compression of the </a:t>
            </a:r>
            <a:r>
              <a:rPr lang="en-GB" sz="1400" dirty="0" smtClean="0">
                <a:solidFill>
                  <a:schemeClr val="bg1"/>
                </a:solidFill>
              </a:rPr>
              <a:t>vein.1,5,6</a:t>
            </a:r>
            <a:endParaRPr lang="en-GB" sz="1400" dirty="0">
              <a:solidFill>
                <a:schemeClr val="bg1"/>
              </a:solidFill>
            </a:endParaRPr>
          </a:p>
          <a:p>
            <a:pPr>
              <a:buClr>
                <a:schemeClr val="bg1"/>
              </a:buClr>
            </a:pPr>
            <a:r>
              <a:rPr lang="en-GB" sz="1400" dirty="0">
                <a:solidFill>
                  <a:schemeClr val="bg1"/>
                </a:solidFill>
              </a:rPr>
              <a:t>Following completion of the Valsalva manoeuvre, the common femoral vein should be compressed using external transducer pressure, to confirm patency.1 Assessment of competency (using colour/spectral Doppler) and patency (using compression) of all other deep proximal veins should be performed as follows. The distal CFV bifurcates into two deep veins. The deeper vein is the </a:t>
            </a:r>
            <a:r>
              <a:rPr lang="en-GB" sz="1400" dirty="0" err="1">
                <a:solidFill>
                  <a:schemeClr val="bg1"/>
                </a:solidFill>
              </a:rPr>
              <a:t>profunda</a:t>
            </a:r>
            <a:r>
              <a:rPr lang="en-GB" sz="1400" dirty="0">
                <a:solidFill>
                  <a:schemeClr val="bg1"/>
                </a:solidFill>
              </a:rPr>
              <a:t> </a:t>
            </a:r>
            <a:r>
              <a:rPr lang="en-GB" sz="1400" dirty="0" err="1">
                <a:solidFill>
                  <a:schemeClr val="bg1"/>
                </a:solidFill>
              </a:rPr>
              <a:t>femoris</a:t>
            </a:r>
            <a:r>
              <a:rPr lang="en-GB" sz="1400" dirty="0">
                <a:solidFill>
                  <a:schemeClr val="bg1"/>
                </a:solidFill>
              </a:rPr>
              <a:t> vein, the more superficial vein is the superficial femoral vein (SFV). The </a:t>
            </a:r>
            <a:r>
              <a:rPr lang="en-GB" sz="1400" dirty="0" err="1">
                <a:solidFill>
                  <a:schemeClr val="bg1"/>
                </a:solidFill>
              </a:rPr>
              <a:t>profunda</a:t>
            </a:r>
            <a:r>
              <a:rPr lang="en-GB" sz="1400" dirty="0">
                <a:solidFill>
                  <a:schemeClr val="bg1"/>
                </a:solidFill>
              </a:rPr>
              <a:t> </a:t>
            </a:r>
            <a:r>
              <a:rPr lang="en-GB" sz="1400" dirty="0" err="1">
                <a:solidFill>
                  <a:schemeClr val="bg1"/>
                </a:solidFill>
              </a:rPr>
              <a:t>femoris</a:t>
            </a:r>
            <a:r>
              <a:rPr lang="en-GB" sz="1400" dirty="0">
                <a:solidFill>
                  <a:schemeClr val="bg1"/>
                </a:solidFill>
              </a:rPr>
              <a:t> origin should be assessed whilst the SFV should be assessed along its length, adopting an increasingly </a:t>
            </a:r>
            <a:r>
              <a:rPr lang="en-GB" sz="1400" dirty="0" err="1">
                <a:solidFill>
                  <a:schemeClr val="bg1"/>
                </a:solidFill>
              </a:rPr>
              <a:t>anterio</a:t>
            </a:r>
            <a:r>
              <a:rPr lang="en-GB" sz="1400" dirty="0">
                <a:solidFill>
                  <a:schemeClr val="bg1"/>
                </a:solidFill>
              </a:rPr>
              <a:t>-medial approach.2,5 The popliteal vein is located within the popliteal fossa – care should be taken to scan as proximally as possible to overlap with the distal SFV.1 </a:t>
            </a:r>
          </a:p>
          <a:p>
            <a:endParaRPr lang="en-GB" sz="1400" dirty="0">
              <a:solidFill>
                <a:schemeClr val="bg1"/>
              </a:solidFill>
            </a:endParaRPr>
          </a:p>
        </p:txBody>
      </p:sp>
    </p:spTree>
    <p:extLst>
      <p:ext uri="{BB962C8B-B14F-4D97-AF65-F5344CB8AC3E}">
        <p14:creationId xmlns:p14="http://schemas.microsoft.com/office/powerpoint/2010/main" val="2881499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67545" y="260648"/>
            <a:ext cx="8208912" cy="6408712"/>
          </a:xfrm>
        </p:spPr>
        <p:txBody>
          <a:bodyPr/>
          <a:lstStyle/>
          <a:p>
            <a:pPr>
              <a:buClr>
                <a:schemeClr val="bg1"/>
              </a:buClr>
            </a:pPr>
            <a:r>
              <a:rPr lang="en-GB" sz="1400" dirty="0" smtClean="0">
                <a:solidFill>
                  <a:schemeClr val="bg1"/>
                </a:solidFill>
              </a:rPr>
              <a:t>Manual </a:t>
            </a:r>
            <a:r>
              <a:rPr lang="en-GB" sz="1400" dirty="0">
                <a:solidFill>
                  <a:schemeClr val="bg1"/>
                </a:solidFill>
              </a:rPr>
              <a:t>compression of the deep veins should be repeated at regular intervals (2-3cm); failure to fully compress the veins may indicate the presence of thrombus.2 The echogenicity of the thrombus indicates its age. 11 Thrombus becomes increasingly echogenic over time, as it becomes more organised.1 In time, the vessel may begin to re-canalise – old residual thrombus can be seen to produce a scarred appearance, with multiple channels of flow seen.1 Slow or partial re-canalisation can result in deep venous insufficiency.1 Competency is assessed by calf augmentation using both colour and spectral Doppler - on release of the calf there should be no or very slight (&lt;0.5sec) retrograde flow, which indicates no significant reflux.4 </a:t>
            </a:r>
          </a:p>
          <a:p>
            <a:pPr>
              <a:buClr>
                <a:schemeClr val="bg1"/>
              </a:buClr>
            </a:pPr>
            <a:r>
              <a:rPr lang="en-GB" sz="1400" dirty="0">
                <a:solidFill>
                  <a:schemeClr val="bg1"/>
                </a:solidFill>
              </a:rPr>
              <a:t>Deep calf veins should be assessed using manual compression, </a:t>
            </a:r>
            <a:r>
              <a:rPr lang="en-GB" sz="1400" dirty="0" err="1">
                <a:solidFill>
                  <a:schemeClr val="bg1"/>
                </a:solidFill>
              </a:rPr>
              <a:t>colourflow</a:t>
            </a:r>
            <a:r>
              <a:rPr lang="en-GB" sz="1400" dirty="0">
                <a:solidFill>
                  <a:schemeClr val="bg1"/>
                </a:solidFill>
              </a:rPr>
              <a:t> and spectral Doppler to assess competency. The transducer is placed into the popliteal fossa and the popliteal vein is identified lateral to the mid line. Up to eight gastrocnemius veins may be visualised in the proximal calf, within the gastrocnemius muscle.2 The </a:t>
            </a:r>
            <a:r>
              <a:rPr lang="en-GB" sz="1400" dirty="0" err="1">
                <a:solidFill>
                  <a:schemeClr val="bg1"/>
                </a:solidFill>
              </a:rPr>
              <a:t>soleal</a:t>
            </a:r>
            <a:r>
              <a:rPr lang="en-GB" sz="1400" dirty="0">
                <a:solidFill>
                  <a:schemeClr val="bg1"/>
                </a:solidFill>
              </a:rPr>
              <a:t> veins are imbedded in the soleus muscle and are often less easily identified. Several </a:t>
            </a:r>
            <a:r>
              <a:rPr lang="en-GB" sz="1400" dirty="0" err="1">
                <a:solidFill>
                  <a:schemeClr val="bg1"/>
                </a:solidFill>
              </a:rPr>
              <a:t>soleal</a:t>
            </a:r>
            <a:r>
              <a:rPr lang="en-GB" sz="1400" dirty="0">
                <a:solidFill>
                  <a:schemeClr val="bg1"/>
                </a:solidFill>
              </a:rPr>
              <a:t> veins may be present which may have connections with other deep calf veins – often the posterior </a:t>
            </a:r>
            <a:r>
              <a:rPr lang="en-GB" sz="1400" dirty="0" err="1">
                <a:solidFill>
                  <a:schemeClr val="bg1"/>
                </a:solidFill>
              </a:rPr>
              <a:t>tibial</a:t>
            </a:r>
            <a:r>
              <a:rPr lang="en-GB" sz="1400" dirty="0">
                <a:solidFill>
                  <a:schemeClr val="bg1"/>
                </a:solidFill>
              </a:rPr>
              <a:t> or peroneal veins. </a:t>
            </a:r>
            <a:r>
              <a:rPr lang="en-GB" sz="1400" dirty="0" err="1">
                <a:solidFill>
                  <a:schemeClr val="bg1"/>
                </a:solidFill>
              </a:rPr>
              <a:t>Soleal</a:t>
            </a:r>
            <a:r>
              <a:rPr lang="en-GB" sz="1400" dirty="0">
                <a:solidFill>
                  <a:schemeClr val="bg1"/>
                </a:solidFill>
              </a:rPr>
              <a:t> veins are identified more distally than the gastrocnemius veins.2 If gastrocnemius or </a:t>
            </a:r>
            <a:r>
              <a:rPr lang="en-GB" sz="1400" dirty="0" err="1">
                <a:solidFill>
                  <a:schemeClr val="bg1"/>
                </a:solidFill>
              </a:rPr>
              <a:t>soleal</a:t>
            </a:r>
            <a:r>
              <a:rPr lang="en-GB" sz="1400" dirty="0">
                <a:solidFill>
                  <a:schemeClr val="bg1"/>
                </a:solidFill>
              </a:rPr>
              <a:t> veins appear particularly dilated, they should be assessed for competency using colour/spectral Doppler</a:t>
            </a:r>
            <a:r>
              <a:rPr lang="en-GB" sz="1400" dirty="0" smtClean="0">
                <a:solidFill>
                  <a:schemeClr val="bg1"/>
                </a:solidFill>
              </a:rPr>
              <a:t>.</a:t>
            </a:r>
            <a:endParaRPr lang="en-GB" sz="1400" dirty="0">
              <a:solidFill>
                <a:schemeClr val="bg1"/>
              </a:solidFill>
            </a:endParaRPr>
          </a:p>
          <a:p>
            <a:pPr>
              <a:buClr>
                <a:schemeClr val="bg1"/>
              </a:buClr>
            </a:pPr>
            <a:r>
              <a:rPr lang="en-GB" sz="1400" dirty="0">
                <a:solidFill>
                  <a:schemeClr val="bg1"/>
                </a:solidFill>
              </a:rPr>
              <a:t>The anterior </a:t>
            </a:r>
            <a:r>
              <a:rPr lang="en-GB" sz="1400" dirty="0" err="1">
                <a:solidFill>
                  <a:schemeClr val="bg1"/>
                </a:solidFill>
              </a:rPr>
              <a:t>tibial</a:t>
            </a:r>
            <a:r>
              <a:rPr lang="en-GB" sz="1400" dirty="0">
                <a:solidFill>
                  <a:schemeClr val="bg1"/>
                </a:solidFill>
              </a:rPr>
              <a:t> veins may be seen as the first deep communication with the popliteal vein. Distal to this junction the </a:t>
            </a:r>
            <a:r>
              <a:rPr lang="en-GB" sz="1400" dirty="0" err="1">
                <a:solidFill>
                  <a:schemeClr val="bg1"/>
                </a:solidFill>
              </a:rPr>
              <a:t>tibio</a:t>
            </a:r>
            <a:r>
              <a:rPr lang="en-GB" sz="1400" dirty="0">
                <a:solidFill>
                  <a:schemeClr val="bg1"/>
                </a:solidFill>
              </a:rPr>
              <a:t>-peroneal trunk veins divide to form the posterior </a:t>
            </a:r>
            <a:r>
              <a:rPr lang="en-GB" sz="1400" dirty="0" err="1">
                <a:solidFill>
                  <a:schemeClr val="bg1"/>
                </a:solidFill>
              </a:rPr>
              <a:t>tibial</a:t>
            </a:r>
            <a:r>
              <a:rPr lang="en-GB" sz="1400" dirty="0">
                <a:solidFill>
                  <a:schemeClr val="bg1"/>
                </a:solidFill>
              </a:rPr>
              <a:t> and peroneal veins.1,12 It is sometimes easier to trace the deep calf veins from the ankle proximally. Placing the transducer posterior to the medial malleolus, both posterior </a:t>
            </a:r>
            <a:r>
              <a:rPr lang="en-GB" sz="1400" dirty="0" err="1">
                <a:solidFill>
                  <a:schemeClr val="bg1"/>
                </a:solidFill>
              </a:rPr>
              <a:t>tibial</a:t>
            </a:r>
            <a:r>
              <a:rPr lang="en-GB" sz="1400" dirty="0">
                <a:solidFill>
                  <a:schemeClr val="bg1"/>
                </a:solidFill>
              </a:rPr>
              <a:t> veins can be visualised adjacent to the posterior </a:t>
            </a:r>
            <a:r>
              <a:rPr lang="en-GB" sz="1400" dirty="0" err="1">
                <a:solidFill>
                  <a:schemeClr val="bg1"/>
                </a:solidFill>
              </a:rPr>
              <a:t>tibial</a:t>
            </a:r>
            <a:r>
              <a:rPr lang="en-GB" sz="1400" dirty="0">
                <a:solidFill>
                  <a:schemeClr val="bg1"/>
                </a:solidFill>
              </a:rPr>
              <a:t> artery.2 If the probe is angled slightly posteriorly the peroneal artery and veins should be visualised deep to the posterior </a:t>
            </a:r>
            <a:r>
              <a:rPr lang="en-GB" sz="1400" dirty="0" err="1">
                <a:solidFill>
                  <a:schemeClr val="bg1"/>
                </a:solidFill>
              </a:rPr>
              <a:t>tibial</a:t>
            </a:r>
            <a:r>
              <a:rPr lang="en-GB" sz="1400" dirty="0">
                <a:solidFill>
                  <a:schemeClr val="bg1"/>
                </a:solidFill>
              </a:rPr>
              <a:t> vessels.2 Placing the transducer on the anterior aspect of the ankle, the anterior </a:t>
            </a:r>
            <a:r>
              <a:rPr lang="en-GB" sz="1400" dirty="0" err="1">
                <a:solidFill>
                  <a:schemeClr val="bg1"/>
                </a:solidFill>
              </a:rPr>
              <a:t>tibial</a:t>
            </a:r>
            <a:r>
              <a:rPr lang="en-GB" sz="1400" dirty="0">
                <a:solidFill>
                  <a:schemeClr val="bg1"/>
                </a:solidFill>
              </a:rPr>
              <a:t> artery and veins can be visualised and traced.14 Placing your thumb and first finger on the </a:t>
            </a:r>
            <a:r>
              <a:rPr lang="en-GB" sz="1400" dirty="0" err="1">
                <a:solidFill>
                  <a:schemeClr val="bg1"/>
                </a:solidFill>
              </a:rPr>
              <a:t>anterio</a:t>
            </a:r>
            <a:r>
              <a:rPr lang="en-GB" sz="1400" dirty="0">
                <a:solidFill>
                  <a:schemeClr val="bg1"/>
                </a:solidFill>
              </a:rPr>
              <a:t>-medial or </a:t>
            </a:r>
            <a:r>
              <a:rPr lang="en-GB" sz="1400" dirty="0" err="1">
                <a:solidFill>
                  <a:schemeClr val="bg1"/>
                </a:solidFill>
              </a:rPr>
              <a:t>anterio</a:t>
            </a:r>
            <a:r>
              <a:rPr lang="en-GB" sz="1400" dirty="0">
                <a:solidFill>
                  <a:schemeClr val="bg1"/>
                </a:solidFill>
              </a:rPr>
              <a:t>-lateral aspects of the ankle and applying pressure can augment flow in posterior </a:t>
            </a:r>
            <a:r>
              <a:rPr lang="en-GB" sz="1400" dirty="0" err="1">
                <a:solidFill>
                  <a:schemeClr val="bg1"/>
                </a:solidFill>
              </a:rPr>
              <a:t>tibial</a:t>
            </a:r>
            <a:r>
              <a:rPr lang="en-GB" sz="1400" dirty="0">
                <a:solidFill>
                  <a:schemeClr val="bg1"/>
                </a:solidFill>
              </a:rPr>
              <a:t>, anterior </a:t>
            </a:r>
            <a:r>
              <a:rPr lang="en-GB" sz="1400" dirty="0" err="1">
                <a:solidFill>
                  <a:schemeClr val="bg1"/>
                </a:solidFill>
              </a:rPr>
              <a:t>tibial</a:t>
            </a:r>
            <a:r>
              <a:rPr lang="en-GB" sz="1400" dirty="0">
                <a:solidFill>
                  <a:schemeClr val="bg1"/>
                </a:solidFill>
              </a:rPr>
              <a:t> and peroneal veins in order to assess competency.1,2 </a:t>
            </a:r>
          </a:p>
          <a:p>
            <a:endParaRPr lang="en-GB" sz="1400" dirty="0">
              <a:solidFill>
                <a:schemeClr val="bg1"/>
              </a:solidFill>
            </a:endParaRPr>
          </a:p>
        </p:txBody>
      </p:sp>
    </p:spTree>
    <p:extLst>
      <p:ext uri="{BB962C8B-B14F-4D97-AF65-F5344CB8AC3E}">
        <p14:creationId xmlns:p14="http://schemas.microsoft.com/office/powerpoint/2010/main" val="29923230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67544" y="260648"/>
            <a:ext cx="8352928" cy="6480720"/>
          </a:xfrm>
        </p:spPr>
        <p:txBody>
          <a:bodyPr/>
          <a:lstStyle/>
          <a:p>
            <a:pPr>
              <a:buClr>
                <a:schemeClr val="bg1"/>
              </a:buClr>
            </a:pPr>
            <a:r>
              <a:rPr lang="en-GB" sz="1400" dirty="0">
                <a:solidFill>
                  <a:schemeClr val="bg1"/>
                </a:solidFill>
              </a:rPr>
              <a:t>When a DVT scan is requested the LSV, SSV and their junctions with the deep venous system should be assessed for superficial thrombophlebitis and obvious signs of incompetence.1,2,11 If the LSV is incompetent within 0.5cm of the SFJ, it is assumed that the SFJ is slightly incompetent even if no reflux is seen in the CFV</a:t>
            </a:r>
            <a:r>
              <a:rPr lang="en-GB" sz="1400" dirty="0" smtClean="0">
                <a:solidFill>
                  <a:schemeClr val="bg1"/>
                </a:solidFill>
              </a:rPr>
              <a:t>.</a:t>
            </a:r>
            <a:endParaRPr lang="en-GB" sz="1400" dirty="0">
              <a:solidFill>
                <a:schemeClr val="bg1"/>
              </a:solidFill>
            </a:endParaRPr>
          </a:p>
          <a:p>
            <a:pPr>
              <a:buClr>
                <a:schemeClr val="bg1"/>
              </a:buClr>
            </a:pPr>
            <a:r>
              <a:rPr lang="en-GB" sz="1400" dirty="0">
                <a:solidFill>
                  <a:schemeClr val="bg1"/>
                </a:solidFill>
              </a:rPr>
              <a:t>Differential diagnoses of clinical DVT include (but are not limited to): Bakers cysts, superficial oedema, </a:t>
            </a:r>
            <a:r>
              <a:rPr lang="en-GB" sz="1400" dirty="0" err="1">
                <a:solidFill>
                  <a:schemeClr val="bg1"/>
                </a:solidFill>
              </a:rPr>
              <a:t>cellulitus</a:t>
            </a:r>
            <a:r>
              <a:rPr lang="en-GB" sz="1400" dirty="0">
                <a:solidFill>
                  <a:schemeClr val="bg1"/>
                </a:solidFill>
              </a:rPr>
              <a:t>, </a:t>
            </a:r>
            <a:r>
              <a:rPr lang="en-GB" sz="1400" dirty="0" err="1">
                <a:solidFill>
                  <a:schemeClr val="bg1"/>
                </a:solidFill>
              </a:rPr>
              <a:t>lymphodema</a:t>
            </a:r>
            <a:r>
              <a:rPr lang="en-GB" sz="1400" dirty="0">
                <a:solidFill>
                  <a:schemeClr val="bg1"/>
                </a:solidFill>
              </a:rPr>
              <a:t>, thrombophlebitis, popliteal arterial aneurysms and superficial venous incompetence. If you identify an abnormal lesion during the course of your scan, note site, dimensions and descriptive information.</a:t>
            </a:r>
          </a:p>
          <a:p>
            <a:pPr>
              <a:buClr>
                <a:schemeClr val="bg1"/>
              </a:buClr>
            </a:pPr>
            <a:endParaRPr lang="en-GB" sz="1400" dirty="0">
              <a:solidFill>
                <a:schemeClr val="bg1"/>
              </a:solidFill>
            </a:endParaRPr>
          </a:p>
          <a:p>
            <a:pPr>
              <a:buClr>
                <a:schemeClr val="bg1"/>
              </a:buClr>
            </a:pPr>
            <a:r>
              <a:rPr lang="en-GB" sz="1400" dirty="0">
                <a:solidFill>
                  <a:schemeClr val="bg1"/>
                </a:solidFill>
              </a:rPr>
              <a:t>Rescan Policy</a:t>
            </a:r>
          </a:p>
          <a:p>
            <a:pPr>
              <a:buClr>
                <a:schemeClr val="bg1"/>
              </a:buClr>
            </a:pPr>
            <a:r>
              <a:rPr lang="en-GB" sz="1400" dirty="0" smtClean="0">
                <a:solidFill>
                  <a:schemeClr val="bg1"/>
                </a:solidFill>
              </a:rPr>
              <a:t>In </a:t>
            </a:r>
            <a:r>
              <a:rPr lang="en-GB" sz="1400" dirty="0">
                <a:solidFill>
                  <a:schemeClr val="bg1"/>
                </a:solidFill>
              </a:rPr>
              <a:t>some situations it is difficult to be certain that a vein is patent along its length. In such cases we state that we are “unable to fully exclude a DVT”. The scan is equivocal and upon the clinicians discretion usually requires a rescan 6-8 days later to check for DVT progression.2 Local protocols differ slightly as below:</a:t>
            </a:r>
          </a:p>
          <a:p>
            <a:pPr>
              <a:buClr>
                <a:schemeClr val="bg1"/>
              </a:buClr>
            </a:pPr>
            <a:r>
              <a:rPr lang="en-GB" sz="1400" dirty="0" smtClean="0">
                <a:solidFill>
                  <a:schemeClr val="bg1"/>
                </a:solidFill>
              </a:rPr>
              <a:t>Oldham</a:t>
            </a:r>
            <a:r>
              <a:rPr lang="en-GB" sz="1400" dirty="0">
                <a:solidFill>
                  <a:schemeClr val="bg1"/>
                </a:solidFill>
              </a:rPr>
              <a:t>: The patient is brought back to have a further scan following an equivocal result. The equivocal vein and up to the popliteal vein is rescanned assessing for progression of the potential DVT.</a:t>
            </a:r>
          </a:p>
          <a:p>
            <a:pPr>
              <a:buClr>
                <a:schemeClr val="bg1"/>
              </a:buClr>
            </a:pPr>
            <a:r>
              <a:rPr lang="en-GB" sz="1400" dirty="0" smtClean="0">
                <a:solidFill>
                  <a:schemeClr val="bg1"/>
                </a:solidFill>
              </a:rPr>
              <a:t>South </a:t>
            </a:r>
            <a:r>
              <a:rPr lang="en-GB" sz="1400" dirty="0">
                <a:solidFill>
                  <a:schemeClr val="bg1"/>
                </a:solidFill>
              </a:rPr>
              <a:t>Manchester/Bury/Stepping Hill: The patient is brought back to have a further scan following an equivocal result. The symptomatic leg is fully rescanned from the CFV to ankle. </a:t>
            </a:r>
          </a:p>
          <a:p>
            <a:pPr>
              <a:buClr>
                <a:schemeClr val="bg1"/>
              </a:buClr>
            </a:pPr>
            <a:r>
              <a:rPr lang="en-GB" sz="1400" dirty="0" smtClean="0">
                <a:solidFill>
                  <a:schemeClr val="bg1"/>
                </a:solidFill>
              </a:rPr>
              <a:t>Bolton/NM/Blackpool/</a:t>
            </a:r>
            <a:r>
              <a:rPr lang="en-GB" sz="1400" dirty="0" err="1" smtClean="0">
                <a:solidFill>
                  <a:schemeClr val="bg1"/>
                </a:solidFill>
              </a:rPr>
              <a:t>Arrowe</a:t>
            </a:r>
            <a:r>
              <a:rPr lang="en-GB" sz="1400" dirty="0" smtClean="0">
                <a:solidFill>
                  <a:schemeClr val="bg1"/>
                </a:solidFill>
              </a:rPr>
              <a:t> </a:t>
            </a:r>
            <a:r>
              <a:rPr lang="en-GB" sz="1400" dirty="0">
                <a:solidFill>
                  <a:schemeClr val="bg1"/>
                </a:solidFill>
              </a:rPr>
              <a:t>Park/NC: The patient is brought back to have a further scan following an equivocal result. The symptomatic leg is rescanned from the CFV to popliteal vein only, assessing for progression of the potential DVT in line with NICE guidelines</a:t>
            </a:r>
          </a:p>
          <a:p>
            <a:endParaRPr lang="en-GB" sz="1400" dirty="0">
              <a:solidFill>
                <a:schemeClr val="bg1"/>
              </a:solidFill>
            </a:endParaRPr>
          </a:p>
          <a:p>
            <a:endParaRPr lang="en-GB" sz="1400" dirty="0">
              <a:solidFill>
                <a:schemeClr val="bg1"/>
              </a:solidFill>
            </a:endParaRPr>
          </a:p>
          <a:p>
            <a:endParaRPr lang="en-GB" dirty="0">
              <a:solidFill>
                <a:schemeClr val="bg1"/>
              </a:solidFill>
            </a:endParaRPr>
          </a:p>
          <a:p>
            <a:endParaRPr lang="en-GB" dirty="0"/>
          </a:p>
          <a:p>
            <a:endParaRPr lang="en-GB" dirty="0"/>
          </a:p>
        </p:txBody>
      </p:sp>
    </p:spTree>
    <p:extLst>
      <p:ext uri="{BB962C8B-B14F-4D97-AF65-F5344CB8AC3E}">
        <p14:creationId xmlns:p14="http://schemas.microsoft.com/office/powerpoint/2010/main" val="2147075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GB" dirty="0" smtClean="0">
                <a:solidFill>
                  <a:schemeClr val="bg1"/>
                </a:solidFill>
              </a:rPr>
              <a:t>Structure of veins</a:t>
            </a:r>
          </a:p>
        </p:txBody>
      </p:sp>
      <p:sp>
        <p:nvSpPr>
          <p:cNvPr id="104451" name="Rectangle 3"/>
          <p:cNvSpPr>
            <a:spLocks noGrp="1" noChangeArrowheads="1"/>
          </p:cNvSpPr>
          <p:nvPr>
            <p:ph idx="1"/>
          </p:nvPr>
        </p:nvSpPr>
        <p:spPr>
          <a:xfrm>
            <a:off x="395536" y="1268760"/>
            <a:ext cx="8424936" cy="5328592"/>
          </a:xfrm>
        </p:spPr>
        <p:txBody>
          <a:bodyPr/>
          <a:lstStyle/>
          <a:p>
            <a:pPr eaLnBrk="1" hangingPunct="1">
              <a:buClr>
                <a:schemeClr val="bg1"/>
              </a:buClr>
              <a:buFontTx/>
              <a:buChar char="•"/>
              <a:defRPr/>
            </a:pPr>
            <a:r>
              <a:rPr lang="en-GB" dirty="0">
                <a:solidFill>
                  <a:schemeClr val="bg1"/>
                </a:solidFill>
              </a:rPr>
              <a:t>Three layers (like arteries)</a:t>
            </a:r>
          </a:p>
          <a:p>
            <a:pPr eaLnBrk="1" hangingPunct="1">
              <a:buClr>
                <a:schemeClr val="bg1"/>
              </a:buClr>
              <a:buFontTx/>
              <a:buChar char="•"/>
              <a:defRPr/>
            </a:pPr>
            <a:r>
              <a:rPr lang="en-GB" dirty="0">
                <a:solidFill>
                  <a:schemeClr val="bg1"/>
                </a:solidFill>
              </a:rPr>
              <a:t>Tunica adventitia – very thin layer of loose tissue surrounded by elastic lamina</a:t>
            </a:r>
          </a:p>
          <a:p>
            <a:pPr eaLnBrk="1" hangingPunct="1">
              <a:buClr>
                <a:schemeClr val="bg1"/>
              </a:buClr>
              <a:buFontTx/>
              <a:buChar char="•"/>
              <a:defRPr/>
            </a:pPr>
            <a:r>
              <a:rPr lang="en-GB" dirty="0">
                <a:solidFill>
                  <a:schemeClr val="bg1"/>
                </a:solidFill>
              </a:rPr>
              <a:t>Tunica media – smooth muscle layer surrounded by fibrous tissue</a:t>
            </a:r>
          </a:p>
          <a:p>
            <a:pPr eaLnBrk="1" hangingPunct="1">
              <a:buClr>
                <a:schemeClr val="bg1"/>
              </a:buClr>
              <a:buFontTx/>
              <a:buChar char="•"/>
              <a:defRPr/>
            </a:pPr>
            <a:r>
              <a:rPr lang="en-GB" dirty="0">
                <a:solidFill>
                  <a:schemeClr val="bg1"/>
                </a:solidFill>
              </a:rPr>
              <a:t>Tunica intima – layer of elastic lamina supporting single layer of endothelial cells – specialised to secrete thrombolytic substances.</a:t>
            </a:r>
          </a:p>
          <a:p>
            <a:pPr eaLnBrk="1" hangingPunct="1">
              <a:buClr>
                <a:schemeClr val="bg1"/>
              </a:buClr>
              <a:buFontTx/>
              <a:buChar char="•"/>
              <a:defRPr/>
            </a:pPr>
            <a:r>
              <a:rPr lang="en-GB" dirty="0">
                <a:solidFill>
                  <a:schemeClr val="bg1"/>
                </a:solidFill>
              </a:rPr>
              <a:t>Contain one-way valves (unlike arteries).</a:t>
            </a:r>
          </a:p>
        </p:txBody>
      </p:sp>
    </p:spTree>
    <p:extLst>
      <p:ext uri="{BB962C8B-B14F-4D97-AF65-F5344CB8AC3E}">
        <p14:creationId xmlns:p14="http://schemas.microsoft.com/office/powerpoint/2010/main" val="334191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4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4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67544" y="188640"/>
            <a:ext cx="8352928" cy="6480720"/>
          </a:xfrm>
        </p:spPr>
        <p:txBody>
          <a:bodyPr/>
          <a:lstStyle/>
          <a:p>
            <a:pPr>
              <a:buClr>
                <a:schemeClr val="bg1"/>
              </a:buClr>
            </a:pPr>
            <a:r>
              <a:rPr lang="en-GB" sz="1400" dirty="0">
                <a:solidFill>
                  <a:schemeClr val="bg1"/>
                </a:solidFill>
              </a:rPr>
              <a:t>SM – Additional </a:t>
            </a:r>
            <a:r>
              <a:rPr lang="en-GB" sz="1400" dirty="0" smtClean="0">
                <a:solidFill>
                  <a:schemeClr val="bg1"/>
                </a:solidFill>
              </a:rPr>
              <a:t>information</a:t>
            </a:r>
            <a:endParaRPr lang="en-GB" sz="1400" dirty="0">
              <a:solidFill>
                <a:schemeClr val="bg1"/>
              </a:solidFill>
            </a:endParaRPr>
          </a:p>
          <a:p>
            <a:pPr>
              <a:buClr>
                <a:schemeClr val="bg1"/>
              </a:buClr>
            </a:pPr>
            <a:r>
              <a:rPr lang="en-GB" sz="1400" dirty="0">
                <a:solidFill>
                  <a:schemeClr val="bg1"/>
                </a:solidFill>
              </a:rPr>
              <a:t>Beacon Pathway patients:</a:t>
            </a:r>
          </a:p>
          <a:p>
            <a:pPr>
              <a:buClr>
                <a:schemeClr val="bg1"/>
              </a:buClr>
            </a:pPr>
            <a:r>
              <a:rPr lang="en-GB" sz="1400" dirty="0">
                <a:solidFill>
                  <a:schemeClr val="bg1"/>
                </a:solidFill>
              </a:rPr>
              <a:t>Negative DVT – Prepare IVS report, give report the patient in an envelope AND fax report to Beacon office using pre-set fax number, patient can go home.</a:t>
            </a:r>
          </a:p>
          <a:p>
            <a:pPr>
              <a:buClr>
                <a:schemeClr val="bg1"/>
              </a:buClr>
            </a:pPr>
            <a:r>
              <a:rPr lang="en-GB" sz="1400" dirty="0">
                <a:solidFill>
                  <a:schemeClr val="bg1"/>
                </a:solidFill>
              </a:rPr>
              <a:t>Positive below the knee (distal to popliteal) - Prepare IVS report, give report the patient in an envelope AND fax report to Beacon office using pre-set fax number, patient can go home.</a:t>
            </a:r>
          </a:p>
          <a:p>
            <a:pPr>
              <a:buClr>
                <a:schemeClr val="bg1"/>
              </a:buClr>
            </a:pPr>
            <a:r>
              <a:rPr lang="en-GB" sz="1400" dirty="0">
                <a:solidFill>
                  <a:schemeClr val="bg1"/>
                </a:solidFill>
              </a:rPr>
              <a:t>Positive DVT knee level and above – Prepare IVS report, fax report to Beacon office using pre-set fax number, discuss with patient that they have to attend AMRU for clinical follow up and treatment</a:t>
            </a:r>
            <a:r>
              <a:rPr lang="en-GB" sz="1400" dirty="0" smtClean="0">
                <a:solidFill>
                  <a:schemeClr val="bg1"/>
                </a:solidFill>
              </a:rPr>
              <a:t>.</a:t>
            </a:r>
            <a:endParaRPr lang="en-GB" sz="1400" dirty="0">
              <a:solidFill>
                <a:schemeClr val="bg1"/>
              </a:solidFill>
            </a:endParaRPr>
          </a:p>
          <a:p>
            <a:pPr>
              <a:buClr>
                <a:schemeClr val="bg1"/>
              </a:buClr>
            </a:pPr>
            <a:r>
              <a:rPr lang="en-GB" sz="1400" dirty="0">
                <a:solidFill>
                  <a:schemeClr val="bg1"/>
                </a:solidFill>
              </a:rPr>
              <a:t>North Cheshire – Additional </a:t>
            </a:r>
            <a:r>
              <a:rPr lang="en-GB" sz="1400" dirty="0" smtClean="0">
                <a:solidFill>
                  <a:schemeClr val="bg1"/>
                </a:solidFill>
              </a:rPr>
              <a:t>Information</a:t>
            </a:r>
            <a:endParaRPr lang="en-GB" sz="1400" dirty="0">
              <a:solidFill>
                <a:schemeClr val="bg1"/>
              </a:solidFill>
            </a:endParaRPr>
          </a:p>
          <a:p>
            <a:pPr>
              <a:buClr>
                <a:schemeClr val="bg1"/>
              </a:buClr>
            </a:pPr>
            <a:r>
              <a:rPr lang="en-GB" sz="1400" dirty="0">
                <a:solidFill>
                  <a:schemeClr val="bg1"/>
                </a:solidFill>
              </a:rPr>
              <a:t>IVS staff are required to verbally give the patient their result to facilitate the patients’ progression through the DVT pathway. This is confined to a confirmation of whether the result is POSITIVE, NEGATIVE or EQUIVOCAL and does not require the vascular scientist to engage the patient in any further discussion about the result, further testing or prophylactic treatment (i.e. heparin injections). The appropriate letter should be given to the patient for their information following the scan as outlined below</a:t>
            </a:r>
            <a:r>
              <a:rPr lang="en-GB" sz="1400" dirty="0" smtClean="0">
                <a:solidFill>
                  <a:schemeClr val="bg1"/>
                </a:solidFill>
              </a:rPr>
              <a:t>:</a:t>
            </a:r>
            <a:endParaRPr lang="en-GB" sz="1400" dirty="0">
              <a:solidFill>
                <a:schemeClr val="bg1"/>
              </a:solidFill>
            </a:endParaRPr>
          </a:p>
          <a:p>
            <a:pPr>
              <a:buClr>
                <a:schemeClr val="bg1"/>
              </a:buClr>
            </a:pPr>
            <a:r>
              <a:rPr lang="en-GB" sz="1400" dirty="0">
                <a:solidFill>
                  <a:schemeClr val="bg1"/>
                </a:solidFill>
              </a:rPr>
              <a:t>For inpatients, put a copy of the report into the patient notes &amp; scan a copy to CRIS. No letter needed.</a:t>
            </a:r>
          </a:p>
          <a:p>
            <a:pPr>
              <a:buClr>
                <a:schemeClr val="bg1"/>
              </a:buClr>
            </a:pPr>
            <a:r>
              <a:rPr lang="en-GB" sz="1400" dirty="0">
                <a:solidFill>
                  <a:schemeClr val="bg1"/>
                </a:solidFill>
              </a:rPr>
              <a:t>	For A&amp;E/GP/outpatient referrals:</a:t>
            </a:r>
          </a:p>
          <a:p>
            <a:pPr>
              <a:buClr>
                <a:schemeClr val="bg1"/>
              </a:buClr>
            </a:pPr>
            <a:endParaRPr lang="en-GB" sz="1400" dirty="0">
              <a:solidFill>
                <a:schemeClr val="bg1"/>
              </a:solidFill>
            </a:endParaRPr>
          </a:p>
          <a:p>
            <a:pPr>
              <a:buClr>
                <a:schemeClr val="bg1"/>
              </a:buClr>
            </a:pPr>
            <a:r>
              <a:rPr lang="en-GB" sz="1400" dirty="0">
                <a:solidFill>
                  <a:schemeClr val="bg1"/>
                </a:solidFill>
              </a:rPr>
              <a:t>If negative result, give a copy of the appropriate DVT negative letter (available in the scan room) to the patient. Scan a copy of the report to CRIS. No further action is needed.</a:t>
            </a:r>
          </a:p>
          <a:p>
            <a:pPr>
              <a:buClr>
                <a:schemeClr val="bg1"/>
              </a:buClr>
            </a:pPr>
            <a:endParaRPr lang="en-GB" sz="1400" dirty="0">
              <a:solidFill>
                <a:schemeClr val="bg1"/>
              </a:solidFill>
            </a:endParaRPr>
          </a:p>
          <a:p>
            <a:pPr>
              <a:buClr>
                <a:schemeClr val="bg1"/>
              </a:buClr>
            </a:pPr>
            <a:r>
              <a:rPr lang="en-GB" sz="1400" dirty="0">
                <a:solidFill>
                  <a:schemeClr val="bg1"/>
                </a:solidFill>
              </a:rPr>
              <a:t>	If positive – send patient to the DVT clinic in Ambulatory Care Unit –  Ground Floor (located near GP out of hours). Patient is to sign a copy of DVT positive letter (available in scan room) which can be scanned into CRIS documents. Patient to then take copy of letter to DVT clinic.</a:t>
            </a:r>
          </a:p>
          <a:p>
            <a:endParaRPr lang="en-GB" sz="1400" dirty="0">
              <a:solidFill>
                <a:schemeClr val="bg1"/>
              </a:solidFill>
            </a:endParaRPr>
          </a:p>
          <a:p>
            <a:endParaRPr lang="en-GB" sz="1400" dirty="0">
              <a:solidFill>
                <a:schemeClr val="bg1"/>
              </a:solidFill>
            </a:endParaRPr>
          </a:p>
          <a:p>
            <a:endParaRPr lang="en-GB" dirty="0"/>
          </a:p>
        </p:txBody>
      </p:sp>
    </p:spTree>
    <p:extLst>
      <p:ext uri="{BB962C8B-B14F-4D97-AF65-F5344CB8AC3E}">
        <p14:creationId xmlns:p14="http://schemas.microsoft.com/office/powerpoint/2010/main" val="9737127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a:buClr>
                <a:schemeClr val="bg1"/>
              </a:buClr>
            </a:pPr>
            <a:r>
              <a:rPr lang="en-GB" sz="1400" dirty="0">
                <a:solidFill>
                  <a:schemeClr val="bg1"/>
                </a:solidFill>
              </a:rPr>
              <a:t>	If equivocal – Patient is to sign a copy of DVT two-part scan letter (available in scan room) which should be scanned into CRIS documents. Patient can go home - no further action is needed. General ultrasound admin staff will arrange a follow-up appointment.</a:t>
            </a:r>
          </a:p>
          <a:p>
            <a:pPr>
              <a:buClr>
                <a:schemeClr val="bg1"/>
              </a:buClr>
            </a:pPr>
            <a:endParaRPr lang="en-GB" sz="1400" dirty="0">
              <a:solidFill>
                <a:schemeClr val="bg1"/>
              </a:solidFill>
            </a:endParaRPr>
          </a:p>
          <a:p>
            <a:pPr>
              <a:buClr>
                <a:schemeClr val="bg1"/>
              </a:buClr>
            </a:pPr>
            <a:r>
              <a:rPr lang="en-GB" sz="1400" dirty="0">
                <a:solidFill>
                  <a:schemeClr val="bg1"/>
                </a:solidFill>
              </a:rPr>
              <a:t>	For pregnant patients referred for ?PE – patient is to return to DVT clinic regardless of result.</a:t>
            </a:r>
          </a:p>
          <a:p>
            <a:pPr>
              <a:buClr>
                <a:schemeClr val="bg1"/>
              </a:buClr>
            </a:pPr>
            <a:endParaRPr lang="en-GB" sz="1400" dirty="0">
              <a:solidFill>
                <a:schemeClr val="bg1"/>
              </a:solidFill>
            </a:endParaRPr>
          </a:p>
          <a:p>
            <a:pPr>
              <a:buClr>
                <a:schemeClr val="bg1"/>
              </a:buClr>
            </a:pPr>
            <a:r>
              <a:rPr lang="en-GB" sz="1400" dirty="0">
                <a:solidFill>
                  <a:schemeClr val="bg1"/>
                </a:solidFill>
              </a:rPr>
              <a:t>Stepping Hill – Additional Information</a:t>
            </a:r>
          </a:p>
          <a:p>
            <a:pPr>
              <a:buClr>
                <a:schemeClr val="bg1"/>
              </a:buClr>
            </a:pPr>
            <a:endParaRPr lang="en-GB" sz="1400" dirty="0">
              <a:solidFill>
                <a:schemeClr val="bg1"/>
              </a:solidFill>
            </a:endParaRPr>
          </a:p>
          <a:p>
            <a:pPr>
              <a:buClr>
                <a:schemeClr val="bg1"/>
              </a:buClr>
            </a:pPr>
            <a:r>
              <a:rPr lang="en-GB" sz="1400" dirty="0">
                <a:solidFill>
                  <a:schemeClr val="bg1"/>
                </a:solidFill>
              </a:rPr>
              <a:t>DVT referrals can be accepted from HASU (ED or A10) or the rapid access stroke clinics to aid patient flow through the ward/clinic. The patients are stent back to the ward/clinic with the result and the ward/clinician is informed of an equivocal result so that the patient can be brought back in a week for a rescan. The ward or clinician in clinic should arrange this and send us a repeat referral.</a:t>
            </a:r>
          </a:p>
          <a:p>
            <a:endParaRPr lang="en-GB" dirty="0"/>
          </a:p>
        </p:txBody>
      </p:sp>
    </p:spTree>
    <p:extLst>
      <p:ext uri="{BB962C8B-B14F-4D97-AF65-F5344CB8AC3E}">
        <p14:creationId xmlns:p14="http://schemas.microsoft.com/office/powerpoint/2010/main" val="2797779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ltLang="en-US" smtClean="0">
                <a:solidFill>
                  <a:schemeClr val="bg1"/>
                </a:solidFill>
              </a:rPr>
              <a:t>Taking a History</a:t>
            </a:r>
          </a:p>
        </p:txBody>
      </p:sp>
      <p:sp>
        <p:nvSpPr>
          <p:cNvPr id="5123" name="Content Placeholder 2"/>
          <p:cNvSpPr>
            <a:spLocks noGrp="1"/>
          </p:cNvSpPr>
          <p:nvPr>
            <p:ph idx="1"/>
          </p:nvPr>
        </p:nvSpPr>
        <p:spPr/>
        <p:txBody>
          <a:bodyPr/>
          <a:lstStyle/>
          <a:p>
            <a:pPr>
              <a:buClr>
                <a:schemeClr val="bg1"/>
              </a:buClr>
            </a:pPr>
            <a:r>
              <a:rPr lang="en-GB" altLang="en-US" dirty="0" smtClean="0">
                <a:solidFill>
                  <a:schemeClr val="bg1"/>
                </a:solidFill>
              </a:rPr>
              <a:t>How long has oedema been present?</a:t>
            </a:r>
          </a:p>
          <a:p>
            <a:pPr>
              <a:buClr>
                <a:schemeClr val="bg1"/>
              </a:buClr>
            </a:pPr>
            <a:r>
              <a:rPr lang="en-GB" altLang="en-US" dirty="0" smtClean="0">
                <a:solidFill>
                  <a:schemeClr val="bg1"/>
                </a:solidFill>
              </a:rPr>
              <a:t>Where do they get the pain?</a:t>
            </a:r>
          </a:p>
          <a:p>
            <a:pPr>
              <a:buClr>
                <a:schemeClr val="bg1"/>
              </a:buClr>
            </a:pPr>
            <a:r>
              <a:rPr lang="en-GB" altLang="en-US" dirty="0" smtClean="0">
                <a:solidFill>
                  <a:schemeClr val="bg1"/>
                </a:solidFill>
              </a:rPr>
              <a:t>Any obvious varicose veins.</a:t>
            </a:r>
          </a:p>
          <a:p>
            <a:pPr>
              <a:buClr>
                <a:schemeClr val="bg1"/>
              </a:buClr>
            </a:pPr>
            <a:r>
              <a:rPr lang="en-GB" altLang="en-US" dirty="0" smtClean="0">
                <a:solidFill>
                  <a:schemeClr val="bg1"/>
                </a:solidFill>
              </a:rPr>
              <a:t>Any trauma to the leg?</a:t>
            </a:r>
          </a:p>
          <a:p>
            <a:pPr>
              <a:buClr>
                <a:schemeClr val="bg1"/>
              </a:buClr>
            </a:pPr>
            <a:r>
              <a:rPr lang="en-GB" altLang="en-US" dirty="0" smtClean="0">
                <a:solidFill>
                  <a:schemeClr val="bg1"/>
                </a:solidFill>
              </a:rPr>
              <a:t>Ay history of DVT?</a:t>
            </a:r>
          </a:p>
          <a:p>
            <a:pPr>
              <a:buClr>
                <a:schemeClr val="bg1"/>
              </a:buClr>
            </a:pPr>
            <a:r>
              <a:rPr lang="en-GB" altLang="en-US" dirty="0" smtClean="0">
                <a:solidFill>
                  <a:schemeClr val="bg1"/>
                </a:solidFill>
              </a:rPr>
              <a:t>Any previous varicose vein surgery?</a:t>
            </a:r>
          </a:p>
          <a:p>
            <a:endParaRPr lang="en-GB" altLang="en-US"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altLang="en-US" smtClean="0">
                <a:solidFill>
                  <a:schemeClr val="bg1"/>
                </a:solidFill>
              </a:rPr>
              <a:t>Patient position</a:t>
            </a:r>
          </a:p>
        </p:txBody>
      </p:sp>
      <p:sp>
        <p:nvSpPr>
          <p:cNvPr id="7171"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Standing where possible.</a:t>
            </a:r>
          </a:p>
          <a:p>
            <a:pPr eaLnBrk="1" hangingPunct="1">
              <a:buClr>
                <a:schemeClr val="bg1"/>
              </a:buClr>
            </a:pPr>
            <a:r>
              <a:rPr lang="en-GB" altLang="en-US" dirty="0" smtClean="0">
                <a:solidFill>
                  <a:schemeClr val="bg1"/>
                </a:solidFill>
              </a:rPr>
              <a:t>Alternatively sitting on edge of the couch with legs dependent.</a:t>
            </a:r>
          </a:p>
          <a:p>
            <a:pPr eaLnBrk="1" hangingPunct="1">
              <a:buClr>
                <a:schemeClr val="bg1"/>
              </a:buClr>
            </a:pPr>
            <a:r>
              <a:rPr lang="en-GB" altLang="en-US" dirty="0" smtClean="0">
                <a:solidFill>
                  <a:schemeClr val="bg1"/>
                </a:solidFill>
              </a:rPr>
              <a:t>If unavoidable, sitting in chair.</a:t>
            </a:r>
          </a:p>
          <a:p>
            <a:pPr eaLnBrk="1" hangingPunct="1">
              <a:buClr>
                <a:schemeClr val="bg1"/>
              </a:buClr>
            </a:pPr>
            <a:r>
              <a:rPr lang="en-GB" altLang="en-US" dirty="0" smtClean="0">
                <a:solidFill>
                  <a:schemeClr val="bg1"/>
                </a:solidFill>
              </a:rPr>
              <a:t>Bed bound patients – no alternative but may be restricted imaging and will be unable to assess competency. Try to sit patients up and lower legs where possible.</a:t>
            </a:r>
          </a:p>
          <a:p>
            <a:pPr eaLnBrk="1" hangingPunct="1">
              <a:buClr>
                <a:schemeClr val="bg1"/>
              </a:buClr>
            </a:pPr>
            <a:endParaRPr lang="en-GB" altLang="en-US" dirty="0" smtClean="0">
              <a:solidFill>
                <a:schemeClr val="bg1"/>
              </a:solidFill>
            </a:endParaRPr>
          </a:p>
          <a:p>
            <a:pPr eaLnBrk="1" hangingPunct="1"/>
            <a:endParaRPr lang="en-GB" altLang="en-US" dirty="0" smtClean="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GB" altLang="en-US" smtClean="0">
                <a:solidFill>
                  <a:schemeClr val="bg1"/>
                </a:solidFill>
              </a:rPr>
              <a:t>Scan Procedure</a:t>
            </a:r>
          </a:p>
        </p:txBody>
      </p:sp>
      <p:sp>
        <p:nvSpPr>
          <p:cNvPr id="8195" name="Rectangle 3"/>
          <p:cNvSpPr>
            <a:spLocks noGrp="1" noChangeArrowheads="1"/>
          </p:cNvSpPr>
          <p:nvPr>
            <p:ph type="body" idx="1"/>
          </p:nvPr>
        </p:nvSpPr>
        <p:spPr>
          <a:xfrm>
            <a:off x="251520" y="1268760"/>
            <a:ext cx="8568952" cy="5589240"/>
          </a:xfrm>
        </p:spPr>
        <p:txBody>
          <a:bodyPr/>
          <a:lstStyle/>
          <a:p>
            <a:pPr eaLnBrk="1" hangingPunct="1">
              <a:buClr>
                <a:schemeClr val="bg1"/>
              </a:buClr>
            </a:pPr>
            <a:r>
              <a:rPr lang="en-GB" altLang="en-US" sz="2900" dirty="0" smtClean="0">
                <a:solidFill>
                  <a:schemeClr val="bg1"/>
                </a:solidFill>
              </a:rPr>
              <a:t>Explain scan to patients – use of jelly and compression, squeezing of leg etc.</a:t>
            </a:r>
          </a:p>
          <a:p>
            <a:pPr eaLnBrk="1" hangingPunct="1">
              <a:buClr>
                <a:schemeClr val="bg1"/>
              </a:buClr>
            </a:pPr>
            <a:r>
              <a:rPr lang="en-GB" altLang="en-US" sz="2900" dirty="0" smtClean="0">
                <a:solidFill>
                  <a:schemeClr val="bg1"/>
                </a:solidFill>
              </a:rPr>
              <a:t>Explain scan might be uncomfortable.</a:t>
            </a:r>
          </a:p>
          <a:p>
            <a:pPr eaLnBrk="1" hangingPunct="1">
              <a:buClr>
                <a:schemeClr val="bg1"/>
              </a:buClr>
            </a:pPr>
            <a:r>
              <a:rPr lang="en-GB" altLang="en-US" sz="2900" dirty="0" smtClean="0">
                <a:solidFill>
                  <a:schemeClr val="bg1"/>
                </a:solidFill>
              </a:rPr>
              <a:t>Not uncommon to experience dizziness when standing– warn patient.</a:t>
            </a:r>
          </a:p>
          <a:p>
            <a:pPr eaLnBrk="1" hangingPunct="1">
              <a:buClr>
                <a:schemeClr val="bg1"/>
              </a:buClr>
            </a:pPr>
            <a:r>
              <a:rPr lang="en-GB" altLang="en-US" sz="2900" dirty="0" smtClean="0">
                <a:solidFill>
                  <a:schemeClr val="bg1"/>
                </a:solidFill>
              </a:rPr>
              <a:t>Gain verbal consent.</a:t>
            </a:r>
          </a:p>
          <a:p>
            <a:pPr eaLnBrk="1" hangingPunct="1">
              <a:buClr>
                <a:schemeClr val="bg1"/>
              </a:buClr>
            </a:pPr>
            <a:r>
              <a:rPr lang="en-GB" altLang="en-US" sz="2900" dirty="0" smtClean="0">
                <a:solidFill>
                  <a:schemeClr val="bg1"/>
                </a:solidFill>
              </a:rPr>
              <a:t>If you are a trainee – tell patient at start that someone else will be checking your scan (this does not mean you have to ask patient if it is ok).</a:t>
            </a:r>
          </a:p>
          <a:p>
            <a:pPr eaLnBrk="1" hangingPunct="1">
              <a:buClr>
                <a:schemeClr val="bg1"/>
              </a:buClr>
            </a:pPr>
            <a:r>
              <a:rPr lang="en-GB" altLang="en-US" sz="2900" dirty="0" smtClean="0">
                <a:solidFill>
                  <a:schemeClr val="bg1"/>
                </a:solidFill>
              </a:rPr>
              <a:t>Begin scanning!</a:t>
            </a:r>
          </a:p>
          <a:p>
            <a:pPr eaLnBrk="1" hangingPunct="1">
              <a:buFontTx/>
              <a:buNone/>
            </a:pPr>
            <a:endParaRPr lang="en-GB" altLang="en-US" sz="2800" dirty="0" smtClean="0">
              <a:solidFill>
                <a:schemeClr val="bg1"/>
              </a:solidFill>
            </a:endParaRPr>
          </a:p>
          <a:p>
            <a:pPr eaLnBrk="1" hangingPunct="1">
              <a:buFontTx/>
              <a:buNone/>
            </a:pPr>
            <a:endParaRPr lang="en-GB" altLang="en-US" sz="2800" dirty="0" smtClean="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GB" altLang="en-US" dirty="0" smtClean="0">
                <a:solidFill>
                  <a:schemeClr val="bg1"/>
                </a:solidFill>
              </a:rPr>
              <a:t>Transducer Selection</a:t>
            </a:r>
          </a:p>
        </p:txBody>
      </p:sp>
      <p:pic>
        <p:nvPicPr>
          <p:cNvPr id="21507" name="Picture 4" descr="scanner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55650" y="1773238"/>
            <a:ext cx="3983038" cy="4210050"/>
          </a:xfrm>
          <a:noFill/>
        </p:spPr>
      </p:pic>
      <p:sp>
        <p:nvSpPr>
          <p:cNvPr id="21508" name="Rectangle 6"/>
          <p:cNvSpPr>
            <a:spLocks noChangeArrowheads="1"/>
          </p:cNvSpPr>
          <p:nvPr/>
        </p:nvSpPr>
        <p:spPr bwMode="auto">
          <a:xfrm>
            <a:off x="5334000" y="2133600"/>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2800" dirty="0">
                <a:solidFill>
                  <a:schemeClr val="bg1"/>
                </a:solidFill>
              </a:rPr>
              <a:t>Linear </a:t>
            </a:r>
            <a:r>
              <a:rPr lang="en-US" altLang="en-US" sz="2800" dirty="0" smtClean="0">
                <a:solidFill>
                  <a:schemeClr val="bg1"/>
                </a:solidFill>
              </a:rPr>
              <a:t>(9-3)</a:t>
            </a:r>
            <a:endParaRPr lang="en-US" altLang="en-US" sz="2800" dirty="0">
              <a:solidFill>
                <a:schemeClr val="bg1"/>
              </a:solidFill>
            </a:endParaRPr>
          </a:p>
          <a:p>
            <a:pPr eaLnBrk="1" hangingPunct="1"/>
            <a:endParaRPr lang="en-US" altLang="en-US" sz="2800" dirty="0">
              <a:solidFill>
                <a:schemeClr val="bg1"/>
              </a:solidFill>
            </a:endParaRPr>
          </a:p>
          <a:p>
            <a:pPr marL="0" indent="0" eaLnBrk="1" hangingPunct="1">
              <a:buNone/>
            </a:pPr>
            <a:r>
              <a:rPr lang="en-US" altLang="en-US" sz="2800" dirty="0">
                <a:solidFill>
                  <a:schemeClr val="bg1"/>
                </a:solidFill>
              </a:rPr>
              <a:t>	</a:t>
            </a:r>
            <a:r>
              <a:rPr lang="en-US" altLang="en-US" sz="2800" dirty="0" smtClean="0">
                <a:solidFill>
                  <a:schemeClr val="bg1"/>
                </a:solidFill>
              </a:rPr>
              <a:t>- Femoral</a:t>
            </a:r>
            <a:endParaRPr lang="en-US" altLang="en-US" sz="2800" dirty="0">
              <a:solidFill>
                <a:schemeClr val="bg1"/>
              </a:solidFill>
            </a:endParaRPr>
          </a:p>
          <a:p>
            <a:pPr marL="0" indent="0" eaLnBrk="1" hangingPunct="1">
              <a:buNone/>
            </a:pPr>
            <a:r>
              <a:rPr lang="en-US" altLang="en-US" sz="2800" dirty="0" smtClean="0">
                <a:solidFill>
                  <a:schemeClr val="bg1"/>
                </a:solidFill>
              </a:rPr>
              <a:t>	- Popliteal</a:t>
            </a:r>
            <a:endParaRPr lang="en-US" altLang="en-US" sz="2800" dirty="0">
              <a:solidFill>
                <a:schemeClr val="bg1"/>
              </a:solidFill>
            </a:endParaRPr>
          </a:p>
          <a:p>
            <a:pPr marL="0" indent="0" eaLnBrk="1" hangingPunct="1">
              <a:buNone/>
            </a:pPr>
            <a:r>
              <a:rPr lang="en-US" altLang="en-US" sz="2800" dirty="0" smtClean="0">
                <a:solidFill>
                  <a:schemeClr val="bg1"/>
                </a:solidFill>
              </a:rPr>
              <a:t>	- Calf </a:t>
            </a:r>
            <a:r>
              <a:rPr lang="en-US" altLang="en-US" sz="2800" dirty="0">
                <a:solidFill>
                  <a:schemeClr val="bg1"/>
                </a:solidFill>
              </a:rPr>
              <a:t>Veins</a:t>
            </a:r>
            <a:endParaRPr lang="en-GB" altLang="en-US" sz="2800" dirty="0">
              <a:solidFill>
                <a:schemeClr val="bg1"/>
              </a:solidFill>
            </a:endParaRPr>
          </a:p>
        </p:txBody>
      </p:sp>
    </p:spTree>
    <p:extLst>
      <p:ext uri="{BB962C8B-B14F-4D97-AF65-F5344CB8AC3E}">
        <p14:creationId xmlns:p14="http://schemas.microsoft.com/office/powerpoint/2010/main" val="20464237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GB" altLang="en-US" dirty="0" smtClean="0">
                <a:solidFill>
                  <a:schemeClr val="bg1"/>
                </a:solidFill>
              </a:rPr>
              <a:t>Transducer Selection</a:t>
            </a:r>
          </a:p>
        </p:txBody>
      </p:sp>
      <p:sp>
        <p:nvSpPr>
          <p:cNvPr id="22531" name="Rectangle 4"/>
          <p:cNvSpPr>
            <a:spLocks noGrp="1" noChangeArrowheads="1"/>
          </p:cNvSpPr>
          <p:nvPr>
            <p:ph type="body" sz="half" idx="1"/>
          </p:nvPr>
        </p:nvSpPr>
        <p:spPr>
          <a:xfrm>
            <a:off x="4932040" y="1772816"/>
            <a:ext cx="4211960" cy="4464496"/>
          </a:xfrm>
          <a:noFill/>
        </p:spPr>
        <p:txBody>
          <a:bodyPr/>
          <a:lstStyle/>
          <a:p>
            <a:pPr eaLnBrk="1" hangingPunct="1">
              <a:buClr>
                <a:schemeClr val="bg1"/>
              </a:buClr>
            </a:pPr>
            <a:r>
              <a:rPr lang="en-US" altLang="en-US" sz="2800" dirty="0" err="1" smtClean="0">
                <a:solidFill>
                  <a:schemeClr val="bg1"/>
                </a:solidFill>
              </a:rPr>
              <a:t>Curvi</a:t>
            </a:r>
            <a:r>
              <a:rPr lang="en-US" altLang="en-US" sz="2800" dirty="0" smtClean="0">
                <a:solidFill>
                  <a:schemeClr val="bg1"/>
                </a:solidFill>
              </a:rPr>
              <a:t>-Linear (C9-1, C5-1)</a:t>
            </a:r>
          </a:p>
          <a:p>
            <a:pPr eaLnBrk="1" hangingPunct="1">
              <a:buClr>
                <a:schemeClr val="bg1"/>
              </a:buClr>
            </a:pPr>
            <a:endParaRPr lang="en-US" altLang="en-US" sz="2800" dirty="0" smtClean="0">
              <a:solidFill>
                <a:schemeClr val="bg1"/>
              </a:solidFill>
            </a:endParaRPr>
          </a:p>
          <a:p>
            <a:pPr marL="0" indent="0" eaLnBrk="1" hangingPunct="1">
              <a:buClr>
                <a:schemeClr val="bg1"/>
              </a:buClr>
              <a:buNone/>
            </a:pPr>
            <a:r>
              <a:rPr lang="en-US" altLang="en-US" sz="2800" dirty="0" smtClean="0">
                <a:solidFill>
                  <a:schemeClr val="bg1"/>
                </a:solidFill>
              </a:rPr>
              <a:t>	- IVC</a:t>
            </a:r>
          </a:p>
          <a:p>
            <a:pPr marL="0" indent="0" eaLnBrk="1" hangingPunct="1">
              <a:buClr>
                <a:schemeClr val="bg1"/>
              </a:buClr>
              <a:buNone/>
            </a:pPr>
            <a:r>
              <a:rPr lang="en-US" altLang="en-US" sz="2800" dirty="0" smtClean="0">
                <a:solidFill>
                  <a:schemeClr val="bg1"/>
                </a:solidFill>
              </a:rPr>
              <a:t>	- Iliac Veins</a:t>
            </a:r>
          </a:p>
          <a:p>
            <a:pPr marL="0" indent="0" eaLnBrk="1" hangingPunct="1">
              <a:buClr>
                <a:schemeClr val="bg1"/>
              </a:buClr>
              <a:buNone/>
            </a:pPr>
            <a:r>
              <a:rPr lang="en-US" altLang="en-US" sz="2800" dirty="0" smtClean="0">
                <a:solidFill>
                  <a:schemeClr val="bg1"/>
                </a:solidFill>
              </a:rPr>
              <a:t>	- Adductor Canal</a:t>
            </a:r>
          </a:p>
          <a:p>
            <a:pPr marL="0" indent="0" eaLnBrk="1" hangingPunct="1">
              <a:buClr>
                <a:schemeClr val="bg1"/>
              </a:buClr>
              <a:buNone/>
            </a:pPr>
            <a:r>
              <a:rPr lang="en-US" altLang="en-US" sz="2800" dirty="0" smtClean="0">
                <a:solidFill>
                  <a:schemeClr val="bg1"/>
                </a:solidFill>
              </a:rPr>
              <a:t>	- Large Patient</a:t>
            </a:r>
          </a:p>
          <a:p>
            <a:pPr marL="0" indent="0" eaLnBrk="1" hangingPunct="1">
              <a:buClr>
                <a:schemeClr val="bg1"/>
              </a:buClr>
              <a:buNone/>
            </a:pPr>
            <a:r>
              <a:rPr lang="en-US" altLang="en-US" sz="2800" dirty="0" smtClean="0">
                <a:solidFill>
                  <a:schemeClr val="bg1"/>
                </a:solidFill>
              </a:rPr>
              <a:t> 	- </a:t>
            </a:r>
            <a:r>
              <a:rPr lang="en-US" altLang="en-US" sz="2800" dirty="0" err="1" smtClean="0">
                <a:solidFill>
                  <a:schemeClr val="bg1"/>
                </a:solidFill>
              </a:rPr>
              <a:t>Oedema</a:t>
            </a:r>
            <a:endParaRPr lang="en-GB" altLang="en-US" sz="2800" dirty="0" smtClean="0">
              <a:solidFill>
                <a:schemeClr val="bg1"/>
              </a:solidFill>
            </a:endParaRPr>
          </a:p>
        </p:txBody>
      </p:sp>
      <p:pic>
        <p:nvPicPr>
          <p:cNvPr id="22532" name="Picture 5" descr="scanner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55650" y="1773238"/>
            <a:ext cx="4032250" cy="4248150"/>
          </a:xfrm>
          <a:noFill/>
        </p:spPr>
      </p:pic>
    </p:spTree>
    <p:extLst>
      <p:ext uri="{BB962C8B-B14F-4D97-AF65-F5344CB8AC3E}">
        <p14:creationId xmlns:p14="http://schemas.microsoft.com/office/powerpoint/2010/main" val="3441890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altLang="en-US" smtClean="0">
                <a:solidFill>
                  <a:schemeClr val="bg1"/>
                </a:solidFill>
              </a:rPr>
              <a:t>B-mode Scanning</a:t>
            </a:r>
          </a:p>
        </p:txBody>
      </p:sp>
      <p:sp>
        <p:nvSpPr>
          <p:cNvPr id="13315" name="Rectangle 3"/>
          <p:cNvSpPr>
            <a:spLocks noGrp="1" noChangeArrowheads="1"/>
          </p:cNvSpPr>
          <p:nvPr>
            <p:ph type="body" idx="1"/>
          </p:nvPr>
        </p:nvSpPr>
        <p:spPr>
          <a:xfrm>
            <a:off x="395536" y="1340768"/>
            <a:ext cx="8291264" cy="5257800"/>
          </a:xfrm>
        </p:spPr>
        <p:txBody>
          <a:bodyPr/>
          <a:lstStyle/>
          <a:p>
            <a:pPr eaLnBrk="1" hangingPunct="1">
              <a:buClr>
                <a:schemeClr val="bg1"/>
              </a:buClr>
            </a:pPr>
            <a:r>
              <a:rPr lang="en-GB" altLang="en-US" dirty="0" smtClean="0">
                <a:solidFill>
                  <a:schemeClr val="bg1"/>
                </a:solidFill>
              </a:rPr>
              <a:t>Select venous setting on machine</a:t>
            </a:r>
          </a:p>
          <a:p>
            <a:pPr eaLnBrk="1" hangingPunct="1">
              <a:buClr>
                <a:schemeClr val="bg1"/>
              </a:buClr>
            </a:pPr>
            <a:r>
              <a:rPr lang="en-GB" altLang="en-US" dirty="0" smtClean="0">
                <a:solidFill>
                  <a:schemeClr val="bg1"/>
                </a:solidFill>
              </a:rPr>
              <a:t>Begin in groin, push probe in cross section into inguinal crease.</a:t>
            </a:r>
          </a:p>
          <a:p>
            <a:pPr eaLnBrk="1" hangingPunct="1">
              <a:buClr>
                <a:schemeClr val="bg1"/>
              </a:buClr>
            </a:pPr>
            <a:r>
              <a:rPr lang="en-GB" altLang="en-US" dirty="0" smtClean="0">
                <a:solidFill>
                  <a:schemeClr val="bg1"/>
                </a:solidFill>
              </a:rPr>
              <a:t>Visualise ‘Mickey Mouse’ and apply controlled pressure to collapse common femoral vein.</a:t>
            </a:r>
          </a:p>
          <a:p>
            <a:pPr eaLnBrk="1" hangingPunct="1">
              <a:buClr>
                <a:schemeClr val="bg1"/>
              </a:buClr>
            </a:pPr>
            <a:r>
              <a:rPr lang="en-GB" altLang="en-US" dirty="0" smtClean="0">
                <a:solidFill>
                  <a:schemeClr val="bg1"/>
                </a:solidFill>
              </a:rPr>
              <a:t>Continue along the thigh compressing veins every 2 -3 </a:t>
            </a:r>
            <a:r>
              <a:rPr lang="en-GB" altLang="en-US" dirty="0" err="1" smtClean="0">
                <a:solidFill>
                  <a:schemeClr val="bg1"/>
                </a:solidFill>
              </a:rPr>
              <a:t>cms</a:t>
            </a:r>
            <a:r>
              <a:rPr lang="en-GB" altLang="en-US" dirty="0" smtClean="0">
                <a:solidFill>
                  <a:schemeClr val="bg1"/>
                </a:solidFill>
              </a:rPr>
              <a:t>.</a:t>
            </a:r>
          </a:p>
          <a:p>
            <a:pPr eaLnBrk="1" hangingPunct="1">
              <a:buClr>
                <a:schemeClr val="bg1"/>
              </a:buClr>
            </a:pPr>
            <a:r>
              <a:rPr lang="en-GB" altLang="en-US" dirty="0" smtClean="0">
                <a:solidFill>
                  <a:schemeClr val="bg1"/>
                </a:solidFill>
              </a:rPr>
              <a:t>Use appropriate pressure! – very easy when training to press too hard</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en-US" smtClean="0">
                <a:solidFill>
                  <a:schemeClr val="bg1"/>
                </a:solidFill>
              </a:rPr>
              <a:t>‘Mickey Mouse’</a:t>
            </a: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84313"/>
            <a:ext cx="5662613" cy="42465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altLang="en-US" smtClean="0">
                <a:solidFill>
                  <a:schemeClr val="bg1"/>
                </a:solidFill>
              </a:rPr>
              <a:t>B-mode Scanning</a:t>
            </a:r>
          </a:p>
        </p:txBody>
      </p:sp>
      <p:sp>
        <p:nvSpPr>
          <p:cNvPr id="15363" name="Rectangle 3"/>
          <p:cNvSpPr>
            <a:spLocks noGrp="1" noChangeArrowheads="1"/>
          </p:cNvSpPr>
          <p:nvPr>
            <p:ph type="body" idx="1"/>
          </p:nvPr>
        </p:nvSpPr>
        <p:spPr/>
        <p:txBody>
          <a:bodyPr/>
          <a:lstStyle/>
          <a:p>
            <a:pPr eaLnBrk="1" hangingPunct="1">
              <a:buClr>
                <a:schemeClr val="bg1"/>
              </a:buClr>
            </a:pPr>
            <a:r>
              <a:rPr lang="en-GB" altLang="en-US" sz="2800" dirty="0" smtClean="0">
                <a:solidFill>
                  <a:schemeClr val="bg1"/>
                </a:solidFill>
              </a:rPr>
              <a:t>Ensure you visualise the </a:t>
            </a:r>
            <a:r>
              <a:rPr lang="en-GB" altLang="en-US" sz="2800" dirty="0" err="1" smtClean="0">
                <a:solidFill>
                  <a:schemeClr val="bg1"/>
                </a:solidFill>
              </a:rPr>
              <a:t>profunda</a:t>
            </a:r>
            <a:r>
              <a:rPr lang="en-GB" altLang="en-US" sz="2800" dirty="0" smtClean="0">
                <a:solidFill>
                  <a:schemeClr val="bg1"/>
                </a:solidFill>
              </a:rPr>
              <a:t> vein – can have isolated thrombus.</a:t>
            </a:r>
          </a:p>
          <a:p>
            <a:pPr eaLnBrk="1" hangingPunct="1">
              <a:buClr>
                <a:schemeClr val="bg1"/>
              </a:buClr>
            </a:pPr>
            <a:r>
              <a:rPr lang="en-GB" altLang="en-US" sz="2800" dirty="0" smtClean="0">
                <a:solidFill>
                  <a:schemeClr val="bg1"/>
                </a:solidFill>
              </a:rPr>
              <a:t>Scan as much of the </a:t>
            </a:r>
            <a:r>
              <a:rPr lang="en-GB" altLang="en-US" sz="2800" dirty="0" err="1" smtClean="0">
                <a:solidFill>
                  <a:schemeClr val="bg1"/>
                </a:solidFill>
              </a:rPr>
              <a:t>profunda</a:t>
            </a:r>
            <a:r>
              <a:rPr lang="en-GB" altLang="en-US" sz="2800" dirty="0" smtClean="0">
                <a:solidFill>
                  <a:schemeClr val="bg1"/>
                </a:solidFill>
              </a:rPr>
              <a:t> vein as you can visualise – not just origin.</a:t>
            </a:r>
          </a:p>
          <a:p>
            <a:pPr eaLnBrk="1" hangingPunct="1">
              <a:buClr>
                <a:schemeClr val="bg1"/>
              </a:buClr>
            </a:pPr>
            <a:r>
              <a:rPr lang="en-GB" altLang="en-US" sz="2800" dirty="0" smtClean="0">
                <a:solidFill>
                  <a:schemeClr val="bg1"/>
                </a:solidFill>
              </a:rPr>
              <a:t>Scan the length of the SFV – check for duplicate branches – hence x-section first.</a:t>
            </a:r>
          </a:p>
          <a:p>
            <a:pPr eaLnBrk="1" hangingPunct="1">
              <a:buClr>
                <a:schemeClr val="bg1"/>
              </a:buClr>
            </a:pPr>
            <a:r>
              <a:rPr lang="en-GB" altLang="en-US" sz="2800" dirty="0" smtClean="0">
                <a:solidFill>
                  <a:schemeClr val="bg1"/>
                </a:solidFill>
              </a:rPr>
              <a:t>Scan as far into the adductor canal as possible.</a:t>
            </a:r>
          </a:p>
          <a:p>
            <a:pPr eaLnBrk="1" hangingPunct="1">
              <a:buClr>
                <a:schemeClr val="bg1"/>
              </a:buClr>
            </a:pPr>
            <a:r>
              <a:rPr lang="en-GB" altLang="en-US" sz="2800" dirty="0" smtClean="0">
                <a:solidFill>
                  <a:schemeClr val="bg1"/>
                </a:solidFill>
              </a:rPr>
              <a:t>If difficult to compress-place other hand onto back of thigh.</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Structure of veins</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1484784"/>
            <a:ext cx="7632848" cy="4951776"/>
          </a:xfrm>
        </p:spPr>
      </p:pic>
    </p:spTree>
    <p:extLst>
      <p:ext uri="{BB962C8B-B14F-4D97-AF65-F5344CB8AC3E}">
        <p14:creationId xmlns:p14="http://schemas.microsoft.com/office/powerpoint/2010/main" val="34699037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GB" altLang="en-US" smtClean="0">
                <a:solidFill>
                  <a:schemeClr val="bg1"/>
                </a:solidFill>
              </a:rPr>
              <a:t>Common femoral vein</a:t>
            </a:r>
          </a:p>
        </p:txBody>
      </p:sp>
      <p:pic>
        <p:nvPicPr>
          <p:cNvPr id="921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28738" y="1773238"/>
            <a:ext cx="6484937" cy="4138612"/>
          </a:xfrm>
        </p:spPr>
      </p:pic>
    </p:spTree>
    <p:extLst>
      <p:ext uri="{BB962C8B-B14F-4D97-AF65-F5344CB8AC3E}">
        <p14:creationId xmlns:p14="http://schemas.microsoft.com/office/powerpoint/2010/main" val="896750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altLang="en-US" smtClean="0">
                <a:solidFill>
                  <a:schemeClr val="bg1"/>
                </a:solidFill>
              </a:rPr>
              <a:t>Colour duplex</a:t>
            </a:r>
          </a:p>
        </p:txBody>
      </p:sp>
      <p:sp>
        <p:nvSpPr>
          <p:cNvPr id="16387"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Visualise the CFV in LS.</a:t>
            </a:r>
          </a:p>
          <a:p>
            <a:pPr eaLnBrk="1" hangingPunct="1">
              <a:buClr>
                <a:schemeClr val="bg1"/>
              </a:buClr>
            </a:pPr>
            <a:r>
              <a:rPr lang="en-GB" altLang="en-US" dirty="0" smtClean="0">
                <a:solidFill>
                  <a:schemeClr val="bg1"/>
                </a:solidFill>
              </a:rPr>
              <a:t>Activate colour mode and adjust PRF and gain.  </a:t>
            </a:r>
          </a:p>
          <a:p>
            <a:pPr eaLnBrk="1" hangingPunct="1">
              <a:buClr>
                <a:schemeClr val="bg1"/>
              </a:buClr>
            </a:pPr>
            <a:r>
              <a:rPr lang="en-GB" altLang="en-US" dirty="0" smtClean="0">
                <a:solidFill>
                  <a:schemeClr val="bg1"/>
                </a:solidFill>
              </a:rPr>
              <a:t>If good colour filling with respiration don’t need to augment calf.  </a:t>
            </a:r>
          </a:p>
          <a:p>
            <a:pPr eaLnBrk="1" hangingPunct="1">
              <a:buClr>
                <a:schemeClr val="bg1"/>
              </a:buClr>
            </a:pPr>
            <a:r>
              <a:rPr lang="en-GB" altLang="en-US" dirty="0" smtClean="0">
                <a:solidFill>
                  <a:schemeClr val="bg1"/>
                </a:solidFill>
              </a:rPr>
              <a:t>Follow veins to adductor level, augmenting blood flow every few </a:t>
            </a:r>
            <a:r>
              <a:rPr lang="en-GB" altLang="en-US" dirty="0" err="1" smtClean="0">
                <a:solidFill>
                  <a:schemeClr val="bg1"/>
                </a:solidFill>
              </a:rPr>
              <a:t>cms</a:t>
            </a:r>
            <a:r>
              <a:rPr lang="en-GB" altLang="en-US" dirty="0" smtClean="0">
                <a:solidFill>
                  <a:schemeClr val="bg1"/>
                </a:solidFill>
              </a:rPr>
              <a:t>.</a:t>
            </a:r>
          </a:p>
          <a:p>
            <a:pPr eaLnBrk="1" hangingPunct="1"/>
            <a:endParaRPr lang="en-GB" alt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smtClean="0">
                <a:solidFill>
                  <a:schemeClr val="bg1"/>
                </a:solidFill>
              </a:rPr>
              <a:t>CFV - LS</a:t>
            </a: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1428750"/>
            <a:ext cx="5761037" cy="43195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altLang="en-US" smtClean="0">
                <a:solidFill>
                  <a:schemeClr val="bg1"/>
                </a:solidFill>
              </a:rPr>
              <a:t>Pulsed wave Doppler</a:t>
            </a:r>
          </a:p>
        </p:txBody>
      </p:sp>
      <p:sp>
        <p:nvSpPr>
          <p:cNvPr id="18435"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Visualise the CFV in LS</a:t>
            </a:r>
          </a:p>
          <a:p>
            <a:pPr eaLnBrk="1" hangingPunct="1">
              <a:buClr>
                <a:schemeClr val="bg1"/>
              </a:buClr>
            </a:pPr>
            <a:r>
              <a:rPr lang="en-GB" altLang="en-US" dirty="0" smtClean="0">
                <a:solidFill>
                  <a:schemeClr val="bg1"/>
                </a:solidFill>
              </a:rPr>
              <a:t>(colour or B-mode).</a:t>
            </a:r>
          </a:p>
          <a:p>
            <a:pPr eaLnBrk="1" hangingPunct="1">
              <a:buClr>
                <a:schemeClr val="bg1"/>
              </a:buClr>
            </a:pPr>
            <a:r>
              <a:rPr lang="en-GB" altLang="en-US" dirty="0" smtClean="0">
                <a:solidFill>
                  <a:schemeClr val="bg1"/>
                </a:solidFill>
              </a:rPr>
              <a:t>Active PW and position sample gate in centre of vessel.  Open sample gate to width of vessel.</a:t>
            </a:r>
          </a:p>
          <a:p>
            <a:pPr eaLnBrk="1" hangingPunct="1">
              <a:buClr>
                <a:schemeClr val="bg1"/>
              </a:buClr>
            </a:pPr>
            <a:r>
              <a:rPr lang="en-GB" altLang="en-US" dirty="0" smtClean="0">
                <a:solidFill>
                  <a:schemeClr val="bg1"/>
                </a:solidFill>
              </a:rPr>
              <a:t>Activate PW and observe waveform.</a:t>
            </a:r>
          </a:p>
          <a:p>
            <a:pPr eaLnBrk="1" hangingPunct="1">
              <a:buClr>
                <a:schemeClr val="bg1"/>
              </a:buClr>
            </a:pPr>
            <a:r>
              <a:rPr lang="en-GB" altLang="en-US" dirty="0" smtClean="0">
                <a:solidFill>
                  <a:schemeClr val="bg1"/>
                </a:solidFill>
              </a:rPr>
              <a:t>Valsalva – ask patient to take deep breath in and hold- then release breath.</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solidFill>
                  <a:schemeClr val="bg1"/>
                </a:solidFill>
              </a:rPr>
              <a:t>Valsalva manouevre</a:t>
            </a:r>
          </a:p>
        </p:txBody>
      </p:sp>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556792"/>
            <a:ext cx="6408712" cy="48073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64" y="1916832"/>
            <a:ext cx="6356486" cy="4176464"/>
          </a:xfrm>
        </p:spPr>
      </p:pic>
    </p:spTree>
    <p:extLst>
      <p:ext uri="{BB962C8B-B14F-4D97-AF65-F5344CB8AC3E}">
        <p14:creationId xmlns:p14="http://schemas.microsoft.com/office/powerpoint/2010/main" val="12622554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0948" y="1600200"/>
            <a:ext cx="6240517" cy="4524375"/>
          </a:xfrm>
        </p:spPr>
      </p:pic>
    </p:spTree>
    <p:extLst>
      <p:ext uri="{BB962C8B-B14F-4D97-AF65-F5344CB8AC3E}">
        <p14:creationId xmlns:p14="http://schemas.microsoft.com/office/powerpoint/2010/main" val="1403462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GB" altLang="en-US" dirty="0" smtClean="0">
                <a:solidFill>
                  <a:schemeClr val="bg1"/>
                </a:solidFill>
              </a:rPr>
              <a:t>Calf DVT</a:t>
            </a:r>
          </a:p>
        </p:txBody>
      </p:sp>
      <p:sp>
        <p:nvSpPr>
          <p:cNvPr id="33795"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Important to assess calf veins</a:t>
            </a:r>
          </a:p>
          <a:p>
            <a:pPr eaLnBrk="1" hangingPunct="1">
              <a:buClr>
                <a:schemeClr val="bg1"/>
              </a:buClr>
            </a:pPr>
            <a:endParaRPr lang="en-GB" altLang="en-US" sz="1000" dirty="0" smtClean="0">
              <a:solidFill>
                <a:schemeClr val="bg1"/>
              </a:solidFill>
            </a:endParaRPr>
          </a:p>
          <a:p>
            <a:pPr eaLnBrk="1" hangingPunct="1">
              <a:buClr>
                <a:schemeClr val="bg1"/>
              </a:buClr>
            </a:pPr>
            <a:r>
              <a:rPr lang="en-GB" altLang="en-US" dirty="0" smtClean="0">
                <a:solidFill>
                  <a:schemeClr val="bg1"/>
                </a:solidFill>
              </a:rPr>
              <a:t>20-30% of people with PE’s have calf DVT</a:t>
            </a:r>
          </a:p>
          <a:p>
            <a:pPr eaLnBrk="1" hangingPunct="1">
              <a:buClr>
                <a:schemeClr val="bg1"/>
              </a:buClr>
            </a:pPr>
            <a:endParaRPr lang="en-GB" altLang="en-US" sz="1000" dirty="0" smtClean="0">
              <a:solidFill>
                <a:schemeClr val="bg1"/>
              </a:solidFill>
            </a:endParaRPr>
          </a:p>
          <a:p>
            <a:pPr eaLnBrk="1" hangingPunct="1">
              <a:buClr>
                <a:schemeClr val="bg1"/>
              </a:buClr>
            </a:pPr>
            <a:r>
              <a:rPr lang="en-GB" altLang="en-US" dirty="0" smtClean="0">
                <a:solidFill>
                  <a:schemeClr val="bg1"/>
                </a:solidFill>
              </a:rPr>
              <a:t>20-30% of untreated calf DVT extend to above the knee.</a:t>
            </a:r>
          </a:p>
          <a:p>
            <a:pPr eaLnBrk="1" hangingPunct="1">
              <a:buClr>
                <a:schemeClr val="bg1"/>
              </a:buClr>
            </a:pPr>
            <a:endParaRPr lang="en-GB" altLang="en-US" sz="1000" dirty="0" smtClean="0">
              <a:solidFill>
                <a:schemeClr val="bg1"/>
              </a:solidFill>
            </a:endParaRPr>
          </a:p>
          <a:p>
            <a:pPr eaLnBrk="1" hangingPunct="1">
              <a:buClr>
                <a:schemeClr val="bg1"/>
              </a:buClr>
            </a:pPr>
            <a:r>
              <a:rPr lang="en-GB" altLang="en-US" dirty="0" smtClean="0">
                <a:solidFill>
                  <a:schemeClr val="bg1"/>
                </a:solidFill>
              </a:rPr>
              <a:t>2% of patients with calf DVT will have a fatal PE</a:t>
            </a:r>
          </a:p>
          <a:p>
            <a:pPr eaLnBrk="1" hangingPunct="1"/>
            <a:endParaRPr lang="en-GB" altLang="en-US" dirty="0" smtClean="0"/>
          </a:p>
        </p:txBody>
      </p:sp>
    </p:spTree>
    <p:extLst>
      <p:ext uri="{BB962C8B-B14F-4D97-AF65-F5344CB8AC3E}">
        <p14:creationId xmlns:p14="http://schemas.microsoft.com/office/powerpoint/2010/main" val="21965494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altLang="en-US" smtClean="0">
                <a:solidFill>
                  <a:schemeClr val="bg1"/>
                </a:solidFill>
              </a:rPr>
              <a:t>Calf scanning</a:t>
            </a:r>
          </a:p>
        </p:txBody>
      </p:sp>
      <p:sp>
        <p:nvSpPr>
          <p:cNvPr id="13315"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Visualise popliteal vein in x-section at knee crease.</a:t>
            </a:r>
          </a:p>
          <a:p>
            <a:pPr eaLnBrk="1" hangingPunct="1">
              <a:buClr>
                <a:schemeClr val="bg1"/>
              </a:buClr>
            </a:pPr>
            <a:r>
              <a:rPr lang="en-GB" altLang="en-US" dirty="0" smtClean="0">
                <a:solidFill>
                  <a:schemeClr val="bg1"/>
                </a:solidFill>
              </a:rPr>
              <a:t>B-mode – compress popliteal vein working upwards to over lap with SFV and then distally to TPT veins.</a:t>
            </a:r>
          </a:p>
          <a:p>
            <a:pPr eaLnBrk="1" hangingPunct="1">
              <a:buClr>
                <a:schemeClr val="bg1"/>
              </a:buClr>
            </a:pPr>
            <a:r>
              <a:rPr lang="en-GB" altLang="en-US" dirty="0" smtClean="0">
                <a:solidFill>
                  <a:schemeClr val="bg1"/>
                </a:solidFill>
              </a:rPr>
              <a:t>Repeat in LS with colour.</a:t>
            </a:r>
          </a:p>
          <a:p>
            <a:pPr eaLnBrk="1" hangingPunct="1">
              <a:buClr>
                <a:schemeClr val="bg1"/>
              </a:buClr>
            </a:pPr>
            <a:r>
              <a:rPr lang="en-GB" altLang="en-US" dirty="0" smtClean="0">
                <a:solidFill>
                  <a:schemeClr val="bg1"/>
                </a:solidFill>
              </a:rPr>
              <a:t>Systematically trace gastrocnemius veins.</a:t>
            </a:r>
          </a:p>
        </p:txBody>
      </p:sp>
    </p:spTree>
    <p:extLst>
      <p:ext uri="{BB962C8B-B14F-4D97-AF65-F5344CB8AC3E}">
        <p14:creationId xmlns:p14="http://schemas.microsoft.com/office/powerpoint/2010/main" val="11854744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altLang="en-US" smtClean="0">
                <a:solidFill>
                  <a:schemeClr val="bg1"/>
                </a:solidFill>
              </a:rPr>
              <a:t>Calf scanning</a:t>
            </a:r>
          </a:p>
        </p:txBody>
      </p:sp>
      <p:sp>
        <p:nvSpPr>
          <p:cNvPr id="14339"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From medial aspect of calf identify posterior </a:t>
            </a:r>
            <a:r>
              <a:rPr lang="en-GB" altLang="en-US" dirty="0" err="1" smtClean="0">
                <a:solidFill>
                  <a:schemeClr val="bg1"/>
                </a:solidFill>
              </a:rPr>
              <a:t>tibial</a:t>
            </a:r>
            <a:r>
              <a:rPr lang="en-GB" altLang="en-US" dirty="0" smtClean="0">
                <a:solidFill>
                  <a:schemeClr val="bg1"/>
                </a:solidFill>
              </a:rPr>
              <a:t> (and peroneal veins).</a:t>
            </a:r>
          </a:p>
          <a:p>
            <a:pPr eaLnBrk="1" hangingPunct="1">
              <a:buClr>
                <a:schemeClr val="bg1"/>
              </a:buClr>
            </a:pPr>
            <a:r>
              <a:rPr lang="en-GB" altLang="en-US" dirty="0" smtClean="0">
                <a:solidFill>
                  <a:schemeClr val="bg1"/>
                </a:solidFill>
              </a:rPr>
              <a:t>Use B-mode and colour to assess.</a:t>
            </a:r>
          </a:p>
          <a:p>
            <a:pPr eaLnBrk="1" hangingPunct="1">
              <a:buClr>
                <a:schemeClr val="bg1"/>
              </a:buClr>
            </a:pPr>
            <a:r>
              <a:rPr lang="en-GB" altLang="en-US" dirty="0" smtClean="0">
                <a:solidFill>
                  <a:schemeClr val="bg1"/>
                </a:solidFill>
              </a:rPr>
              <a:t>From anterior calf identify anterior </a:t>
            </a:r>
            <a:r>
              <a:rPr lang="en-GB" altLang="en-US" dirty="0" err="1" smtClean="0">
                <a:solidFill>
                  <a:schemeClr val="bg1"/>
                </a:solidFill>
              </a:rPr>
              <a:t>tibial</a:t>
            </a:r>
            <a:r>
              <a:rPr lang="en-GB" altLang="en-US" dirty="0" smtClean="0">
                <a:solidFill>
                  <a:schemeClr val="bg1"/>
                </a:solidFill>
              </a:rPr>
              <a:t> (and peroneal veins)</a:t>
            </a:r>
          </a:p>
          <a:p>
            <a:pPr eaLnBrk="1" hangingPunct="1">
              <a:buClr>
                <a:schemeClr val="bg1"/>
              </a:buClr>
            </a:pPr>
            <a:r>
              <a:rPr lang="en-GB" altLang="en-US" dirty="0" smtClean="0">
                <a:solidFill>
                  <a:schemeClr val="bg1"/>
                </a:solidFill>
              </a:rPr>
              <a:t>From posterior calf identify peroneal (and ATV or PTV) and </a:t>
            </a:r>
            <a:r>
              <a:rPr lang="en-GB" altLang="en-US" dirty="0" err="1" smtClean="0">
                <a:solidFill>
                  <a:schemeClr val="bg1"/>
                </a:solidFill>
              </a:rPr>
              <a:t>soleal</a:t>
            </a:r>
            <a:r>
              <a:rPr lang="en-GB" altLang="en-US" dirty="0" smtClean="0">
                <a:solidFill>
                  <a:schemeClr val="bg1"/>
                </a:solidFill>
              </a:rPr>
              <a:t> veins.</a:t>
            </a:r>
          </a:p>
        </p:txBody>
      </p:sp>
    </p:spTree>
    <p:extLst>
      <p:ext uri="{BB962C8B-B14F-4D97-AF65-F5344CB8AC3E}">
        <p14:creationId xmlns:p14="http://schemas.microsoft.com/office/powerpoint/2010/main" val="2459937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en-GB" dirty="0" smtClean="0">
                <a:solidFill>
                  <a:schemeClr val="bg1"/>
                </a:solidFill>
              </a:rPr>
              <a:t>Venous Physiology</a:t>
            </a:r>
          </a:p>
        </p:txBody>
      </p:sp>
      <p:sp>
        <p:nvSpPr>
          <p:cNvPr id="102403" name="Rectangle 3"/>
          <p:cNvSpPr>
            <a:spLocks noGrp="1" noChangeArrowheads="1"/>
          </p:cNvSpPr>
          <p:nvPr>
            <p:ph idx="1"/>
          </p:nvPr>
        </p:nvSpPr>
        <p:spPr>
          <a:xfrm>
            <a:off x="467544" y="1268760"/>
            <a:ext cx="8352928" cy="5256584"/>
          </a:xfrm>
        </p:spPr>
        <p:txBody>
          <a:bodyPr/>
          <a:lstStyle/>
          <a:p>
            <a:pPr eaLnBrk="1" hangingPunct="1">
              <a:buClr>
                <a:schemeClr val="bg1"/>
              </a:buClr>
              <a:buFontTx/>
              <a:buChar char="•"/>
              <a:defRPr/>
            </a:pPr>
            <a:r>
              <a:rPr lang="en-GB" dirty="0" smtClean="0">
                <a:solidFill>
                  <a:schemeClr val="bg1"/>
                </a:solidFill>
              </a:rPr>
              <a:t>Flow of blood towards the heart</a:t>
            </a:r>
          </a:p>
          <a:p>
            <a:pPr eaLnBrk="1" hangingPunct="1">
              <a:buClr>
                <a:schemeClr val="bg1"/>
              </a:buClr>
              <a:buFontTx/>
              <a:buChar char="•"/>
              <a:defRPr/>
            </a:pPr>
            <a:r>
              <a:rPr lang="en-GB" dirty="0" smtClean="0">
                <a:solidFill>
                  <a:schemeClr val="bg1"/>
                </a:solidFill>
              </a:rPr>
              <a:t>Not always de-oxygenated e.g. Pulmonary vein</a:t>
            </a:r>
          </a:p>
          <a:p>
            <a:pPr eaLnBrk="1" hangingPunct="1">
              <a:buClr>
                <a:schemeClr val="bg1"/>
              </a:buClr>
              <a:buFontTx/>
              <a:buChar char="•"/>
              <a:defRPr/>
            </a:pPr>
            <a:r>
              <a:rPr lang="en-GB" dirty="0" smtClean="0">
                <a:solidFill>
                  <a:schemeClr val="bg1"/>
                </a:solidFill>
              </a:rPr>
              <a:t>Non-pulsatile system – how does blood flow?</a:t>
            </a:r>
          </a:p>
          <a:p>
            <a:pPr eaLnBrk="1" hangingPunct="1">
              <a:buClr>
                <a:schemeClr val="bg1"/>
              </a:buClr>
              <a:buFontTx/>
              <a:buChar char="•"/>
              <a:defRPr/>
            </a:pPr>
            <a:r>
              <a:rPr lang="en-GB" dirty="0" smtClean="0">
                <a:solidFill>
                  <a:schemeClr val="bg1"/>
                </a:solidFill>
              </a:rPr>
              <a:t>Low pressure environment (16-4 mmHg)</a:t>
            </a:r>
          </a:p>
          <a:p>
            <a:pPr>
              <a:buClr>
                <a:schemeClr val="bg1"/>
              </a:buClr>
            </a:pPr>
            <a:r>
              <a:rPr lang="en-GB" altLang="en-US" dirty="0" smtClean="0">
                <a:solidFill>
                  <a:schemeClr val="bg1"/>
                </a:solidFill>
              </a:rPr>
              <a:t>Contain valves to direct flow back to the heart.</a:t>
            </a:r>
          </a:p>
          <a:p>
            <a:pPr>
              <a:buClr>
                <a:schemeClr val="bg1"/>
              </a:buClr>
            </a:pPr>
            <a:r>
              <a:rPr lang="en-GB" altLang="en-US" dirty="0" smtClean="0">
                <a:solidFill>
                  <a:schemeClr val="bg1"/>
                </a:solidFill>
              </a:rPr>
              <a:t>Valves are bi-</a:t>
            </a:r>
            <a:r>
              <a:rPr lang="en-GB" altLang="en-US" dirty="0" err="1" smtClean="0">
                <a:solidFill>
                  <a:schemeClr val="bg1"/>
                </a:solidFill>
              </a:rPr>
              <a:t>cuspid</a:t>
            </a:r>
            <a:r>
              <a:rPr lang="en-GB" altLang="en-US" dirty="0" smtClean="0">
                <a:solidFill>
                  <a:schemeClr val="bg1"/>
                </a:solidFill>
              </a:rPr>
              <a:t> (or semi-lunar) </a:t>
            </a:r>
          </a:p>
          <a:p>
            <a:pPr eaLnBrk="1" hangingPunct="1">
              <a:buFontTx/>
              <a:buChar char="•"/>
              <a:defRPr/>
            </a:pPr>
            <a:endParaRPr lang="en-GB" dirty="0" smtClean="0">
              <a:solidFill>
                <a:schemeClr val="bg1"/>
              </a:solidFill>
            </a:endParaRPr>
          </a:p>
          <a:p>
            <a:pPr eaLnBrk="1" hangingPunct="1">
              <a:buFontTx/>
              <a:buNone/>
              <a:defRPr/>
            </a:pPr>
            <a:endParaRPr lang="en-GB" dirty="0" smtClean="0"/>
          </a:p>
        </p:txBody>
      </p:sp>
    </p:spTree>
    <p:extLst>
      <p:ext uri="{BB962C8B-B14F-4D97-AF65-F5344CB8AC3E}">
        <p14:creationId xmlns:p14="http://schemas.microsoft.com/office/powerpoint/2010/main" val="22416767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altLang="en-US" dirty="0" smtClean="0">
                <a:solidFill>
                  <a:schemeClr val="bg1"/>
                </a:solidFill>
              </a:rPr>
              <a:t>Calf Scanning</a:t>
            </a:r>
          </a:p>
        </p:txBody>
      </p:sp>
      <p:sp>
        <p:nvSpPr>
          <p:cNvPr id="15363"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Keep going over calf veins until you are completely satisfied you have visualised all the veins clearly.</a:t>
            </a:r>
          </a:p>
          <a:p>
            <a:pPr eaLnBrk="1" hangingPunct="1"/>
            <a:endParaRPr lang="en-GB" altLang="en-US" dirty="0" smtClean="0">
              <a:solidFill>
                <a:schemeClr val="bg1"/>
              </a:solidFill>
            </a:endParaRPr>
          </a:p>
        </p:txBody>
      </p:sp>
    </p:spTree>
    <p:extLst>
      <p:ext uri="{BB962C8B-B14F-4D97-AF65-F5344CB8AC3E}">
        <p14:creationId xmlns:p14="http://schemas.microsoft.com/office/powerpoint/2010/main" val="34021600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Image Acquisition</a:t>
            </a:r>
            <a:endParaRPr lang="en-GB" dirty="0">
              <a:solidFill>
                <a:schemeClr val="bg1"/>
              </a:solidFill>
            </a:endParaRPr>
          </a:p>
        </p:txBody>
      </p:sp>
      <p:sp>
        <p:nvSpPr>
          <p:cNvPr id="3" name="Content Placeholder 2"/>
          <p:cNvSpPr>
            <a:spLocks noGrp="1"/>
          </p:cNvSpPr>
          <p:nvPr>
            <p:ph idx="1"/>
          </p:nvPr>
        </p:nvSpPr>
        <p:spPr/>
        <p:txBody>
          <a:bodyPr/>
          <a:lstStyle/>
          <a:p>
            <a:pPr>
              <a:buClr>
                <a:schemeClr val="bg1"/>
              </a:buClr>
            </a:pPr>
            <a:r>
              <a:rPr lang="en-GB" dirty="0" smtClean="0">
                <a:solidFill>
                  <a:schemeClr val="bg1"/>
                </a:solidFill>
              </a:rPr>
              <a:t>Our protocols state we need to take images of –</a:t>
            </a:r>
          </a:p>
          <a:p>
            <a:pPr lvl="1">
              <a:buClr>
                <a:schemeClr val="bg1"/>
              </a:buClr>
            </a:pPr>
            <a:r>
              <a:rPr lang="en-GB" dirty="0" smtClean="0">
                <a:solidFill>
                  <a:schemeClr val="bg1"/>
                </a:solidFill>
              </a:rPr>
              <a:t>The Common femoral vein including </a:t>
            </a:r>
            <a:r>
              <a:rPr lang="en-GB" dirty="0" err="1" smtClean="0">
                <a:solidFill>
                  <a:schemeClr val="bg1"/>
                </a:solidFill>
              </a:rPr>
              <a:t>valsalva</a:t>
            </a:r>
            <a:endParaRPr lang="en-GB" dirty="0" smtClean="0">
              <a:solidFill>
                <a:schemeClr val="bg1"/>
              </a:solidFill>
            </a:endParaRPr>
          </a:p>
          <a:p>
            <a:pPr lvl="1">
              <a:buClr>
                <a:schemeClr val="bg1"/>
              </a:buClr>
            </a:pPr>
            <a:r>
              <a:rPr lang="en-GB" dirty="0" smtClean="0">
                <a:solidFill>
                  <a:schemeClr val="bg1"/>
                </a:solidFill>
              </a:rPr>
              <a:t>PFV</a:t>
            </a:r>
          </a:p>
          <a:p>
            <a:pPr lvl="1">
              <a:buClr>
                <a:schemeClr val="bg1"/>
              </a:buClr>
            </a:pPr>
            <a:r>
              <a:rPr lang="en-GB" dirty="0" smtClean="0">
                <a:solidFill>
                  <a:schemeClr val="bg1"/>
                </a:solidFill>
              </a:rPr>
              <a:t>SFV origin and distal</a:t>
            </a:r>
          </a:p>
          <a:p>
            <a:pPr lvl="1">
              <a:buClr>
                <a:schemeClr val="bg1"/>
              </a:buClr>
            </a:pPr>
            <a:r>
              <a:rPr lang="en-GB" dirty="0" smtClean="0">
                <a:solidFill>
                  <a:schemeClr val="bg1"/>
                </a:solidFill>
              </a:rPr>
              <a:t>Popliteal vein</a:t>
            </a:r>
          </a:p>
          <a:p>
            <a:pPr lvl="1">
              <a:buClr>
                <a:schemeClr val="bg1"/>
              </a:buClr>
            </a:pPr>
            <a:r>
              <a:rPr lang="en-GB" dirty="0" smtClean="0">
                <a:solidFill>
                  <a:schemeClr val="bg1"/>
                </a:solidFill>
              </a:rPr>
              <a:t>Only take calf images if DVT present or differential diagnosis</a:t>
            </a:r>
            <a:endParaRPr lang="en-GB" dirty="0">
              <a:solidFill>
                <a:schemeClr val="bg1"/>
              </a:solidFill>
            </a:endParaRPr>
          </a:p>
        </p:txBody>
      </p:sp>
    </p:spTree>
    <p:extLst>
      <p:ext uri="{BB962C8B-B14F-4D97-AF65-F5344CB8AC3E}">
        <p14:creationId xmlns:p14="http://schemas.microsoft.com/office/powerpoint/2010/main" val="33936076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RSI</a:t>
            </a:r>
            <a:endParaRPr lang="en-GB" dirty="0">
              <a:solidFill>
                <a:schemeClr val="bg1"/>
              </a:solidFill>
            </a:endParaRPr>
          </a:p>
        </p:txBody>
      </p:sp>
      <p:sp>
        <p:nvSpPr>
          <p:cNvPr id="3" name="Content Placeholder 2"/>
          <p:cNvSpPr>
            <a:spLocks noGrp="1"/>
          </p:cNvSpPr>
          <p:nvPr>
            <p:ph idx="1"/>
          </p:nvPr>
        </p:nvSpPr>
        <p:spPr/>
        <p:txBody>
          <a:bodyPr/>
          <a:lstStyle/>
          <a:p>
            <a:pPr>
              <a:buClr>
                <a:schemeClr val="bg1"/>
              </a:buClr>
            </a:pPr>
            <a:r>
              <a:rPr lang="en-GB" dirty="0" smtClean="0">
                <a:solidFill>
                  <a:schemeClr val="bg1"/>
                </a:solidFill>
              </a:rPr>
              <a:t>Patient positioning very important especially during DVT scans as not to cause injury to self.</a:t>
            </a:r>
          </a:p>
          <a:p>
            <a:pPr>
              <a:buClr>
                <a:schemeClr val="bg1"/>
              </a:buClr>
            </a:pPr>
            <a:r>
              <a:rPr lang="en-GB" dirty="0" smtClean="0">
                <a:solidFill>
                  <a:schemeClr val="bg1"/>
                </a:solidFill>
              </a:rPr>
              <a:t>As applying pressure you need to be in a good position as not to case injury.</a:t>
            </a:r>
          </a:p>
          <a:p>
            <a:pPr>
              <a:buClr>
                <a:schemeClr val="bg1"/>
              </a:buClr>
            </a:pPr>
            <a:r>
              <a:rPr lang="en-GB" dirty="0" smtClean="0">
                <a:solidFill>
                  <a:schemeClr val="bg1"/>
                </a:solidFill>
              </a:rPr>
              <a:t>Can use the legs to help with compressions.</a:t>
            </a:r>
          </a:p>
          <a:p>
            <a:pPr>
              <a:buClr>
                <a:schemeClr val="bg1"/>
              </a:buClr>
            </a:pPr>
            <a:r>
              <a:rPr lang="en-GB" dirty="0" smtClean="0">
                <a:solidFill>
                  <a:schemeClr val="bg1"/>
                </a:solidFill>
              </a:rPr>
              <a:t>Know your limitations!</a:t>
            </a:r>
          </a:p>
          <a:p>
            <a:pPr>
              <a:buClr>
                <a:schemeClr val="bg1"/>
              </a:buClr>
            </a:pPr>
            <a:endParaRPr lang="en-GB" dirty="0">
              <a:solidFill>
                <a:schemeClr val="bg1"/>
              </a:solidFill>
            </a:endParaRPr>
          </a:p>
        </p:txBody>
      </p:sp>
    </p:spTree>
    <p:extLst>
      <p:ext uri="{BB962C8B-B14F-4D97-AF65-F5344CB8AC3E}">
        <p14:creationId xmlns:p14="http://schemas.microsoft.com/office/powerpoint/2010/main" val="42864263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GB" altLang="en-US" dirty="0" smtClean="0">
                <a:solidFill>
                  <a:schemeClr val="bg1"/>
                </a:solidFill>
              </a:rPr>
              <a:t>DVT scan</a:t>
            </a:r>
          </a:p>
        </p:txBody>
      </p:sp>
      <p:sp>
        <p:nvSpPr>
          <p:cNvPr id="23555" name="Rectangle 3"/>
          <p:cNvSpPr>
            <a:spLocks noGrp="1" noChangeArrowheads="1"/>
          </p:cNvSpPr>
          <p:nvPr>
            <p:ph type="body" idx="1"/>
          </p:nvPr>
        </p:nvSpPr>
        <p:spPr>
          <a:xfrm>
            <a:off x="468313" y="1600200"/>
            <a:ext cx="8229600" cy="604838"/>
          </a:xfrm>
        </p:spPr>
        <p:txBody>
          <a:bodyPr/>
          <a:lstStyle/>
          <a:p>
            <a:pPr eaLnBrk="1" hangingPunct="1">
              <a:buClr>
                <a:schemeClr val="bg1"/>
              </a:buClr>
            </a:pPr>
            <a:r>
              <a:rPr lang="en-GB" altLang="en-US" sz="2800" dirty="0" smtClean="0">
                <a:solidFill>
                  <a:schemeClr val="bg1"/>
                </a:solidFill>
              </a:rPr>
              <a:t>Standing patient position (proximal veins)</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420938"/>
            <a:ext cx="489585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7578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altLang="en-US" dirty="0" smtClean="0">
                <a:solidFill>
                  <a:schemeClr val="bg1"/>
                </a:solidFill>
              </a:rPr>
              <a:t>DVT Scan - Calf</a:t>
            </a:r>
          </a:p>
        </p:txBody>
      </p:sp>
      <p:sp>
        <p:nvSpPr>
          <p:cNvPr id="24579" name="Rectangle 3"/>
          <p:cNvSpPr>
            <a:spLocks noGrp="1" noChangeArrowheads="1"/>
          </p:cNvSpPr>
          <p:nvPr>
            <p:ph type="body" idx="1"/>
          </p:nvPr>
        </p:nvSpPr>
        <p:spPr>
          <a:xfrm>
            <a:off x="457200" y="1600200"/>
            <a:ext cx="8229600" cy="604838"/>
          </a:xfrm>
        </p:spPr>
        <p:txBody>
          <a:bodyPr/>
          <a:lstStyle/>
          <a:p>
            <a:pPr eaLnBrk="1" hangingPunct="1">
              <a:buClr>
                <a:schemeClr val="bg1"/>
              </a:buClr>
            </a:pPr>
            <a:r>
              <a:rPr lang="en-GB" altLang="en-US" sz="2800" dirty="0" smtClean="0">
                <a:solidFill>
                  <a:schemeClr val="bg1"/>
                </a:solidFill>
              </a:rPr>
              <a:t>Seated Patient (calf veins)</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349500"/>
            <a:ext cx="50038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5825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GB" altLang="en-US" dirty="0" smtClean="0">
                <a:solidFill>
                  <a:schemeClr val="bg1"/>
                </a:solidFill>
              </a:rPr>
              <a:t>Venous Duplex Scan</a:t>
            </a:r>
          </a:p>
        </p:txBody>
      </p:sp>
      <p:sp>
        <p:nvSpPr>
          <p:cNvPr id="25603" name="Rectangle 3"/>
          <p:cNvSpPr>
            <a:spLocks noGrp="1" noChangeArrowheads="1"/>
          </p:cNvSpPr>
          <p:nvPr>
            <p:ph type="body" idx="1"/>
          </p:nvPr>
        </p:nvSpPr>
        <p:spPr>
          <a:xfrm>
            <a:off x="457200" y="1600200"/>
            <a:ext cx="8229600" cy="604838"/>
          </a:xfrm>
        </p:spPr>
        <p:txBody>
          <a:bodyPr/>
          <a:lstStyle/>
          <a:p>
            <a:pPr eaLnBrk="1" hangingPunct="1">
              <a:buClr>
                <a:schemeClr val="bg1"/>
              </a:buClr>
            </a:pPr>
            <a:r>
              <a:rPr lang="en-GB" altLang="en-US" sz="2800" dirty="0" smtClean="0">
                <a:solidFill>
                  <a:schemeClr val="bg1"/>
                </a:solidFill>
              </a:rPr>
              <a:t>Supine patient position (thigh and calf veins)</a:t>
            </a:r>
          </a:p>
        </p:txBody>
      </p:sp>
      <p:pic>
        <p:nvPicPr>
          <p:cNvPr id="25604" name="Picture 4" descr="Copy of ATL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2276475"/>
            <a:ext cx="4751388"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2796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IVS Reporting protocols</a:t>
            </a:r>
            <a:endParaRPr lang="en-GB" dirty="0">
              <a:solidFill>
                <a:schemeClr val="bg1"/>
              </a:solidFill>
            </a:endParaRPr>
          </a:p>
        </p:txBody>
      </p:sp>
      <p:sp>
        <p:nvSpPr>
          <p:cNvPr id="3" name="Content Placeholder 2"/>
          <p:cNvSpPr>
            <a:spLocks noGrp="1"/>
          </p:cNvSpPr>
          <p:nvPr>
            <p:ph idx="1"/>
          </p:nvPr>
        </p:nvSpPr>
        <p:spPr/>
        <p:txBody>
          <a:bodyPr/>
          <a:lstStyle/>
          <a:p>
            <a:pPr>
              <a:buClr>
                <a:schemeClr val="bg1"/>
              </a:buClr>
            </a:pPr>
            <a:r>
              <a:rPr lang="en-GB" sz="2000" dirty="0">
                <a:solidFill>
                  <a:schemeClr val="bg1"/>
                </a:solidFill>
              </a:rPr>
              <a:t>5. Lower Limb venous duplex</a:t>
            </a:r>
          </a:p>
          <a:p>
            <a:pPr marL="0" indent="0">
              <a:buClr>
                <a:schemeClr val="bg1"/>
              </a:buClr>
              <a:buNone/>
            </a:pPr>
            <a:endParaRPr lang="en-GB" sz="2000" dirty="0">
              <a:solidFill>
                <a:schemeClr val="bg1"/>
              </a:solidFill>
            </a:endParaRPr>
          </a:p>
          <a:p>
            <a:pPr>
              <a:buClr>
                <a:schemeClr val="bg1"/>
              </a:buClr>
            </a:pPr>
            <a:r>
              <a:rPr lang="en-GB" sz="2000" dirty="0">
                <a:solidFill>
                  <a:schemeClr val="bg1"/>
                </a:solidFill>
              </a:rPr>
              <a:t>a.	Always comment on common femoral </a:t>
            </a:r>
            <a:r>
              <a:rPr lang="en-GB" sz="2000" dirty="0" err="1">
                <a:solidFill>
                  <a:schemeClr val="bg1"/>
                </a:solidFill>
              </a:rPr>
              <a:t>phasicity</a:t>
            </a:r>
            <a:r>
              <a:rPr lang="en-GB" sz="2000" dirty="0">
                <a:solidFill>
                  <a:schemeClr val="bg1"/>
                </a:solidFill>
              </a:rPr>
              <a:t> and Valsalva response.</a:t>
            </a:r>
          </a:p>
          <a:p>
            <a:pPr>
              <a:buClr>
                <a:schemeClr val="bg1"/>
              </a:buClr>
            </a:pPr>
            <a:r>
              <a:rPr lang="en-GB" sz="2000" dirty="0">
                <a:solidFill>
                  <a:schemeClr val="bg1"/>
                </a:solidFill>
              </a:rPr>
              <a:t>b.	Always comment on whether or not there is evidence of a previous DVT</a:t>
            </a:r>
          </a:p>
          <a:p>
            <a:pPr>
              <a:buClr>
                <a:schemeClr val="bg1"/>
              </a:buClr>
            </a:pPr>
            <a:endParaRPr lang="en-GB" sz="2000" dirty="0">
              <a:solidFill>
                <a:schemeClr val="bg1"/>
              </a:solidFill>
            </a:endParaRPr>
          </a:p>
          <a:p>
            <a:pPr>
              <a:buClr>
                <a:schemeClr val="bg1"/>
              </a:buClr>
            </a:pPr>
            <a:r>
              <a:rPr lang="en-GB" sz="2000" dirty="0">
                <a:solidFill>
                  <a:schemeClr val="bg1"/>
                </a:solidFill>
              </a:rPr>
              <a:t>DVT</a:t>
            </a:r>
          </a:p>
          <a:p>
            <a:pPr>
              <a:buClr>
                <a:schemeClr val="bg1"/>
              </a:buClr>
            </a:pPr>
            <a:endParaRPr lang="en-GB" sz="2000" dirty="0">
              <a:solidFill>
                <a:schemeClr val="bg1"/>
              </a:solidFill>
            </a:endParaRPr>
          </a:p>
          <a:p>
            <a:pPr>
              <a:buClr>
                <a:schemeClr val="bg1"/>
              </a:buClr>
            </a:pPr>
            <a:r>
              <a:rPr lang="en-GB" sz="2000" dirty="0">
                <a:solidFill>
                  <a:schemeClr val="bg1"/>
                </a:solidFill>
              </a:rPr>
              <a:t>c.	Always state whether deep veins are compressible or not.</a:t>
            </a:r>
          </a:p>
          <a:p>
            <a:pPr>
              <a:buClr>
                <a:schemeClr val="bg1"/>
              </a:buClr>
            </a:pPr>
            <a:r>
              <a:rPr lang="en-GB" sz="2000" dirty="0">
                <a:solidFill>
                  <a:schemeClr val="bg1"/>
                </a:solidFill>
              </a:rPr>
              <a:t>d.	Comment when veins are not viewed, especially in the calf. If you cannot identify a vein state ‘ cannot fully exclude a calf DVT’</a:t>
            </a:r>
          </a:p>
          <a:p>
            <a:endParaRPr lang="en-GB" sz="2000" dirty="0">
              <a:solidFill>
                <a:schemeClr val="bg1"/>
              </a:solidFill>
            </a:endParaRPr>
          </a:p>
          <a:p>
            <a:endParaRPr lang="en-GB" sz="2000" dirty="0">
              <a:solidFill>
                <a:schemeClr val="bg1"/>
              </a:solidFill>
            </a:endParaRPr>
          </a:p>
        </p:txBody>
      </p:sp>
    </p:spTree>
    <p:extLst>
      <p:ext uri="{BB962C8B-B14F-4D97-AF65-F5344CB8AC3E}">
        <p14:creationId xmlns:p14="http://schemas.microsoft.com/office/powerpoint/2010/main" val="24293515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smtClean="0">
                <a:solidFill>
                  <a:schemeClr val="bg1"/>
                </a:solidFill>
              </a:rPr>
              <a:t>Reporting</a:t>
            </a:r>
          </a:p>
        </p:txBody>
      </p:sp>
      <p:sp>
        <p:nvSpPr>
          <p:cNvPr id="25603" name="Content Placeholder 2"/>
          <p:cNvSpPr>
            <a:spLocks noGrp="1"/>
          </p:cNvSpPr>
          <p:nvPr>
            <p:ph idx="1"/>
          </p:nvPr>
        </p:nvSpPr>
        <p:spPr>
          <a:xfrm>
            <a:off x="395536" y="1628800"/>
            <a:ext cx="8363272" cy="4925144"/>
          </a:xfrm>
        </p:spPr>
        <p:txBody>
          <a:bodyPr/>
          <a:lstStyle/>
          <a:p>
            <a:pPr>
              <a:buClr>
                <a:schemeClr val="bg1"/>
              </a:buClr>
            </a:pPr>
            <a:r>
              <a:rPr lang="en-GB" altLang="en-US" dirty="0" smtClean="0">
                <a:solidFill>
                  <a:schemeClr val="bg1"/>
                </a:solidFill>
              </a:rPr>
              <a:t>Relate back to initial request:</a:t>
            </a:r>
          </a:p>
          <a:p>
            <a:pPr>
              <a:buClr>
                <a:schemeClr val="bg1"/>
              </a:buClr>
            </a:pPr>
            <a:r>
              <a:rPr lang="en-GB" altLang="en-US" dirty="0" smtClean="0">
                <a:solidFill>
                  <a:schemeClr val="bg1"/>
                </a:solidFill>
              </a:rPr>
              <a:t>?DVT, positive or negative</a:t>
            </a:r>
          </a:p>
          <a:p>
            <a:pPr eaLnBrk="1" hangingPunct="1">
              <a:buClr>
                <a:schemeClr val="bg1"/>
              </a:buClr>
            </a:pPr>
            <a:r>
              <a:rPr lang="en-GB" altLang="en-US" b="1" dirty="0" smtClean="0">
                <a:solidFill>
                  <a:schemeClr val="bg1"/>
                </a:solidFill>
              </a:rPr>
              <a:t>Positive - Evidence of Thrombus</a:t>
            </a:r>
          </a:p>
          <a:p>
            <a:pPr lvl="1" eaLnBrk="1" hangingPunct="1">
              <a:buClr>
                <a:schemeClr val="bg1"/>
              </a:buClr>
            </a:pPr>
            <a:r>
              <a:rPr lang="en-GB" altLang="en-US" dirty="0" smtClean="0">
                <a:solidFill>
                  <a:schemeClr val="bg1"/>
                </a:solidFill>
              </a:rPr>
              <a:t>Location of thrombus (above/below knee)</a:t>
            </a:r>
          </a:p>
          <a:p>
            <a:pPr lvl="1" eaLnBrk="1" hangingPunct="1">
              <a:buClr>
                <a:schemeClr val="bg1"/>
              </a:buClr>
            </a:pPr>
            <a:r>
              <a:rPr lang="en-GB" altLang="en-US" dirty="0" smtClean="0">
                <a:solidFill>
                  <a:schemeClr val="bg1"/>
                </a:solidFill>
              </a:rPr>
              <a:t>Extent of thrombus (occlusive/non-occlusive)</a:t>
            </a:r>
          </a:p>
          <a:p>
            <a:pPr lvl="1" eaLnBrk="1" hangingPunct="1">
              <a:buClr>
                <a:schemeClr val="bg1"/>
              </a:buClr>
            </a:pPr>
            <a:r>
              <a:rPr lang="en-GB" altLang="en-US" dirty="0" smtClean="0">
                <a:solidFill>
                  <a:schemeClr val="bg1"/>
                </a:solidFill>
              </a:rPr>
              <a:t>Age of thrombus (acute/chronic)</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260648"/>
            <a:ext cx="8228013" cy="1141412"/>
          </a:xfrm>
        </p:spPr>
        <p:txBody>
          <a:bodyPr/>
          <a:lstStyle/>
          <a:p>
            <a:pPr eaLnBrk="1" hangingPunct="1"/>
            <a:r>
              <a:rPr lang="en-GB" altLang="en-US" dirty="0" smtClean="0">
                <a:solidFill>
                  <a:schemeClr val="bg1"/>
                </a:solidFill>
              </a:rPr>
              <a:t>Reporting </a:t>
            </a:r>
            <a:r>
              <a:rPr lang="en-GB" altLang="en-US" dirty="0" err="1" smtClean="0">
                <a:solidFill>
                  <a:schemeClr val="bg1"/>
                </a:solidFill>
              </a:rPr>
              <a:t>Cont</a:t>
            </a:r>
            <a:endParaRPr lang="en-GB" altLang="en-US" dirty="0" smtClean="0">
              <a:solidFill>
                <a:schemeClr val="bg1"/>
              </a:solidFill>
            </a:endParaRPr>
          </a:p>
        </p:txBody>
      </p:sp>
      <p:sp>
        <p:nvSpPr>
          <p:cNvPr id="16387"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May be occlusive or non-occlusive </a:t>
            </a:r>
          </a:p>
          <a:p>
            <a:pPr eaLnBrk="1" hangingPunct="1">
              <a:buClr>
                <a:schemeClr val="bg1"/>
              </a:buClr>
            </a:pPr>
            <a:r>
              <a:rPr lang="en-GB" altLang="en-US" dirty="0" smtClean="0">
                <a:solidFill>
                  <a:schemeClr val="bg1"/>
                </a:solidFill>
              </a:rPr>
              <a:t>Fresh thrombus is more </a:t>
            </a:r>
            <a:r>
              <a:rPr lang="en-GB" altLang="en-US" dirty="0" err="1" smtClean="0">
                <a:solidFill>
                  <a:schemeClr val="bg1"/>
                </a:solidFill>
              </a:rPr>
              <a:t>echolucent</a:t>
            </a:r>
            <a:endParaRPr lang="en-GB" altLang="en-US" dirty="0" smtClean="0">
              <a:solidFill>
                <a:schemeClr val="bg1"/>
              </a:solidFill>
            </a:endParaRPr>
          </a:p>
          <a:p>
            <a:pPr eaLnBrk="1" hangingPunct="1">
              <a:buClr>
                <a:schemeClr val="bg1"/>
              </a:buClr>
            </a:pPr>
            <a:r>
              <a:rPr lang="en-GB" altLang="en-US" dirty="0" smtClean="0">
                <a:solidFill>
                  <a:schemeClr val="bg1"/>
                </a:solidFill>
              </a:rPr>
              <a:t>Mixed thrombus more echogenic</a:t>
            </a:r>
          </a:p>
          <a:p>
            <a:pPr eaLnBrk="1" hangingPunct="1">
              <a:buClr>
                <a:schemeClr val="bg1"/>
              </a:buClr>
            </a:pPr>
            <a:r>
              <a:rPr lang="en-GB" altLang="en-US" dirty="0" smtClean="0">
                <a:solidFill>
                  <a:schemeClr val="bg1"/>
                </a:solidFill>
              </a:rPr>
              <a:t>Old thrombus highly echogenic (possibly calcified)</a:t>
            </a:r>
          </a:p>
          <a:p>
            <a:pPr eaLnBrk="1" hangingPunct="1">
              <a:buClr>
                <a:schemeClr val="bg1"/>
              </a:buClr>
            </a:pPr>
            <a:r>
              <a:rPr lang="en-GB" altLang="en-US" dirty="0" err="1" smtClean="0">
                <a:solidFill>
                  <a:schemeClr val="bg1"/>
                </a:solidFill>
              </a:rPr>
              <a:t>Recanalised</a:t>
            </a:r>
            <a:r>
              <a:rPr lang="en-GB" altLang="en-US" dirty="0" smtClean="0">
                <a:solidFill>
                  <a:schemeClr val="bg1"/>
                </a:solidFill>
              </a:rPr>
              <a:t> thrombus – irregular channels of (likely incompetent) flow through it.</a:t>
            </a:r>
          </a:p>
        </p:txBody>
      </p:sp>
    </p:spTree>
    <p:extLst>
      <p:ext uri="{BB962C8B-B14F-4D97-AF65-F5344CB8AC3E}">
        <p14:creationId xmlns:p14="http://schemas.microsoft.com/office/powerpoint/2010/main" val="39885868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Thrombus Morphology</a:t>
            </a:r>
            <a:endParaRPr lang="en-GB" dirty="0">
              <a:solidFill>
                <a:schemeClr val="bg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7" y="1268760"/>
            <a:ext cx="8484759" cy="4968552"/>
          </a:xfrm>
        </p:spPr>
      </p:pic>
    </p:spTree>
    <p:extLst>
      <p:ext uri="{BB962C8B-B14F-4D97-AF65-F5344CB8AC3E}">
        <p14:creationId xmlns:p14="http://schemas.microsoft.com/office/powerpoint/2010/main" val="3695728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defRPr/>
            </a:pPr>
            <a:r>
              <a:rPr lang="en-GB" dirty="0" smtClean="0">
                <a:solidFill>
                  <a:schemeClr val="bg1"/>
                </a:solidFill>
              </a:rPr>
              <a:t>Venous Anatomy</a:t>
            </a:r>
          </a:p>
        </p:txBody>
      </p:sp>
      <p:pic>
        <p:nvPicPr>
          <p:cNvPr id="9219" name="Picture 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61161" y="1600200"/>
            <a:ext cx="2020490" cy="4533900"/>
          </a:xfrm>
        </p:spPr>
      </p:pic>
    </p:spTree>
    <p:extLst>
      <p:ext uri="{BB962C8B-B14F-4D97-AF65-F5344CB8AC3E}">
        <p14:creationId xmlns:p14="http://schemas.microsoft.com/office/powerpoint/2010/main" val="10871993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6" name="Text Placeholder 5"/>
          <p:cNvSpPr>
            <a:spLocks noGrp="1"/>
          </p:cNvSpPr>
          <p:nvPr>
            <p:ph type="body" idx="1"/>
          </p:nvPr>
        </p:nvSpPr>
        <p:spPr/>
        <p:txBody>
          <a:bodyPr/>
          <a:lstStyle/>
          <a:p>
            <a:endParaRPr lang="en-GB"/>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9552" y="2204864"/>
            <a:ext cx="2981367" cy="3951288"/>
          </a:xfrm>
        </p:spPr>
      </p:pic>
      <p:sp>
        <p:nvSpPr>
          <p:cNvPr id="7" name="Text Placeholder 6"/>
          <p:cNvSpPr>
            <a:spLocks noGrp="1"/>
          </p:cNvSpPr>
          <p:nvPr>
            <p:ph type="body" sz="quarter" idx="3"/>
          </p:nvPr>
        </p:nvSpPr>
        <p:spPr/>
        <p:txBody>
          <a:bodyPr/>
          <a:lstStyle/>
          <a:p>
            <a:endParaRPr lang="en-GB"/>
          </a:p>
        </p:txBody>
      </p:sp>
      <p:pic>
        <p:nvPicPr>
          <p:cNvPr id="9" name="Content Placeholder 8"/>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3707904" y="2420888"/>
            <a:ext cx="4917620" cy="3528392"/>
          </a:xfrm>
        </p:spPr>
      </p:pic>
    </p:spTree>
    <p:extLst>
      <p:ext uri="{BB962C8B-B14F-4D97-AF65-F5344CB8AC3E}">
        <p14:creationId xmlns:p14="http://schemas.microsoft.com/office/powerpoint/2010/main" val="22328169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Acute vs Chronic thrombus</a:t>
            </a:r>
            <a:endParaRPr lang="en-GB" dirty="0">
              <a:solidFill>
                <a:schemeClr val="bg1"/>
              </a:solidFill>
            </a:endParaRPr>
          </a:p>
        </p:txBody>
      </p:sp>
      <p:sp>
        <p:nvSpPr>
          <p:cNvPr id="3" name="Text Placeholder 2"/>
          <p:cNvSpPr>
            <a:spLocks noGrp="1"/>
          </p:cNvSpPr>
          <p:nvPr>
            <p:ph type="body" idx="1"/>
          </p:nvPr>
        </p:nvSpPr>
        <p:spPr/>
        <p:txBody>
          <a:bodyPr/>
          <a:lstStyle/>
          <a:p>
            <a:r>
              <a:rPr lang="en-GB" dirty="0" smtClean="0">
                <a:solidFill>
                  <a:schemeClr val="bg1"/>
                </a:solidFill>
              </a:rPr>
              <a:t>Acute</a:t>
            </a:r>
            <a:endParaRPr lang="en-GB" dirty="0">
              <a:solidFill>
                <a:schemeClr val="bg1"/>
              </a:solidFill>
            </a:endParaRPr>
          </a:p>
        </p:txBody>
      </p:sp>
      <p:sp>
        <p:nvSpPr>
          <p:cNvPr id="4" name="Content Placeholder 3"/>
          <p:cNvSpPr>
            <a:spLocks noGrp="1"/>
          </p:cNvSpPr>
          <p:nvPr>
            <p:ph sz="half" idx="2"/>
          </p:nvPr>
        </p:nvSpPr>
        <p:spPr/>
        <p:txBody>
          <a:bodyPr/>
          <a:lstStyle/>
          <a:p>
            <a:pPr>
              <a:buClr>
                <a:schemeClr val="bg1"/>
              </a:buClr>
            </a:pPr>
            <a:r>
              <a:rPr lang="en-GB" dirty="0" smtClean="0">
                <a:solidFill>
                  <a:schemeClr val="bg1"/>
                </a:solidFill>
              </a:rPr>
              <a:t>Vein dilated</a:t>
            </a:r>
          </a:p>
          <a:p>
            <a:pPr>
              <a:buClr>
                <a:schemeClr val="bg1"/>
              </a:buClr>
            </a:pPr>
            <a:r>
              <a:rPr lang="en-GB" dirty="0" err="1" smtClean="0">
                <a:solidFill>
                  <a:schemeClr val="bg1"/>
                </a:solidFill>
              </a:rPr>
              <a:t>Echolucent</a:t>
            </a:r>
            <a:endParaRPr lang="en-GB" dirty="0" smtClean="0">
              <a:solidFill>
                <a:schemeClr val="bg1"/>
              </a:solidFill>
            </a:endParaRPr>
          </a:p>
          <a:p>
            <a:pPr>
              <a:buClr>
                <a:schemeClr val="bg1"/>
              </a:buClr>
            </a:pPr>
            <a:endParaRPr lang="en-GB" dirty="0" smtClean="0">
              <a:solidFill>
                <a:schemeClr val="bg1"/>
              </a:solidFill>
            </a:endParaRPr>
          </a:p>
          <a:p>
            <a:pPr>
              <a:buClr>
                <a:schemeClr val="bg1"/>
              </a:buClr>
            </a:pPr>
            <a:r>
              <a:rPr lang="en-GB" dirty="0" smtClean="0">
                <a:solidFill>
                  <a:schemeClr val="bg1"/>
                </a:solidFill>
              </a:rPr>
              <a:t>Not strongly adhered to vessel wall</a:t>
            </a:r>
          </a:p>
          <a:p>
            <a:pPr>
              <a:buClr>
                <a:schemeClr val="bg1"/>
              </a:buClr>
            </a:pPr>
            <a:r>
              <a:rPr lang="en-GB" dirty="0" smtClean="0">
                <a:solidFill>
                  <a:schemeClr val="bg1"/>
                </a:solidFill>
              </a:rPr>
              <a:t>Risk of PE</a:t>
            </a:r>
          </a:p>
          <a:p>
            <a:pPr>
              <a:buClr>
                <a:schemeClr val="bg1"/>
              </a:buClr>
            </a:pPr>
            <a:r>
              <a:rPr lang="en-GB" dirty="0" smtClean="0">
                <a:solidFill>
                  <a:schemeClr val="bg1"/>
                </a:solidFill>
              </a:rPr>
              <a:t>Needs immediate treatment</a:t>
            </a:r>
          </a:p>
          <a:p>
            <a:pPr>
              <a:buClr>
                <a:schemeClr val="bg1"/>
              </a:buClr>
            </a:pPr>
            <a:endParaRPr lang="en-GB" dirty="0" smtClean="0">
              <a:solidFill>
                <a:schemeClr val="bg1"/>
              </a:solidFill>
            </a:endParaRPr>
          </a:p>
          <a:p>
            <a:pPr>
              <a:buClr>
                <a:schemeClr val="bg1"/>
              </a:buClr>
            </a:pPr>
            <a:endParaRPr lang="en-GB" dirty="0">
              <a:solidFill>
                <a:schemeClr val="bg1"/>
              </a:solidFill>
            </a:endParaRPr>
          </a:p>
        </p:txBody>
      </p:sp>
      <p:sp>
        <p:nvSpPr>
          <p:cNvPr id="5" name="Text Placeholder 4"/>
          <p:cNvSpPr>
            <a:spLocks noGrp="1"/>
          </p:cNvSpPr>
          <p:nvPr>
            <p:ph type="body" sz="quarter" idx="3"/>
          </p:nvPr>
        </p:nvSpPr>
        <p:spPr/>
        <p:txBody>
          <a:bodyPr/>
          <a:lstStyle/>
          <a:p>
            <a:r>
              <a:rPr lang="en-GB" dirty="0" smtClean="0">
                <a:solidFill>
                  <a:schemeClr val="bg1"/>
                </a:solidFill>
              </a:rPr>
              <a:t>Chronic</a:t>
            </a:r>
            <a:endParaRPr lang="en-GB" dirty="0">
              <a:solidFill>
                <a:schemeClr val="bg1"/>
              </a:solidFill>
            </a:endParaRPr>
          </a:p>
        </p:txBody>
      </p:sp>
      <p:sp>
        <p:nvSpPr>
          <p:cNvPr id="6" name="Content Placeholder 5"/>
          <p:cNvSpPr>
            <a:spLocks noGrp="1"/>
          </p:cNvSpPr>
          <p:nvPr>
            <p:ph sz="quarter" idx="4"/>
          </p:nvPr>
        </p:nvSpPr>
        <p:spPr/>
        <p:txBody>
          <a:bodyPr/>
          <a:lstStyle/>
          <a:p>
            <a:pPr>
              <a:buClr>
                <a:schemeClr val="bg1"/>
              </a:buClr>
            </a:pPr>
            <a:r>
              <a:rPr lang="en-GB" dirty="0" smtClean="0">
                <a:solidFill>
                  <a:schemeClr val="bg1"/>
                </a:solidFill>
              </a:rPr>
              <a:t>Vein not dilated</a:t>
            </a:r>
          </a:p>
          <a:p>
            <a:pPr>
              <a:buClr>
                <a:schemeClr val="bg1"/>
              </a:buClr>
            </a:pPr>
            <a:r>
              <a:rPr lang="en-GB" dirty="0" smtClean="0">
                <a:solidFill>
                  <a:schemeClr val="bg1"/>
                </a:solidFill>
              </a:rPr>
              <a:t>Echogenic/echoic bright appearance</a:t>
            </a:r>
          </a:p>
          <a:p>
            <a:pPr>
              <a:buClr>
                <a:schemeClr val="bg1"/>
              </a:buClr>
            </a:pPr>
            <a:r>
              <a:rPr lang="en-GB" dirty="0" smtClean="0">
                <a:solidFill>
                  <a:schemeClr val="bg1"/>
                </a:solidFill>
              </a:rPr>
              <a:t>Strongly adhered to vessel wall</a:t>
            </a:r>
          </a:p>
          <a:p>
            <a:pPr>
              <a:buClr>
                <a:schemeClr val="bg1"/>
              </a:buClr>
            </a:pPr>
            <a:r>
              <a:rPr lang="en-GB" dirty="0" smtClean="0">
                <a:solidFill>
                  <a:schemeClr val="bg1"/>
                </a:solidFill>
              </a:rPr>
              <a:t>No risk of PE</a:t>
            </a:r>
          </a:p>
          <a:p>
            <a:pPr>
              <a:buClr>
                <a:schemeClr val="bg1"/>
              </a:buClr>
            </a:pPr>
            <a:r>
              <a:rPr lang="en-GB" dirty="0" smtClean="0">
                <a:solidFill>
                  <a:schemeClr val="bg1"/>
                </a:solidFill>
              </a:rPr>
              <a:t>Does not need treatment</a:t>
            </a:r>
            <a:endParaRPr lang="en-GB" dirty="0">
              <a:solidFill>
                <a:schemeClr val="bg1"/>
              </a:solidFill>
            </a:endParaRPr>
          </a:p>
        </p:txBody>
      </p:sp>
    </p:spTree>
    <p:extLst>
      <p:ext uri="{BB962C8B-B14F-4D97-AF65-F5344CB8AC3E}">
        <p14:creationId xmlns:p14="http://schemas.microsoft.com/office/powerpoint/2010/main" val="231596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1720" y="260648"/>
            <a:ext cx="4536504" cy="6491461"/>
          </a:xfrm>
        </p:spPr>
      </p:pic>
    </p:spTree>
    <p:extLst>
      <p:ext uri="{BB962C8B-B14F-4D97-AF65-F5344CB8AC3E}">
        <p14:creationId xmlns:p14="http://schemas.microsoft.com/office/powerpoint/2010/main" val="30828913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Red Flags</a:t>
            </a:r>
            <a:endParaRPr lang="en-GB" dirty="0">
              <a:solidFill>
                <a:schemeClr val="bg1"/>
              </a:solidFill>
            </a:endParaRPr>
          </a:p>
        </p:txBody>
      </p:sp>
      <p:sp>
        <p:nvSpPr>
          <p:cNvPr id="3" name="Content Placeholder 2"/>
          <p:cNvSpPr>
            <a:spLocks noGrp="1"/>
          </p:cNvSpPr>
          <p:nvPr>
            <p:ph idx="1"/>
          </p:nvPr>
        </p:nvSpPr>
        <p:spPr/>
        <p:txBody>
          <a:bodyPr/>
          <a:lstStyle/>
          <a:p>
            <a:pPr>
              <a:buClr>
                <a:schemeClr val="bg1"/>
              </a:buClr>
            </a:pPr>
            <a:r>
              <a:rPr lang="en-GB" dirty="0" smtClean="0">
                <a:solidFill>
                  <a:schemeClr val="bg1"/>
                </a:solidFill>
              </a:rPr>
              <a:t>If you find a DVT as an incidental finding, e.g. On an arterial or varicose vein scan.</a:t>
            </a:r>
          </a:p>
          <a:p>
            <a:pPr>
              <a:buClr>
                <a:schemeClr val="bg1"/>
              </a:buClr>
            </a:pPr>
            <a:r>
              <a:rPr lang="en-GB" dirty="0" smtClean="0">
                <a:solidFill>
                  <a:schemeClr val="bg1"/>
                </a:solidFill>
              </a:rPr>
              <a:t>Follow red flag policy for the site you are in. Patient will need to be reviewed medically and started on anti-coagulant medication. </a:t>
            </a:r>
          </a:p>
          <a:p>
            <a:pPr>
              <a:buClr>
                <a:schemeClr val="bg1"/>
              </a:buClr>
            </a:pPr>
            <a:r>
              <a:rPr lang="en-GB" dirty="0" smtClean="0">
                <a:solidFill>
                  <a:schemeClr val="bg1"/>
                </a:solidFill>
              </a:rPr>
              <a:t>Free-floating thrombus – High risk of DVT</a:t>
            </a:r>
          </a:p>
          <a:p>
            <a:pPr>
              <a:buClr>
                <a:schemeClr val="bg1"/>
              </a:buClr>
            </a:pPr>
            <a:endParaRPr lang="en-GB" dirty="0">
              <a:solidFill>
                <a:schemeClr val="bg1"/>
              </a:solidFill>
            </a:endParaRPr>
          </a:p>
        </p:txBody>
      </p:sp>
    </p:spTree>
    <p:extLst>
      <p:ext uri="{BB962C8B-B14F-4D97-AF65-F5344CB8AC3E}">
        <p14:creationId xmlns:p14="http://schemas.microsoft.com/office/powerpoint/2010/main" val="24656195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GB" altLang="en-US" dirty="0" smtClean="0">
                <a:solidFill>
                  <a:schemeClr val="bg1"/>
                </a:solidFill>
              </a:rPr>
              <a:t>Free floating thrombus</a:t>
            </a:r>
          </a:p>
        </p:txBody>
      </p:sp>
      <p:sp>
        <p:nvSpPr>
          <p:cNvPr id="17411" name="Rectangle 3"/>
          <p:cNvSpPr>
            <a:spLocks noGrp="1" noChangeArrowheads="1"/>
          </p:cNvSpPr>
          <p:nvPr>
            <p:ph type="body" idx="1"/>
          </p:nvPr>
        </p:nvSpPr>
        <p:spPr>
          <a:xfrm>
            <a:off x="5435600" y="1600200"/>
            <a:ext cx="3249613" cy="4637088"/>
          </a:xfrm>
        </p:spPr>
        <p:txBody>
          <a:bodyPr/>
          <a:lstStyle/>
          <a:p>
            <a:pPr eaLnBrk="1" hangingPunct="1">
              <a:buClr>
                <a:schemeClr val="bg1"/>
              </a:buClr>
            </a:pPr>
            <a:r>
              <a:rPr lang="en-GB" altLang="en-US" dirty="0" smtClean="0">
                <a:solidFill>
                  <a:schemeClr val="bg1"/>
                </a:solidFill>
              </a:rPr>
              <a:t>High risk of PE</a:t>
            </a:r>
          </a:p>
          <a:p>
            <a:pPr eaLnBrk="1" hangingPunct="1">
              <a:buClr>
                <a:schemeClr val="bg1"/>
              </a:buClr>
            </a:pPr>
            <a:r>
              <a:rPr lang="en-GB" altLang="en-US" dirty="0" smtClean="0">
                <a:solidFill>
                  <a:schemeClr val="bg1"/>
                </a:solidFill>
              </a:rPr>
              <a:t>Measure length where possible</a:t>
            </a:r>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84325"/>
            <a:ext cx="488315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4084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Reporting </a:t>
            </a:r>
            <a:r>
              <a:rPr lang="en-GB" dirty="0" err="1" smtClean="0">
                <a:solidFill>
                  <a:schemeClr val="bg1"/>
                </a:solidFill>
              </a:rPr>
              <a:t>Cont</a:t>
            </a:r>
            <a:endParaRPr lang="en-GB" dirty="0">
              <a:solidFill>
                <a:schemeClr val="bg1"/>
              </a:solidFill>
            </a:endParaRPr>
          </a:p>
        </p:txBody>
      </p:sp>
      <p:sp>
        <p:nvSpPr>
          <p:cNvPr id="4" name="Content Placeholder 3"/>
          <p:cNvSpPr>
            <a:spLocks noGrp="1"/>
          </p:cNvSpPr>
          <p:nvPr>
            <p:ph idx="1"/>
          </p:nvPr>
        </p:nvSpPr>
        <p:spPr>
          <a:xfrm>
            <a:off x="457201" y="1600200"/>
            <a:ext cx="8219256" cy="1107612"/>
          </a:xfrm>
          <a:prstGeom prst="rect">
            <a:avLst/>
          </a:prstGeom>
        </p:spPr>
        <p:txBody>
          <a:bodyPr wrap="square">
            <a:spAutoFit/>
          </a:bodyPr>
          <a:lstStyle/>
          <a:p>
            <a:pPr lvl="1" defTabSz="449263" eaLnBrk="1" hangingPunct="1">
              <a:spcBef>
                <a:spcPts val="688"/>
              </a:spcBef>
              <a:buClr>
                <a:srgbClr val="FFFFFF"/>
              </a:buClr>
              <a:buSzPct val="100000"/>
              <a:buFont typeface="Arial" panose="020B0604020202020204" pitchFamily="34" charset="0"/>
              <a:buChar char="•"/>
            </a:pPr>
            <a:r>
              <a:rPr kumimoji="0" lang="en-GB" altLang="en-US" sz="3200" b="1" i="0" u="none" strike="noStrike" kern="0" cap="none" spc="0" normalizeH="0" baseline="0" noProof="0" dirty="0" smtClean="0">
                <a:ln>
                  <a:noFill/>
                </a:ln>
                <a:solidFill>
                  <a:srgbClr val="FFFFFF"/>
                </a:solidFill>
                <a:effectLst/>
                <a:uLnTx/>
                <a:uFillTx/>
                <a:latin typeface="Arial"/>
              </a:rPr>
              <a:t>Negative</a:t>
            </a:r>
          </a:p>
          <a:p>
            <a:pPr lvl="2" indent="-284163" eaLnBrk="1" hangingPunct="1">
              <a:spcBef>
                <a:spcPts val="688"/>
              </a:spcBef>
              <a:buClr>
                <a:srgbClr val="FFFFFF"/>
              </a:buClr>
              <a:buFont typeface="Arial" charset="0"/>
              <a:buChar char="–"/>
            </a:pPr>
            <a:r>
              <a:rPr kumimoji="0" lang="en-GB" altLang="en-US" sz="2800" b="0" i="0" u="none" strike="noStrike" kern="0" cap="none" spc="0" normalizeH="0" baseline="0" noProof="0" dirty="0" smtClean="0">
                <a:ln>
                  <a:noFill/>
                </a:ln>
                <a:solidFill>
                  <a:srgbClr val="FFFFFF"/>
                </a:solidFill>
                <a:effectLst/>
                <a:uLnTx/>
                <a:uFillTx/>
                <a:latin typeface="Arial"/>
              </a:rPr>
              <a:t>Differential diagnosis</a:t>
            </a:r>
          </a:p>
        </p:txBody>
      </p:sp>
    </p:spTree>
    <p:extLst>
      <p:ext uri="{BB962C8B-B14F-4D97-AF65-F5344CB8AC3E}">
        <p14:creationId xmlns:p14="http://schemas.microsoft.com/office/powerpoint/2010/main" val="42104723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GB" altLang="en-US" dirty="0" smtClean="0">
                <a:solidFill>
                  <a:schemeClr val="bg1"/>
                </a:solidFill>
              </a:rPr>
              <a:t>Differential Diagnosis</a:t>
            </a:r>
          </a:p>
        </p:txBody>
      </p:sp>
      <p:sp>
        <p:nvSpPr>
          <p:cNvPr id="37891" name="Rectangle 3"/>
          <p:cNvSpPr>
            <a:spLocks noGrp="1" noChangeArrowheads="1"/>
          </p:cNvSpPr>
          <p:nvPr>
            <p:ph type="body" idx="1"/>
          </p:nvPr>
        </p:nvSpPr>
        <p:spPr>
          <a:xfrm>
            <a:off x="457200" y="1600200"/>
            <a:ext cx="8228013" cy="5069160"/>
          </a:xfrm>
        </p:spPr>
        <p:txBody>
          <a:bodyPr/>
          <a:lstStyle/>
          <a:p>
            <a:pPr eaLnBrk="1" hangingPunct="1">
              <a:buClr>
                <a:schemeClr val="bg1"/>
              </a:buClr>
            </a:pPr>
            <a:r>
              <a:rPr lang="en-GB" altLang="en-US" sz="2000" dirty="0" smtClean="0">
                <a:solidFill>
                  <a:schemeClr val="bg1"/>
                </a:solidFill>
              </a:rPr>
              <a:t>Superficial thrombophlebitis</a:t>
            </a:r>
          </a:p>
          <a:p>
            <a:pPr eaLnBrk="1" hangingPunct="1">
              <a:buClr>
                <a:schemeClr val="bg1"/>
              </a:buClr>
            </a:pPr>
            <a:r>
              <a:rPr lang="en-GB" altLang="en-US" sz="2000" dirty="0" smtClean="0">
                <a:solidFill>
                  <a:schemeClr val="bg1"/>
                </a:solidFill>
              </a:rPr>
              <a:t>Haematoma</a:t>
            </a:r>
          </a:p>
          <a:p>
            <a:pPr eaLnBrk="1" hangingPunct="1">
              <a:buClr>
                <a:schemeClr val="bg1"/>
              </a:buClr>
            </a:pPr>
            <a:r>
              <a:rPr lang="en-GB" altLang="en-US" sz="2000" dirty="0" err="1" smtClean="0">
                <a:solidFill>
                  <a:schemeClr val="bg1"/>
                </a:solidFill>
              </a:rPr>
              <a:t>Lymphoedema</a:t>
            </a:r>
            <a:r>
              <a:rPr lang="en-GB" altLang="en-US" sz="2000" dirty="0" smtClean="0">
                <a:solidFill>
                  <a:schemeClr val="bg1"/>
                </a:solidFill>
              </a:rPr>
              <a:t> / Oedema</a:t>
            </a:r>
          </a:p>
          <a:p>
            <a:pPr eaLnBrk="1" hangingPunct="1">
              <a:buClr>
                <a:schemeClr val="bg1"/>
              </a:buClr>
            </a:pPr>
            <a:r>
              <a:rPr lang="en-GB" altLang="en-US" sz="2000" dirty="0" smtClean="0">
                <a:solidFill>
                  <a:schemeClr val="bg1"/>
                </a:solidFill>
              </a:rPr>
              <a:t>Cellulitis</a:t>
            </a:r>
          </a:p>
          <a:p>
            <a:pPr eaLnBrk="1" hangingPunct="1">
              <a:buClr>
                <a:schemeClr val="bg1"/>
              </a:buClr>
            </a:pPr>
            <a:r>
              <a:rPr lang="en-GB" altLang="en-US" sz="2000" dirty="0" smtClean="0">
                <a:solidFill>
                  <a:schemeClr val="bg1"/>
                </a:solidFill>
              </a:rPr>
              <a:t>Baker’s Cyst</a:t>
            </a:r>
          </a:p>
          <a:p>
            <a:pPr eaLnBrk="1" hangingPunct="1">
              <a:buClr>
                <a:schemeClr val="bg1"/>
              </a:buClr>
            </a:pPr>
            <a:r>
              <a:rPr lang="en-GB" altLang="en-US" sz="2000" dirty="0" smtClean="0">
                <a:solidFill>
                  <a:schemeClr val="bg1"/>
                </a:solidFill>
              </a:rPr>
              <a:t>Venous incompetence</a:t>
            </a:r>
          </a:p>
          <a:p>
            <a:pPr eaLnBrk="1" hangingPunct="1">
              <a:buClr>
                <a:schemeClr val="bg1"/>
              </a:buClr>
            </a:pPr>
            <a:r>
              <a:rPr lang="en-GB" altLang="en-US" sz="2000" dirty="0" smtClean="0">
                <a:solidFill>
                  <a:schemeClr val="bg1"/>
                </a:solidFill>
              </a:rPr>
              <a:t>Muscle tears</a:t>
            </a:r>
          </a:p>
          <a:p>
            <a:pPr>
              <a:buClr>
                <a:schemeClr val="bg1"/>
              </a:buClr>
              <a:defRPr/>
            </a:pPr>
            <a:r>
              <a:rPr lang="en-GB" sz="2000" dirty="0" smtClean="0">
                <a:solidFill>
                  <a:schemeClr val="bg1"/>
                </a:solidFill>
              </a:rPr>
              <a:t>Popliteal </a:t>
            </a:r>
            <a:r>
              <a:rPr lang="en-GB" sz="2000" dirty="0">
                <a:solidFill>
                  <a:schemeClr val="bg1"/>
                </a:solidFill>
              </a:rPr>
              <a:t>aneurysm</a:t>
            </a:r>
          </a:p>
          <a:p>
            <a:pPr>
              <a:buClr>
                <a:schemeClr val="bg1"/>
              </a:buClr>
              <a:defRPr/>
            </a:pPr>
            <a:r>
              <a:rPr lang="en-GB" sz="2000" dirty="0">
                <a:solidFill>
                  <a:schemeClr val="bg1"/>
                </a:solidFill>
              </a:rPr>
              <a:t>Acute arterial occlusion</a:t>
            </a:r>
          </a:p>
          <a:p>
            <a:pPr>
              <a:buClr>
                <a:schemeClr val="bg1"/>
              </a:buClr>
              <a:defRPr/>
            </a:pPr>
            <a:r>
              <a:rPr lang="en-GB" sz="2000" dirty="0" smtClean="0">
                <a:solidFill>
                  <a:schemeClr val="bg1"/>
                </a:solidFill>
              </a:rPr>
              <a:t>Achilles </a:t>
            </a:r>
            <a:r>
              <a:rPr lang="en-GB" sz="2000" dirty="0">
                <a:solidFill>
                  <a:schemeClr val="bg1"/>
                </a:solidFill>
              </a:rPr>
              <a:t>tendon</a:t>
            </a:r>
          </a:p>
          <a:p>
            <a:pPr>
              <a:buClr>
                <a:schemeClr val="bg1"/>
              </a:buClr>
              <a:defRPr/>
            </a:pPr>
            <a:r>
              <a:rPr lang="en-GB" sz="2000" dirty="0">
                <a:solidFill>
                  <a:schemeClr val="bg1"/>
                </a:solidFill>
              </a:rPr>
              <a:t>Cyst/lumps</a:t>
            </a:r>
          </a:p>
          <a:p>
            <a:pPr>
              <a:buClr>
                <a:schemeClr val="bg1"/>
              </a:buClr>
              <a:defRPr/>
            </a:pPr>
            <a:r>
              <a:rPr lang="en-GB" sz="2000" dirty="0">
                <a:solidFill>
                  <a:schemeClr val="bg1"/>
                </a:solidFill>
              </a:rPr>
              <a:t>Lymph nodes</a:t>
            </a:r>
          </a:p>
          <a:p>
            <a:pPr eaLnBrk="1" hangingPunct="1"/>
            <a:endParaRPr lang="en-GB" altLang="en-US" dirty="0" smtClean="0">
              <a:solidFill>
                <a:schemeClr val="bg1"/>
              </a:solidFill>
            </a:endParaRPr>
          </a:p>
        </p:txBody>
      </p:sp>
    </p:spTree>
    <p:extLst>
      <p:ext uri="{BB962C8B-B14F-4D97-AF65-F5344CB8AC3E}">
        <p14:creationId xmlns:p14="http://schemas.microsoft.com/office/powerpoint/2010/main" val="258060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89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89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89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89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89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89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891">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891">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8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defRPr/>
            </a:pPr>
            <a:r>
              <a:rPr lang="en-GB" dirty="0" smtClean="0">
                <a:solidFill>
                  <a:schemeClr val="bg1"/>
                </a:solidFill>
              </a:rPr>
              <a:t>Differential diagnosis</a:t>
            </a:r>
          </a:p>
        </p:txBody>
      </p:sp>
      <p:sp>
        <p:nvSpPr>
          <p:cNvPr id="2" name="Text Placeholder 1"/>
          <p:cNvSpPr>
            <a:spLocks noGrp="1"/>
          </p:cNvSpPr>
          <p:nvPr>
            <p:ph type="body" idx="1"/>
          </p:nvPr>
        </p:nvSpPr>
        <p:spPr/>
        <p:txBody>
          <a:bodyPr/>
          <a:lstStyle/>
          <a:p>
            <a:r>
              <a:rPr lang="en-GB" dirty="0" smtClean="0">
                <a:solidFill>
                  <a:schemeClr val="bg1"/>
                </a:solidFill>
              </a:rPr>
              <a:t>Bakers Cyst</a:t>
            </a:r>
            <a:endParaRPr lang="en-GB" dirty="0">
              <a:solidFill>
                <a:schemeClr val="bg1"/>
              </a:solidFill>
            </a:endParaRPr>
          </a:p>
        </p:txBody>
      </p:sp>
      <p:graphicFrame>
        <p:nvGraphicFramePr>
          <p:cNvPr id="23555" name="Object 5"/>
          <p:cNvGraphicFramePr>
            <a:graphicFrameLocks noGrp="1" noChangeAspect="1"/>
          </p:cNvGraphicFramePr>
          <p:nvPr>
            <p:ph sz="half" idx="2"/>
            <p:extLst>
              <p:ext uri="{D42A27DB-BD31-4B8C-83A1-F6EECF244321}">
                <p14:modId xmlns:p14="http://schemas.microsoft.com/office/powerpoint/2010/main" val="250398554"/>
              </p:ext>
            </p:extLst>
          </p:nvPr>
        </p:nvGraphicFramePr>
        <p:xfrm>
          <a:off x="457200" y="2789238"/>
          <a:ext cx="4040188" cy="2722562"/>
        </p:xfrm>
        <a:graphic>
          <a:graphicData uri="http://schemas.openxmlformats.org/presentationml/2006/ole">
            <mc:AlternateContent xmlns:mc="http://schemas.openxmlformats.org/markup-compatibility/2006">
              <mc:Choice xmlns:v="urn:schemas-microsoft-com:vml" Requires="v">
                <p:oleObj spid="_x0000_s46101" name="Photo Editor Photo" r:id="rId4" imgW="20857143" imgH="14060863" progId="MSPhotoEd.3">
                  <p:embed/>
                </p:oleObj>
              </mc:Choice>
              <mc:Fallback>
                <p:oleObj name="Photo Editor Photo" r:id="rId4" imgW="20857143" imgH="1406086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789238"/>
                        <a:ext cx="4040188" cy="2722562"/>
                      </a:xfrm>
                      <a:prstGeom prst="rect">
                        <a:avLst/>
                      </a:prstGeom>
                      <a:noFill/>
                      <a:ln>
                        <a:noFill/>
                      </a:ln>
                      <a:extLst/>
                    </p:spPr>
                  </p:pic>
                </p:oleObj>
              </mc:Fallback>
            </mc:AlternateContent>
          </a:graphicData>
        </a:graphic>
      </p:graphicFrame>
      <p:sp>
        <p:nvSpPr>
          <p:cNvPr id="3" name="Text Placeholder 2"/>
          <p:cNvSpPr>
            <a:spLocks noGrp="1"/>
          </p:cNvSpPr>
          <p:nvPr>
            <p:ph type="body" sz="quarter" idx="3"/>
          </p:nvPr>
        </p:nvSpPr>
        <p:spPr/>
        <p:txBody>
          <a:bodyPr/>
          <a:lstStyle/>
          <a:p>
            <a:r>
              <a:rPr lang="en-GB" dirty="0" smtClean="0">
                <a:solidFill>
                  <a:schemeClr val="bg1"/>
                </a:solidFill>
              </a:rPr>
              <a:t>Popliteal Aneurysm</a:t>
            </a:r>
            <a:endParaRPr lang="en-GB" dirty="0">
              <a:solidFill>
                <a:schemeClr val="bg1"/>
              </a:solidFill>
            </a:endParaRPr>
          </a:p>
        </p:txBody>
      </p:sp>
      <p:sp>
        <p:nvSpPr>
          <p:cNvPr id="4" name="Content Placeholder 3"/>
          <p:cNvSpPr>
            <a:spLocks noGrp="1"/>
          </p:cNvSpPr>
          <p:nvPr>
            <p:ph sz="quarter" idx="4"/>
          </p:nvPr>
        </p:nvSpPr>
        <p:spPr/>
        <p:txBody>
          <a:bodyPr/>
          <a:lstStyle/>
          <a:p>
            <a:endParaRPr lang="en-GB"/>
          </a:p>
        </p:txBody>
      </p:sp>
      <p:pic>
        <p:nvPicPr>
          <p:cNvPr id="2355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2204864"/>
            <a:ext cx="3485330"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3279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r>
              <a:rPr lang="en-GB" dirty="0" smtClean="0">
                <a:solidFill>
                  <a:schemeClr val="bg1"/>
                </a:solidFill>
              </a:rPr>
              <a:t>Haematoma</a:t>
            </a:r>
            <a:endParaRPr lang="en-GB" dirty="0">
              <a:solidFill>
                <a:schemeClr val="bg1"/>
              </a:solidFill>
            </a:endParaRP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2635448"/>
            <a:ext cx="4040188" cy="3030141"/>
          </a:xfrm>
        </p:spPr>
      </p:pic>
      <p:sp>
        <p:nvSpPr>
          <p:cNvPr id="5" name="Text Placeholder 4"/>
          <p:cNvSpPr>
            <a:spLocks noGrp="1"/>
          </p:cNvSpPr>
          <p:nvPr>
            <p:ph type="body" sz="quarter" idx="3"/>
          </p:nvPr>
        </p:nvSpPr>
        <p:spPr/>
        <p:txBody>
          <a:bodyPr/>
          <a:lstStyle/>
          <a:p>
            <a:r>
              <a:rPr lang="en-GB" dirty="0" smtClean="0">
                <a:solidFill>
                  <a:schemeClr val="bg1"/>
                </a:solidFill>
              </a:rPr>
              <a:t>Muscle Tear</a:t>
            </a:r>
            <a:endParaRPr lang="en-GB" dirty="0">
              <a:solidFill>
                <a:schemeClr val="bg1"/>
              </a:solidFill>
            </a:endParaRPr>
          </a:p>
        </p:txBody>
      </p:sp>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45025" y="2789261"/>
            <a:ext cx="4041775" cy="2722515"/>
          </a:xfrm>
        </p:spPr>
      </p:pic>
    </p:spTree>
    <p:extLst>
      <p:ext uri="{BB962C8B-B14F-4D97-AF65-F5344CB8AC3E}">
        <p14:creationId xmlns:p14="http://schemas.microsoft.com/office/powerpoint/2010/main" val="40744360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r>
              <a:rPr lang="en-GB" dirty="0" smtClean="0">
                <a:solidFill>
                  <a:schemeClr val="bg1"/>
                </a:solidFill>
              </a:rPr>
              <a:t>Ruptured Tendon</a:t>
            </a:r>
            <a:endParaRPr lang="en-GB" dirty="0">
              <a:solidFill>
                <a:schemeClr val="bg1"/>
              </a:solidFill>
            </a:endParaRP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7544" y="2204864"/>
            <a:ext cx="6696744" cy="4269352"/>
          </a:xfrm>
        </p:spPr>
      </p:pic>
    </p:spTree>
    <p:extLst>
      <p:ext uri="{BB962C8B-B14F-4D97-AF65-F5344CB8AC3E}">
        <p14:creationId xmlns:p14="http://schemas.microsoft.com/office/powerpoint/2010/main" val="2348335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GB" dirty="0">
                <a:solidFill>
                  <a:schemeClr val="bg1"/>
                </a:solidFill>
              </a:rPr>
              <a:t>Venous Anatomy</a:t>
            </a:r>
            <a:endParaRPr lang="en-GB" dirty="0" smtClean="0">
              <a:solidFill>
                <a:schemeClr val="bg1"/>
              </a:solidFill>
            </a:endParaRPr>
          </a:p>
        </p:txBody>
      </p:sp>
      <p:sp>
        <p:nvSpPr>
          <p:cNvPr id="107523" name="Rectangle 3"/>
          <p:cNvSpPr>
            <a:spLocks noGrp="1" noChangeArrowheads="1"/>
          </p:cNvSpPr>
          <p:nvPr>
            <p:ph idx="1"/>
          </p:nvPr>
        </p:nvSpPr>
        <p:spPr/>
        <p:txBody>
          <a:bodyPr/>
          <a:lstStyle/>
          <a:p>
            <a:pPr eaLnBrk="1" hangingPunct="1">
              <a:buClr>
                <a:schemeClr val="bg1"/>
              </a:buClr>
              <a:defRPr/>
            </a:pPr>
            <a:r>
              <a:rPr lang="en-GB" dirty="0" smtClean="0">
                <a:solidFill>
                  <a:schemeClr val="bg1"/>
                </a:solidFill>
              </a:rPr>
              <a:t>Important to know in order to understand venous disease.</a:t>
            </a:r>
          </a:p>
          <a:p>
            <a:pPr eaLnBrk="1" hangingPunct="1">
              <a:buClr>
                <a:schemeClr val="bg1"/>
              </a:buClr>
              <a:defRPr/>
            </a:pPr>
            <a:r>
              <a:rPr lang="en-GB" dirty="0" smtClean="0">
                <a:solidFill>
                  <a:schemeClr val="bg1"/>
                </a:solidFill>
              </a:rPr>
              <a:t>Two venous systems:</a:t>
            </a:r>
          </a:p>
          <a:p>
            <a:pPr eaLnBrk="1" hangingPunct="1">
              <a:buClr>
                <a:schemeClr val="bg1"/>
              </a:buClr>
              <a:defRPr/>
            </a:pPr>
            <a:r>
              <a:rPr lang="en-GB" dirty="0" smtClean="0">
                <a:solidFill>
                  <a:schemeClr val="bg1"/>
                </a:solidFill>
              </a:rPr>
              <a:t>Deep system – deep to fascia, supported by muscle compartments.</a:t>
            </a:r>
          </a:p>
          <a:p>
            <a:pPr eaLnBrk="1" hangingPunct="1">
              <a:buClr>
                <a:schemeClr val="bg1"/>
              </a:buClr>
              <a:defRPr/>
            </a:pPr>
            <a:r>
              <a:rPr lang="en-GB" dirty="0" smtClean="0">
                <a:solidFill>
                  <a:schemeClr val="bg1"/>
                </a:solidFill>
              </a:rPr>
              <a:t>Superficial system- within or superficial to fascia, unsupported hence more muscle fibres.</a:t>
            </a:r>
          </a:p>
          <a:p>
            <a:pPr eaLnBrk="1" hangingPunct="1">
              <a:defRPr/>
            </a:pPr>
            <a:endParaRPr lang="en-GB" dirty="0" smtClean="0"/>
          </a:p>
        </p:txBody>
      </p:sp>
    </p:spTree>
    <p:extLst>
      <p:ext uri="{BB962C8B-B14F-4D97-AF65-F5344CB8AC3E}">
        <p14:creationId xmlns:p14="http://schemas.microsoft.com/office/powerpoint/2010/main" val="14147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5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5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r>
              <a:rPr lang="en-GB" dirty="0" smtClean="0">
                <a:solidFill>
                  <a:schemeClr val="bg1"/>
                </a:solidFill>
              </a:rPr>
              <a:t>Lymph node normal</a:t>
            </a:r>
            <a:endParaRPr lang="en-GB" dirty="0">
              <a:solidFill>
                <a:schemeClr val="bg1"/>
              </a:solidFill>
            </a:endParaRP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9552" y="2348880"/>
            <a:ext cx="4064662" cy="2808312"/>
          </a:xfrm>
        </p:spPr>
      </p:pic>
      <p:sp>
        <p:nvSpPr>
          <p:cNvPr id="5" name="Text Placeholder 4"/>
          <p:cNvSpPr>
            <a:spLocks noGrp="1"/>
          </p:cNvSpPr>
          <p:nvPr>
            <p:ph type="body" sz="quarter" idx="3"/>
          </p:nvPr>
        </p:nvSpPr>
        <p:spPr/>
        <p:txBody>
          <a:bodyPr/>
          <a:lstStyle/>
          <a:p>
            <a:r>
              <a:rPr lang="en-GB" dirty="0" smtClean="0">
                <a:solidFill>
                  <a:schemeClr val="bg1"/>
                </a:solidFill>
              </a:rPr>
              <a:t>Lymph node vascularised</a:t>
            </a:r>
            <a:endParaRPr lang="en-GB" dirty="0">
              <a:solidFill>
                <a:schemeClr val="bg1"/>
              </a:solidFill>
            </a:endParaRPr>
          </a:p>
        </p:txBody>
      </p:sp>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44008" y="2348880"/>
            <a:ext cx="4154421" cy="3168352"/>
          </a:xfrm>
        </p:spPr>
      </p:pic>
    </p:spTree>
    <p:extLst>
      <p:ext uri="{BB962C8B-B14F-4D97-AF65-F5344CB8AC3E}">
        <p14:creationId xmlns:p14="http://schemas.microsoft.com/office/powerpoint/2010/main" val="42829245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altLang="en-US" dirty="0" smtClean="0">
                <a:solidFill>
                  <a:schemeClr val="bg1"/>
                </a:solidFill>
              </a:rPr>
              <a:t>Thrombophlebitis</a:t>
            </a:r>
          </a:p>
        </p:txBody>
      </p:sp>
      <p:sp>
        <p:nvSpPr>
          <p:cNvPr id="11267" name="Rectangle 3"/>
          <p:cNvSpPr>
            <a:spLocks noGrp="1" noChangeArrowheads="1"/>
          </p:cNvSpPr>
          <p:nvPr>
            <p:ph type="body" idx="1"/>
          </p:nvPr>
        </p:nvSpPr>
        <p:spPr>
          <a:xfrm>
            <a:off x="4572000" y="1600200"/>
            <a:ext cx="4114800" cy="4781550"/>
          </a:xfrm>
        </p:spPr>
        <p:txBody>
          <a:bodyPr/>
          <a:lstStyle/>
          <a:p>
            <a:pPr eaLnBrk="1" hangingPunct="1">
              <a:lnSpc>
                <a:spcPct val="90000"/>
              </a:lnSpc>
              <a:buClr>
                <a:schemeClr val="bg1"/>
              </a:buClr>
            </a:pPr>
            <a:r>
              <a:rPr lang="en-GB" altLang="en-US" sz="2800" dirty="0" smtClean="0">
                <a:solidFill>
                  <a:schemeClr val="bg1"/>
                </a:solidFill>
              </a:rPr>
              <a:t>Clot in Superficial Vein</a:t>
            </a:r>
          </a:p>
          <a:p>
            <a:pPr eaLnBrk="1" hangingPunct="1">
              <a:lnSpc>
                <a:spcPct val="90000"/>
              </a:lnSpc>
              <a:buClr>
                <a:schemeClr val="bg1"/>
              </a:buClr>
            </a:pPr>
            <a:endParaRPr lang="en-GB" altLang="en-US" sz="2800" dirty="0" smtClean="0">
              <a:solidFill>
                <a:schemeClr val="bg1"/>
              </a:solidFill>
            </a:endParaRPr>
          </a:p>
          <a:p>
            <a:pPr eaLnBrk="1" hangingPunct="1">
              <a:lnSpc>
                <a:spcPct val="90000"/>
              </a:lnSpc>
              <a:buClr>
                <a:schemeClr val="bg1"/>
              </a:buClr>
            </a:pPr>
            <a:r>
              <a:rPr lang="en-GB" altLang="en-US" sz="2800" dirty="0" smtClean="0">
                <a:solidFill>
                  <a:schemeClr val="bg1"/>
                </a:solidFill>
              </a:rPr>
              <a:t>Skin over vein</a:t>
            </a:r>
          </a:p>
          <a:p>
            <a:pPr lvl="1" eaLnBrk="1" hangingPunct="1">
              <a:lnSpc>
                <a:spcPct val="90000"/>
              </a:lnSpc>
              <a:buClr>
                <a:schemeClr val="bg1"/>
              </a:buClr>
            </a:pPr>
            <a:r>
              <a:rPr lang="en-GB" altLang="en-US" dirty="0" smtClean="0">
                <a:solidFill>
                  <a:schemeClr val="bg1"/>
                </a:solidFill>
              </a:rPr>
              <a:t>Hot</a:t>
            </a:r>
          </a:p>
          <a:p>
            <a:pPr lvl="1" eaLnBrk="1" hangingPunct="1">
              <a:lnSpc>
                <a:spcPct val="90000"/>
              </a:lnSpc>
              <a:buClr>
                <a:schemeClr val="bg1"/>
              </a:buClr>
            </a:pPr>
            <a:r>
              <a:rPr lang="en-GB" altLang="en-US" dirty="0" smtClean="0">
                <a:solidFill>
                  <a:schemeClr val="bg1"/>
                </a:solidFill>
              </a:rPr>
              <a:t>Red</a:t>
            </a:r>
          </a:p>
          <a:p>
            <a:pPr lvl="1" eaLnBrk="1" hangingPunct="1">
              <a:lnSpc>
                <a:spcPct val="90000"/>
              </a:lnSpc>
              <a:buClr>
                <a:schemeClr val="bg1"/>
              </a:buClr>
            </a:pPr>
            <a:r>
              <a:rPr lang="en-GB" altLang="en-US" dirty="0" smtClean="0">
                <a:solidFill>
                  <a:schemeClr val="bg1"/>
                </a:solidFill>
              </a:rPr>
              <a:t>Tender/Painful</a:t>
            </a:r>
          </a:p>
          <a:p>
            <a:pPr lvl="1" eaLnBrk="1" hangingPunct="1">
              <a:lnSpc>
                <a:spcPct val="90000"/>
              </a:lnSpc>
              <a:buClr>
                <a:schemeClr val="bg1"/>
              </a:buClr>
            </a:pPr>
            <a:r>
              <a:rPr lang="en-GB" altLang="en-US" dirty="0" smtClean="0">
                <a:solidFill>
                  <a:schemeClr val="bg1"/>
                </a:solidFill>
              </a:rPr>
              <a:t>Inflamed</a:t>
            </a:r>
          </a:p>
          <a:p>
            <a:pPr lvl="1" eaLnBrk="1" hangingPunct="1">
              <a:lnSpc>
                <a:spcPct val="90000"/>
              </a:lnSpc>
              <a:buClr>
                <a:schemeClr val="bg1"/>
              </a:buClr>
            </a:pPr>
            <a:endParaRPr lang="en-GB" altLang="en-US" dirty="0" smtClean="0">
              <a:solidFill>
                <a:schemeClr val="bg1"/>
              </a:solidFill>
            </a:endParaRPr>
          </a:p>
          <a:p>
            <a:pPr eaLnBrk="1" hangingPunct="1">
              <a:lnSpc>
                <a:spcPct val="90000"/>
              </a:lnSpc>
              <a:buClr>
                <a:schemeClr val="bg1"/>
              </a:buClr>
            </a:pPr>
            <a:r>
              <a:rPr lang="en-GB" altLang="en-US" sz="2800" dirty="0" smtClean="0">
                <a:solidFill>
                  <a:schemeClr val="bg1"/>
                </a:solidFill>
              </a:rPr>
              <a:t>Treatment</a:t>
            </a:r>
          </a:p>
          <a:p>
            <a:pPr eaLnBrk="1" hangingPunct="1">
              <a:lnSpc>
                <a:spcPct val="90000"/>
              </a:lnSpc>
              <a:buClr>
                <a:schemeClr val="bg1"/>
              </a:buClr>
            </a:pPr>
            <a:r>
              <a:rPr lang="en-GB" altLang="en-US" sz="2800" dirty="0" smtClean="0">
                <a:solidFill>
                  <a:schemeClr val="bg1"/>
                </a:solidFill>
              </a:rPr>
              <a:t>Check local </a:t>
            </a:r>
            <a:r>
              <a:rPr lang="en-GB" altLang="en-US" sz="2800" dirty="0" err="1" smtClean="0">
                <a:solidFill>
                  <a:schemeClr val="bg1"/>
                </a:solidFill>
              </a:rPr>
              <a:t>protocals</a:t>
            </a:r>
            <a:endParaRPr lang="en-GB" altLang="en-US" sz="2800" dirty="0" smtClean="0">
              <a:solidFill>
                <a:schemeClr val="bg1"/>
              </a:solidFill>
            </a:endParaRPr>
          </a:p>
        </p:txBody>
      </p:sp>
      <p:pic>
        <p:nvPicPr>
          <p:cNvPr id="11268" name="Picture 4" descr="thrombophleb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557338"/>
            <a:ext cx="318135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7033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GB" altLang="en-US" dirty="0" smtClean="0">
                <a:solidFill>
                  <a:schemeClr val="bg1"/>
                </a:solidFill>
              </a:rPr>
              <a:t>Technical Difficulties</a:t>
            </a:r>
          </a:p>
        </p:txBody>
      </p:sp>
      <p:sp>
        <p:nvSpPr>
          <p:cNvPr id="35843" name="Rectangle 3"/>
          <p:cNvSpPr>
            <a:spLocks noGrp="1" noChangeArrowheads="1"/>
          </p:cNvSpPr>
          <p:nvPr>
            <p:ph type="body" idx="1"/>
          </p:nvPr>
        </p:nvSpPr>
        <p:spPr>
          <a:xfrm>
            <a:off x="457200" y="1600200"/>
            <a:ext cx="8229600" cy="4997450"/>
          </a:xfrm>
        </p:spPr>
        <p:txBody>
          <a:bodyPr/>
          <a:lstStyle/>
          <a:p>
            <a:pPr eaLnBrk="1" hangingPunct="1">
              <a:lnSpc>
                <a:spcPct val="90000"/>
              </a:lnSpc>
              <a:buClr>
                <a:schemeClr val="bg1"/>
              </a:buClr>
            </a:pPr>
            <a:r>
              <a:rPr lang="en-GB" altLang="en-US" sz="2800" dirty="0" smtClean="0">
                <a:solidFill>
                  <a:schemeClr val="bg1"/>
                </a:solidFill>
              </a:rPr>
              <a:t>Iliac veins not visualised due to depth or overlying bowel gas</a:t>
            </a:r>
          </a:p>
          <a:p>
            <a:pPr lvl="1" eaLnBrk="1" hangingPunct="1">
              <a:lnSpc>
                <a:spcPct val="90000"/>
              </a:lnSpc>
              <a:buClr>
                <a:schemeClr val="bg1"/>
              </a:buClr>
            </a:pPr>
            <a:r>
              <a:rPr lang="en-GB" altLang="en-US" sz="2400" dirty="0" smtClean="0">
                <a:solidFill>
                  <a:schemeClr val="bg1"/>
                </a:solidFill>
              </a:rPr>
              <a:t>Always use Curved Low frequency probe</a:t>
            </a:r>
          </a:p>
          <a:p>
            <a:pPr lvl="1" eaLnBrk="1" hangingPunct="1">
              <a:lnSpc>
                <a:spcPct val="90000"/>
              </a:lnSpc>
              <a:buClr>
                <a:schemeClr val="bg1"/>
              </a:buClr>
            </a:pPr>
            <a:r>
              <a:rPr lang="en-GB" altLang="en-US" sz="2400" dirty="0" smtClean="0">
                <a:solidFill>
                  <a:schemeClr val="bg1"/>
                </a:solidFill>
              </a:rPr>
              <a:t>Change angle of probe on skin</a:t>
            </a:r>
          </a:p>
          <a:p>
            <a:pPr lvl="1" eaLnBrk="1" hangingPunct="1">
              <a:lnSpc>
                <a:spcPct val="90000"/>
              </a:lnSpc>
              <a:buClr>
                <a:schemeClr val="bg1"/>
              </a:buClr>
              <a:buFontTx/>
              <a:buNone/>
            </a:pPr>
            <a:r>
              <a:rPr lang="en-GB" altLang="en-US" sz="2400" dirty="0" smtClean="0">
                <a:solidFill>
                  <a:schemeClr val="bg1"/>
                </a:solidFill>
              </a:rPr>
              <a:t> </a:t>
            </a:r>
          </a:p>
          <a:p>
            <a:pPr eaLnBrk="1" hangingPunct="1">
              <a:lnSpc>
                <a:spcPct val="90000"/>
              </a:lnSpc>
              <a:buClr>
                <a:schemeClr val="bg1"/>
              </a:buClr>
            </a:pPr>
            <a:r>
              <a:rPr lang="en-GB" altLang="en-US" sz="2800" dirty="0" smtClean="0">
                <a:solidFill>
                  <a:schemeClr val="bg1"/>
                </a:solidFill>
              </a:rPr>
              <a:t>Limited access to calf due to ulceration, cellulitis or pain.</a:t>
            </a:r>
          </a:p>
          <a:p>
            <a:pPr lvl="1" eaLnBrk="1" hangingPunct="1">
              <a:lnSpc>
                <a:spcPct val="90000"/>
              </a:lnSpc>
              <a:buClr>
                <a:schemeClr val="bg1"/>
              </a:buClr>
            </a:pPr>
            <a:r>
              <a:rPr lang="en-GB" altLang="en-US" sz="2400" dirty="0" smtClean="0">
                <a:solidFill>
                  <a:schemeClr val="bg1"/>
                </a:solidFill>
              </a:rPr>
              <a:t>Use alternative approach</a:t>
            </a:r>
          </a:p>
          <a:p>
            <a:pPr eaLnBrk="1" hangingPunct="1">
              <a:lnSpc>
                <a:spcPct val="90000"/>
              </a:lnSpc>
              <a:buClr>
                <a:schemeClr val="bg1"/>
              </a:buClr>
            </a:pPr>
            <a:endParaRPr lang="en-GB" altLang="en-US" sz="2400" dirty="0" smtClean="0">
              <a:solidFill>
                <a:schemeClr val="bg1"/>
              </a:solidFill>
            </a:endParaRPr>
          </a:p>
          <a:p>
            <a:pPr eaLnBrk="1" hangingPunct="1">
              <a:lnSpc>
                <a:spcPct val="90000"/>
              </a:lnSpc>
              <a:buClr>
                <a:schemeClr val="bg1"/>
              </a:buClr>
            </a:pPr>
            <a:r>
              <a:rPr lang="en-GB" altLang="en-US" sz="2800" dirty="0" smtClean="0">
                <a:solidFill>
                  <a:schemeClr val="bg1"/>
                </a:solidFill>
              </a:rPr>
              <a:t>Large / oedematous limb</a:t>
            </a:r>
          </a:p>
          <a:p>
            <a:pPr lvl="1" eaLnBrk="1" hangingPunct="1">
              <a:lnSpc>
                <a:spcPct val="90000"/>
              </a:lnSpc>
              <a:buClr>
                <a:schemeClr val="bg1"/>
              </a:buClr>
            </a:pPr>
            <a:r>
              <a:rPr lang="en-GB" altLang="en-US" sz="2400" dirty="0" smtClean="0">
                <a:solidFill>
                  <a:schemeClr val="bg1"/>
                </a:solidFill>
              </a:rPr>
              <a:t>Use low frequency curved Probe</a:t>
            </a:r>
          </a:p>
        </p:txBody>
      </p:sp>
    </p:spTree>
    <p:extLst>
      <p:ext uri="{BB962C8B-B14F-4D97-AF65-F5344CB8AC3E}">
        <p14:creationId xmlns:p14="http://schemas.microsoft.com/office/powerpoint/2010/main" val="23580900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GB" altLang="en-US" dirty="0" smtClean="0">
                <a:solidFill>
                  <a:schemeClr val="bg1"/>
                </a:solidFill>
              </a:rPr>
              <a:t>Technical Difficulties</a:t>
            </a:r>
          </a:p>
        </p:txBody>
      </p:sp>
      <p:sp>
        <p:nvSpPr>
          <p:cNvPr id="36867" name="Rectangle 3"/>
          <p:cNvSpPr>
            <a:spLocks noGrp="1" noChangeArrowheads="1"/>
          </p:cNvSpPr>
          <p:nvPr>
            <p:ph type="body" idx="1"/>
          </p:nvPr>
        </p:nvSpPr>
        <p:spPr/>
        <p:txBody>
          <a:bodyPr/>
          <a:lstStyle/>
          <a:p>
            <a:pPr eaLnBrk="1" hangingPunct="1">
              <a:buClr>
                <a:schemeClr val="bg1"/>
              </a:buClr>
            </a:pPr>
            <a:r>
              <a:rPr lang="en-GB" altLang="en-US" sz="2800" dirty="0" smtClean="0">
                <a:solidFill>
                  <a:schemeClr val="bg1"/>
                </a:solidFill>
              </a:rPr>
              <a:t>Distinction between superficial and deep veins</a:t>
            </a:r>
          </a:p>
          <a:p>
            <a:pPr lvl="1" eaLnBrk="1" hangingPunct="1">
              <a:buClr>
                <a:schemeClr val="bg1"/>
              </a:buClr>
            </a:pPr>
            <a:r>
              <a:rPr lang="en-GB" altLang="en-US" sz="2400" dirty="0" smtClean="0">
                <a:solidFill>
                  <a:schemeClr val="bg1"/>
                </a:solidFill>
              </a:rPr>
              <a:t>Clearly identify fascial layer</a:t>
            </a:r>
          </a:p>
          <a:p>
            <a:pPr lvl="1" eaLnBrk="1" hangingPunct="1">
              <a:buClr>
                <a:schemeClr val="bg1"/>
              </a:buClr>
              <a:buFontTx/>
              <a:buNone/>
            </a:pPr>
            <a:endParaRPr lang="en-GB" altLang="en-US" sz="2400" dirty="0" smtClean="0">
              <a:solidFill>
                <a:schemeClr val="bg1"/>
              </a:solidFill>
            </a:endParaRPr>
          </a:p>
          <a:p>
            <a:pPr eaLnBrk="1" hangingPunct="1">
              <a:buClr>
                <a:schemeClr val="bg1"/>
              </a:buClr>
            </a:pPr>
            <a:r>
              <a:rPr lang="en-GB" altLang="en-US" sz="2800" dirty="0" smtClean="0">
                <a:solidFill>
                  <a:schemeClr val="bg1"/>
                </a:solidFill>
              </a:rPr>
              <a:t>Anatomy Variation</a:t>
            </a:r>
          </a:p>
          <a:p>
            <a:pPr lvl="1" eaLnBrk="1" hangingPunct="1">
              <a:buClr>
                <a:schemeClr val="bg1"/>
              </a:buClr>
            </a:pPr>
            <a:r>
              <a:rPr lang="en-GB" altLang="en-US" sz="2400" dirty="0" smtClean="0">
                <a:solidFill>
                  <a:schemeClr val="bg1"/>
                </a:solidFill>
              </a:rPr>
              <a:t>Bifid SFVs found in 24% of people</a:t>
            </a:r>
          </a:p>
          <a:p>
            <a:pPr lvl="1" eaLnBrk="1" hangingPunct="1">
              <a:buClr>
                <a:schemeClr val="bg1"/>
              </a:buClr>
            </a:pPr>
            <a:r>
              <a:rPr lang="en-GB" altLang="en-US" sz="2400" dirty="0" smtClean="0">
                <a:solidFill>
                  <a:schemeClr val="bg1"/>
                </a:solidFill>
              </a:rPr>
              <a:t>Assess veins in transverse section compressing all veins visualised</a:t>
            </a:r>
          </a:p>
          <a:p>
            <a:pPr lvl="1" eaLnBrk="1" hangingPunct="1">
              <a:buFontTx/>
              <a:buNone/>
            </a:pPr>
            <a:endParaRPr lang="en-GB" altLang="en-US" sz="2400" dirty="0" smtClean="0"/>
          </a:p>
        </p:txBody>
      </p:sp>
    </p:spTree>
    <p:extLst>
      <p:ext uri="{BB962C8B-B14F-4D97-AF65-F5344CB8AC3E}">
        <p14:creationId xmlns:p14="http://schemas.microsoft.com/office/powerpoint/2010/main" val="38075471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GB" altLang="en-US" dirty="0" smtClean="0">
                <a:solidFill>
                  <a:schemeClr val="bg1"/>
                </a:solidFill>
              </a:rPr>
              <a:t>Treatment</a:t>
            </a:r>
          </a:p>
        </p:txBody>
      </p:sp>
      <p:sp>
        <p:nvSpPr>
          <p:cNvPr id="38915"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Anticoagulation Drugs</a:t>
            </a:r>
          </a:p>
          <a:p>
            <a:pPr lvl="1" eaLnBrk="1" hangingPunct="1">
              <a:buClr>
                <a:schemeClr val="bg1"/>
              </a:buClr>
            </a:pPr>
            <a:r>
              <a:rPr lang="en-GB" altLang="en-US" dirty="0" smtClean="0">
                <a:solidFill>
                  <a:schemeClr val="bg1"/>
                </a:solidFill>
              </a:rPr>
              <a:t>LMWH Heparin / Warfarin</a:t>
            </a:r>
          </a:p>
          <a:p>
            <a:pPr eaLnBrk="1" hangingPunct="1">
              <a:buClr>
                <a:schemeClr val="bg1"/>
              </a:buClr>
            </a:pPr>
            <a:r>
              <a:rPr lang="en-GB" altLang="en-US" dirty="0" smtClean="0">
                <a:solidFill>
                  <a:schemeClr val="bg1"/>
                </a:solidFill>
              </a:rPr>
              <a:t>Initial treatment by IV infusion followed by  long term oral anticoagulation drugs.</a:t>
            </a:r>
          </a:p>
          <a:p>
            <a:pPr eaLnBrk="1" hangingPunct="1">
              <a:buClr>
                <a:schemeClr val="bg1"/>
              </a:buClr>
            </a:pPr>
            <a:r>
              <a:rPr lang="en-GB" altLang="en-US" dirty="0" smtClean="0">
                <a:solidFill>
                  <a:schemeClr val="bg1"/>
                </a:solidFill>
              </a:rPr>
              <a:t>Vena Cava filters for patients with high risk of </a:t>
            </a:r>
            <a:r>
              <a:rPr lang="en-GB" altLang="en-US" dirty="0" err="1" smtClean="0">
                <a:solidFill>
                  <a:schemeClr val="bg1"/>
                </a:solidFill>
              </a:rPr>
              <a:t>embolisation</a:t>
            </a:r>
            <a:r>
              <a:rPr lang="en-GB" altLang="en-US" dirty="0" smtClean="0">
                <a:solidFill>
                  <a:schemeClr val="bg1"/>
                </a:solidFill>
              </a:rPr>
              <a:t>.</a:t>
            </a:r>
          </a:p>
          <a:p>
            <a:pPr eaLnBrk="1" hangingPunct="1">
              <a:buClr>
                <a:schemeClr val="bg1"/>
              </a:buClr>
            </a:pPr>
            <a:r>
              <a:rPr lang="en-GB" altLang="en-US" dirty="0" smtClean="0">
                <a:solidFill>
                  <a:schemeClr val="bg1"/>
                </a:solidFill>
              </a:rPr>
              <a:t>Catheter directed Thrombolysis </a:t>
            </a:r>
            <a:endParaRPr lang="en-GB" altLang="en-US" dirty="0">
              <a:solidFill>
                <a:schemeClr val="bg1"/>
              </a:solidFill>
            </a:endParaRPr>
          </a:p>
          <a:p>
            <a:pPr eaLnBrk="1" hangingPunct="1">
              <a:buClr>
                <a:schemeClr val="bg1"/>
              </a:buClr>
            </a:pPr>
            <a:endParaRPr lang="en-GB" altLang="en-US" dirty="0" smtClean="0">
              <a:solidFill>
                <a:schemeClr val="bg1"/>
              </a:solidFill>
            </a:endParaRPr>
          </a:p>
          <a:p>
            <a:pPr lvl="1" eaLnBrk="1" hangingPunct="1">
              <a:buFontTx/>
              <a:buNone/>
            </a:pPr>
            <a:endParaRPr lang="en-GB" altLang="en-US" dirty="0" smtClean="0"/>
          </a:p>
          <a:p>
            <a:pPr lvl="1" eaLnBrk="1" hangingPunct="1">
              <a:buFontTx/>
              <a:buNone/>
            </a:pPr>
            <a:endParaRPr lang="en-GB" altLang="en-US" dirty="0" smtClean="0"/>
          </a:p>
        </p:txBody>
      </p:sp>
    </p:spTree>
    <p:extLst>
      <p:ext uri="{BB962C8B-B14F-4D97-AF65-F5344CB8AC3E}">
        <p14:creationId xmlns:p14="http://schemas.microsoft.com/office/powerpoint/2010/main" val="25099702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GB" altLang="en-US" dirty="0" smtClean="0">
                <a:solidFill>
                  <a:schemeClr val="bg1"/>
                </a:solidFill>
              </a:rPr>
              <a:t>Outcome of DVT</a:t>
            </a:r>
          </a:p>
        </p:txBody>
      </p:sp>
      <p:sp>
        <p:nvSpPr>
          <p:cNvPr id="39939" name="Rectangle 3"/>
          <p:cNvSpPr>
            <a:spLocks noGrp="1" noChangeArrowheads="1"/>
          </p:cNvSpPr>
          <p:nvPr>
            <p:ph type="body" idx="1"/>
          </p:nvPr>
        </p:nvSpPr>
        <p:spPr/>
        <p:txBody>
          <a:bodyPr/>
          <a:lstStyle/>
          <a:p>
            <a:pPr eaLnBrk="1" hangingPunct="1">
              <a:buClr>
                <a:schemeClr val="bg1"/>
              </a:buClr>
            </a:pPr>
            <a:r>
              <a:rPr lang="en-GB" altLang="en-US" sz="2800" dirty="0" smtClean="0">
                <a:solidFill>
                  <a:schemeClr val="bg1"/>
                </a:solidFill>
              </a:rPr>
              <a:t>May resolve without complications</a:t>
            </a:r>
          </a:p>
          <a:p>
            <a:pPr lvl="1" eaLnBrk="1" hangingPunct="1">
              <a:buClr>
                <a:schemeClr val="bg1"/>
              </a:buClr>
            </a:pPr>
            <a:r>
              <a:rPr lang="en-GB" altLang="en-US" sz="2400" dirty="0" smtClean="0">
                <a:solidFill>
                  <a:schemeClr val="bg1"/>
                </a:solidFill>
              </a:rPr>
              <a:t>Lysis of thrombus through fibrinolytic activity</a:t>
            </a:r>
          </a:p>
          <a:p>
            <a:pPr eaLnBrk="1" hangingPunct="1">
              <a:buClr>
                <a:schemeClr val="bg1"/>
              </a:buClr>
            </a:pPr>
            <a:endParaRPr lang="en-GB" altLang="en-US" sz="2800" dirty="0" smtClean="0">
              <a:solidFill>
                <a:schemeClr val="bg1"/>
              </a:solidFill>
            </a:endParaRPr>
          </a:p>
          <a:p>
            <a:pPr eaLnBrk="1" hangingPunct="1">
              <a:buClr>
                <a:schemeClr val="bg1"/>
              </a:buClr>
            </a:pPr>
            <a:r>
              <a:rPr lang="en-GB" altLang="en-US" sz="2800" dirty="0" smtClean="0">
                <a:solidFill>
                  <a:schemeClr val="bg1"/>
                </a:solidFill>
              </a:rPr>
              <a:t>May cause damage to the valves</a:t>
            </a:r>
          </a:p>
          <a:p>
            <a:pPr lvl="1" eaLnBrk="1" hangingPunct="1">
              <a:buClr>
                <a:schemeClr val="bg1"/>
              </a:buClr>
            </a:pPr>
            <a:r>
              <a:rPr lang="en-GB" altLang="en-US" sz="2400" dirty="0" smtClean="0">
                <a:solidFill>
                  <a:schemeClr val="bg1"/>
                </a:solidFill>
              </a:rPr>
              <a:t>Post-</a:t>
            </a:r>
            <a:r>
              <a:rPr lang="en-GB" altLang="en-US" sz="2400" dirty="0" err="1" smtClean="0">
                <a:solidFill>
                  <a:schemeClr val="bg1"/>
                </a:solidFill>
              </a:rPr>
              <a:t>phlebitic</a:t>
            </a:r>
            <a:r>
              <a:rPr lang="en-GB" altLang="en-US" sz="2400" dirty="0" smtClean="0">
                <a:solidFill>
                  <a:schemeClr val="bg1"/>
                </a:solidFill>
              </a:rPr>
              <a:t> limb (post thrombotic limb) i.e. eczema, discolouration and ulceration.</a:t>
            </a:r>
          </a:p>
          <a:p>
            <a:pPr lvl="1" eaLnBrk="1" hangingPunct="1">
              <a:buClr>
                <a:schemeClr val="bg1"/>
              </a:buClr>
            </a:pPr>
            <a:endParaRPr lang="en-GB" altLang="en-US" sz="2400" dirty="0" smtClean="0">
              <a:solidFill>
                <a:schemeClr val="bg1"/>
              </a:solidFill>
            </a:endParaRPr>
          </a:p>
          <a:p>
            <a:pPr eaLnBrk="1" hangingPunct="1">
              <a:buClr>
                <a:schemeClr val="bg1"/>
              </a:buClr>
            </a:pPr>
            <a:r>
              <a:rPr lang="en-GB" altLang="en-US" sz="2800" dirty="0" smtClean="0">
                <a:solidFill>
                  <a:schemeClr val="bg1"/>
                </a:solidFill>
              </a:rPr>
              <a:t>Propagate or </a:t>
            </a:r>
            <a:r>
              <a:rPr lang="en-GB" altLang="en-US" sz="2800" dirty="0" err="1" smtClean="0">
                <a:solidFill>
                  <a:schemeClr val="bg1"/>
                </a:solidFill>
              </a:rPr>
              <a:t>Embolise</a:t>
            </a:r>
            <a:endParaRPr lang="en-GB" altLang="en-US" sz="2800" dirty="0" smtClean="0">
              <a:solidFill>
                <a:schemeClr val="bg1"/>
              </a:solidFill>
            </a:endParaRPr>
          </a:p>
          <a:p>
            <a:pPr lvl="1" eaLnBrk="1" hangingPunct="1">
              <a:buClr>
                <a:schemeClr val="bg1"/>
              </a:buClr>
            </a:pPr>
            <a:r>
              <a:rPr lang="en-GB" altLang="en-US" sz="2400" dirty="0" smtClean="0">
                <a:solidFill>
                  <a:schemeClr val="bg1"/>
                </a:solidFill>
              </a:rPr>
              <a:t>Pulmonary embolism</a:t>
            </a:r>
          </a:p>
          <a:p>
            <a:pPr eaLnBrk="1" hangingPunct="1"/>
            <a:endParaRPr lang="en-GB" altLang="en-US" sz="2800" dirty="0" smtClean="0"/>
          </a:p>
        </p:txBody>
      </p:sp>
    </p:spTree>
    <p:extLst>
      <p:ext uri="{BB962C8B-B14F-4D97-AF65-F5344CB8AC3E}">
        <p14:creationId xmlns:p14="http://schemas.microsoft.com/office/powerpoint/2010/main" val="23152884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chemeClr val="bg1"/>
                </a:solidFill>
              </a:rPr>
              <a:t>Upper limb venous scanning</a:t>
            </a:r>
            <a:endParaRPr lang="en-GB" dirty="0">
              <a:solidFill>
                <a:schemeClr val="bg1"/>
              </a:solidFill>
            </a:endParaRPr>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614404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GB" altLang="en-US" dirty="0" smtClean="0">
                <a:solidFill>
                  <a:schemeClr val="bg1"/>
                </a:solidFill>
              </a:rPr>
              <a:t>Upper Limb DVT</a:t>
            </a:r>
          </a:p>
        </p:txBody>
      </p:sp>
      <p:sp>
        <p:nvSpPr>
          <p:cNvPr id="41987" name="Rectangle 3"/>
          <p:cNvSpPr>
            <a:spLocks noGrp="1" noChangeArrowheads="1"/>
          </p:cNvSpPr>
          <p:nvPr>
            <p:ph type="body" idx="1"/>
          </p:nvPr>
        </p:nvSpPr>
        <p:spPr/>
        <p:txBody>
          <a:bodyPr/>
          <a:lstStyle/>
          <a:p>
            <a:pPr eaLnBrk="1" hangingPunct="1">
              <a:buClr>
                <a:schemeClr val="bg1"/>
              </a:buClr>
            </a:pPr>
            <a:r>
              <a:rPr lang="en-GB" altLang="en-US" sz="2800" dirty="0" smtClean="0">
                <a:solidFill>
                  <a:schemeClr val="bg1"/>
                </a:solidFill>
              </a:rPr>
              <a:t>Rare</a:t>
            </a:r>
          </a:p>
          <a:p>
            <a:pPr eaLnBrk="1" hangingPunct="1">
              <a:buClr>
                <a:schemeClr val="bg1"/>
              </a:buClr>
            </a:pPr>
            <a:r>
              <a:rPr lang="en-GB" altLang="en-US" sz="2800" dirty="0" smtClean="0">
                <a:solidFill>
                  <a:schemeClr val="bg1"/>
                </a:solidFill>
              </a:rPr>
              <a:t>Risk factors and symptoms similar to lower limb DVT</a:t>
            </a:r>
          </a:p>
          <a:p>
            <a:pPr eaLnBrk="1" hangingPunct="1">
              <a:buClr>
                <a:schemeClr val="bg1"/>
              </a:buClr>
            </a:pPr>
            <a:r>
              <a:rPr lang="en-GB" altLang="en-US" sz="2800" dirty="0" smtClean="0">
                <a:solidFill>
                  <a:schemeClr val="bg1"/>
                </a:solidFill>
              </a:rPr>
              <a:t>Main causes include</a:t>
            </a:r>
          </a:p>
          <a:p>
            <a:pPr lvl="1" eaLnBrk="1" hangingPunct="1">
              <a:buClr>
                <a:schemeClr val="bg1"/>
              </a:buClr>
            </a:pPr>
            <a:r>
              <a:rPr lang="en-GB" altLang="en-US" sz="2400" dirty="0" smtClean="0">
                <a:solidFill>
                  <a:schemeClr val="bg1"/>
                </a:solidFill>
              </a:rPr>
              <a:t>Trauma (long term catheterisation)</a:t>
            </a:r>
          </a:p>
          <a:p>
            <a:pPr lvl="1" eaLnBrk="1" hangingPunct="1">
              <a:buClr>
                <a:schemeClr val="bg1"/>
              </a:buClr>
            </a:pPr>
            <a:r>
              <a:rPr lang="en-GB" altLang="en-US" sz="2400" dirty="0" smtClean="0">
                <a:solidFill>
                  <a:schemeClr val="bg1"/>
                </a:solidFill>
              </a:rPr>
              <a:t>Breast cancer</a:t>
            </a:r>
          </a:p>
          <a:p>
            <a:pPr lvl="1" eaLnBrk="1" hangingPunct="1">
              <a:buClr>
                <a:schemeClr val="bg1"/>
              </a:buClr>
            </a:pPr>
            <a:r>
              <a:rPr lang="en-GB" altLang="en-US" sz="2400" dirty="0" smtClean="0">
                <a:solidFill>
                  <a:schemeClr val="bg1"/>
                </a:solidFill>
              </a:rPr>
              <a:t>Thoracic outlet syndrome</a:t>
            </a:r>
          </a:p>
          <a:p>
            <a:pPr eaLnBrk="1" hangingPunct="1">
              <a:buClr>
                <a:schemeClr val="bg1"/>
              </a:buClr>
            </a:pPr>
            <a:r>
              <a:rPr lang="en-GB" altLang="en-US" sz="2800" dirty="0" smtClean="0">
                <a:solidFill>
                  <a:schemeClr val="bg1"/>
                </a:solidFill>
              </a:rPr>
              <a:t>Subclavian and Axillary veins are the commonest site for thrombosis.</a:t>
            </a:r>
          </a:p>
        </p:txBody>
      </p:sp>
    </p:spTree>
    <p:extLst>
      <p:ext uri="{BB962C8B-B14F-4D97-AF65-F5344CB8AC3E}">
        <p14:creationId xmlns:p14="http://schemas.microsoft.com/office/powerpoint/2010/main" val="16613738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GB" smtClean="0">
                <a:solidFill>
                  <a:schemeClr val="bg1"/>
                </a:solidFill>
              </a:rPr>
              <a:t>Why scan upper limb veins?</a:t>
            </a:r>
          </a:p>
        </p:txBody>
      </p:sp>
      <p:sp>
        <p:nvSpPr>
          <p:cNvPr id="3075" name="Rectangle 3"/>
          <p:cNvSpPr>
            <a:spLocks noGrp="1" noChangeArrowheads="1"/>
          </p:cNvSpPr>
          <p:nvPr>
            <p:ph type="body" idx="1"/>
          </p:nvPr>
        </p:nvSpPr>
        <p:spPr/>
        <p:txBody>
          <a:bodyPr/>
          <a:lstStyle/>
          <a:p>
            <a:pPr eaLnBrk="1" hangingPunct="1">
              <a:buClr>
                <a:schemeClr val="bg1"/>
              </a:buClr>
            </a:pPr>
            <a:r>
              <a:rPr lang="en-GB" dirty="0" smtClean="0">
                <a:solidFill>
                  <a:schemeClr val="bg1"/>
                </a:solidFill>
              </a:rPr>
              <a:t>Assessment for DVT</a:t>
            </a:r>
          </a:p>
          <a:p>
            <a:pPr eaLnBrk="1" hangingPunct="1">
              <a:buClr>
                <a:schemeClr val="bg1"/>
              </a:buClr>
            </a:pPr>
            <a:r>
              <a:rPr lang="en-GB" dirty="0" smtClean="0">
                <a:solidFill>
                  <a:schemeClr val="bg1"/>
                </a:solidFill>
              </a:rPr>
              <a:t>Vein marking for arterial bypass grafts</a:t>
            </a:r>
          </a:p>
          <a:p>
            <a:pPr eaLnBrk="1" hangingPunct="1">
              <a:buClr>
                <a:schemeClr val="bg1"/>
              </a:buClr>
            </a:pPr>
            <a:r>
              <a:rPr lang="en-GB" dirty="0" smtClean="0">
                <a:solidFill>
                  <a:schemeClr val="bg1"/>
                </a:solidFill>
              </a:rPr>
              <a:t>Pre-operative assessment for AVF</a:t>
            </a:r>
          </a:p>
          <a:p>
            <a:pPr eaLnBrk="1" hangingPunct="1">
              <a:buClr>
                <a:schemeClr val="bg1"/>
              </a:buClr>
            </a:pPr>
            <a:r>
              <a:rPr lang="en-GB" dirty="0" smtClean="0">
                <a:solidFill>
                  <a:schemeClr val="bg1"/>
                </a:solidFill>
              </a:rPr>
              <a:t>Assessment for suitability for venous access.</a:t>
            </a:r>
          </a:p>
        </p:txBody>
      </p:sp>
    </p:spTree>
    <p:extLst>
      <p:ext uri="{BB962C8B-B14F-4D97-AF65-F5344CB8AC3E}">
        <p14:creationId xmlns:p14="http://schemas.microsoft.com/office/powerpoint/2010/main" val="12193745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4213" y="260350"/>
            <a:ext cx="8228012" cy="1141413"/>
          </a:xfrm>
        </p:spPr>
        <p:txBody>
          <a:bodyPr/>
          <a:lstStyle/>
          <a:p>
            <a:r>
              <a:rPr lang="en-GB" smtClean="0">
                <a:solidFill>
                  <a:schemeClr val="bg1"/>
                </a:solidFill>
              </a:rPr>
              <a:t>Visual exam and history</a:t>
            </a:r>
          </a:p>
        </p:txBody>
      </p:sp>
      <p:sp>
        <p:nvSpPr>
          <p:cNvPr id="4099" name="Content Placeholder 2"/>
          <p:cNvSpPr>
            <a:spLocks noGrp="1"/>
          </p:cNvSpPr>
          <p:nvPr>
            <p:ph idx="1"/>
          </p:nvPr>
        </p:nvSpPr>
        <p:spPr/>
        <p:txBody>
          <a:bodyPr/>
          <a:lstStyle/>
          <a:p>
            <a:pPr>
              <a:buClr>
                <a:schemeClr val="bg1"/>
              </a:buClr>
            </a:pPr>
            <a:r>
              <a:rPr lang="en-GB" dirty="0" smtClean="0">
                <a:solidFill>
                  <a:schemeClr val="bg1"/>
                </a:solidFill>
              </a:rPr>
              <a:t>Oedema</a:t>
            </a:r>
          </a:p>
          <a:p>
            <a:pPr>
              <a:buClr>
                <a:schemeClr val="bg1"/>
              </a:buClr>
            </a:pPr>
            <a:r>
              <a:rPr lang="en-GB" dirty="0" smtClean="0">
                <a:solidFill>
                  <a:schemeClr val="bg1"/>
                </a:solidFill>
              </a:rPr>
              <a:t>Prominent superficial veins visible on chest on neck</a:t>
            </a:r>
          </a:p>
          <a:p>
            <a:pPr>
              <a:buClr>
                <a:schemeClr val="bg1"/>
              </a:buClr>
            </a:pPr>
            <a:r>
              <a:rPr lang="en-GB" dirty="0" smtClean="0">
                <a:solidFill>
                  <a:schemeClr val="bg1"/>
                </a:solidFill>
              </a:rPr>
              <a:t>Localised redness on skin</a:t>
            </a:r>
          </a:p>
          <a:p>
            <a:pPr>
              <a:buClr>
                <a:schemeClr val="bg1"/>
              </a:buClr>
            </a:pPr>
            <a:r>
              <a:rPr lang="en-GB" dirty="0" smtClean="0">
                <a:solidFill>
                  <a:schemeClr val="bg1"/>
                </a:solidFill>
              </a:rPr>
              <a:t>Lines </a:t>
            </a:r>
            <a:r>
              <a:rPr lang="en-GB" dirty="0" err="1" smtClean="0">
                <a:solidFill>
                  <a:schemeClr val="bg1"/>
                </a:solidFill>
              </a:rPr>
              <a:t>insitu</a:t>
            </a:r>
            <a:endParaRPr lang="en-GB" dirty="0" smtClean="0">
              <a:solidFill>
                <a:schemeClr val="bg1"/>
              </a:solidFill>
            </a:endParaRPr>
          </a:p>
          <a:p>
            <a:endParaRPr lang="en-GB" dirty="0" smtClean="0"/>
          </a:p>
        </p:txBody>
      </p:sp>
    </p:spTree>
    <p:extLst>
      <p:ext uri="{BB962C8B-B14F-4D97-AF65-F5344CB8AC3E}">
        <p14:creationId xmlns:p14="http://schemas.microsoft.com/office/powerpoint/2010/main" val="2746974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ltLang="en-US" dirty="0" smtClean="0">
                <a:solidFill>
                  <a:schemeClr val="bg1"/>
                </a:solidFill>
              </a:rPr>
              <a:t>Venous Anatomy</a:t>
            </a:r>
          </a:p>
        </p:txBody>
      </p:sp>
      <p:sp>
        <p:nvSpPr>
          <p:cNvPr id="9219" name="Rectangle 3"/>
          <p:cNvSpPr>
            <a:spLocks noGrp="1" noChangeArrowheads="1"/>
          </p:cNvSpPr>
          <p:nvPr>
            <p:ph type="body" idx="1"/>
          </p:nvPr>
        </p:nvSpPr>
        <p:spPr/>
        <p:txBody>
          <a:bodyPr/>
          <a:lstStyle/>
          <a:p>
            <a:pPr eaLnBrk="1" hangingPunct="1">
              <a:buClr>
                <a:schemeClr val="bg1"/>
              </a:buClr>
            </a:pPr>
            <a:r>
              <a:rPr lang="en-GB" altLang="en-US" dirty="0" smtClean="0">
                <a:solidFill>
                  <a:schemeClr val="bg1"/>
                </a:solidFill>
              </a:rPr>
              <a:t>Must know your anatomy very well including common anatomical variations.</a:t>
            </a:r>
          </a:p>
          <a:p>
            <a:pPr eaLnBrk="1" hangingPunct="1">
              <a:buClr>
                <a:schemeClr val="bg1"/>
              </a:buClr>
            </a:pPr>
            <a:r>
              <a:rPr lang="en-GB" altLang="en-US" dirty="0" smtClean="0">
                <a:solidFill>
                  <a:schemeClr val="bg1"/>
                </a:solidFill>
              </a:rPr>
              <a:t>Above knee anatomy includes </a:t>
            </a:r>
          </a:p>
          <a:p>
            <a:pPr eaLnBrk="1" hangingPunct="1">
              <a:buClr>
                <a:schemeClr val="bg1"/>
              </a:buClr>
            </a:pPr>
            <a:r>
              <a:rPr lang="en-GB" altLang="en-US" dirty="0" smtClean="0">
                <a:solidFill>
                  <a:schemeClr val="bg1"/>
                </a:solidFill>
              </a:rPr>
              <a:t>CFV, </a:t>
            </a:r>
          </a:p>
          <a:p>
            <a:pPr eaLnBrk="1" hangingPunct="1">
              <a:buClr>
                <a:schemeClr val="bg1"/>
              </a:buClr>
            </a:pPr>
            <a:r>
              <a:rPr lang="en-GB" altLang="en-US" dirty="0" smtClean="0">
                <a:solidFill>
                  <a:schemeClr val="bg1"/>
                </a:solidFill>
              </a:rPr>
              <a:t>PFV, </a:t>
            </a:r>
          </a:p>
          <a:p>
            <a:pPr eaLnBrk="1" hangingPunct="1">
              <a:buClr>
                <a:schemeClr val="bg1"/>
              </a:buClr>
            </a:pPr>
            <a:r>
              <a:rPr lang="en-GB" altLang="en-US" dirty="0" smtClean="0">
                <a:solidFill>
                  <a:schemeClr val="bg1"/>
                </a:solidFill>
              </a:rPr>
              <a:t>SFV</a:t>
            </a:r>
          </a:p>
          <a:p>
            <a:pPr eaLnBrk="1" hangingPunct="1">
              <a:buClr>
                <a:schemeClr val="bg1"/>
              </a:buClr>
            </a:pPr>
            <a:r>
              <a:rPr lang="en-GB" altLang="en-US" dirty="0" smtClean="0">
                <a:solidFill>
                  <a:schemeClr val="bg1"/>
                </a:solidFill>
              </a:rPr>
              <a:t>(AND) popliteal vein.</a:t>
            </a:r>
          </a:p>
          <a:p>
            <a:pPr eaLnBrk="1" hangingPunct="1">
              <a:buFont typeface="Arial" charset="0"/>
              <a:buNone/>
            </a:pPr>
            <a:endParaRPr lang="en-GB" altLang="en-US" dirty="0" smtClean="0">
              <a:solidFill>
                <a:schemeClr val="bg1"/>
              </a:solidFill>
            </a:endParaRPr>
          </a:p>
          <a:p>
            <a:pPr eaLnBrk="1" hangingPunct="1"/>
            <a:endParaRPr lang="en-GB" altLang="en-US"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GB" smtClean="0">
                <a:solidFill>
                  <a:schemeClr val="bg1"/>
                </a:solidFill>
              </a:rPr>
              <a:t>Patient positioning</a:t>
            </a:r>
          </a:p>
        </p:txBody>
      </p:sp>
      <p:sp>
        <p:nvSpPr>
          <p:cNvPr id="5123" name="Content Placeholder 2"/>
          <p:cNvSpPr>
            <a:spLocks noGrp="1"/>
          </p:cNvSpPr>
          <p:nvPr>
            <p:ph idx="1"/>
          </p:nvPr>
        </p:nvSpPr>
        <p:spPr/>
        <p:txBody>
          <a:bodyPr/>
          <a:lstStyle/>
          <a:p>
            <a:pPr eaLnBrk="1" hangingPunct="1">
              <a:buClr>
                <a:schemeClr val="bg1"/>
              </a:buClr>
            </a:pPr>
            <a:r>
              <a:rPr lang="en-US" dirty="0" smtClean="0">
                <a:solidFill>
                  <a:schemeClr val="bg1"/>
                </a:solidFill>
              </a:rPr>
              <a:t>Sitting with arm supported or lying down with arm supported to side.</a:t>
            </a:r>
          </a:p>
          <a:p>
            <a:pPr eaLnBrk="1" hangingPunct="1">
              <a:buClr>
                <a:schemeClr val="bg1"/>
              </a:buClr>
            </a:pPr>
            <a:r>
              <a:rPr lang="en-US" dirty="0" smtClean="0">
                <a:solidFill>
                  <a:schemeClr val="bg1"/>
                </a:solidFill>
              </a:rPr>
              <a:t>Turn head away to improve access to supra-clavicular veins.</a:t>
            </a:r>
          </a:p>
          <a:p>
            <a:pPr eaLnBrk="1" hangingPunct="1"/>
            <a:endParaRPr lang="en-US" dirty="0" smtClean="0">
              <a:solidFill>
                <a:schemeClr val="bg1"/>
              </a:solidFill>
            </a:endParaRPr>
          </a:p>
        </p:txBody>
      </p:sp>
    </p:spTree>
    <p:extLst>
      <p:ext uri="{BB962C8B-B14F-4D97-AF65-F5344CB8AC3E}">
        <p14:creationId xmlns:p14="http://schemas.microsoft.com/office/powerpoint/2010/main" val="16999952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smtClean="0">
                <a:solidFill>
                  <a:schemeClr val="bg1"/>
                </a:solidFill>
              </a:rPr>
              <a:t>Upper limb venous anatomy</a:t>
            </a:r>
          </a:p>
        </p:txBody>
      </p:sp>
      <p:pic>
        <p:nvPicPr>
          <p:cNvPr id="6147" name="Picture 5"/>
          <p:cNvPicPr>
            <a:picLocks noChangeAspect="1" noChangeArrowheads="1"/>
          </p:cNvPicPr>
          <p:nvPr/>
        </p:nvPicPr>
        <p:blipFill>
          <a:blip r:embed="rId3"/>
          <a:srcRect/>
          <a:stretch>
            <a:fillRect/>
          </a:stretch>
        </p:blipFill>
        <p:spPr bwMode="auto">
          <a:xfrm>
            <a:off x="1116013" y="1341438"/>
            <a:ext cx="6745287" cy="5059362"/>
          </a:xfrm>
          <a:prstGeom prst="rect">
            <a:avLst/>
          </a:prstGeom>
          <a:noFill/>
          <a:ln w="9525">
            <a:noFill/>
            <a:miter lim="800000"/>
            <a:headEnd/>
            <a:tailEnd/>
          </a:ln>
          <a:effectLst/>
        </p:spPr>
      </p:pic>
    </p:spTree>
    <p:extLst>
      <p:ext uri="{BB962C8B-B14F-4D97-AF65-F5344CB8AC3E}">
        <p14:creationId xmlns:p14="http://schemas.microsoft.com/office/powerpoint/2010/main" val="33840476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333375"/>
            <a:ext cx="8228012" cy="1141413"/>
          </a:xfrm>
        </p:spPr>
        <p:txBody>
          <a:bodyPr/>
          <a:lstStyle/>
          <a:p>
            <a:pPr eaLnBrk="1" hangingPunct="1"/>
            <a:r>
              <a:rPr lang="en-GB" smtClean="0">
                <a:solidFill>
                  <a:schemeClr val="bg1"/>
                </a:solidFill>
              </a:rPr>
              <a:t>Upper limb venous anatomy</a:t>
            </a:r>
          </a:p>
        </p:txBody>
      </p:sp>
      <p:pic>
        <p:nvPicPr>
          <p:cNvPr id="7171" name="Picture 4"/>
          <p:cNvPicPr>
            <a:picLocks noChangeAspect="1" noChangeArrowheads="1"/>
          </p:cNvPicPr>
          <p:nvPr/>
        </p:nvPicPr>
        <p:blipFill>
          <a:blip r:embed="rId3"/>
          <a:srcRect/>
          <a:stretch>
            <a:fillRect/>
          </a:stretch>
        </p:blipFill>
        <p:spPr bwMode="auto">
          <a:xfrm>
            <a:off x="1187450" y="1341438"/>
            <a:ext cx="6802438" cy="4972050"/>
          </a:xfrm>
          <a:prstGeom prst="rect">
            <a:avLst/>
          </a:prstGeom>
          <a:noFill/>
          <a:ln w="9525">
            <a:noFill/>
            <a:miter lim="800000"/>
            <a:headEnd/>
            <a:tailEnd/>
          </a:ln>
          <a:effectLst/>
        </p:spPr>
      </p:pic>
    </p:spTree>
    <p:extLst>
      <p:ext uri="{BB962C8B-B14F-4D97-AF65-F5344CB8AC3E}">
        <p14:creationId xmlns:p14="http://schemas.microsoft.com/office/powerpoint/2010/main" val="42111541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GB" smtClean="0">
                <a:solidFill>
                  <a:schemeClr val="bg1"/>
                </a:solidFill>
              </a:rPr>
              <a:t>Normal physiology</a:t>
            </a:r>
          </a:p>
        </p:txBody>
      </p:sp>
      <p:sp>
        <p:nvSpPr>
          <p:cNvPr id="8195" name="Rectangle 3"/>
          <p:cNvSpPr>
            <a:spLocks noGrp="1" noChangeArrowheads="1"/>
          </p:cNvSpPr>
          <p:nvPr>
            <p:ph type="body" idx="1"/>
          </p:nvPr>
        </p:nvSpPr>
        <p:spPr/>
        <p:txBody>
          <a:bodyPr/>
          <a:lstStyle/>
          <a:p>
            <a:pPr eaLnBrk="1" hangingPunct="1">
              <a:buClr>
                <a:schemeClr val="bg1"/>
              </a:buClr>
            </a:pPr>
            <a:r>
              <a:rPr lang="en-GB" dirty="0" smtClean="0">
                <a:solidFill>
                  <a:schemeClr val="bg1"/>
                </a:solidFill>
              </a:rPr>
              <a:t>Venous flow is influenced by respiration</a:t>
            </a:r>
          </a:p>
          <a:p>
            <a:pPr eaLnBrk="1" hangingPunct="1">
              <a:buClr>
                <a:schemeClr val="bg1"/>
              </a:buClr>
            </a:pPr>
            <a:r>
              <a:rPr lang="en-GB" dirty="0" smtClean="0">
                <a:solidFill>
                  <a:schemeClr val="bg1"/>
                </a:solidFill>
              </a:rPr>
              <a:t>Two main differences to lower limb venous flow:</a:t>
            </a:r>
          </a:p>
          <a:p>
            <a:pPr eaLnBrk="1" hangingPunct="1">
              <a:buClr>
                <a:schemeClr val="bg1"/>
              </a:buClr>
            </a:pPr>
            <a:r>
              <a:rPr lang="en-GB" dirty="0" smtClean="0">
                <a:solidFill>
                  <a:schemeClr val="bg1"/>
                </a:solidFill>
              </a:rPr>
              <a:t>Reversed Valsalva effect – increased flow with inspiration.</a:t>
            </a:r>
          </a:p>
          <a:p>
            <a:pPr eaLnBrk="1" hangingPunct="1">
              <a:buClr>
                <a:schemeClr val="bg1"/>
              </a:buClr>
            </a:pPr>
            <a:r>
              <a:rPr lang="en-GB" dirty="0" smtClean="0">
                <a:solidFill>
                  <a:schemeClr val="bg1"/>
                </a:solidFill>
              </a:rPr>
              <a:t>Venous flow in larger proximal veins is influenced by right atrial pulsations – making waveform pulsatile.</a:t>
            </a:r>
          </a:p>
        </p:txBody>
      </p:sp>
    </p:spTree>
    <p:extLst>
      <p:ext uri="{BB962C8B-B14F-4D97-AF65-F5344CB8AC3E}">
        <p14:creationId xmlns:p14="http://schemas.microsoft.com/office/powerpoint/2010/main" val="36570750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smtClean="0">
                <a:solidFill>
                  <a:schemeClr val="bg1"/>
                </a:solidFill>
              </a:rPr>
              <a:t>Normal venous waveforms</a:t>
            </a:r>
          </a:p>
        </p:txBody>
      </p:sp>
      <p:pic>
        <p:nvPicPr>
          <p:cNvPr id="9219" name="Picture 4"/>
          <p:cNvPicPr>
            <a:picLocks noChangeAspect="1" noChangeArrowheads="1"/>
          </p:cNvPicPr>
          <p:nvPr/>
        </p:nvPicPr>
        <p:blipFill>
          <a:blip r:embed="rId3"/>
          <a:srcRect/>
          <a:stretch>
            <a:fillRect/>
          </a:stretch>
        </p:blipFill>
        <p:spPr bwMode="auto">
          <a:xfrm>
            <a:off x="1116013" y="1412875"/>
            <a:ext cx="6835775" cy="4881563"/>
          </a:xfrm>
          <a:prstGeom prst="rect">
            <a:avLst/>
          </a:prstGeom>
          <a:noFill/>
          <a:ln w="9525">
            <a:noFill/>
            <a:round/>
            <a:headEnd/>
            <a:tailEnd/>
          </a:ln>
          <a:effectLst/>
        </p:spPr>
      </p:pic>
    </p:spTree>
    <p:extLst>
      <p:ext uri="{BB962C8B-B14F-4D97-AF65-F5344CB8AC3E}">
        <p14:creationId xmlns:p14="http://schemas.microsoft.com/office/powerpoint/2010/main" val="40215719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GB" smtClean="0">
                <a:solidFill>
                  <a:schemeClr val="bg1"/>
                </a:solidFill>
              </a:rPr>
              <a:t>Normal venous waveforms</a:t>
            </a:r>
          </a:p>
        </p:txBody>
      </p:sp>
      <p:pic>
        <p:nvPicPr>
          <p:cNvPr id="10243" name="Picture 4"/>
          <p:cNvPicPr>
            <a:picLocks noChangeAspect="1" noChangeArrowheads="1"/>
          </p:cNvPicPr>
          <p:nvPr/>
        </p:nvPicPr>
        <p:blipFill>
          <a:blip r:embed="rId3"/>
          <a:srcRect/>
          <a:stretch>
            <a:fillRect/>
          </a:stretch>
        </p:blipFill>
        <p:spPr bwMode="auto">
          <a:xfrm>
            <a:off x="1116013" y="1268413"/>
            <a:ext cx="6983412" cy="4987925"/>
          </a:xfrm>
          <a:prstGeom prst="rect">
            <a:avLst/>
          </a:prstGeom>
          <a:noFill/>
          <a:ln w="9525">
            <a:noFill/>
            <a:round/>
            <a:headEnd/>
            <a:tailEnd/>
          </a:ln>
          <a:effectLst/>
        </p:spPr>
      </p:pic>
    </p:spTree>
    <p:extLst>
      <p:ext uri="{BB962C8B-B14F-4D97-AF65-F5344CB8AC3E}">
        <p14:creationId xmlns:p14="http://schemas.microsoft.com/office/powerpoint/2010/main" val="9158121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smtClean="0">
                <a:solidFill>
                  <a:schemeClr val="bg1"/>
                </a:solidFill>
              </a:rPr>
              <a:t>Scanning</a:t>
            </a:r>
          </a:p>
        </p:txBody>
      </p:sp>
      <p:sp>
        <p:nvSpPr>
          <p:cNvPr id="11267" name="Content Placeholder 2"/>
          <p:cNvSpPr>
            <a:spLocks noGrp="1"/>
          </p:cNvSpPr>
          <p:nvPr>
            <p:ph idx="1"/>
          </p:nvPr>
        </p:nvSpPr>
        <p:spPr>
          <a:xfrm>
            <a:off x="468313" y="1341438"/>
            <a:ext cx="8228012" cy="4524375"/>
          </a:xfrm>
        </p:spPr>
        <p:txBody>
          <a:bodyPr/>
          <a:lstStyle/>
          <a:p>
            <a:pPr>
              <a:buClr>
                <a:schemeClr val="bg1"/>
              </a:buClr>
            </a:pPr>
            <a:r>
              <a:rPr lang="en-GB" dirty="0" smtClean="0">
                <a:solidFill>
                  <a:schemeClr val="bg1"/>
                </a:solidFill>
              </a:rPr>
              <a:t>Scan length of IJV – be careful if compressing.  Use colour flow and SD.</a:t>
            </a:r>
          </a:p>
          <a:p>
            <a:pPr>
              <a:buClr>
                <a:schemeClr val="bg1"/>
              </a:buClr>
            </a:pPr>
            <a:r>
              <a:rPr lang="en-GB" dirty="0" smtClean="0">
                <a:solidFill>
                  <a:schemeClr val="bg1"/>
                </a:solidFill>
              </a:rPr>
              <a:t>Scan subclavian vein in LS using colour flow from supra and infra-clavicular aspect –try to overlap as much as possible.</a:t>
            </a:r>
          </a:p>
          <a:p>
            <a:pPr>
              <a:buClr>
                <a:schemeClr val="bg1"/>
              </a:buClr>
            </a:pPr>
            <a:r>
              <a:rPr lang="en-GB" dirty="0" smtClean="0">
                <a:solidFill>
                  <a:schemeClr val="bg1"/>
                </a:solidFill>
              </a:rPr>
              <a:t>Scan axillary vein in LS through axilla region for optimum images.  </a:t>
            </a:r>
          </a:p>
          <a:p>
            <a:pPr>
              <a:buClr>
                <a:schemeClr val="bg1"/>
              </a:buClr>
            </a:pPr>
            <a:r>
              <a:rPr lang="en-GB" dirty="0" smtClean="0">
                <a:solidFill>
                  <a:schemeClr val="bg1"/>
                </a:solidFill>
              </a:rPr>
              <a:t>Can use x-section in the upper limb to compress veins to ante-</a:t>
            </a:r>
            <a:r>
              <a:rPr lang="en-GB" dirty="0" err="1" smtClean="0">
                <a:solidFill>
                  <a:schemeClr val="bg1"/>
                </a:solidFill>
              </a:rPr>
              <a:t>cubtial</a:t>
            </a:r>
            <a:r>
              <a:rPr lang="en-GB" dirty="0" smtClean="0">
                <a:solidFill>
                  <a:schemeClr val="bg1"/>
                </a:solidFill>
              </a:rPr>
              <a:t> fossa.</a:t>
            </a:r>
          </a:p>
        </p:txBody>
      </p:sp>
    </p:spTree>
    <p:extLst>
      <p:ext uri="{BB962C8B-B14F-4D97-AF65-F5344CB8AC3E}">
        <p14:creationId xmlns:p14="http://schemas.microsoft.com/office/powerpoint/2010/main" val="29856353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smtClean="0">
                <a:solidFill>
                  <a:schemeClr val="bg1"/>
                </a:solidFill>
              </a:rPr>
              <a:t>Axillary lymphnodes</a:t>
            </a:r>
          </a:p>
        </p:txBody>
      </p:sp>
      <p:pic>
        <p:nvPicPr>
          <p:cNvPr id="13315" name="Picture 5"/>
          <p:cNvPicPr>
            <a:picLocks noChangeAspect="1" noChangeArrowheads="1"/>
          </p:cNvPicPr>
          <p:nvPr/>
        </p:nvPicPr>
        <p:blipFill>
          <a:blip r:embed="rId3"/>
          <a:srcRect/>
          <a:stretch>
            <a:fillRect/>
          </a:stretch>
        </p:blipFill>
        <p:spPr bwMode="auto">
          <a:xfrm>
            <a:off x="755650" y="1628775"/>
            <a:ext cx="4527550" cy="3168650"/>
          </a:xfrm>
          <a:prstGeom prst="rect">
            <a:avLst/>
          </a:prstGeom>
          <a:noFill/>
          <a:ln w="9525">
            <a:noFill/>
            <a:miter lim="800000"/>
            <a:headEnd/>
            <a:tailEnd/>
          </a:ln>
          <a:effectLst/>
        </p:spPr>
      </p:pic>
      <p:pic>
        <p:nvPicPr>
          <p:cNvPr id="13316" name="Picture 6"/>
          <p:cNvPicPr>
            <a:picLocks noChangeAspect="1" noChangeArrowheads="1"/>
          </p:cNvPicPr>
          <p:nvPr/>
        </p:nvPicPr>
        <p:blipFill>
          <a:blip r:embed="rId4"/>
          <a:srcRect/>
          <a:stretch>
            <a:fillRect/>
          </a:stretch>
        </p:blipFill>
        <p:spPr bwMode="auto">
          <a:xfrm>
            <a:off x="4067175" y="3284538"/>
            <a:ext cx="4637088" cy="3228975"/>
          </a:xfrm>
          <a:prstGeom prst="rect">
            <a:avLst/>
          </a:prstGeom>
          <a:noFill/>
          <a:ln w="9525">
            <a:noFill/>
            <a:miter lim="800000"/>
            <a:headEnd/>
            <a:tailEnd/>
          </a:ln>
          <a:effectLst/>
        </p:spPr>
      </p:pic>
    </p:spTree>
    <p:extLst>
      <p:ext uri="{BB962C8B-B14F-4D97-AF65-F5344CB8AC3E}">
        <p14:creationId xmlns:p14="http://schemas.microsoft.com/office/powerpoint/2010/main" val="16971750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smtClean="0">
                <a:solidFill>
                  <a:schemeClr val="bg1"/>
                </a:solidFill>
              </a:rPr>
              <a:t>IJV patent</a:t>
            </a:r>
          </a:p>
        </p:txBody>
      </p:sp>
      <p:pic>
        <p:nvPicPr>
          <p:cNvPr id="14339" name="Picture 4" descr="patentijv"/>
          <p:cNvPicPr>
            <a:picLocks noChangeAspect="1" noChangeArrowheads="1"/>
          </p:cNvPicPr>
          <p:nvPr/>
        </p:nvPicPr>
        <p:blipFill>
          <a:blip r:embed="rId3"/>
          <a:srcRect/>
          <a:stretch>
            <a:fillRect/>
          </a:stretch>
        </p:blipFill>
        <p:spPr bwMode="auto">
          <a:xfrm>
            <a:off x="755650" y="1341438"/>
            <a:ext cx="7745413" cy="4530725"/>
          </a:xfrm>
          <a:prstGeom prst="rect">
            <a:avLst/>
          </a:prstGeom>
          <a:noFill/>
          <a:ln w="9525">
            <a:noFill/>
            <a:miter lim="800000"/>
            <a:headEnd/>
            <a:tailEnd/>
          </a:ln>
        </p:spPr>
      </p:pic>
    </p:spTree>
    <p:extLst>
      <p:ext uri="{BB962C8B-B14F-4D97-AF65-F5344CB8AC3E}">
        <p14:creationId xmlns:p14="http://schemas.microsoft.com/office/powerpoint/2010/main" val="23351061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smtClean="0">
                <a:solidFill>
                  <a:schemeClr val="bg1"/>
                </a:solidFill>
              </a:rPr>
              <a:t>IJV DVT</a:t>
            </a:r>
          </a:p>
        </p:txBody>
      </p:sp>
      <p:pic>
        <p:nvPicPr>
          <p:cNvPr id="15363" name="Picture 4" descr="deep_venous_thrombusijv"/>
          <p:cNvPicPr>
            <a:picLocks noChangeAspect="1" noChangeArrowheads="1"/>
          </p:cNvPicPr>
          <p:nvPr/>
        </p:nvPicPr>
        <p:blipFill>
          <a:blip r:embed="rId3"/>
          <a:srcRect/>
          <a:stretch>
            <a:fillRect/>
          </a:stretch>
        </p:blipFill>
        <p:spPr bwMode="auto">
          <a:xfrm>
            <a:off x="1403350" y="1268413"/>
            <a:ext cx="6338888" cy="4619625"/>
          </a:xfrm>
          <a:prstGeom prst="rect">
            <a:avLst/>
          </a:prstGeom>
          <a:noFill/>
          <a:ln w="9525">
            <a:noFill/>
            <a:miter lim="800000"/>
            <a:headEnd/>
            <a:tailEnd/>
          </a:ln>
        </p:spPr>
      </p:pic>
    </p:spTree>
    <p:extLst>
      <p:ext uri="{BB962C8B-B14F-4D97-AF65-F5344CB8AC3E}">
        <p14:creationId xmlns:p14="http://schemas.microsoft.com/office/powerpoint/2010/main" val="246936743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17558</TotalTime>
  <Words>5564</Words>
  <Application>Microsoft Office PowerPoint</Application>
  <PresentationFormat>On-screen Show (4:3)</PresentationFormat>
  <Paragraphs>675</Paragraphs>
  <Slides>99</Slides>
  <Notes>99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99</vt:i4>
      </vt:variant>
    </vt:vector>
  </HeadingPairs>
  <TitlesOfParts>
    <vt:vector size="102" baseType="lpstr">
      <vt:lpstr>Default Design</vt:lpstr>
      <vt:lpstr>1_Default Design</vt:lpstr>
      <vt:lpstr>Photo Editor Photo</vt:lpstr>
      <vt:lpstr>PowerPoint Presentation</vt:lpstr>
      <vt:lpstr>Venous Duplex </vt:lpstr>
      <vt:lpstr>Lower limb venous duplex</vt:lpstr>
      <vt:lpstr>Structure of veins</vt:lpstr>
      <vt:lpstr>Structure of veins</vt:lpstr>
      <vt:lpstr>Venous Physiology</vt:lpstr>
      <vt:lpstr>Venous Anatomy</vt:lpstr>
      <vt:lpstr>Venous Anatomy</vt:lpstr>
      <vt:lpstr>Venous Anatomy</vt:lpstr>
      <vt:lpstr>Calf anatomy</vt:lpstr>
      <vt:lpstr>Deep Vein Anatomy</vt:lpstr>
      <vt:lpstr>Superficial veins</vt:lpstr>
      <vt:lpstr>Superficial Vein Anatomy</vt:lpstr>
      <vt:lpstr>Reason for referral/ venous aetiology</vt:lpstr>
      <vt:lpstr>What is DVT?</vt:lpstr>
      <vt:lpstr>Definitions</vt:lpstr>
      <vt:lpstr>Risk factors of DVT:</vt:lpstr>
      <vt:lpstr>Causes of DVT</vt:lpstr>
      <vt:lpstr>Changes in Blood Flow</vt:lpstr>
      <vt:lpstr>Changes in the vessel wall</vt:lpstr>
      <vt:lpstr>Changes in the Blood</vt:lpstr>
      <vt:lpstr>Deep Vein Thrombosis</vt:lpstr>
      <vt:lpstr>How is thrombus formed?</vt:lpstr>
      <vt:lpstr>Incidence of DVT</vt:lpstr>
      <vt:lpstr>NICE Guidelines</vt:lpstr>
      <vt:lpstr>Most frequent site of DVT</vt:lpstr>
      <vt:lpstr>DVT Pathway</vt:lpstr>
      <vt:lpstr>Clinical Diagnosis</vt:lpstr>
      <vt:lpstr>Clinical Diagnosis</vt:lpstr>
      <vt:lpstr>Clinical Diagnosis </vt:lpstr>
      <vt:lpstr>Clinical diagnosis</vt:lpstr>
      <vt:lpstr>Visual assessment</vt:lpstr>
      <vt:lpstr>Why Scan for DVT’s?</vt:lpstr>
      <vt:lpstr>Duplex ultrasound</vt:lpstr>
      <vt:lpstr>Other Diagnostic Techniques</vt:lpstr>
      <vt:lpstr>Ultrasound vs Venography</vt:lpstr>
      <vt:lpstr>How to scan a DVT</vt:lpstr>
      <vt:lpstr>PowerPoint Presentation</vt:lpstr>
      <vt:lpstr>PowerPoint Presentation</vt:lpstr>
      <vt:lpstr>PowerPoint Presentation</vt:lpstr>
      <vt:lpstr>PowerPoint Presentation</vt:lpstr>
      <vt:lpstr>Taking a History</vt:lpstr>
      <vt:lpstr>Patient position</vt:lpstr>
      <vt:lpstr>Scan Procedure</vt:lpstr>
      <vt:lpstr>Transducer Selection</vt:lpstr>
      <vt:lpstr>Transducer Selection</vt:lpstr>
      <vt:lpstr>B-mode Scanning</vt:lpstr>
      <vt:lpstr>‘Mickey Mouse’</vt:lpstr>
      <vt:lpstr>B-mode Scanning</vt:lpstr>
      <vt:lpstr>Common femoral vein</vt:lpstr>
      <vt:lpstr>Colour duplex</vt:lpstr>
      <vt:lpstr>CFV - LS</vt:lpstr>
      <vt:lpstr>Pulsed wave Doppler</vt:lpstr>
      <vt:lpstr>Valsalva manouevre</vt:lpstr>
      <vt:lpstr>PowerPoint Presentation</vt:lpstr>
      <vt:lpstr>PowerPoint Presentation</vt:lpstr>
      <vt:lpstr>Calf DVT</vt:lpstr>
      <vt:lpstr>Calf scanning</vt:lpstr>
      <vt:lpstr>Calf scanning</vt:lpstr>
      <vt:lpstr>Calf Scanning</vt:lpstr>
      <vt:lpstr>Image Acquisition</vt:lpstr>
      <vt:lpstr>RSI</vt:lpstr>
      <vt:lpstr>DVT scan</vt:lpstr>
      <vt:lpstr>DVT Scan - Calf</vt:lpstr>
      <vt:lpstr>Venous Duplex Scan</vt:lpstr>
      <vt:lpstr>IVS Reporting protocols</vt:lpstr>
      <vt:lpstr>Reporting</vt:lpstr>
      <vt:lpstr>Reporting Cont</vt:lpstr>
      <vt:lpstr>Thrombus Morphology</vt:lpstr>
      <vt:lpstr>PowerPoint Presentation</vt:lpstr>
      <vt:lpstr>Acute vs Chronic thrombus</vt:lpstr>
      <vt:lpstr>PowerPoint Presentation</vt:lpstr>
      <vt:lpstr>Red Flags</vt:lpstr>
      <vt:lpstr>Free floating thrombus</vt:lpstr>
      <vt:lpstr>Reporting Cont</vt:lpstr>
      <vt:lpstr>Differential Diagnosis</vt:lpstr>
      <vt:lpstr>Differential diagnosis</vt:lpstr>
      <vt:lpstr>PowerPoint Presentation</vt:lpstr>
      <vt:lpstr>PowerPoint Presentation</vt:lpstr>
      <vt:lpstr>PowerPoint Presentation</vt:lpstr>
      <vt:lpstr>Thrombophlebitis</vt:lpstr>
      <vt:lpstr>Technical Difficulties</vt:lpstr>
      <vt:lpstr>Technical Difficulties</vt:lpstr>
      <vt:lpstr>Treatment</vt:lpstr>
      <vt:lpstr>Outcome of DVT</vt:lpstr>
      <vt:lpstr>Upper limb venous scanning</vt:lpstr>
      <vt:lpstr>Upper Limb DVT</vt:lpstr>
      <vt:lpstr>Why scan upper limb veins?</vt:lpstr>
      <vt:lpstr>Visual exam and history</vt:lpstr>
      <vt:lpstr>Patient positioning</vt:lpstr>
      <vt:lpstr>Upper limb venous anatomy</vt:lpstr>
      <vt:lpstr>Upper limb venous anatomy</vt:lpstr>
      <vt:lpstr>Normal physiology</vt:lpstr>
      <vt:lpstr>Normal venous waveforms</vt:lpstr>
      <vt:lpstr>Normal venous waveforms</vt:lpstr>
      <vt:lpstr>Scanning</vt:lpstr>
      <vt:lpstr>Axillary lymphnodes</vt:lpstr>
      <vt:lpstr>IJV patent</vt:lpstr>
      <vt:lpstr>IJV DVT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khickey</dc:creator>
  <cp:lastModifiedBy>WUTH</cp:lastModifiedBy>
  <cp:revision>101</cp:revision>
  <cp:lastPrinted>2018-07-02T09:46:03Z</cp:lastPrinted>
  <dcterms:modified xsi:type="dcterms:W3CDTF">2018-07-02T09:51:18Z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