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72" r:id="rId8"/>
    <p:sldId id="263" r:id="rId9"/>
    <p:sldId id="264" r:id="rId10"/>
    <p:sldId id="265" r:id="rId11"/>
    <p:sldId id="266" r:id="rId12"/>
    <p:sldId id="268" r:id="rId13"/>
    <p:sldId id="269" r:id="rId14"/>
    <p:sldId id="270" r:id="rId15"/>
    <p:sldId id="271" r:id="rId16"/>
    <p:sldId id="267"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p:cViewPr varScale="1">
        <p:scale>
          <a:sx n="101" d="100"/>
          <a:sy n="101" d="100"/>
        </p:scale>
        <p:origin x="132" y="2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F4ED13-C615-47BC-8B3B-A5F0AF0C3E20}" type="datetimeFigureOut">
              <a:rPr lang="en-NZ" smtClean="0"/>
              <a:t>07-03-2018</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C28AAE08-C2AF-4F16-B912-FC350CFA26A6}" type="slidenum">
              <a:rPr lang="en-NZ" smtClean="0"/>
              <a:t>‹#›</a:t>
            </a:fld>
            <a:endParaRPr lang="en-NZ"/>
          </a:p>
        </p:txBody>
      </p:sp>
    </p:spTree>
    <p:extLst>
      <p:ext uri="{BB962C8B-B14F-4D97-AF65-F5344CB8AC3E}">
        <p14:creationId xmlns:p14="http://schemas.microsoft.com/office/powerpoint/2010/main" val="1139937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F4ED13-C615-47BC-8B3B-A5F0AF0C3E20}" type="datetimeFigureOut">
              <a:rPr lang="en-NZ" smtClean="0"/>
              <a:t>07-03-2018</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C28AAE08-C2AF-4F16-B912-FC350CFA26A6}" type="slidenum">
              <a:rPr lang="en-NZ" smtClean="0"/>
              <a:t>‹#›</a:t>
            </a:fld>
            <a:endParaRPr lang="en-NZ"/>
          </a:p>
        </p:txBody>
      </p:sp>
    </p:spTree>
    <p:extLst>
      <p:ext uri="{BB962C8B-B14F-4D97-AF65-F5344CB8AC3E}">
        <p14:creationId xmlns:p14="http://schemas.microsoft.com/office/powerpoint/2010/main" val="1988324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F4ED13-C615-47BC-8B3B-A5F0AF0C3E20}" type="datetimeFigureOut">
              <a:rPr lang="en-NZ" smtClean="0"/>
              <a:t>07-03-2018</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C28AAE08-C2AF-4F16-B912-FC350CFA26A6}" type="slidenum">
              <a:rPr lang="en-NZ" smtClean="0"/>
              <a:t>‹#›</a:t>
            </a:fld>
            <a:endParaRPr lang="en-NZ"/>
          </a:p>
        </p:txBody>
      </p:sp>
    </p:spTree>
    <p:extLst>
      <p:ext uri="{BB962C8B-B14F-4D97-AF65-F5344CB8AC3E}">
        <p14:creationId xmlns:p14="http://schemas.microsoft.com/office/powerpoint/2010/main" val="2139921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F4ED13-C615-47BC-8B3B-A5F0AF0C3E20}" type="datetimeFigureOut">
              <a:rPr lang="en-NZ" smtClean="0"/>
              <a:t>07-03-2018</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C28AAE08-C2AF-4F16-B912-FC350CFA26A6}" type="slidenum">
              <a:rPr lang="en-NZ" smtClean="0"/>
              <a:t>‹#›</a:t>
            </a:fld>
            <a:endParaRPr lang="en-NZ"/>
          </a:p>
        </p:txBody>
      </p:sp>
    </p:spTree>
    <p:extLst>
      <p:ext uri="{BB962C8B-B14F-4D97-AF65-F5344CB8AC3E}">
        <p14:creationId xmlns:p14="http://schemas.microsoft.com/office/powerpoint/2010/main" val="1498880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F4ED13-C615-47BC-8B3B-A5F0AF0C3E20}" type="datetimeFigureOut">
              <a:rPr lang="en-NZ" smtClean="0"/>
              <a:t>07-03-2018</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C28AAE08-C2AF-4F16-B912-FC350CFA26A6}" type="slidenum">
              <a:rPr lang="en-NZ" smtClean="0"/>
              <a:t>‹#›</a:t>
            </a:fld>
            <a:endParaRPr lang="en-NZ"/>
          </a:p>
        </p:txBody>
      </p:sp>
    </p:spTree>
    <p:extLst>
      <p:ext uri="{BB962C8B-B14F-4D97-AF65-F5344CB8AC3E}">
        <p14:creationId xmlns:p14="http://schemas.microsoft.com/office/powerpoint/2010/main" val="1534409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3F4ED13-C615-47BC-8B3B-A5F0AF0C3E20}" type="datetimeFigureOut">
              <a:rPr lang="en-NZ" smtClean="0"/>
              <a:t>07-03-2018</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C28AAE08-C2AF-4F16-B912-FC350CFA26A6}" type="slidenum">
              <a:rPr lang="en-NZ" smtClean="0"/>
              <a:t>‹#›</a:t>
            </a:fld>
            <a:endParaRPr lang="en-NZ"/>
          </a:p>
        </p:txBody>
      </p:sp>
    </p:spTree>
    <p:extLst>
      <p:ext uri="{BB962C8B-B14F-4D97-AF65-F5344CB8AC3E}">
        <p14:creationId xmlns:p14="http://schemas.microsoft.com/office/powerpoint/2010/main" val="2532482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3F4ED13-C615-47BC-8B3B-A5F0AF0C3E20}" type="datetimeFigureOut">
              <a:rPr lang="en-NZ" smtClean="0"/>
              <a:t>07-03-2018</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C28AAE08-C2AF-4F16-B912-FC350CFA26A6}" type="slidenum">
              <a:rPr lang="en-NZ" smtClean="0"/>
              <a:t>‹#›</a:t>
            </a:fld>
            <a:endParaRPr lang="en-NZ"/>
          </a:p>
        </p:txBody>
      </p:sp>
    </p:spTree>
    <p:extLst>
      <p:ext uri="{BB962C8B-B14F-4D97-AF65-F5344CB8AC3E}">
        <p14:creationId xmlns:p14="http://schemas.microsoft.com/office/powerpoint/2010/main" val="3149499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3F4ED13-C615-47BC-8B3B-A5F0AF0C3E20}" type="datetimeFigureOut">
              <a:rPr lang="en-NZ" smtClean="0"/>
              <a:t>07-03-2018</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C28AAE08-C2AF-4F16-B912-FC350CFA26A6}" type="slidenum">
              <a:rPr lang="en-NZ" smtClean="0"/>
              <a:t>‹#›</a:t>
            </a:fld>
            <a:endParaRPr lang="en-NZ"/>
          </a:p>
        </p:txBody>
      </p:sp>
    </p:spTree>
    <p:extLst>
      <p:ext uri="{BB962C8B-B14F-4D97-AF65-F5344CB8AC3E}">
        <p14:creationId xmlns:p14="http://schemas.microsoft.com/office/powerpoint/2010/main" val="439985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F4ED13-C615-47BC-8B3B-A5F0AF0C3E20}" type="datetimeFigureOut">
              <a:rPr lang="en-NZ" smtClean="0"/>
              <a:t>07-03-2018</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C28AAE08-C2AF-4F16-B912-FC350CFA26A6}" type="slidenum">
              <a:rPr lang="en-NZ" smtClean="0"/>
              <a:t>‹#›</a:t>
            </a:fld>
            <a:endParaRPr lang="en-NZ"/>
          </a:p>
        </p:txBody>
      </p:sp>
    </p:spTree>
    <p:extLst>
      <p:ext uri="{BB962C8B-B14F-4D97-AF65-F5344CB8AC3E}">
        <p14:creationId xmlns:p14="http://schemas.microsoft.com/office/powerpoint/2010/main" val="876631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3F4ED13-C615-47BC-8B3B-A5F0AF0C3E20}" type="datetimeFigureOut">
              <a:rPr lang="en-NZ" smtClean="0"/>
              <a:t>07-03-2018</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C28AAE08-C2AF-4F16-B912-FC350CFA26A6}" type="slidenum">
              <a:rPr lang="en-NZ" smtClean="0"/>
              <a:t>‹#›</a:t>
            </a:fld>
            <a:endParaRPr lang="en-NZ"/>
          </a:p>
        </p:txBody>
      </p:sp>
    </p:spTree>
    <p:extLst>
      <p:ext uri="{BB962C8B-B14F-4D97-AF65-F5344CB8AC3E}">
        <p14:creationId xmlns:p14="http://schemas.microsoft.com/office/powerpoint/2010/main" val="250875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3F4ED13-C615-47BC-8B3B-A5F0AF0C3E20}" type="datetimeFigureOut">
              <a:rPr lang="en-NZ" smtClean="0"/>
              <a:t>07-03-2018</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C28AAE08-C2AF-4F16-B912-FC350CFA26A6}" type="slidenum">
              <a:rPr lang="en-NZ" smtClean="0"/>
              <a:t>‹#›</a:t>
            </a:fld>
            <a:endParaRPr lang="en-NZ"/>
          </a:p>
        </p:txBody>
      </p:sp>
    </p:spTree>
    <p:extLst>
      <p:ext uri="{BB962C8B-B14F-4D97-AF65-F5344CB8AC3E}">
        <p14:creationId xmlns:p14="http://schemas.microsoft.com/office/powerpoint/2010/main" val="4073967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F4ED13-C615-47BC-8B3B-A5F0AF0C3E20}" type="datetimeFigureOut">
              <a:rPr lang="en-NZ" smtClean="0"/>
              <a:t>07-03-2018</a:t>
            </a:fld>
            <a:endParaRPr lang="en-NZ"/>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8AAE08-C2AF-4F16-B912-FC350CFA26A6}" type="slidenum">
              <a:rPr lang="en-NZ" smtClean="0"/>
              <a:t>‹#›</a:t>
            </a:fld>
            <a:endParaRPr lang="en-NZ"/>
          </a:p>
        </p:txBody>
      </p:sp>
    </p:spTree>
    <p:extLst>
      <p:ext uri="{BB962C8B-B14F-4D97-AF65-F5344CB8AC3E}">
        <p14:creationId xmlns:p14="http://schemas.microsoft.com/office/powerpoint/2010/main" val="6565332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NZ" dirty="0" smtClean="0">
                <a:solidFill>
                  <a:srgbClr val="FF0000"/>
                </a:solidFill>
                <a:effectLst>
                  <a:outerShdw blurRad="38100" dist="38100" dir="2700000" algn="tl">
                    <a:srgbClr val="000000">
                      <a:alpha val="43137"/>
                    </a:srgbClr>
                  </a:outerShdw>
                </a:effectLst>
                <a:latin typeface="Arial Black" panose="020B0A04020102020204" pitchFamily="34" charset="0"/>
              </a:rPr>
              <a:t>Vein Mapping</a:t>
            </a:r>
            <a:endParaRPr lang="en-NZ" dirty="0"/>
          </a:p>
        </p:txBody>
      </p:sp>
      <p:sp>
        <p:nvSpPr>
          <p:cNvPr id="3" name="Subtitle 2"/>
          <p:cNvSpPr>
            <a:spLocks noGrp="1"/>
          </p:cNvSpPr>
          <p:nvPr>
            <p:ph type="subTitle" idx="1"/>
          </p:nvPr>
        </p:nvSpPr>
        <p:spPr/>
        <p:txBody>
          <a:bodyPr/>
          <a:lstStyle/>
          <a:p>
            <a:r>
              <a:rPr lang="en-NZ" dirty="0" smtClean="0"/>
              <a:t>Interactive Vascular </a:t>
            </a:r>
            <a:r>
              <a:rPr lang="en-NZ" smtClean="0"/>
              <a:t>Ultrasound </a:t>
            </a:r>
            <a:r>
              <a:rPr lang="en-NZ" smtClean="0"/>
              <a:t>Masterclass</a:t>
            </a:r>
            <a:endParaRPr lang="en-NZ"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628" y="944724"/>
            <a:ext cx="1185863" cy="4643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575735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solidFill>
                  <a:srgbClr val="FF0000"/>
                </a:solidFill>
                <a:latin typeface="Arial Black" panose="020B0A04020102020204" pitchFamily="34" charset="0"/>
              </a:rPr>
              <a:t>Marking</a:t>
            </a:r>
            <a:endParaRPr lang="en-NZ" dirty="0">
              <a:solidFill>
                <a:srgbClr val="FF0000"/>
              </a:solidFill>
              <a:latin typeface="Arial Black" panose="020B0A04020102020204" pitchFamily="34" charset="0"/>
            </a:endParaRPr>
          </a:p>
        </p:txBody>
      </p:sp>
      <p:sp>
        <p:nvSpPr>
          <p:cNvPr id="3" name="Content Placeholder 2"/>
          <p:cNvSpPr>
            <a:spLocks noGrp="1"/>
          </p:cNvSpPr>
          <p:nvPr>
            <p:ph idx="1"/>
          </p:nvPr>
        </p:nvSpPr>
        <p:spPr/>
        <p:txBody>
          <a:bodyPr>
            <a:normAutofit fontScale="92500" lnSpcReduction="10000"/>
          </a:bodyPr>
          <a:lstStyle/>
          <a:p>
            <a:r>
              <a:rPr lang="en-NZ" dirty="0" smtClean="0"/>
              <a:t>Once suitable veins identified, proceed to marking. </a:t>
            </a:r>
          </a:p>
          <a:p>
            <a:r>
              <a:rPr lang="en-NZ" dirty="0" smtClean="0"/>
              <a:t>Wipe all the jelly off leaving a tiny bit on the probe. </a:t>
            </a:r>
          </a:p>
          <a:p>
            <a:r>
              <a:rPr lang="en-NZ" dirty="0" smtClean="0"/>
              <a:t>In transverse section, get the vein in the centre of the image.</a:t>
            </a:r>
          </a:p>
          <a:p>
            <a:r>
              <a:rPr lang="en-NZ" dirty="0" smtClean="0"/>
              <a:t>Place a dot with marker pen in the centre just above the probe. </a:t>
            </a:r>
          </a:p>
          <a:p>
            <a:r>
              <a:rPr lang="en-NZ" dirty="0" smtClean="0"/>
              <a:t>Repeat till there is a line of dots (approx. 5-6cm apart).</a:t>
            </a:r>
          </a:p>
          <a:p>
            <a:r>
              <a:rPr lang="en-NZ" dirty="0" smtClean="0"/>
              <a:t>Wipe off the remaining gel and carefully join the dots. </a:t>
            </a:r>
          </a:p>
          <a:p>
            <a:r>
              <a:rPr lang="en-NZ" dirty="0" smtClean="0"/>
              <a:t>Check your line. </a:t>
            </a:r>
          </a:p>
          <a:p>
            <a:r>
              <a:rPr lang="en-NZ" dirty="0" smtClean="0"/>
              <a:t>Mark any major branches, narrower segments. </a:t>
            </a:r>
            <a:endParaRPr lang="en-NZ" dirty="0"/>
          </a:p>
        </p:txBody>
      </p:sp>
    </p:spTree>
    <p:extLst>
      <p:ext uri="{BB962C8B-B14F-4D97-AF65-F5344CB8AC3E}">
        <p14:creationId xmlns:p14="http://schemas.microsoft.com/office/powerpoint/2010/main" val="1049678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solidFill>
                  <a:srgbClr val="FF0000"/>
                </a:solidFill>
                <a:latin typeface="Arial Black" panose="020B0A04020102020204" pitchFamily="34" charset="0"/>
              </a:rPr>
              <a:t>Reports</a:t>
            </a:r>
            <a:endParaRPr lang="en-NZ" dirty="0">
              <a:solidFill>
                <a:srgbClr val="FF0000"/>
              </a:solidFill>
              <a:latin typeface="Arial Black" panose="020B0A04020102020204" pitchFamily="34" charset="0"/>
            </a:endParaRPr>
          </a:p>
        </p:txBody>
      </p:sp>
      <p:sp>
        <p:nvSpPr>
          <p:cNvPr id="3" name="Content Placeholder 2"/>
          <p:cNvSpPr>
            <a:spLocks noGrp="1"/>
          </p:cNvSpPr>
          <p:nvPr>
            <p:ph idx="1"/>
          </p:nvPr>
        </p:nvSpPr>
        <p:spPr/>
        <p:txBody>
          <a:bodyPr>
            <a:normAutofit lnSpcReduction="10000"/>
          </a:bodyPr>
          <a:lstStyle/>
          <a:p>
            <a:r>
              <a:rPr lang="en-NZ" dirty="0" smtClean="0"/>
              <a:t>Genesis sheet</a:t>
            </a:r>
          </a:p>
          <a:p>
            <a:r>
              <a:rPr lang="en-NZ" dirty="0" smtClean="0"/>
              <a:t>Documents diameters, anatomy, presence of thrombus, veins marked (including length, possibly depth).</a:t>
            </a:r>
          </a:p>
          <a:p>
            <a:r>
              <a:rPr lang="en-NZ" dirty="0" smtClean="0"/>
              <a:t>Whether a tourniquet was used.</a:t>
            </a:r>
          </a:p>
          <a:p>
            <a:r>
              <a:rPr lang="en-NZ" dirty="0" smtClean="0"/>
              <a:t>Whether this was discussed with the consultant. </a:t>
            </a:r>
          </a:p>
          <a:p>
            <a:r>
              <a:rPr lang="en-NZ" dirty="0" smtClean="0"/>
              <a:t>Technical difficulties e.g. patient position, movement etc. </a:t>
            </a:r>
          </a:p>
          <a:p>
            <a:r>
              <a:rPr lang="en-NZ" dirty="0" smtClean="0"/>
              <a:t>Email them to reporting radiologists, PACS and vascular consultant. </a:t>
            </a:r>
            <a:endParaRPr lang="en-NZ" dirty="0"/>
          </a:p>
        </p:txBody>
      </p:sp>
    </p:spTree>
    <p:extLst>
      <p:ext uri="{BB962C8B-B14F-4D97-AF65-F5344CB8AC3E}">
        <p14:creationId xmlns:p14="http://schemas.microsoft.com/office/powerpoint/2010/main" val="3021547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176337" y="469106"/>
            <a:ext cx="6791325" cy="5695950"/>
          </a:xfrm>
          <a:prstGeom prst="rect">
            <a:avLst/>
          </a:prstGeom>
        </p:spPr>
      </p:pic>
    </p:spTree>
    <p:extLst>
      <p:ext uri="{BB962C8B-B14F-4D97-AF65-F5344CB8AC3E}">
        <p14:creationId xmlns:p14="http://schemas.microsoft.com/office/powerpoint/2010/main" val="36762624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471612" y="166687"/>
            <a:ext cx="6200775" cy="6524625"/>
          </a:xfrm>
          <a:prstGeom prst="rect">
            <a:avLst/>
          </a:prstGeom>
        </p:spPr>
      </p:pic>
    </p:spTree>
    <p:extLst>
      <p:ext uri="{BB962C8B-B14F-4D97-AF65-F5344CB8AC3E}">
        <p14:creationId xmlns:p14="http://schemas.microsoft.com/office/powerpoint/2010/main" val="32120330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600200" y="185738"/>
            <a:ext cx="5958989" cy="6672262"/>
          </a:xfrm>
          <a:prstGeom prst="rect">
            <a:avLst/>
          </a:prstGeom>
        </p:spPr>
      </p:pic>
    </p:spTree>
    <p:extLst>
      <p:ext uri="{BB962C8B-B14F-4D97-AF65-F5344CB8AC3E}">
        <p14:creationId xmlns:p14="http://schemas.microsoft.com/office/powerpoint/2010/main" val="33103292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447800" y="209550"/>
            <a:ext cx="6248400" cy="6438900"/>
          </a:xfrm>
          <a:prstGeom prst="rect">
            <a:avLst/>
          </a:prstGeom>
        </p:spPr>
      </p:pic>
    </p:spTree>
    <p:extLst>
      <p:ext uri="{BB962C8B-B14F-4D97-AF65-F5344CB8AC3E}">
        <p14:creationId xmlns:p14="http://schemas.microsoft.com/office/powerpoint/2010/main" val="1936230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solidFill>
                  <a:srgbClr val="FF0000"/>
                </a:solidFill>
                <a:latin typeface="Arial Black" panose="020B0A04020102020204" pitchFamily="34" charset="0"/>
              </a:rPr>
              <a:t>Avoiding issues</a:t>
            </a:r>
            <a:endParaRPr lang="en-NZ" dirty="0">
              <a:solidFill>
                <a:srgbClr val="FF0000"/>
              </a:solidFill>
              <a:latin typeface="Arial Black" panose="020B0A04020102020204" pitchFamily="34" charset="0"/>
            </a:endParaRPr>
          </a:p>
        </p:txBody>
      </p:sp>
      <p:sp>
        <p:nvSpPr>
          <p:cNvPr id="3" name="Content Placeholder 2"/>
          <p:cNvSpPr>
            <a:spLocks noGrp="1"/>
          </p:cNvSpPr>
          <p:nvPr>
            <p:ph idx="1"/>
          </p:nvPr>
        </p:nvSpPr>
        <p:spPr/>
        <p:txBody>
          <a:bodyPr>
            <a:normAutofit/>
          </a:bodyPr>
          <a:lstStyle/>
          <a:p>
            <a:r>
              <a:rPr lang="en-NZ" dirty="0" smtClean="0"/>
              <a:t>Communication is key!</a:t>
            </a:r>
          </a:p>
          <a:p>
            <a:r>
              <a:rPr lang="en-NZ" dirty="0" smtClean="0"/>
              <a:t>You may think a vein is suitable, but actually Mr Naik doesn’t like using contralateral leg, Mr Wicks is saving that vein for another procedure, there’s too much oedema or chronic pain issue in that leg, they want you to find no vein so they don’t have to operate. </a:t>
            </a:r>
          </a:p>
          <a:p>
            <a:r>
              <a:rPr lang="en-NZ" dirty="0" smtClean="0"/>
              <a:t>Take the time to take a history -  you have 1 hour!</a:t>
            </a:r>
          </a:p>
          <a:p>
            <a:endParaRPr lang="en-NZ" dirty="0"/>
          </a:p>
        </p:txBody>
      </p:sp>
    </p:spTree>
    <p:extLst>
      <p:ext uri="{BB962C8B-B14F-4D97-AF65-F5344CB8AC3E}">
        <p14:creationId xmlns:p14="http://schemas.microsoft.com/office/powerpoint/2010/main" val="1536309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solidFill>
                  <a:srgbClr val="FF0000"/>
                </a:solidFill>
                <a:latin typeface="Arial Black" panose="020B0A04020102020204" pitchFamily="34" charset="0"/>
              </a:rPr>
              <a:t>Course timetable</a:t>
            </a:r>
            <a:endParaRPr lang="en-NZ" dirty="0">
              <a:solidFill>
                <a:srgbClr val="FF0000"/>
              </a:solidFill>
              <a:latin typeface="Arial Black" panose="020B0A04020102020204" pitchFamily="34" charset="0"/>
            </a:endParaRPr>
          </a:p>
        </p:txBody>
      </p:sp>
      <p:sp>
        <p:nvSpPr>
          <p:cNvPr id="3" name="Content Placeholder 2"/>
          <p:cNvSpPr>
            <a:spLocks noGrp="1"/>
          </p:cNvSpPr>
          <p:nvPr>
            <p:ph idx="1"/>
          </p:nvPr>
        </p:nvSpPr>
        <p:spPr/>
        <p:txBody>
          <a:bodyPr/>
          <a:lstStyle/>
          <a:p>
            <a:r>
              <a:rPr lang="en-NZ" dirty="0" smtClean="0"/>
              <a:t>14:00 Presentation</a:t>
            </a:r>
          </a:p>
          <a:p>
            <a:r>
              <a:rPr lang="en-NZ" dirty="0" smtClean="0"/>
              <a:t>14:45 Afternoon tea</a:t>
            </a:r>
          </a:p>
          <a:p>
            <a:r>
              <a:rPr lang="en-NZ" dirty="0" smtClean="0"/>
              <a:t>15:00 Practical session – live patient + practicing on each other</a:t>
            </a:r>
          </a:p>
          <a:p>
            <a:endParaRPr lang="en-NZ" dirty="0"/>
          </a:p>
        </p:txBody>
      </p:sp>
    </p:spTree>
    <p:extLst>
      <p:ext uri="{BB962C8B-B14F-4D97-AF65-F5344CB8AC3E}">
        <p14:creationId xmlns:p14="http://schemas.microsoft.com/office/powerpoint/2010/main" val="2919250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solidFill>
                  <a:srgbClr val="FF0000"/>
                </a:solidFill>
                <a:latin typeface="Arial Black" panose="020B0A04020102020204" pitchFamily="34" charset="0"/>
              </a:rPr>
              <a:t>Why do we do vein mapping?</a:t>
            </a:r>
            <a:endParaRPr lang="en-NZ" dirty="0">
              <a:solidFill>
                <a:srgbClr val="FF0000"/>
              </a:solidFill>
              <a:latin typeface="Arial Black" panose="020B0A04020102020204" pitchFamily="34" charset="0"/>
            </a:endParaRPr>
          </a:p>
        </p:txBody>
      </p:sp>
      <p:sp>
        <p:nvSpPr>
          <p:cNvPr id="3" name="Content Placeholder 2"/>
          <p:cNvSpPr>
            <a:spLocks noGrp="1"/>
          </p:cNvSpPr>
          <p:nvPr>
            <p:ph idx="1"/>
          </p:nvPr>
        </p:nvSpPr>
        <p:spPr/>
        <p:txBody>
          <a:bodyPr/>
          <a:lstStyle/>
          <a:p>
            <a:r>
              <a:rPr lang="en-NZ" dirty="0" smtClean="0"/>
              <a:t>To find a suitable conduit for an arterial bypass graft to ensure a successful outcome for the patient. </a:t>
            </a:r>
          </a:p>
          <a:p>
            <a:r>
              <a:rPr lang="en-NZ" dirty="0" smtClean="0"/>
              <a:t>To reduce unnecessary trauma caused by surgically searching for veins.</a:t>
            </a:r>
          </a:p>
          <a:p>
            <a:r>
              <a:rPr lang="en-NZ" dirty="0" smtClean="0"/>
              <a:t>To eliminate surgical candidates who do not have suitable veins.</a:t>
            </a:r>
          </a:p>
          <a:p>
            <a:r>
              <a:rPr lang="en-NZ" dirty="0" smtClean="0"/>
              <a:t>We do this by assessing the intraluminal diameter, presence of thrombus, continuity and branching of the veins we assess. </a:t>
            </a:r>
            <a:endParaRPr lang="en-NZ" dirty="0"/>
          </a:p>
        </p:txBody>
      </p:sp>
    </p:spTree>
    <p:extLst>
      <p:ext uri="{BB962C8B-B14F-4D97-AF65-F5344CB8AC3E}">
        <p14:creationId xmlns:p14="http://schemas.microsoft.com/office/powerpoint/2010/main" val="264715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solidFill>
                  <a:srgbClr val="FF0000"/>
                </a:solidFill>
                <a:latin typeface="Arial Black" panose="020B0A04020102020204" pitchFamily="34" charset="0"/>
              </a:rPr>
              <a:t>Types of bypass	</a:t>
            </a:r>
            <a:endParaRPr lang="en-NZ" dirty="0">
              <a:solidFill>
                <a:srgbClr val="FF0000"/>
              </a:solidFill>
              <a:latin typeface="Arial Black" panose="020B0A04020102020204" pitchFamily="34" charset="0"/>
            </a:endParaRPr>
          </a:p>
        </p:txBody>
      </p:sp>
      <p:sp>
        <p:nvSpPr>
          <p:cNvPr id="3" name="Content Placeholder 2"/>
          <p:cNvSpPr>
            <a:spLocks noGrp="1"/>
          </p:cNvSpPr>
          <p:nvPr>
            <p:ph idx="1"/>
          </p:nvPr>
        </p:nvSpPr>
        <p:spPr/>
        <p:txBody>
          <a:bodyPr>
            <a:normAutofit fontScale="92500" lnSpcReduction="20000"/>
          </a:bodyPr>
          <a:lstStyle/>
          <a:p>
            <a:r>
              <a:rPr lang="en-NZ" dirty="0" smtClean="0"/>
              <a:t>Femoral popliteal – most common</a:t>
            </a:r>
          </a:p>
          <a:p>
            <a:r>
              <a:rPr lang="en-NZ" dirty="0" smtClean="0"/>
              <a:t>Femoral distal – requires more vein(distal anastomosis is onto posterior </a:t>
            </a:r>
            <a:r>
              <a:rPr lang="en-NZ" dirty="0" err="1" smtClean="0"/>
              <a:t>tibial</a:t>
            </a:r>
            <a:r>
              <a:rPr lang="en-NZ" dirty="0" smtClean="0"/>
              <a:t>, peroneal, anterior </a:t>
            </a:r>
            <a:r>
              <a:rPr lang="en-NZ" dirty="0" err="1" smtClean="0"/>
              <a:t>tibial</a:t>
            </a:r>
            <a:r>
              <a:rPr lang="en-NZ" dirty="0" smtClean="0"/>
              <a:t> or dorsalis </a:t>
            </a:r>
            <a:r>
              <a:rPr lang="en-NZ" dirty="0" err="1" smtClean="0"/>
              <a:t>pedis</a:t>
            </a:r>
            <a:r>
              <a:rPr lang="en-NZ" dirty="0" smtClean="0"/>
              <a:t> artery) </a:t>
            </a:r>
          </a:p>
          <a:p>
            <a:r>
              <a:rPr lang="en-NZ" dirty="0" smtClean="0"/>
              <a:t>Coronary artery bypass graft (CABG) – don’t normally need mapping. Only if significant history of varicose veins or previous harvesting.</a:t>
            </a:r>
          </a:p>
          <a:p>
            <a:r>
              <a:rPr lang="en-NZ" dirty="0" smtClean="0"/>
              <a:t>Fem-fem crossover (CFA to contralateral CFA). Prosthetic commonly used for these. </a:t>
            </a:r>
          </a:p>
          <a:p>
            <a:r>
              <a:rPr lang="en-NZ" dirty="0" smtClean="0"/>
              <a:t>Axilla femoral / Axilla-</a:t>
            </a:r>
            <a:r>
              <a:rPr lang="en-NZ" dirty="0" err="1" smtClean="0"/>
              <a:t>bifemoral</a:t>
            </a:r>
            <a:r>
              <a:rPr lang="en-NZ" dirty="0" smtClean="0"/>
              <a:t> – Prosthetic commonly used. </a:t>
            </a:r>
            <a:br>
              <a:rPr lang="en-NZ" dirty="0" smtClean="0"/>
            </a:br>
            <a:r>
              <a:rPr lang="en-NZ" dirty="0" smtClean="0"/>
              <a:t>Require a lot of vein. </a:t>
            </a:r>
            <a:endParaRPr lang="en-NZ" dirty="0"/>
          </a:p>
        </p:txBody>
      </p:sp>
    </p:spTree>
    <p:extLst>
      <p:ext uri="{BB962C8B-B14F-4D97-AF65-F5344CB8AC3E}">
        <p14:creationId xmlns:p14="http://schemas.microsoft.com/office/powerpoint/2010/main" val="353087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solidFill>
                  <a:srgbClr val="FF0000"/>
                </a:solidFill>
                <a:latin typeface="Arial Black" panose="020B0A04020102020204" pitchFamily="34" charset="0"/>
              </a:rPr>
              <a:t>Scanning Protocol	</a:t>
            </a:r>
            <a:endParaRPr lang="en-NZ" dirty="0">
              <a:solidFill>
                <a:srgbClr val="FF0000"/>
              </a:solidFill>
              <a:latin typeface="Arial Black" panose="020B0A04020102020204" pitchFamily="34" charset="0"/>
            </a:endParaRPr>
          </a:p>
        </p:txBody>
      </p:sp>
      <p:sp>
        <p:nvSpPr>
          <p:cNvPr id="3" name="Content Placeholder 2"/>
          <p:cNvSpPr>
            <a:spLocks noGrp="1"/>
          </p:cNvSpPr>
          <p:nvPr>
            <p:ph idx="1"/>
          </p:nvPr>
        </p:nvSpPr>
        <p:spPr/>
        <p:txBody>
          <a:bodyPr>
            <a:normAutofit fontScale="92500" lnSpcReduction="10000"/>
          </a:bodyPr>
          <a:lstStyle/>
          <a:p>
            <a:r>
              <a:rPr lang="en-NZ" dirty="0" smtClean="0">
                <a:solidFill>
                  <a:srgbClr val="FF0000"/>
                </a:solidFill>
              </a:rPr>
              <a:t>TAKE A HISTORY </a:t>
            </a:r>
            <a:r>
              <a:rPr lang="en-NZ" dirty="0" smtClean="0"/>
              <a:t>– This is possibly the most important step in the process. </a:t>
            </a:r>
          </a:p>
          <a:p>
            <a:r>
              <a:rPr lang="en-NZ" dirty="0" smtClean="0"/>
              <a:t>Not all previous harvests, surgeries, VVs, VTEs are noted on the referral e.g. For FPBG only is common to see. If more info is needed </a:t>
            </a:r>
            <a:r>
              <a:rPr lang="en-NZ" dirty="0" smtClean="0">
                <a:solidFill>
                  <a:srgbClr val="FF0000"/>
                </a:solidFill>
              </a:rPr>
              <a:t>CALL THE CONSULTANT. </a:t>
            </a:r>
            <a:endParaRPr lang="en-NZ" dirty="0" smtClean="0"/>
          </a:p>
          <a:p>
            <a:r>
              <a:rPr lang="en-NZ" dirty="0" smtClean="0"/>
              <a:t>Ask the patient if they have had any clots in their leg veins, any previous varicose vein procedures, any previous vein harvests. </a:t>
            </a:r>
          </a:p>
          <a:p>
            <a:r>
              <a:rPr lang="en-NZ" dirty="0" smtClean="0"/>
              <a:t>This can save a huge amount of time if the patient tells you they have had bilateral </a:t>
            </a:r>
            <a:r>
              <a:rPr lang="en-NZ" dirty="0" err="1" smtClean="0"/>
              <a:t>strippings</a:t>
            </a:r>
            <a:r>
              <a:rPr lang="en-NZ" dirty="0" smtClean="0"/>
              <a:t> and this is their 3</a:t>
            </a:r>
            <a:r>
              <a:rPr lang="en-NZ" baseline="30000" dirty="0" smtClean="0"/>
              <a:t>rd</a:t>
            </a:r>
            <a:r>
              <a:rPr lang="en-NZ" dirty="0" smtClean="0"/>
              <a:t> graft!</a:t>
            </a:r>
            <a:endParaRPr lang="en-NZ" dirty="0"/>
          </a:p>
        </p:txBody>
      </p:sp>
    </p:spTree>
    <p:extLst>
      <p:ext uri="{BB962C8B-B14F-4D97-AF65-F5344CB8AC3E}">
        <p14:creationId xmlns:p14="http://schemas.microsoft.com/office/powerpoint/2010/main" val="2863241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solidFill>
                  <a:srgbClr val="FF0000"/>
                </a:solidFill>
                <a:latin typeface="Arial Black" panose="020B0A04020102020204" pitchFamily="34" charset="0"/>
              </a:rPr>
              <a:t>Scanning Protocol	</a:t>
            </a:r>
            <a:endParaRPr lang="en-NZ" dirty="0">
              <a:solidFill>
                <a:srgbClr val="FF0000"/>
              </a:solidFill>
              <a:latin typeface="Arial Black" panose="020B0A04020102020204" pitchFamily="34" charset="0"/>
            </a:endParaRPr>
          </a:p>
        </p:txBody>
      </p:sp>
      <p:sp>
        <p:nvSpPr>
          <p:cNvPr id="3" name="Content Placeholder 2"/>
          <p:cNvSpPr>
            <a:spLocks noGrp="1"/>
          </p:cNvSpPr>
          <p:nvPr>
            <p:ph idx="1"/>
          </p:nvPr>
        </p:nvSpPr>
        <p:spPr/>
        <p:txBody>
          <a:bodyPr>
            <a:normAutofit fontScale="85000" lnSpcReduction="20000"/>
          </a:bodyPr>
          <a:lstStyle/>
          <a:p>
            <a:r>
              <a:rPr lang="en-NZ" dirty="0" smtClean="0"/>
              <a:t>Patient should be sat upright, on a tilted couch to fill veins.</a:t>
            </a:r>
          </a:p>
          <a:p>
            <a:r>
              <a:rPr lang="en-NZ" dirty="0" smtClean="0"/>
              <a:t>Start with ipsilateral leg (the leg to receive bypass)</a:t>
            </a:r>
          </a:p>
          <a:p>
            <a:r>
              <a:rPr lang="en-NZ" dirty="0" smtClean="0"/>
              <a:t>Assess great saphenous vein (GSV) for thrombus and </a:t>
            </a:r>
            <a:r>
              <a:rPr lang="en-NZ" dirty="0" smtClean="0">
                <a:solidFill>
                  <a:srgbClr val="FF0000"/>
                </a:solidFill>
              </a:rPr>
              <a:t>intraluminal diameter – preferably &gt;3mm.</a:t>
            </a:r>
          </a:p>
          <a:p>
            <a:r>
              <a:rPr lang="en-NZ" dirty="0" smtClean="0"/>
              <a:t>Take diameter measurements at SFJ, mid-thigh, knee and mid-calf as minimum. </a:t>
            </a:r>
          </a:p>
          <a:p>
            <a:r>
              <a:rPr lang="en-NZ" dirty="0" smtClean="0"/>
              <a:t>If focal dilatations, sudden change in calibre, make additional measurements. </a:t>
            </a:r>
          </a:p>
          <a:p>
            <a:r>
              <a:rPr lang="en-NZ" dirty="0" smtClean="0"/>
              <a:t>Make note of excessive branching, such as varicose veins, or potential suitable branches.</a:t>
            </a:r>
          </a:p>
          <a:p>
            <a:r>
              <a:rPr lang="en-NZ" dirty="0" smtClean="0"/>
              <a:t>Assess for DVT.</a:t>
            </a:r>
          </a:p>
          <a:p>
            <a:r>
              <a:rPr lang="en-NZ" dirty="0" smtClean="0"/>
              <a:t>If in doubt </a:t>
            </a:r>
            <a:r>
              <a:rPr lang="en-NZ" dirty="0" smtClean="0">
                <a:solidFill>
                  <a:srgbClr val="FF0000"/>
                </a:solidFill>
              </a:rPr>
              <a:t>call the patient’s vascular consultant. </a:t>
            </a:r>
            <a:endParaRPr lang="en-NZ" dirty="0">
              <a:solidFill>
                <a:srgbClr val="FF0000"/>
              </a:solidFill>
            </a:endParaRPr>
          </a:p>
        </p:txBody>
      </p:sp>
    </p:spTree>
    <p:extLst>
      <p:ext uri="{BB962C8B-B14F-4D97-AF65-F5344CB8AC3E}">
        <p14:creationId xmlns:p14="http://schemas.microsoft.com/office/powerpoint/2010/main" val="3534928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solidFill>
                  <a:srgbClr val="FF0000"/>
                </a:solidFill>
                <a:latin typeface="Arial Black" panose="020B0A04020102020204" pitchFamily="34" charset="0"/>
              </a:rPr>
              <a:t>Diameters – 9-3L probe</a:t>
            </a:r>
            <a:br>
              <a:rPr lang="en-NZ" dirty="0" smtClean="0">
                <a:solidFill>
                  <a:srgbClr val="FF0000"/>
                </a:solidFill>
                <a:latin typeface="Arial Black" panose="020B0A04020102020204" pitchFamily="34" charset="0"/>
              </a:rPr>
            </a:br>
            <a:endParaRPr lang="en-NZ" dirty="0">
              <a:solidFill>
                <a:srgbClr val="FF0000"/>
              </a:solidFill>
              <a:latin typeface="Arial Black" panose="020B0A04020102020204" pitchFamily="34" charset="0"/>
            </a:endParaRPr>
          </a:p>
        </p:txBody>
      </p:sp>
      <p:pic>
        <p:nvPicPr>
          <p:cNvPr id="5" name="Picture 4"/>
          <p:cNvPicPr>
            <a:picLocks noChangeAspect="1"/>
          </p:cNvPicPr>
          <p:nvPr/>
        </p:nvPicPr>
        <p:blipFill>
          <a:blip r:embed="rId2"/>
          <a:stretch>
            <a:fillRect/>
          </a:stretch>
        </p:blipFill>
        <p:spPr>
          <a:xfrm>
            <a:off x="1343024" y="1381124"/>
            <a:ext cx="4419109" cy="2238375"/>
          </a:xfrm>
          <a:prstGeom prst="rect">
            <a:avLst/>
          </a:prstGeom>
        </p:spPr>
      </p:pic>
      <p:pic>
        <p:nvPicPr>
          <p:cNvPr id="6" name="Picture 5"/>
          <p:cNvPicPr>
            <a:picLocks noChangeAspect="1"/>
          </p:cNvPicPr>
          <p:nvPr/>
        </p:nvPicPr>
        <p:blipFill>
          <a:blip r:embed="rId3"/>
          <a:stretch>
            <a:fillRect/>
          </a:stretch>
        </p:blipFill>
        <p:spPr>
          <a:xfrm>
            <a:off x="1733303" y="3805237"/>
            <a:ext cx="3638550" cy="2390775"/>
          </a:xfrm>
          <a:prstGeom prst="rect">
            <a:avLst/>
          </a:prstGeom>
        </p:spPr>
      </p:pic>
      <p:pic>
        <p:nvPicPr>
          <p:cNvPr id="7" name="Picture 6"/>
          <p:cNvPicPr>
            <a:picLocks noChangeAspect="1"/>
          </p:cNvPicPr>
          <p:nvPr/>
        </p:nvPicPr>
        <p:blipFill>
          <a:blip r:embed="rId4"/>
          <a:stretch>
            <a:fillRect/>
          </a:stretch>
        </p:blipFill>
        <p:spPr>
          <a:xfrm>
            <a:off x="5419479" y="3619499"/>
            <a:ext cx="2657721" cy="2665083"/>
          </a:xfrm>
          <a:prstGeom prst="rect">
            <a:avLst/>
          </a:prstGeom>
        </p:spPr>
      </p:pic>
    </p:spTree>
    <p:extLst>
      <p:ext uri="{BB962C8B-B14F-4D97-AF65-F5344CB8AC3E}">
        <p14:creationId xmlns:p14="http://schemas.microsoft.com/office/powerpoint/2010/main" val="5452162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solidFill>
                  <a:srgbClr val="FF0000"/>
                </a:solidFill>
                <a:latin typeface="Arial Black" panose="020B0A04020102020204" pitchFamily="34" charset="0"/>
              </a:rPr>
              <a:t>Scanning Protocol	</a:t>
            </a:r>
            <a:endParaRPr lang="en-NZ" dirty="0">
              <a:solidFill>
                <a:srgbClr val="FF0000"/>
              </a:solidFill>
              <a:latin typeface="Arial Black" panose="020B0A04020102020204" pitchFamily="34" charset="0"/>
            </a:endParaRPr>
          </a:p>
        </p:txBody>
      </p:sp>
      <p:sp>
        <p:nvSpPr>
          <p:cNvPr id="3" name="Content Placeholder 2"/>
          <p:cNvSpPr>
            <a:spLocks noGrp="1"/>
          </p:cNvSpPr>
          <p:nvPr>
            <p:ph idx="1"/>
          </p:nvPr>
        </p:nvSpPr>
        <p:spPr/>
        <p:txBody>
          <a:bodyPr>
            <a:normAutofit/>
          </a:bodyPr>
          <a:lstStyle/>
          <a:p>
            <a:r>
              <a:rPr lang="en-NZ" dirty="0" smtClean="0"/>
              <a:t>If not vein in ipsilateral leg, move to contralateral leg, then too arm veins.</a:t>
            </a:r>
          </a:p>
          <a:p>
            <a:r>
              <a:rPr lang="en-NZ" dirty="0" smtClean="0"/>
              <a:t>Preference differs between consultants.</a:t>
            </a:r>
          </a:p>
          <a:p>
            <a:r>
              <a:rPr lang="en-NZ" dirty="0" smtClean="0"/>
              <a:t>Once suitable veins have been found, they can be marked. If in doubt, </a:t>
            </a:r>
            <a:r>
              <a:rPr lang="en-NZ" dirty="0" smtClean="0">
                <a:solidFill>
                  <a:srgbClr val="FF0000"/>
                </a:solidFill>
              </a:rPr>
              <a:t>call the patient’s vascular consultant. </a:t>
            </a:r>
            <a:endParaRPr lang="en-NZ" dirty="0">
              <a:solidFill>
                <a:srgbClr val="FF0000"/>
              </a:solidFill>
            </a:endParaRPr>
          </a:p>
        </p:txBody>
      </p:sp>
    </p:spTree>
    <p:extLst>
      <p:ext uri="{BB962C8B-B14F-4D97-AF65-F5344CB8AC3E}">
        <p14:creationId xmlns:p14="http://schemas.microsoft.com/office/powerpoint/2010/main" val="3538512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solidFill>
                  <a:srgbClr val="FF0000"/>
                </a:solidFill>
                <a:latin typeface="Arial Black" panose="020B0A04020102020204" pitchFamily="34" charset="0"/>
              </a:rPr>
              <a:t>Scanning Protocol	</a:t>
            </a:r>
            <a:endParaRPr lang="en-NZ" dirty="0">
              <a:solidFill>
                <a:srgbClr val="FF0000"/>
              </a:solidFill>
              <a:latin typeface="Arial Black" panose="020B0A04020102020204" pitchFamily="34" charset="0"/>
            </a:endParaRPr>
          </a:p>
        </p:txBody>
      </p:sp>
      <p:sp>
        <p:nvSpPr>
          <p:cNvPr id="3" name="Content Placeholder 2"/>
          <p:cNvSpPr>
            <a:spLocks noGrp="1"/>
          </p:cNvSpPr>
          <p:nvPr>
            <p:ph idx="1"/>
          </p:nvPr>
        </p:nvSpPr>
        <p:spPr/>
        <p:txBody>
          <a:bodyPr>
            <a:normAutofit fontScale="92500" lnSpcReduction="20000"/>
          </a:bodyPr>
          <a:lstStyle/>
          <a:p>
            <a:r>
              <a:rPr lang="en-NZ" dirty="0" smtClean="0"/>
              <a:t>For arms veins, assess the upper arm, ACF, forearm and wrist for cephalic and basilic veins. </a:t>
            </a:r>
          </a:p>
          <a:p>
            <a:r>
              <a:rPr lang="en-NZ" dirty="0" smtClean="0"/>
              <a:t>Map median cubital vein (MCV) if present as this can be used to make a loop from upper arm veins. </a:t>
            </a:r>
          </a:p>
          <a:p>
            <a:r>
              <a:rPr lang="en-NZ" dirty="0" smtClean="0">
                <a:solidFill>
                  <a:srgbClr val="FF0000"/>
                </a:solidFill>
              </a:rPr>
              <a:t>Use a tourniquet. </a:t>
            </a:r>
          </a:p>
          <a:p>
            <a:r>
              <a:rPr lang="en-NZ" dirty="0" smtClean="0"/>
              <a:t>Assess for thrombus, particular in areas where they have lines/previous lines. </a:t>
            </a:r>
          </a:p>
          <a:p>
            <a:r>
              <a:rPr lang="en-NZ" dirty="0" smtClean="0"/>
              <a:t>Make note of anatomical variations – discontinuous veins. </a:t>
            </a:r>
          </a:p>
          <a:p>
            <a:r>
              <a:rPr lang="en-NZ" dirty="0" smtClean="0"/>
              <a:t>It may be appropriate to measure the length of a suitable segment. </a:t>
            </a:r>
          </a:p>
          <a:p>
            <a:r>
              <a:rPr lang="en-NZ" dirty="0" smtClean="0"/>
              <a:t>If in doubt </a:t>
            </a:r>
            <a:r>
              <a:rPr lang="en-NZ" dirty="0" smtClean="0">
                <a:solidFill>
                  <a:srgbClr val="FF0000"/>
                </a:solidFill>
              </a:rPr>
              <a:t>call the consultant!</a:t>
            </a:r>
          </a:p>
          <a:p>
            <a:endParaRPr lang="en-NZ" dirty="0"/>
          </a:p>
        </p:txBody>
      </p:sp>
    </p:spTree>
    <p:extLst>
      <p:ext uri="{BB962C8B-B14F-4D97-AF65-F5344CB8AC3E}">
        <p14:creationId xmlns:p14="http://schemas.microsoft.com/office/powerpoint/2010/main" val="2337231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256</TotalTime>
  <Words>729</Words>
  <Application>Microsoft Office PowerPoint</Application>
  <PresentationFormat>On-screen Show (4:3)</PresentationFormat>
  <Paragraphs>64</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Arial Black</vt:lpstr>
      <vt:lpstr>Calibri</vt:lpstr>
      <vt:lpstr>Calibri Light</vt:lpstr>
      <vt:lpstr>Office Theme</vt:lpstr>
      <vt:lpstr>Vein Mapping</vt:lpstr>
      <vt:lpstr>Course timetable</vt:lpstr>
      <vt:lpstr>Why do we do vein mapping?</vt:lpstr>
      <vt:lpstr>Types of bypass </vt:lpstr>
      <vt:lpstr>Scanning Protocol </vt:lpstr>
      <vt:lpstr>Scanning Protocol </vt:lpstr>
      <vt:lpstr>Diameters – 9-3L probe </vt:lpstr>
      <vt:lpstr>Scanning Protocol </vt:lpstr>
      <vt:lpstr>Scanning Protocol </vt:lpstr>
      <vt:lpstr>Marking</vt:lpstr>
      <vt:lpstr>Reports</vt:lpstr>
      <vt:lpstr>PowerPoint Presentation</vt:lpstr>
      <vt:lpstr>PowerPoint Presentation</vt:lpstr>
      <vt:lpstr>PowerPoint Presentation</vt:lpstr>
      <vt:lpstr>PowerPoint Presentation</vt:lpstr>
      <vt:lpstr>Avoiding issues</vt:lpstr>
    </vt:vector>
  </TitlesOfParts>
  <Company>3DHB ICT Department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Vein Mapping</dc:title>
  <dc:creator>Samuel Davis</dc:creator>
  <cp:lastModifiedBy>Samuel Davis</cp:lastModifiedBy>
  <cp:revision>14</cp:revision>
  <dcterms:created xsi:type="dcterms:W3CDTF">2018-01-25T00:59:00Z</dcterms:created>
  <dcterms:modified xsi:type="dcterms:W3CDTF">2018-03-06T21:06:22Z</dcterms:modified>
</cp:coreProperties>
</file>