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08" r:id="rId3"/>
    <p:sldId id="267" r:id="rId4"/>
    <p:sldId id="310" r:id="rId5"/>
    <p:sldId id="288" r:id="rId6"/>
    <p:sldId id="268" r:id="rId7"/>
    <p:sldId id="305" r:id="rId8"/>
    <p:sldId id="306" r:id="rId9"/>
    <p:sldId id="311" r:id="rId10"/>
    <p:sldId id="291" r:id="rId11"/>
    <p:sldId id="295" r:id="rId12"/>
    <p:sldId id="312" r:id="rId13"/>
    <p:sldId id="292" r:id="rId14"/>
    <p:sldId id="300" r:id="rId15"/>
    <p:sldId id="301" r:id="rId16"/>
    <p:sldId id="302" r:id="rId17"/>
    <p:sldId id="303" r:id="rId18"/>
    <p:sldId id="304" r:id="rId19"/>
    <p:sldId id="313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314" r:id="rId36"/>
    <p:sldId id="293" r:id="rId37"/>
    <p:sldId id="296" r:id="rId38"/>
    <p:sldId id="297" r:id="rId39"/>
    <p:sldId id="315" r:id="rId40"/>
    <p:sldId id="256" r:id="rId41"/>
    <p:sldId id="257" r:id="rId42"/>
    <p:sldId id="258" r:id="rId43"/>
    <p:sldId id="298" r:id="rId44"/>
    <p:sldId id="261" r:id="rId45"/>
    <p:sldId id="262" r:id="rId46"/>
    <p:sldId id="263" r:id="rId47"/>
    <p:sldId id="259" r:id="rId48"/>
    <p:sldId id="265" r:id="rId49"/>
    <p:sldId id="260" r:id="rId50"/>
    <p:sldId id="264" r:id="rId51"/>
    <p:sldId id="266" r:id="rId52"/>
    <p:sldId id="299" r:id="rId53"/>
    <p:sldId id="316" r:id="rId54"/>
    <p:sldId id="30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203CC40-D158-4A52-9399-C8BD22C4EF2D}">
          <p14:sldIdLst>
            <p14:sldId id="309"/>
            <p14:sldId id="308"/>
            <p14:sldId id="267"/>
          </p14:sldIdLst>
        </p14:section>
        <p14:section name="Image Audit review" id="{48937CFE-3346-4411-BD97-C2FBA2BEDCE1}">
          <p14:sldIdLst>
            <p14:sldId id="310"/>
            <p14:sldId id="288"/>
            <p14:sldId id="268"/>
            <p14:sldId id="305"/>
            <p14:sldId id="306"/>
          </p14:sldIdLst>
        </p14:section>
        <p14:section name="Akam crural audit" id="{41975760-6329-4380-9C7A-7ECE72D43763}">
          <p14:sldIdLst>
            <p14:sldId id="311"/>
            <p14:sldId id="291"/>
            <p14:sldId id="295"/>
          </p14:sldIdLst>
        </p14:section>
        <p14:section name="Veiwpoint update" id="{81330BCC-ED0D-4FDD-B090-88819D0C83A4}">
          <p14:sldIdLst>
            <p14:sldId id="312"/>
            <p14:sldId id="292"/>
            <p14:sldId id="300"/>
            <p14:sldId id="301"/>
            <p14:sldId id="302"/>
            <p14:sldId id="303"/>
            <p14:sldId id="304"/>
          </p14:sldIdLst>
        </p14:section>
        <p14:section name="DVT" id="{6150CD6A-E49C-4791-AB45-BF7B0E5BBE47}">
          <p14:sldIdLst>
            <p14:sldId id="313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Trainee update" id="{18F239C5-223D-4898-A813-C66BC3287708}">
          <p14:sldIdLst>
            <p14:sldId id="314"/>
            <p14:sldId id="293"/>
            <p14:sldId id="296"/>
            <p14:sldId id="297"/>
          </p14:sldIdLst>
        </p14:section>
        <p14:section name="Congenital ICA" id="{32378C9C-72D3-4FF5-9AFF-3D68CBBCC6B7}">
          <p14:sldIdLst>
            <p14:sldId id="315"/>
            <p14:sldId id="256"/>
            <p14:sldId id="257"/>
            <p14:sldId id="258"/>
            <p14:sldId id="298"/>
            <p14:sldId id="261"/>
            <p14:sldId id="262"/>
            <p14:sldId id="263"/>
            <p14:sldId id="259"/>
            <p14:sldId id="265"/>
            <p14:sldId id="260"/>
            <p14:sldId id="264"/>
            <p14:sldId id="266"/>
            <p14:sldId id="299"/>
          </p14:sldIdLst>
        </p14:section>
        <p14:section name="Department overview" id="{00FFDB34-1CF7-4818-89F6-A4C63BDEAA60}">
          <p14:sldIdLst>
            <p14:sldId id="316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DB.nhs.uk\FileStore\CMD\Shared\Vascular\Vascular%20lab\Service%20Evaluations\DVT\DVT%20service%20full%20analy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DB.nhs.uk\FileStore\CMD\Shared\Vascular\Vascular%20lab\Service%20Evaluations\DVT\DVT%20service%20full%20analytic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HDB.nhs.uk\FileStore\CMD\Shared\Vascular\Vascular%20lab\Service%20Evaluations\DVT\DVT%20service%20full%20analyti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DB.nhs.uk\FileStore\CMD\Shared\Vascular\Vascular%20lab\Service%20Evaluations\DVT\DVT%20service%20full%20analytic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DB.nhs.uk\FileStore\CMD\Shared\Vascular\Vascular%20lab\Service%20Evaluations\DVT\Daily%20variance%20full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DB.nhs.uk\FileStore\CMD\Shared\Vascular\Vascular%20lab\Service%20Evaluations\DVT\Daily%20variance%20full%20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DB.nhs.uk\FileStore\CMD\Shared\Vascular\Vascular%20lab\Service%20Evaluations\DVT\Daily%20variance%20full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cat>
            <c:multiLvlStrRef>
              <c:f>Pivots!$K$71:$L$123</c:f>
              <c:multiLvlStrCache>
                <c:ptCount val="5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Pivots!$M$71:$M$123</c:f>
              <c:numCache>
                <c:formatCode>General</c:formatCode>
                <c:ptCount val="53"/>
                <c:pt idx="0">
                  <c:v>157</c:v>
                </c:pt>
                <c:pt idx="1">
                  <c:v>157</c:v>
                </c:pt>
                <c:pt idx="2">
                  <c:v>176</c:v>
                </c:pt>
                <c:pt idx="3">
                  <c:v>158</c:v>
                </c:pt>
                <c:pt idx="4">
                  <c:v>166</c:v>
                </c:pt>
                <c:pt idx="5">
                  <c:v>175</c:v>
                </c:pt>
                <c:pt idx="6">
                  <c:v>200</c:v>
                </c:pt>
                <c:pt idx="7">
                  <c:v>165</c:v>
                </c:pt>
                <c:pt idx="8">
                  <c:v>160</c:v>
                </c:pt>
                <c:pt idx="9">
                  <c:v>197</c:v>
                </c:pt>
                <c:pt idx="10">
                  <c:v>152</c:v>
                </c:pt>
                <c:pt idx="11">
                  <c:v>127</c:v>
                </c:pt>
                <c:pt idx="12">
                  <c:v>149</c:v>
                </c:pt>
                <c:pt idx="13">
                  <c:v>149</c:v>
                </c:pt>
                <c:pt idx="14">
                  <c:v>158</c:v>
                </c:pt>
                <c:pt idx="15">
                  <c:v>167</c:v>
                </c:pt>
                <c:pt idx="16">
                  <c:v>176</c:v>
                </c:pt>
                <c:pt idx="17">
                  <c:v>171</c:v>
                </c:pt>
                <c:pt idx="18">
                  <c:v>183</c:v>
                </c:pt>
                <c:pt idx="19">
                  <c:v>173</c:v>
                </c:pt>
                <c:pt idx="20">
                  <c:v>162</c:v>
                </c:pt>
                <c:pt idx="21">
                  <c:v>174</c:v>
                </c:pt>
                <c:pt idx="22">
                  <c:v>167</c:v>
                </c:pt>
                <c:pt idx="23">
                  <c:v>171</c:v>
                </c:pt>
                <c:pt idx="24">
                  <c:v>187</c:v>
                </c:pt>
                <c:pt idx="25">
                  <c:v>155</c:v>
                </c:pt>
                <c:pt idx="26">
                  <c:v>126</c:v>
                </c:pt>
                <c:pt idx="27">
                  <c:v>119</c:v>
                </c:pt>
                <c:pt idx="28">
                  <c:v>147</c:v>
                </c:pt>
                <c:pt idx="29">
                  <c:v>173</c:v>
                </c:pt>
                <c:pt idx="30">
                  <c:v>200</c:v>
                </c:pt>
                <c:pt idx="31">
                  <c:v>155</c:v>
                </c:pt>
                <c:pt idx="32">
                  <c:v>148</c:v>
                </c:pt>
                <c:pt idx="33">
                  <c:v>152</c:v>
                </c:pt>
                <c:pt idx="34">
                  <c:v>139</c:v>
                </c:pt>
                <c:pt idx="35">
                  <c:v>131</c:v>
                </c:pt>
                <c:pt idx="36">
                  <c:v>132</c:v>
                </c:pt>
                <c:pt idx="37">
                  <c:v>111</c:v>
                </c:pt>
                <c:pt idx="38">
                  <c:v>180</c:v>
                </c:pt>
                <c:pt idx="39">
                  <c:v>181</c:v>
                </c:pt>
                <c:pt idx="40">
                  <c:v>165</c:v>
                </c:pt>
                <c:pt idx="41">
                  <c:v>193</c:v>
                </c:pt>
                <c:pt idx="42">
                  <c:v>187</c:v>
                </c:pt>
                <c:pt idx="43">
                  <c:v>153</c:v>
                </c:pt>
                <c:pt idx="44">
                  <c:v>183</c:v>
                </c:pt>
                <c:pt idx="45">
                  <c:v>165</c:v>
                </c:pt>
                <c:pt idx="46">
                  <c:v>170</c:v>
                </c:pt>
                <c:pt idx="47">
                  <c:v>159</c:v>
                </c:pt>
                <c:pt idx="48">
                  <c:v>164</c:v>
                </c:pt>
                <c:pt idx="49">
                  <c:v>164</c:v>
                </c:pt>
                <c:pt idx="50">
                  <c:v>203</c:v>
                </c:pt>
                <c:pt idx="51">
                  <c:v>172</c:v>
                </c:pt>
                <c:pt idx="52">
                  <c:v>230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606784"/>
        <c:axId val="218362240"/>
      </c:lineChart>
      <c:catAx>
        <c:axId val="217606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8362240"/>
        <c:crosses val="autoZero"/>
        <c:auto val="1"/>
        <c:lblAlgn val="ctr"/>
        <c:lblOffset val="100"/>
        <c:noMultiLvlLbl val="0"/>
      </c:catAx>
      <c:valAx>
        <c:axId val="218362240"/>
        <c:scaling>
          <c:orientation val="minMax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7606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Seasonal Variance (about the annual mean)</a:t>
            </a:r>
          </a:p>
          <a:p>
            <a:pPr>
              <a:defRPr/>
            </a:pPr>
            <a:endParaRPr lang="en-GB"/>
          </a:p>
        </c:rich>
      </c:tx>
      <c:layout>
        <c:manualLayout>
          <c:xMode val="edge"/>
          <c:yMode val="edge"/>
          <c:x val="0.12511228347399755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613778171090344E-2"/>
          <c:y val="0.19954870224555263"/>
          <c:w val="0.8928307571256493"/>
          <c:h val="0.7490507436570428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poly"/>
            <c:order val="2"/>
            <c:dispRSqr val="0"/>
            <c:dispEq val="0"/>
          </c:trendline>
          <c:val>
            <c:numRef>
              <c:f>'Working days per month'!$AM$4:$AM$15</c:f>
              <c:numCache>
                <c:formatCode>0%</c:formatCode>
                <c:ptCount val="12"/>
                <c:pt idx="0">
                  <c:v>-4.4239747634069237E-2</c:v>
                </c:pt>
                <c:pt idx="1">
                  <c:v>-0.10844164037854886</c:v>
                </c:pt>
                <c:pt idx="2">
                  <c:v>2.1173501577287146E-2</c:v>
                </c:pt>
                <c:pt idx="3">
                  <c:v>-3.4548895899053522E-2</c:v>
                </c:pt>
                <c:pt idx="4">
                  <c:v>7.2050473186120012E-2</c:v>
                </c:pt>
                <c:pt idx="5">
                  <c:v>7.8107255520504904E-2</c:v>
                </c:pt>
                <c:pt idx="6">
                  <c:v>0.16593059936908516</c:v>
                </c:pt>
                <c:pt idx="7">
                  <c:v>-2.1829652996845361E-2</c:v>
                </c:pt>
                <c:pt idx="8">
                  <c:v>-1.1230283911671912E-2</c:v>
                </c:pt>
                <c:pt idx="9">
                  <c:v>4.1766561514195555E-2</c:v>
                </c:pt>
                <c:pt idx="10">
                  <c:v>-4.9085173501577262E-2</c:v>
                </c:pt>
                <c:pt idx="11">
                  <c:v>-0.10965299684542584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554496"/>
        <c:axId val="170556032"/>
      </c:lineChart>
      <c:catAx>
        <c:axId val="17055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0556032"/>
        <c:crosses val="autoZero"/>
        <c:auto val="1"/>
        <c:lblAlgn val="ctr"/>
        <c:lblOffset val="100"/>
        <c:noMultiLvlLbl val="0"/>
      </c:catAx>
      <c:valAx>
        <c:axId val="170556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055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scans per day - Seasonal Variance</a:t>
            </a:r>
          </a:p>
        </c:rich>
      </c:tx>
      <c:layout>
        <c:manualLayout>
          <c:xMode val="edge"/>
          <c:yMode val="edge"/>
          <c:x val="0.15334602489050173"/>
          <c:y val="1.85185185185185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08582237276207E-2"/>
          <c:y val="0.14399314668999708"/>
          <c:w val="0.87050487146990363"/>
          <c:h val="0.64214421114027409"/>
        </c:manualLayout>
      </c:layout>
      <c:lineChart>
        <c:grouping val="standard"/>
        <c:varyColors val="0"/>
        <c:ser>
          <c:idx val="0"/>
          <c:order val="0"/>
          <c:tx>
            <c:strRef>
              <c:f>'Working days per month'!$AG$18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'Working days per month'!$C$4:$C$15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'Working days per month'!$AG$19:$AG$30</c:f>
              <c:numCache>
                <c:formatCode>0.0</c:formatCode>
                <c:ptCount val="12"/>
                <c:pt idx="0">
                  <c:v>7.0900000000000007</c:v>
                </c:pt>
                <c:pt idx="1">
                  <c:v>7.85</c:v>
                </c:pt>
                <c:pt idx="2">
                  <c:v>8.4</c:v>
                </c:pt>
                <c:pt idx="3">
                  <c:v>7.9</c:v>
                </c:pt>
                <c:pt idx="4">
                  <c:v>7.62</c:v>
                </c:pt>
                <c:pt idx="5">
                  <c:v>8.32</c:v>
                </c:pt>
                <c:pt idx="6">
                  <c:v>9.17</c:v>
                </c:pt>
                <c:pt idx="7">
                  <c:v>7.3266666666666662</c:v>
                </c:pt>
                <c:pt idx="8">
                  <c:v>8</c:v>
                </c:pt>
                <c:pt idx="9">
                  <c:v>8.58</c:v>
                </c:pt>
                <c:pt idx="10">
                  <c:v>6.8900000000000006</c:v>
                </c:pt>
                <c:pt idx="11">
                  <c:v>6.5766666666666662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'Working days per month'!$AH$18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'Working days per month'!$C$4:$C$15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'Working days per month'!$AH$19:$AH$30</c:f>
              <c:numCache>
                <c:formatCode>0.0</c:formatCode>
                <c:ptCount val="12"/>
                <c:pt idx="0">
                  <c:v>6.7700000000000005</c:v>
                </c:pt>
                <c:pt idx="1">
                  <c:v>7.45</c:v>
                </c:pt>
                <c:pt idx="2">
                  <c:v>7.5</c:v>
                </c:pt>
                <c:pt idx="3">
                  <c:v>8.33</c:v>
                </c:pt>
                <c:pt idx="4">
                  <c:v>8.5400000000000009</c:v>
                </c:pt>
                <c:pt idx="5">
                  <c:v>8.5500000000000007</c:v>
                </c:pt>
                <c:pt idx="6">
                  <c:v>8</c:v>
                </c:pt>
                <c:pt idx="7">
                  <c:v>8.293333333333333</c:v>
                </c:pt>
                <c:pt idx="8">
                  <c:v>7.67</c:v>
                </c:pt>
                <c:pt idx="9">
                  <c:v>7.62</c:v>
                </c:pt>
                <c:pt idx="10">
                  <c:v>8</c:v>
                </c:pt>
                <c:pt idx="11">
                  <c:v>8.5866666666666678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'Working days per month'!$AI$18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'Working days per month'!$C$4:$C$15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'Working days per month'!$AI$19:$AI$30</c:f>
              <c:numCache>
                <c:formatCode>0.0</c:formatCode>
                <c:ptCount val="12"/>
                <c:pt idx="0">
                  <c:v>8.49</c:v>
                </c:pt>
                <c:pt idx="1">
                  <c:v>7.75</c:v>
                </c:pt>
                <c:pt idx="2">
                  <c:v>5.55</c:v>
                </c:pt>
                <c:pt idx="3">
                  <c:v>6.1233333333333331</c:v>
                </c:pt>
                <c:pt idx="4">
                  <c:v>7.85</c:v>
                </c:pt>
                <c:pt idx="5">
                  <c:v>7.75</c:v>
                </c:pt>
                <c:pt idx="6">
                  <c:v>8.8000000000000007</c:v>
                </c:pt>
                <c:pt idx="7">
                  <c:v>7.75</c:v>
                </c:pt>
                <c:pt idx="8">
                  <c:v>6.68</c:v>
                </c:pt>
                <c:pt idx="9">
                  <c:v>6.9600000000000009</c:v>
                </c:pt>
                <c:pt idx="10">
                  <c:v>6.55</c:v>
                </c:pt>
                <c:pt idx="11">
                  <c:v>6.4133333333333322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'Working days per month'!$AJ$18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'Working days per month'!$C$4:$C$15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'Working days per month'!$AJ$19:$AJ$30</c:f>
              <c:numCache>
                <c:formatCode>0.0</c:formatCode>
                <c:ptCount val="12"/>
                <c:pt idx="0">
                  <c:v>6.6</c:v>
                </c:pt>
                <c:pt idx="1">
                  <c:v>5.55</c:v>
                </c:pt>
                <c:pt idx="2">
                  <c:v>7.76</c:v>
                </c:pt>
                <c:pt idx="3">
                  <c:v>9.0500000000000007</c:v>
                </c:pt>
                <c:pt idx="4">
                  <c:v>8.6999999999999993</c:v>
                </c:pt>
                <c:pt idx="5">
                  <c:v>8.8099999999999987</c:v>
                </c:pt>
                <c:pt idx="6">
                  <c:v>8.5100000000000016</c:v>
                </c:pt>
                <c:pt idx="7">
                  <c:v>7.19</c:v>
                </c:pt>
                <c:pt idx="8">
                  <c:v>8.35</c:v>
                </c:pt>
                <c:pt idx="9">
                  <c:v>7.9</c:v>
                </c:pt>
                <c:pt idx="10">
                  <c:v>7.7</c:v>
                </c:pt>
                <c:pt idx="11">
                  <c:v>7.4533333333333331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'Working days per month'!$AK$18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'Working days per month'!$C$4:$C$15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'Working days per month'!$AK$19:$AK$23</c:f>
              <c:numCache>
                <c:formatCode>0.0</c:formatCode>
                <c:ptCount val="5"/>
                <c:pt idx="0">
                  <c:v>8.1999999999999993</c:v>
                </c:pt>
                <c:pt idx="1">
                  <c:v>8.1999999999999993</c:v>
                </c:pt>
                <c:pt idx="2">
                  <c:v>8.879999999999999</c:v>
                </c:pt>
                <c:pt idx="3">
                  <c:v>9.0333333333333332</c:v>
                </c:pt>
                <c:pt idx="4">
                  <c:v>10.89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'Working days per month'!$AL$18</c:f>
              <c:strCache>
                <c:ptCount val="1"/>
                <c:pt idx="0">
                  <c:v>Average</c:v>
                </c:pt>
              </c:strCache>
            </c:strRef>
          </c:tx>
          <c:spPr>
            <a:ln w="63500"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'Working days per month'!$C$4:$C$15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'Working days per month'!$AL$19:$AL$30</c:f>
              <c:numCache>
                <c:formatCode>0.0</c:formatCode>
                <c:ptCount val="12"/>
                <c:pt idx="0">
                  <c:v>7.4300000000000015</c:v>
                </c:pt>
                <c:pt idx="1">
                  <c:v>7.3599999999999994</c:v>
                </c:pt>
                <c:pt idx="2">
                  <c:v>7.6180000000000003</c:v>
                </c:pt>
                <c:pt idx="3">
                  <c:v>8.0873333333333335</c:v>
                </c:pt>
                <c:pt idx="4">
                  <c:v>8.7199999999999989</c:v>
                </c:pt>
                <c:pt idx="5">
                  <c:v>8.3574999999999999</c:v>
                </c:pt>
                <c:pt idx="6">
                  <c:v>8.620000000000001</c:v>
                </c:pt>
                <c:pt idx="7">
                  <c:v>7.64</c:v>
                </c:pt>
                <c:pt idx="8">
                  <c:v>7.6750000000000007</c:v>
                </c:pt>
                <c:pt idx="9">
                  <c:v>7.7650000000000006</c:v>
                </c:pt>
                <c:pt idx="10">
                  <c:v>7.2850000000000001</c:v>
                </c:pt>
                <c:pt idx="11">
                  <c:v>7.2575000000000003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267648"/>
        <c:axId val="218269184"/>
      </c:lineChart>
      <c:catAx>
        <c:axId val="21826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8269184"/>
        <c:crosses val="autoZero"/>
        <c:auto val="1"/>
        <c:lblAlgn val="ctr"/>
        <c:lblOffset val="100"/>
        <c:noMultiLvlLbl val="0"/>
      </c:catAx>
      <c:valAx>
        <c:axId val="218269184"/>
        <c:scaling>
          <c:orientation val="minMax"/>
          <c:max val="12"/>
          <c:min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1826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6921879556722081"/>
          <c:w val="0.95934485842900918"/>
          <c:h val="0.127303149606299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714299601438717E-2"/>
          <c:y val="1.9929902210866504E-2"/>
          <c:w val="0.78877904150870026"/>
          <c:h val="0.89855020909362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'Working days per month'!$AG$35</c:f>
              <c:strCache>
                <c:ptCount val="1"/>
                <c:pt idx="0">
                  <c:v>Mon</c:v>
                </c:pt>
              </c:strCache>
            </c:strRef>
          </c:tx>
          <c:invertIfNegative val="0"/>
          <c:trendline>
            <c:spPr>
              <a:ln w="1905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cat>
            <c:numRef>
              <c:f>'Working days per month'!$AF$36:$AF$40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'Working days per month'!$AG$36:$AG$40</c:f>
              <c:numCache>
                <c:formatCode>0.0</c:formatCode>
                <c:ptCount val="5"/>
                <c:pt idx="0">
                  <c:v>6.9194444444444443</c:v>
                </c:pt>
                <c:pt idx="1">
                  <c:v>7.9013888888888886</c:v>
                </c:pt>
                <c:pt idx="2">
                  <c:v>8.6055555555555561</c:v>
                </c:pt>
                <c:pt idx="3">
                  <c:v>8.5069444444444446</c:v>
                </c:pt>
                <c:pt idx="4">
                  <c:v>9.8333333333333321</c:v>
                </c:pt>
              </c:numCache>
            </c:numRef>
          </c:val>
        </c:ser>
        <c:ser>
          <c:idx val="1"/>
          <c:order val="1"/>
          <c:tx>
            <c:strRef>
              <c:f>'Working days per month'!$AH$35</c:f>
              <c:strCache>
                <c:ptCount val="1"/>
                <c:pt idx="0">
                  <c:v>Tues</c:v>
                </c:pt>
              </c:strCache>
            </c:strRef>
          </c:tx>
          <c:invertIfNegative val="0"/>
          <c:trendline>
            <c:spPr>
              <a:ln w="19050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val>
            <c:numRef>
              <c:f>'Working days per month'!$AH$36:$AH$40</c:f>
              <c:numCache>
                <c:formatCode>0.0</c:formatCode>
                <c:ptCount val="5"/>
                <c:pt idx="0">
                  <c:v>8.4194444444444443</c:v>
                </c:pt>
                <c:pt idx="1">
                  <c:v>8.35</c:v>
                </c:pt>
                <c:pt idx="2">
                  <c:v>7.8624999999999998</c:v>
                </c:pt>
                <c:pt idx="3">
                  <c:v>7.8902777777777766</c:v>
                </c:pt>
                <c:pt idx="4">
                  <c:v>10.76</c:v>
                </c:pt>
              </c:numCache>
            </c:numRef>
          </c:val>
        </c:ser>
        <c:ser>
          <c:idx val="2"/>
          <c:order val="2"/>
          <c:tx>
            <c:strRef>
              <c:f>'Working days per month'!$AI$35</c:f>
              <c:strCache>
                <c:ptCount val="1"/>
                <c:pt idx="0">
                  <c:v>Weds</c:v>
                </c:pt>
              </c:strCache>
            </c:strRef>
          </c:tx>
          <c:invertIfNegative val="0"/>
          <c:trendline>
            <c:spPr>
              <a:ln w="19050">
                <a:solidFill>
                  <a:schemeClr val="accent3"/>
                </a:solidFill>
              </a:ln>
            </c:spPr>
            <c:trendlineType val="linear"/>
            <c:dispRSqr val="0"/>
            <c:dispEq val="0"/>
          </c:trendline>
          <c:val>
            <c:numRef>
              <c:f>'Working days per month'!$AI$36:$AI$40</c:f>
              <c:numCache>
                <c:formatCode>0.0</c:formatCode>
                <c:ptCount val="5"/>
                <c:pt idx="0">
                  <c:v>8.1458333333333339</c:v>
                </c:pt>
                <c:pt idx="1">
                  <c:v>7.7361111111111098</c:v>
                </c:pt>
                <c:pt idx="2">
                  <c:v>6.6749999999999998</c:v>
                </c:pt>
                <c:pt idx="3">
                  <c:v>7.895833333333333</c:v>
                </c:pt>
                <c:pt idx="4">
                  <c:v>8.379999999999999</c:v>
                </c:pt>
              </c:numCache>
            </c:numRef>
          </c:val>
        </c:ser>
        <c:ser>
          <c:idx val="3"/>
          <c:order val="3"/>
          <c:tx>
            <c:strRef>
              <c:f>'Working days per month'!$AJ$35</c:f>
              <c:strCache>
                <c:ptCount val="1"/>
                <c:pt idx="0">
                  <c:v>Thu</c:v>
                </c:pt>
              </c:strCache>
            </c:strRef>
          </c:tx>
          <c:invertIfNegative val="0"/>
          <c:trendline>
            <c:spPr>
              <a:ln w="19050">
                <a:solidFill>
                  <a:srgbClr val="7030A0"/>
                </a:solidFill>
              </a:ln>
            </c:spPr>
            <c:trendlineType val="linear"/>
            <c:dispRSqr val="0"/>
            <c:dispEq val="0"/>
          </c:trendline>
          <c:val>
            <c:numRef>
              <c:f>'Working days per month'!$AJ$36:$AJ$40</c:f>
              <c:numCache>
                <c:formatCode>0.0</c:formatCode>
                <c:ptCount val="5"/>
                <c:pt idx="0">
                  <c:v>8</c:v>
                </c:pt>
                <c:pt idx="1">
                  <c:v>7.7374999999999998</c:v>
                </c:pt>
                <c:pt idx="2">
                  <c:v>6.3249999999999993</c:v>
                </c:pt>
                <c:pt idx="3">
                  <c:v>7.1291666666666673</c:v>
                </c:pt>
                <c:pt idx="4">
                  <c:v>8.18</c:v>
                </c:pt>
              </c:numCache>
            </c:numRef>
          </c:val>
        </c:ser>
        <c:ser>
          <c:idx val="4"/>
          <c:order val="4"/>
          <c:tx>
            <c:strRef>
              <c:f>'Working days per month'!$AK$35</c:f>
              <c:strCache>
                <c:ptCount val="1"/>
                <c:pt idx="0">
                  <c:v>Fri</c:v>
                </c:pt>
              </c:strCache>
            </c:strRef>
          </c:tx>
          <c:invertIfNegative val="0"/>
          <c:trendline>
            <c:spPr>
              <a:ln w="22225"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val>
            <c:numRef>
              <c:f>'Working days per month'!$AK$36:$AK$40</c:f>
              <c:numCache>
                <c:formatCode>0.0</c:formatCode>
                <c:ptCount val="5"/>
                <c:pt idx="0">
                  <c:v>7.5666666666666673</c:v>
                </c:pt>
                <c:pt idx="1">
                  <c:v>7.9874999999999998</c:v>
                </c:pt>
                <c:pt idx="2">
                  <c:v>6.6430555555555557</c:v>
                </c:pt>
                <c:pt idx="3">
                  <c:v>7.5666666666666664</c:v>
                </c:pt>
                <c:pt idx="4">
                  <c:v>8.0500000000000007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86816"/>
        <c:axId val="218804992"/>
      </c:barChart>
      <c:catAx>
        <c:axId val="21878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8804992"/>
        <c:crosses val="autoZero"/>
        <c:auto val="1"/>
        <c:lblAlgn val="ctr"/>
        <c:lblOffset val="100"/>
        <c:noMultiLvlLbl val="0"/>
      </c:catAx>
      <c:valAx>
        <c:axId val="218804992"/>
        <c:scaling>
          <c:orientation val="minMax"/>
          <c:min val="6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8786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2022 - Days with &gt;10 </a:t>
            </a:r>
            <a:r>
              <a:rPr lang="en-GB" dirty="0" smtClean="0"/>
              <a:t>scans</a:t>
            </a:r>
            <a:endParaRPr lang="en-GB" baseline="0" dirty="0"/>
          </a:p>
        </c:rich>
      </c:tx>
      <c:layout>
        <c:manualLayout>
          <c:xMode val="edge"/>
          <c:yMode val="edge"/>
          <c:x val="0.26763083984107411"/>
          <c:y val="0.1122350041914534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210629921259842E-2"/>
          <c:y val="0.23195610965296004"/>
          <c:w val="0.87799912510936129"/>
          <c:h val="0.675212160979877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'&gt;10 scans  day'!$C$22</c:f>
              <c:strCache>
                <c:ptCount val="1"/>
                <c:pt idx="0">
                  <c:v>&gt;10 (-BH)</c:v>
                </c:pt>
              </c:strCache>
            </c:strRef>
          </c:tx>
          <c:invertIfNegative val="0"/>
          <c:cat>
            <c:strRef>
              <c:f>'&gt;10 scans  day'!$B$23:$B$27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'&gt;10 scans  day'!$C$23:$C$27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'&gt;10 scans  day'!$D$22</c:f>
              <c:strCache>
                <c:ptCount val="1"/>
                <c:pt idx="0">
                  <c:v>&gt;10 (+BH)</c:v>
                </c:pt>
              </c:strCache>
            </c:strRef>
          </c:tx>
          <c:invertIfNegative val="0"/>
          <c:cat>
            <c:strRef>
              <c:f>'&gt;10 scans  day'!$B$23:$B$27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'&gt;10 scans  day'!$D$23:$D$27</c:f>
              <c:numCache>
                <c:formatCode>General</c:formatCode>
                <c:ptCount val="5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729856"/>
        <c:axId val="218735744"/>
      </c:barChart>
      <c:catAx>
        <c:axId val="21872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8735744"/>
        <c:crosses val="autoZero"/>
        <c:auto val="1"/>
        <c:lblAlgn val="ctr"/>
        <c:lblOffset val="100"/>
        <c:noMultiLvlLbl val="0"/>
      </c:catAx>
      <c:valAx>
        <c:axId val="21873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72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2022</a:t>
            </a:r>
            <a:r>
              <a:rPr lang="en-GB" baseline="0"/>
              <a:t> - Days with &gt; 10 scans (Excluding May)</a:t>
            </a:r>
            <a:endParaRPr lang="en-GB"/>
          </a:p>
        </c:rich>
      </c:tx>
      <c:layout>
        <c:manualLayout>
          <c:xMode val="edge"/>
          <c:yMode val="edge"/>
          <c:x val="0.107419545976373"/>
          <c:y val="0.1352934062167288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7905074365704287E-2"/>
          <c:y val="0.22732648002333042"/>
          <c:w val="0.9115393700787402"/>
          <c:h val="0.656693642461358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'&gt;10 scans  day'!$C$31</c:f>
              <c:strCache>
                <c:ptCount val="1"/>
                <c:pt idx="0">
                  <c:v>&gt;10 (-BH)</c:v>
                </c:pt>
              </c:strCache>
            </c:strRef>
          </c:tx>
          <c:invertIfNegative val="0"/>
          <c:cat>
            <c:strRef>
              <c:f>'&gt;10 scans  day'!$B$32:$B$36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'&gt;10 scans  day'!$C$32:$C$36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'&gt;10 scans  day'!$D$31</c:f>
              <c:strCache>
                <c:ptCount val="1"/>
                <c:pt idx="0">
                  <c:v>&gt;10 (+BH)</c:v>
                </c:pt>
              </c:strCache>
            </c:strRef>
          </c:tx>
          <c:invertIfNegative val="0"/>
          <c:cat>
            <c:strRef>
              <c:f>'&gt;10 scans  day'!$B$32:$B$36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'&gt;10 scans  day'!$D$32:$D$36</c:f>
              <c:numCache>
                <c:formatCode>General</c:formatCode>
                <c:ptCount val="5"/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904064"/>
        <c:axId val="218905600"/>
      </c:barChart>
      <c:catAx>
        <c:axId val="2189040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8905600"/>
        <c:crosses val="autoZero"/>
        <c:auto val="1"/>
        <c:lblAlgn val="ctr"/>
        <c:lblOffset val="100"/>
        <c:noMultiLvlLbl val="0"/>
      </c:catAx>
      <c:valAx>
        <c:axId val="218905600"/>
        <c:scaling>
          <c:orientation val="minMax"/>
          <c:max val="1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904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5992252900653E-2"/>
          <c:y val="5.133909391061444E-2"/>
          <c:w val="0.82092156699732155"/>
          <c:h val="0.7234136444996585"/>
        </c:manualLayout>
      </c:layout>
      <c:lineChart>
        <c:grouping val="standard"/>
        <c:varyColors val="0"/>
        <c:ser>
          <c:idx val="0"/>
          <c:order val="0"/>
          <c:tx>
            <c:strRef>
              <c:f>'&gt; 10 scans'!$C$82:$H$82</c:f>
              <c:strCache>
                <c:ptCount val="1"/>
                <c:pt idx="0">
                  <c:v>2018-2022 Average</c:v>
                </c:pt>
              </c:strCache>
            </c:strRef>
          </c:tx>
          <c:marker>
            <c:symbol val="none"/>
          </c:marker>
          <c:cat>
            <c:strRef>
              <c:f>'&gt; 10 scans'!$C$84:$C$95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'&gt; 10 scans'!$I$84:$I$95</c:f>
              <c:numCache>
                <c:formatCode>0%</c:formatCode>
                <c:ptCount val="12"/>
                <c:pt idx="0">
                  <c:v>2.8181818181818186E-2</c:v>
                </c:pt>
                <c:pt idx="1">
                  <c:v>0.04</c:v>
                </c:pt>
                <c:pt idx="2">
                  <c:v>9.9360060229625444E-2</c:v>
                </c:pt>
                <c:pt idx="3">
                  <c:v>4.0526315789473688E-2</c:v>
                </c:pt>
                <c:pt idx="4">
                  <c:v>0.15839598997493734</c:v>
                </c:pt>
                <c:pt idx="5">
                  <c:v>5.795454545454546E-2</c:v>
                </c:pt>
                <c:pt idx="6">
                  <c:v>9.9802371541501983E-2</c:v>
                </c:pt>
                <c:pt idx="7">
                  <c:v>4.9404761904761903E-2</c:v>
                </c:pt>
                <c:pt idx="8">
                  <c:v>5.7954545454545453E-2</c:v>
                </c:pt>
                <c:pt idx="9">
                  <c:v>6.6205533596837951E-2</c:v>
                </c:pt>
                <c:pt idx="10">
                  <c:v>0</c:v>
                </c:pt>
                <c:pt idx="11">
                  <c:v>4.7619047619047616E-2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'&gt; 10 scans'!$H$83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'&gt; 10 scans'!$H$84:$H$88</c:f>
              <c:numCache>
                <c:formatCode>0%</c:formatCode>
                <c:ptCount val="5"/>
                <c:pt idx="0">
                  <c:v>0.05</c:v>
                </c:pt>
                <c:pt idx="1">
                  <c:v>0.15</c:v>
                </c:pt>
                <c:pt idx="2">
                  <c:v>0.17391304347826086</c:v>
                </c:pt>
                <c:pt idx="3">
                  <c:v>5.2631578947368418E-2</c:v>
                </c:pt>
                <c:pt idx="4">
                  <c:v>0.47619047619047616</c:v>
                </c:pt>
              </c:numCache>
            </c:numRef>
          </c:val>
          <c:smooth val="0"/>
        </c:ser>
        <c:ser>
          <c:idx val="1"/>
          <c:order val="2"/>
          <c:tx>
            <c:v>2018-2021 Average</c:v>
          </c:tx>
          <c:marker>
            <c:symbol val="none"/>
          </c:marker>
          <c:val>
            <c:numRef>
              <c:f>'&gt; 10 scans'!$L$84:$L$95</c:f>
              <c:numCache>
                <c:formatCode>0%</c:formatCode>
                <c:ptCount val="12"/>
                <c:pt idx="0">
                  <c:v>2.2727272727272728E-2</c:v>
                </c:pt>
                <c:pt idx="1">
                  <c:v>1.2500000000000001E-2</c:v>
                </c:pt>
                <c:pt idx="2">
                  <c:v>8.0721814417466592E-2</c:v>
                </c:pt>
                <c:pt idx="3">
                  <c:v>3.7500000000000006E-2</c:v>
                </c:pt>
                <c:pt idx="4">
                  <c:v>7.8947368421052627E-2</c:v>
                </c:pt>
                <c:pt idx="5">
                  <c:v>5.795454545454546E-2</c:v>
                </c:pt>
                <c:pt idx="6">
                  <c:v>9.9802371541501983E-2</c:v>
                </c:pt>
                <c:pt idx="7">
                  <c:v>4.9404761904761903E-2</c:v>
                </c:pt>
                <c:pt idx="8">
                  <c:v>5.7954545454545453E-2</c:v>
                </c:pt>
                <c:pt idx="9">
                  <c:v>6.6205533596837951E-2</c:v>
                </c:pt>
                <c:pt idx="10">
                  <c:v>0</c:v>
                </c:pt>
                <c:pt idx="11">
                  <c:v>4.7619047619047616E-2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67200"/>
        <c:axId val="218868736"/>
      </c:lineChart>
      <c:catAx>
        <c:axId val="2188672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8868736"/>
        <c:crosses val="autoZero"/>
        <c:auto val="1"/>
        <c:lblAlgn val="ctr"/>
        <c:lblOffset val="100"/>
        <c:noMultiLvlLbl val="0"/>
      </c:catAx>
      <c:valAx>
        <c:axId val="218868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886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4650586552897093E-2"/>
          <c:y val="0.89228118569050463"/>
          <c:w val="0.95944450367749101"/>
          <c:h val="0.1077187226596675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0.49348</cdr:x>
      <cdr:y>0.07986</cdr:y>
    </cdr:from>
    <cdr:to>
      <cdr:x>0.67225</cdr:x>
      <cdr:y>0.41319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4125" y="219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D28672B-BB01-4006-BCC6-0D07BF803FB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FAAF0C6-6DB2-484F-BB20-53DE932417F5}" type="datetimeFigureOut">
              <a:rPr lang="en-GB" smtClean="0"/>
              <a:t>15/06/2022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Bacon Sandwich - Finkins Gran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" y="404664"/>
            <a:ext cx="904013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Akam</a:t>
            </a:r>
            <a:r>
              <a:rPr lang="en-GB" dirty="0" smtClean="0"/>
              <a:t> </a:t>
            </a:r>
            <a:r>
              <a:rPr lang="en-GB" dirty="0" err="1" smtClean="0"/>
              <a:t>crural</a:t>
            </a:r>
            <a:r>
              <a:rPr lang="en-GB" dirty="0" smtClean="0"/>
              <a:t> audit 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pic>
        <p:nvPicPr>
          <p:cNvPr id="2055" name="Picture 7" descr="https://epos.myesr.org/posterimage/esr/essr2016/135514/media/674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1624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latest?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1960" y="1536192"/>
            <a:ext cx="3657600" cy="4590288"/>
          </a:xfrm>
        </p:spPr>
        <p:txBody>
          <a:bodyPr/>
          <a:lstStyle/>
          <a:p>
            <a:r>
              <a:rPr lang="en-GB" dirty="0" smtClean="0"/>
              <a:t>Retrospective part of the study is almost complete. </a:t>
            </a:r>
          </a:p>
          <a:p>
            <a:r>
              <a:rPr lang="en-GB" dirty="0" smtClean="0"/>
              <a:t>Better agreement than expected.</a:t>
            </a:r>
          </a:p>
          <a:p>
            <a:r>
              <a:rPr lang="en-GB" dirty="0" smtClean="0"/>
              <a:t>Our </a:t>
            </a:r>
            <a:r>
              <a:rPr lang="en-GB" dirty="0" err="1" smtClean="0"/>
              <a:t>crural</a:t>
            </a:r>
            <a:r>
              <a:rPr lang="en-GB" dirty="0" smtClean="0"/>
              <a:t> scans have an ~60-70% agreement to MRA.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503008"/>
            <a:ext cx="3657600" cy="4590288"/>
          </a:xfrm>
        </p:spPr>
        <p:txBody>
          <a:bodyPr/>
          <a:lstStyle/>
          <a:p>
            <a:r>
              <a:rPr lang="en-GB" dirty="0" smtClean="0"/>
              <a:t>Recap – audit to compare </a:t>
            </a:r>
            <a:r>
              <a:rPr lang="en-GB" dirty="0" err="1" smtClean="0"/>
              <a:t>crural</a:t>
            </a:r>
            <a:r>
              <a:rPr lang="en-GB" dirty="0" smtClean="0"/>
              <a:t> Duplex to MRA to determine accuracy of Duplex.</a:t>
            </a:r>
          </a:p>
          <a:p>
            <a:r>
              <a:rPr lang="en-GB" dirty="0" smtClean="0"/>
              <a:t>Potential for Duplex to replace/decrease the need for MRAs in certain patients. </a:t>
            </a:r>
            <a:endParaRPr lang="en-GB" dirty="0"/>
          </a:p>
        </p:txBody>
      </p:sp>
      <p:pic>
        <p:nvPicPr>
          <p:cNvPr id="1026" name="Picture 2" descr="C:\Users\heulwen.gilbert\AppData\Local\Microsoft\Windows\INetCache\IE\Z1MSM3K9\154825063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624"/>
            <a:ext cx="17281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en Elizabeth Is Back to Her Royal Du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096"/>
            <a:ext cx="820250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23528" y="1816224"/>
            <a:ext cx="3453179" cy="2088232"/>
          </a:xfrm>
          <a:prstGeom prst="wedgeEllipseCallout">
            <a:avLst>
              <a:gd name="adj1" fmla="val -69648"/>
              <a:gd name="adj2" fmla="val 442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Robert, what is this viewpoint I hear of?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Viewpoint update</a:t>
            </a:r>
            <a:br>
              <a:rPr lang="en-GB" dirty="0" smtClean="0"/>
            </a:br>
            <a:endParaRPr lang="en-GB" sz="3600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eulwen.gilbert\AppData\Local\Microsoft\Windows\INetCache\IE\EADDJ2P1\reportx1500w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7388"/>
            <a:ext cx="5112568" cy="33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Customisation phase -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044824"/>
          </a:xfrm>
        </p:spPr>
        <p:txBody>
          <a:bodyPr>
            <a:normAutofit/>
          </a:bodyPr>
          <a:lstStyle/>
          <a:p>
            <a:r>
              <a:rPr lang="en-GB" dirty="0" smtClean="0"/>
              <a:t>Designing the report layout (drawing lots of legs)</a:t>
            </a:r>
          </a:p>
          <a:p>
            <a:r>
              <a:rPr lang="en-GB" dirty="0" smtClean="0"/>
              <a:t>Selecting relevant information to present</a:t>
            </a:r>
          </a:p>
          <a:p>
            <a:r>
              <a:rPr lang="en-GB" dirty="0" smtClean="0"/>
              <a:t>Selecting the type of inputs (drop down </a:t>
            </a:r>
            <a:r>
              <a:rPr lang="en-GB" dirty="0" err="1" smtClean="0"/>
              <a:t>vs</a:t>
            </a:r>
            <a:r>
              <a:rPr lang="en-GB" dirty="0" smtClean="0"/>
              <a:t> hand typed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This is in phase now.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7504" y="4355976"/>
            <a:ext cx="7110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 </a:t>
            </a:r>
            <a:r>
              <a:rPr lang="en-GB" dirty="0"/>
              <a:t>will be trained by Viewpoint staff and then I in turn will train you.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There will be 2 ‘super-users’ initially that will be given back door access so that we can tweak things if needed (this will be myself and </a:t>
            </a:r>
            <a:r>
              <a:rPr lang="en-GB" dirty="0" err="1" smtClean="0"/>
              <a:t>Heulwen</a:t>
            </a:r>
            <a:r>
              <a:rPr lang="en-GB" dirty="0"/>
              <a:t>). We will also be able to run statistical queries through viewpoint too, I believe.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It is going to be awkward at first – but </a:t>
            </a:r>
            <a:r>
              <a:rPr lang="en-GB" b="1" u="sng" dirty="0"/>
              <a:t>I promise </a:t>
            </a:r>
            <a:r>
              <a:rPr lang="en-GB" dirty="0"/>
              <a:t>it will be easier after a while!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328498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Training phase - NEXT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9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Aiming to go live in November 2022.</a:t>
            </a:r>
          </a:p>
          <a:p>
            <a:pPr lvl="1"/>
            <a:r>
              <a:rPr lang="en-GB" dirty="0" smtClean="0"/>
              <a:t>Although this depends on many things out of our control.</a:t>
            </a:r>
          </a:p>
          <a:p>
            <a:endParaRPr lang="en-GB" dirty="0"/>
          </a:p>
          <a:p>
            <a:r>
              <a:rPr lang="en-GB" b="1" u="sng" dirty="0" smtClean="0"/>
              <a:t>But</a:t>
            </a:r>
            <a:r>
              <a:rPr lang="en-GB" dirty="0" smtClean="0"/>
              <a:t> – our back end limit is February 2023.  So it could be a while yet.</a:t>
            </a:r>
          </a:p>
          <a:p>
            <a:r>
              <a:rPr lang="en-GB" dirty="0" smtClean="0"/>
              <a:t>RDH Maternity have just gone through this process though - so I hope with their mock run before us has ironed out some of the wrinkles with our IT department etc.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3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reports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9479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69" y="1484784"/>
            <a:ext cx="3508417" cy="496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2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126"/>
            <a:ext cx="7620000" cy="1143000"/>
          </a:xfrm>
        </p:spPr>
        <p:txBody>
          <a:bodyPr/>
          <a:lstStyle/>
          <a:p>
            <a:r>
              <a:rPr lang="en-GB" dirty="0"/>
              <a:t>Example reports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39810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3672408" cy="520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6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126"/>
            <a:ext cx="7620000" cy="1030610"/>
          </a:xfrm>
        </p:spPr>
        <p:txBody>
          <a:bodyPr/>
          <a:lstStyle/>
          <a:p>
            <a:r>
              <a:rPr lang="en-GB" dirty="0"/>
              <a:t>Example reports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4104456" cy="580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en Elizabeth Is Back to Her Royal Du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096"/>
            <a:ext cx="820250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23528" y="1816224"/>
            <a:ext cx="3453179" cy="2088232"/>
          </a:xfrm>
          <a:prstGeom prst="wedgeEllipseCallout">
            <a:avLst>
              <a:gd name="adj1" fmla="val -69648"/>
              <a:gd name="adj2" fmla="val 442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By </a:t>
            </a:r>
            <a:r>
              <a:rPr lang="en-GB" dirty="0">
                <a:solidFill>
                  <a:schemeClr val="tx1"/>
                </a:solidFill>
              </a:rPr>
              <a:t>J</a:t>
            </a:r>
            <a:r>
              <a:rPr lang="en-GB" dirty="0" smtClean="0">
                <a:solidFill>
                  <a:schemeClr val="tx1"/>
                </a:solidFill>
              </a:rPr>
              <a:t>ove, we’re doing a lot of DVTs lately!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Queen Elizabeth Is Back to Her Royal Du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096"/>
            <a:ext cx="820250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23528" y="1816224"/>
            <a:ext cx="3453179" cy="2088232"/>
          </a:xfrm>
          <a:prstGeom prst="wedgeEllipseCallout">
            <a:avLst>
              <a:gd name="adj1" fmla="val -69648"/>
              <a:gd name="adj2" fmla="val 442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Where is my marmalade sandwich?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6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en-GB" u="sng" dirty="0" smtClean="0"/>
              <a:t>DVT clinic service evaluation</a:t>
            </a:r>
            <a:endParaRPr lang="en-GB" u="sng" dirty="0"/>
          </a:p>
        </p:txBody>
      </p:sp>
      <p:pic>
        <p:nvPicPr>
          <p:cNvPr id="1026" name="Picture 2" descr="Women: Beware of a sore l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552728" cy="354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May 2022</a:t>
            </a:r>
            <a:endParaRPr lang="en-GB" dirty="0"/>
          </a:p>
        </p:txBody>
      </p:sp>
      <p:pic>
        <p:nvPicPr>
          <p:cNvPr id="2050" name="Picture 2" descr="Why do humans cry when they are sad? | Biology | The Guard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068">
            <a:off x="218200" y="1628800"/>
            <a:ext cx="228025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y Is My Kid Crying and What Can I Do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80" y="1340768"/>
            <a:ext cx="3122847" cy="17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ying: 19 Weird Reasons You Get Emotional | 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8" y="299695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y men find it so hard to c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035">
            <a:off x="4909759" y="2044993"/>
            <a:ext cx="4024606" cy="26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rying When Angry: Causes, Physical Effects, How to Stop, M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4221088"/>
            <a:ext cx="4594276" cy="24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to Make Yourself Cry When You Really Need 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889">
            <a:off x="3039763" y="3061759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961" y="661338"/>
            <a:ext cx="392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…..A sad story of ? doing too many DVTs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217531"/>
            <a:ext cx="576064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0000"/>
                </a:solidFill>
              </a:rPr>
              <a:t>BUT, what do the stats say?</a:t>
            </a:r>
            <a:endParaRPr lang="en-GB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Fun Fact: May 2022 was the most DVT clinic scans we have ever performed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091475"/>
              </p:ext>
            </p:extLst>
          </p:nvPr>
        </p:nvGraphicFramePr>
        <p:xfrm>
          <a:off x="5292080" y="2204864"/>
          <a:ext cx="3096344" cy="348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928"/>
                <a:gridCol w="1230416"/>
              </a:tblGrid>
              <a:tr h="3372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ACLAPH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31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2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ALMOBR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10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2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ASWAN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2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HEUGIL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37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2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NPALIN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7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2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PLEIVERS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31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2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RJAMES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80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23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RLAWFORD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29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3212976"/>
            <a:ext cx="332315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: May 2022                             230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: March 2022                        203</a:t>
            </a:r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: July 2020 / July 2018         200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5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So the Questions to ask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Are we generally doing more DVTs?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as this a one off </a:t>
            </a:r>
          </a:p>
          <a:p>
            <a:pPr lvl="1"/>
            <a:r>
              <a:rPr lang="en-GB" dirty="0" smtClean="0"/>
              <a:t>… or does this correlate with seasonal variance?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many more are we generally doing?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 we need more slots?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4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scans PCM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Does this correlate with seasonal variance?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787757"/>
              </p:ext>
            </p:extLst>
          </p:nvPr>
        </p:nvGraphicFramePr>
        <p:xfrm>
          <a:off x="398412" y="2492896"/>
          <a:ext cx="8229600" cy="356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699792" y="3284984"/>
            <a:ext cx="0" cy="25922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04248" y="3284984"/>
            <a:ext cx="0" cy="25922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2" y="1700808"/>
            <a:ext cx="374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</a:t>
            </a:r>
            <a:r>
              <a:rPr lang="en-GB" u="sng" dirty="0" smtClean="0"/>
              <a:t>Mean number of scans each month</a:t>
            </a:r>
          </a:p>
          <a:p>
            <a:r>
              <a:rPr lang="en-GB" dirty="0"/>
              <a:t> </a:t>
            </a:r>
            <a:r>
              <a:rPr lang="en-GB" dirty="0" smtClean="0"/>
              <a:t>         Mean number of annual scans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1870084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(collected between Jan 2018 and May 2022) </a:t>
            </a:r>
            <a:endParaRPr lang="en-GB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85133" y="5489376"/>
            <a:ext cx="376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The DVT season is March – October.  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Does this increase correlate with seasonal variance?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782244"/>
              </p:ext>
            </p:extLst>
          </p:nvPr>
        </p:nvGraphicFramePr>
        <p:xfrm>
          <a:off x="539552" y="1628800"/>
          <a:ext cx="59046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195736" y="2564904"/>
            <a:ext cx="0" cy="25922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48064" y="2478782"/>
            <a:ext cx="0" cy="25922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88224" y="307894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Kind of. But it is way above what we would normally expect the increase to be?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0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So what is going on?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535082"/>
              </p:ext>
            </p:extLst>
          </p:nvPr>
        </p:nvGraphicFramePr>
        <p:xfrm>
          <a:off x="61156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0"/>
            <a:ext cx="820891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</a:rPr>
              <a:t>The referral patterns have changed this year, but not seasonally…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12207">
            <a:off x="1457423" y="2240868"/>
            <a:ext cx="45145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B0F0"/>
                </a:solidFill>
              </a:rPr>
              <a:t>The referral patterns have changed (more on Mondays and Tuesdays)</a:t>
            </a:r>
            <a:endParaRPr lang="en-GB" sz="2400" dirty="0">
              <a:solidFill>
                <a:srgbClr val="00B0F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79712" y="1988840"/>
            <a:ext cx="4320480" cy="192982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9792" y="6165304"/>
            <a:ext cx="321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scans each day per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1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 the next question is – How much does this impact our service?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1294" y="1844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/ Do we need to offer more slots?</a:t>
            </a:r>
            <a:endParaRPr lang="en-GB" u="sng" dirty="0"/>
          </a:p>
        </p:txBody>
      </p:sp>
      <p:pic>
        <p:nvPicPr>
          <p:cNvPr id="4098" name="Picture 2" descr="In a World of Endless Choices, Why Is Decision-Making So Tiring? | Discover 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504887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2022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733" y="4580208"/>
            <a:ext cx="8086067" cy="2697163"/>
          </a:xfrm>
        </p:spPr>
        <p:txBody>
          <a:bodyPr/>
          <a:lstStyle/>
          <a:p>
            <a:r>
              <a:rPr lang="en-GB" dirty="0" smtClean="0"/>
              <a:t>Red = &gt; 10 scans</a:t>
            </a:r>
          </a:p>
          <a:p>
            <a:r>
              <a:rPr lang="en-GB" dirty="0" smtClean="0"/>
              <a:t>Grey = Bank Holiday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3" y="1844824"/>
            <a:ext cx="7956376" cy="259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Vascular meeting 15</a:t>
            </a:r>
            <a:r>
              <a:rPr lang="en-GB" baseline="30000" dirty="0" smtClean="0"/>
              <a:t>th</a:t>
            </a:r>
            <a:r>
              <a:rPr lang="en-GB" dirty="0" smtClean="0"/>
              <a:t> June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u="sng" dirty="0" smtClean="0"/>
              <a:t>Agenda </a:t>
            </a:r>
          </a:p>
          <a:p>
            <a:pPr marL="114300" indent="0">
              <a:buNone/>
            </a:pPr>
            <a:endParaRPr lang="en-GB" sz="1800" dirty="0" smtClean="0"/>
          </a:p>
          <a:p>
            <a:pPr>
              <a:buFont typeface="+mj-lt"/>
              <a:buAutoNum type="arabicPeriod"/>
            </a:pPr>
            <a:r>
              <a:rPr lang="en-GB" sz="1800" dirty="0"/>
              <a:t>Nicky update 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Image </a:t>
            </a:r>
            <a:r>
              <a:rPr lang="en-GB" sz="1800" dirty="0"/>
              <a:t>audit </a:t>
            </a:r>
            <a:r>
              <a:rPr lang="en-GB" sz="1800" dirty="0" smtClean="0"/>
              <a:t>review</a:t>
            </a:r>
          </a:p>
          <a:p>
            <a:pPr>
              <a:buFont typeface="+mj-lt"/>
              <a:buAutoNum type="arabicPeriod"/>
            </a:pPr>
            <a:r>
              <a:rPr lang="en-GB" sz="1800" dirty="0" err="1" smtClean="0"/>
              <a:t>Akam</a:t>
            </a:r>
            <a:r>
              <a:rPr lang="en-GB" sz="1800" dirty="0" smtClean="0"/>
              <a:t> </a:t>
            </a:r>
            <a:r>
              <a:rPr lang="en-GB" sz="1800" dirty="0" err="1"/>
              <a:t>crural</a:t>
            </a:r>
            <a:r>
              <a:rPr lang="en-GB" sz="1800" dirty="0"/>
              <a:t> audit </a:t>
            </a:r>
            <a:r>
              <a:rPr lang="en-GB" sz="1800" dirty="0" smtClean="0"/>
              <a:t>update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Viewpoint update</a:t>
            </a:r>
          </a:p>
          <a:p>
            <a:pPr>
              <a:buFont typeface="+mj-lt"/>
              <a:buAutoNum type="arabicPeriod"/>
            </a:pPr>
            <a:r>
              <a:rPr lang="en-GB" sz="1800" dirty="0" smtClean="0"/>
              <a:t>DVT </a:t>
            </a:r>
            <a:r>
              <a:rPr lang="en-GB" sz="1800" dirty="0"/>
              <a:t>clinic </a:t>
            </a:r>
            <a:endParaRPr lang="en-GB" sz="1800" dirty="0" smtClean="0"/>
          </a:p>
          <a:p>
            <a:pPr>
              <a:buFont typeface="+mj-lt"/>
              <a:buAutoNum type="arabicPeriod"/>
            </a:pPr>
            <a:r>
              <a:rPr lang="en-GB" sz="1800" dirty="0" smtClean="0"/>
              <a:t>Trainee update</a:t>
            </a:r>
          </a:p>
          <a:p>
            <a:pPr>
              <a:buFont typeface="+mj-lt"/>
              <a:buAutoNum type="arabicPeriod"/>
            </a:pPr>
            <a:r>
              <a:rPr lang="en-GB" sz="1800" dirty="0" err="1" smtClean="0"/>
              <a:t>Alannah</a:t>
            </a:r>
            <a:r>
              <a:rPr lang="en-GB" sz="1800" dirty="0" smtClean="0"/>
              <a:t> </a:t>
            </a:r>
            <a:r>
              <a:rPr lang="en-GB" sz="1800" dirty="0"/>
              <a:t>and </a:t>
            </a:r>
            <a:r>
              <a:rPr lang="en-GB" sz="1800" dirty="0" err="1" smtClean="0"/>
              <a:t>Heulwen</a:t>
            </a:r>
            <a:r>
              <a:rPr lang="en-GB" sz="1800" dirty="0" smtClean="0"/>
              <a:t> </a:t>
            </a:r>
            <a:r>
              <a:rPr lang="en-GB" sz="1800" dirty="0"/>
              <a:t>case </a:t>
            </a:r>
            <a:r>
              <a:rPr lang="en-GB" sz="1800" dirty="0" smtClean="0"/>
              <a:t>study</a:t>
            </a:r>
          </a:p>
          <a:p>
            <a:pPr>
              <a:buFont typeface="+mj-lt"/>
              <a:buAutoNum type="arabicPeriod"/>
            </a:pPr>
            <a:r>
              <a:rPr lang="en-GB" sz="1800" dirty="0" err="1" smtClean="0"/>
              <a:t>Alannah</a:t>
            </a:r>
            <a:r>
              <a:rPr lang="en-GB" sz="1800" dirty="0" smtClean="0"/>
              <a:t> 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2925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450176"/>
              </p:ext>
            </p:extLst>
          </p:nvPr>
        </p:nvGraphicFramePr>
        <p:xfrm>
          <a:off x="827584" y="116633"/>
          <a:ext cx="56056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564904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Note: 10/19 of these are all in May!!</a:t>
            </a:r>
            <a:endParaRPr lang="en-GB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90872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Red = a day following a Bank Holiday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2915816" y="1370385"/>
            <a:ext cx="36004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009010"/>
              </p:ext>
            </p:extLst>
          </p:nvPr>
        </p:nvGraphicFramePr>
        <p:xfrm>
          <a:off x="971600" y="3212976"/>
          <a:ext cx="5400600" cy="319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04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 a % of total working days, how often do we do &gt;10 DVT scans?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101294"/>
              </p:ext>
            </p:extLst>
          </p:nvPr>
        </p:nvGraphicFramePr>
        <p:xfrm>
          <a:off x="1475656" y="2420888"/>
          <a:ext cx="6841754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51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As a % of </a:t>
            </a:r>
            <a:r>
              <a:rPr lang="en-GB" dirty="0" smtClean="0"/>
              <a:t>Monday and Tuesdays (2022), what proportion </a:t>
            </a:r>
            <a:r>
              <a:rPr lang="en-GB" dirty="0"/>
              <a:t>of days do we do &gt;10 DVT scans?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74316"/>
              </p:ext>
            </p:extLst>
          </p:nvPr>
        </p:nvGraphicFramePr>
        <p:xfrm>
          <a:off x="2303746" y="2564904"/>
          <a:ext cx="4392490" cy="2696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070"/>
                <a:gridCol w="595592"/>
                <a:gridCol w="595592"/>
                <a:gridCol w="649011"/>
                <a:gridCol w="595592"/>
                <a:gridCol w="670041"/>
                <a:gridCol w="595592"/>
              </a:tblGrid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Mondays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Mondays with </a:t>
                      </a:r>
                      <a:r>
                        <a:rPr lang="en-GB" sz="1100" u="none" strike="noStrike" dirty="0">
                          <a:effectLst/>
                        </a:rPr>
                        <a:t>&gt;</a:t>
                      </a:r>
                      <a:r>
                        <a:rPr lang="en-GB" sz="1100" u="none" strike="noStrike" dirty="0" smtClean="0">
                          <a:effectLst/>
                        </a:rPr>
                        <a:t>10 scans (n)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>
                          <a:effectLst/>
                        </a:rPr>
                        <a:t>Mondays with &gt;10 scans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Tuesdays (minus BH)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Tuesdays with </a:t>
                      </a:r>
                      <a:r>
                        <a:rPr lang="en-GB" sz="1100" u="none" strike="noStrike" dirty="0">
                          <a:effectLst/>
                        </a:rPr>
                        <a:t>&gt;</a:t>
                      </a:r>
                      <a:r>
                        <a:rPr lang="en-GB" sz="1100" u="none" strike="noStrike" dirty="0" smtClean="0">
                          <a:effectLst/>
                        </a:rPr>
                        <a:t>10 scans (n)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>
                          <a:effectLst/>
                        </a:rPr>
                        <a:t>Tuesdays with &gt;10 scans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5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Jan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5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Feb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25%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5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March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50%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40%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5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April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33%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5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May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50%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75%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5" y="5877272"/>
            <a:ext cx="820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threshold is acceptable, and is this going to be continuous or is it part of the seasonal trend?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5349448"/>
            <a:ext cx="180019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Average = 25%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5340270"/>
            <a:ext cx="18001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Average = 35%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3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extra slots?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When we have gone over 10 slots in 2022, how many scans have we done?</a:t>
            </a:r>
          </a:p>
          <a:p>
            <a:pPr marL="0" indent="0" algn="ctr">
              <a:buNone/>
            </a:pPr>
            <a:r>
              <a:rPr lang="en-GB" i="1" dirty="0" smtClean="0"/>
              <a:t>(excluding BH follow up)</a:t>
            </a:r>
            <a:endParaRPr lang="en-GB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14690"/>
              </p:ext>
            </p:extLst>
          </p:nvPr>
        </p:nvGraphicFramePr>
        <p:xfrm>
          <a:off x="3563888" y="3645024"/>
          <a:ext cx="2376264" cy="1823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132"/>
                <a:gridCol w="1188132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January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-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February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11.3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March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11.8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58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April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11.5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58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May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12.3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are doing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3568" y="2204864"/>
            <a:ext cx="82296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4800" dirty="0" smtClean="0"/>
              <a:t>2 extra V10 scans on Mondays and Tuesdays </a:t>
            </a:r>
            <a:endParaRPr lang="en-GB" sz="4800" dirty="0" smtClean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800" dirty="0" smtClean="0"/>
              <a:t>At least for peak seasons (flexible)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34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en Elizabeth Is Back to Her Royal Du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096"/>
            <a:ext cx="820250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23528" y="1816224"/>
            <a:ext cx="3453179" cy="2088232"/>
          </a:xfrm>
          <a:prstGeom prst="wedgeEllipseCallout">
            <a:avLst>
              <a:gd name="adj1" fmla="val -69648"/>
              <a:gd name="adj2" fmla="val 442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How are out little ducklings doing?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Ryan and </a:t>
            </a:r>
            <a:r>
              <a:rPr lang="en-GB" dirty="0" err="1" smtClean="0"/>
              <a:t>Alannah</a:t>
            </a:r>
            <a:r>
              <a:rPr lang="en-GB" dirty="0" smtClean="0"/>
              <a:t> training update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heulwen.gilbert\AppData\Local\Microsoft\Windows\INetCache\IE\ZGECHJX3\train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03240"/>
            <a:ext cx="4392488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3657600" cy="639762"/>
          </a:xfrm>
        </p:spPr>
        <p:txBody>
          <a:bodyPr/>
          <a:lstStyle/>
          <a:p>
            <a:r>
              <a:rPr lang="en-GB" dirty="0" err="1" smtClean="0"/>
              <a:t>Alannah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5944"/>
            <a:ext cx="3657600" cy="39512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Needs significant carotid scan assessments, then will be fully signed off for carotids.</a:t>
            </a:r>
          </a:p>
          <a:p>
            <a:r>
              <a:rPr lang="en-GB" dirty="0"/>
              <a:t>A couple more assessments left for grafts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Made a good start with varicose veins.</a:t>
            </a:r>
          </a:p>
          <a:p>
            <a:r>
              <a:rPr lang="en-GB" dirty="0" smtClean="0"/>
              <a:t>1 x SVT theory exam to go.</a:t>
            </a:r>
          </a:p>
          <a:p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548680"/>
            <a:ext cx="3657600" cy="639762"/>
          </a:xfrm>
        </p:spPr>
        <p:txBody>
          <a:bodyPr/>
          <a:lstStyle/>
          <a:p>
            <a:r>
              <a:rPr lang="en-GB" dirty="0" smtClean="0"/>
              <a:t>Ryan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556792"/>
            <a:ext cx="3657600" cy="3951288"/>
          </a:xfrm>
        </p:spPr>
        <p:txBody>
          <a:bodyPr/>
          <a:lstStyle/>
          <a:p>
            <a:r>
              <a:rPr lang="en-GB" dirty="0" smtClean="0"/>
              <a:t>Needs to see and do as many grafts as possible to build up competency and get ready to be assessed.</a:t>
            </a:r>
          </a:p>
          <a:p>
            <a:r>
              <a:rPr lang="en-GB" dirty="0" smtClean="0"/>
              <a:t>Has recently started learning varicose veins.</a:t>
            </a:r>
          </a:p>
          <a:p>
            <a:r>
              <a:rPr lang="en-GB" dirty="0" smtClean="0"/>
              <a:t>2 x SVT theory exams to go.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8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49812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Both have a SVT theory exam tomorrow… good luck!!!</a:t>
            </a:r>
            <a:endParaRPr lang="en-GB" sz="4000" b="1" dirty="0"/>
          </a:p>
        </p:txBody>
      </p:sp>
      <p:pic>
        <p:nvPicPr>
          <p:cNvPr id="2050" name="Picture 2" descr="C:\Users\heulwen.gilbert\AppData\Local\Microsoft\Windows\INetCache\IE\ZGECHJX3\91275-clover-plant-leaf-fourleaf-png-free-phot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742312" cy="274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eulwen.gilbert\AppData\Local\Microsoft\Windows\INetCache\IE\ZGECHJX3\91275-clover-plant-leaf-fourleaf-png-free-phot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27384"/>
            <a:ext cx="2742312" cy="274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eulwen.gilbert\AppData\Local\Microsoft\Windows\INetCache\IE\ZGECHJX3\91275-clover-plant-leaf-fourleaf-png-free-phot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15080"/>
            <a:ext cx="2742312" cy="274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eulwen.gilbert\AppData\Local\Microsoft\Windows\INetCache\IE\ZGECHJX3\91275-clover-plant-leaf-fourleaf-png-free-phot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15080"/>
            <a:ext cx="2742312" cy="274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en Elizabeth Is Back to Her Royal Du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096"/>
            <a:ext cx="820250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23528" y="1816224"/>
            <a:ext cx="3453179" cy="2088232"/>
          </a:xfrm>
          <a:prstGeom prst="wedgeEllipseCallout">
            <a:avLst>
              <a:gd name="adj1" fmla="val -69648"/>
              <a:gd name="adj2" fmla="val 442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Have there been any interesting cases lately </a:t>
            </a:r>
            <a:r>
              <a:rPr lang="en-GB" dirty="0" err="1" smtClean="0">
                <a:solidFill>
                  <a:schemeClr val="tx1"/>
                </a:solidFill>
              </a:rPr>
              <a:t>Heulwen</a:t>
            </a:r>
            <a:r>
              <a:rPr lang="en-GB" dirty="0" smtClean="0">
                <a:solidFill>
                  <a:schemeClr val="tx1"/>
                </a:solidFill>
              </a:rPr>
              <a:t> and </a:t>
            </a:r>
            <a:r>
              <a:rPr lang="en-GB" dirty="0" err="1" smtClean="0">
                <a:solidFill>
                  <a:schemeClr val="tx1"/>
                </a:solidFill>
              </a:rPr>
              <a:t>Alannah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en Elizabeth Is Back to Her Royal Du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096"/>
            <a:ext cx="820250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23528" y="1816224"/>
            <a:ext cx="3453179" cy="2088232"/>
          </a:xfrm>
          <a:prstGeom prst="wedgeEllipseCallout">
            <a:avLst>
              <a:gd name="adj1" fmla="val -69648"/>
              <a:gd name="adj2" fmla="val 442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Dame </a:t>
            </a:r>
            <a:r>
              <a:rPr lang="en-GB" dirty="0" err="1" smtClean="0">
                <a:solidFill>
                  <a:schemeClr val="tx1"/>
                </a:solidFill>
              </a:rPr>
              <a:t>Heulwen</a:t>
            </a:r>
            <a:r>
              <a:rPr lang="en-GB" dirty="0" smtClean="0">
                <a:solidFill>
                  <a:schemeClr val="tx1"/>
                </a:solidFill>
              </a:rPr>
              <a:t>, how are those images coming along?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Congenital absence of the ICA</a:t>
            </a:r>
            <a:br>
              <a:rPr lang="en-GB" dirty="0" smtClean="0"/>
            </a:br>
            <a:r>
              <a:rPr lang="en-GB" sz="2800" dirty="0" smtClean="0"/>
              <a:t>(</a:t>
            </a:r>
            <a:r>
              <a:rPr lang="en-GB" sz="2800" dirty="0" err="1" smtClean="0"/>
              <a:t>Alannah</a:t>
            </a:r>
            <a:r>
              <a:rPr lang="en-GB" sz="2800" dirty="0" smtClean="0"/>
              <a:t> and </a:t>
            </a:r>
            <a:r>
              <a:rPr lang="en-GB" sz="2800" dirty="0" err="1" smtClean="0"/>
              <a:t>Heulwen</a:t>
            </a:r>
            <a:r>
              <a:rPr lang="en-GB" sz="2800" dirty="0" smtClean="0"/>
              <a:t> case study)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1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232247"/>
          </a:xfrm>
        </p:spPr>
        <p:txBody>
          <a:bodyPr/>
          <a:lstStyle/>
          <a:p>
            <a:r>
              <a:rPr lang="en-GB" dirty="0" smtClean="0"/>
              <a:t>66 year old female.</a:t>
            </a:r>
          </a:p>
          <a:p>
            <a:r>
              <a:rPr lang="en-GB" dirty="0" smtClean="0"/>
              <a:t>Presented to ED with balance disturbance and left leg weakness.</a:t>
            </a:r>
          </a:p>
          <a:p>
            <a:r>
              <a:rPr lang="en-GB" dirty="0" smtClean="0"/>
              <a:t>No dysarthria or dysphasia, no ataxia, no inattention, no headache, no facial droop. </a:t>
            </a:r>
          </a:p>
          <a:p>
            <a:r>
              <a:rPr lang="en-GB" dirty="0" smtClean="0"/>
              <a:t>Left sided lower limb weakness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506" t="53200" r="1072" b="34501"/>
          <a:stretch/>
        </p:blipFill>
        <p:spPr bwMode="auto">
          <a:xfrm>
            <a:off x="1645050" y="3068960"/>
            <a:ext cx="5751989" cy="1192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851920" y="3933056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45050" y="4242693"/>
            <a:ext cx="39604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14621" y="2492896"/>
            <a:ext cx="1512168" cy="1368152"/>
            <a:chOff x="1043608" y="2564904"/>
            <a:chExt cx="1512168" cy="100811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043608" y="2564904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043608" y="3573016"/>
              <a:ext cx="15121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550260" y="4653136"/>
            <a:ext cx="812619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Admitted to 410.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2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5505475"/>
          </a:xfrm>
        </p:spPr>
        <p:txBody>
          <a:bodyPr/>
          <a:lstStyle/>
          <a:p>
            <a:r>
              <a:rPr lang="en-GB" dirty="0" smtClean="0"/>
              <a:t>Patient was treated for </a:t>
            </a:r>
            <a:r>
              <a:rPr lang="en-GB" dirty="0" err="1" smtClean="0"/>
              <a:t>Rt</a:t>
            </a:r>
            <a:r>
              <a:rPr lang="en-GB" dirty="0" smtClean="0"/>
              <a:t> LACS (clinically) – head CT showed no acute infarct.</a:t>
            </a:r>
          </a:p>
          <a:p>
            <a:r>
              <a:rPr lang="en-GB" dirty="0" smtClean="0"/>
              <a:t>Patient made a reasonable recovery -&gt; So a </a:t>
            </a:r>
            <a:r>
              <a:rPr lang="en-GB" dirty="0"/>
              <a:t>c</a:t>
            </a:r>
            <a:r>
              <a:rPr lang="en-GB" dirty="0" smtClean="0"/>
              <a:t>arotid Duplex was  performed.</a:t>
            </a:r>
          </a:p>
          <a:p>
            <a:pPr marL="114300" indent="0">
              <a:buNone/>
            </a:pPr>
            <a:endParaRPr lang="en-GB" dirty="0" smtClean="0"/>
          </a:p>
          <a:p>
            <a:r>
              <a:rPr lang="en-GB" dirty="0" smtClean="0"/>
              <a:t>Carotid referral – ‘left leg weakness,</a:t>
            </a:r>
          </a:p>
          <a:p>
            <a:pPr marL="114300" indent="0">
              <a:buNone/>
            </a:pPr>
            <a:r>
              <a:rPr lang="en-GB" dirty="0" smtClean="0"/>
              <a:t>    known carotid stenosis’.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Patient informed us that an MRI was performed in 2017 by ENT for investigation into </a:t>
            </a:r>
            <a:r>
              <a:rPr lang="en-GB" dirty="0" err="1"/>
              <a:t>O</a:t>
            </a:r>
            <a:r>
              <a:rPr lang="en-GB" dirty="0" err="1" smtClean="0"/>
              <a:t>talgia</a:t>
            </a:r>
            <a:r>
              <a:rPr lang="en-GB" dirty="0" smtClean="0"/>
              <a:t>. </a:t>
            </a:r>
          </a:p>
          <a:p>
            <a:r>
              <a:rPr lang="en-GB" dirty="0" smtClean="0"/>
              <a:t>An incidental finding of this was an occluded left ICA.  </a:t>
            </a:r>
          </a:p>
          <a:p>
            <a:endParaRPr lang="en-GB" dirty="0"/>
          </a:p>
        </p:txBody>
      </p:sp>
      <p:pic>
        <p:nvPicPr>
          <p:cNvPr id="1026" name="Picture 2" descr="C:\Users\alannah.morley-brown\AppData\Local\Microsoft\Windows\INetCache\IE\9NGGBZGV\sonosite+ed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1844824"/>
            <a:ext cx="1658307" cy="221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Carotid Duplex 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229600" cy="792088"/>
          </a:xfrm>
        </p:spPr>
        <p:txBody>
          <a:bodyPr/>
          <a:lstStyle/>
          <a:p>
            <a:r>
              <a:rPr lang="en-GB" dirty="0" smtClean="0"/>
              <a:t>Unremarkable findings on right side – so nothing which would explain the left leg weakness.</a:t>
            </a:r>
            <a:endParaRPr lang="en-GB" dirty="0"/>
          </a:p>
        </p:txBody>
      </p:sp>
      <p:pic>
        <p:nvPicPr>
          <p:cNvPr id="2050" name="Picture 2" descr="C:\Users\alannah.morley-brown\AppData\Local\Microsoft\Windows\INetCache\IE\POAU0P2B\shutterstock_2904657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44" y="2996952"/>
            <a:ext cx="4226882" cy="25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Carotid Duplex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15" y="1519237"/>
            <a:ext cx="5297170" cy="3819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3415" y="5661248"/>
            <a:ext cx="5297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Low resistance ipsilateral CCA waveform – occlusion of ICA = normally high resistant CCA flow with no diastolic component. </a:t>
            </a:r>
          </a:p>
        </p:txBody>
      </p:sp>
    </p:spTree>
    <p:extLst>
      <p:ext uri="{BB962C8B-B14F-4D97-AF65-F5344CB8AC3E}">
        <p14:creationId xmlns:p14="http://schemas.microsoft.com/office/powerpoint/2010/main" val="3066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Carotid Duplex 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1464310"/>
            <a:ext cx="5391150" cy="3929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7705" y="5661248"/>
            <a:ext cx="5359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Low resistant ipsilateral ECA waveform with lots of diastolic flow – </a:t>
            </a:r>
            <a:r>
              <a:rPr lang="en-GB" dirty="0" smtClean="0"/>
              <a:t>? Potential for ECA to be supplying </a:t>
            </a:r>
            <a:r>
              <a:rPr lang="en-GB" dirty="0"/>
              <a:t>collateral flow. </a:t>
            </a:r>
          </a:p>
        </p:txBody>
      </p:sp>
    </p:spTree>
    <p:extLst>
      <p:ext uri="{BB962C8B-B14F-4D97-AF65-F5344CB8AC3E}">
        <p14:creationId xmlns:p14="http://schemas.microsoft.com/office/powerpoint/2010/main" val="25460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Carotid Duplex 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3853" y="1977445"/>
            <a:ext cx="3873867" cy="30357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853" y="5301208"/>
            <a:ext cx="8068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Small calibre </a:t>
            </a:r>
            <a:r>
              <a:rPr lang="en-GB" dirty="0" smtClean="0"/>
              <a:t>left CCA (possibly </a:t>
            </a:r>
            <a:r>
              <a:rPr lang="en-GB" dirty="0" err="1" smtClean="0"/>
              <a:t>hypoplastic</a:t>
            </a:r>
            <a:r>
              <a:rPr lang="en-GB" dirty="0" smtClean="0"/>
              <a:t>) </a:t>
            </a:r>
            <a:r>
              <a:rPr lang="en-GB" dirty="0"/>
              <a:t>– 4mm when compared to 8.6mm on the </a:t>
            </a:r>
            <a:r>
              <a:rPr lang="en-GB" dirty="0" smtClean="0"/>
              <a:t>right </a:t>
            </a:r>
            <a:r>
              <a:rPr lang="en-GB" dirty="0"/>
              <a:t>side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27985" y="1977445"/>
            <a:ext cx="4104456" cy="3035731"/>
          </a:xfrm>
          <a:prstGeom prst="rect">
            <a:avLst/>
          </a:prstGeom>
        </p:spPr>
      </p:pic>
      <p:pic>
        <p:nvPicPr>
          <p:cNvPr id="3074" name="Picture 2" descr="C:\Users\alannah.morley-brown\AppData\Local\Microsoft\Windows\INetCache\IE\BU2R75JD\4999919941_65c32d9dbd_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0149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" y="1412776"/>
            <a:ext cx="8229600" cy="10801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reported an absence of the left ICA as there was no evidence of chronic occlusion – we were just simply unable to visualise an ICA or bifurcation.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636912"/>
            <a:ext cx="7848872" cy="25202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5445225"/>
            <a:ext cx="8229600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No obvious evidence of atherosclerotic disease.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3717032"/>
            <a:ext cx="77048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5536" y="3861048"/>
            <a:ext cx="34563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5576" y="44624"/>
            <a:ext cx="7620000" cy="1143000"/>
          </a:xfrm>
        </p:spPr>
        <p:txBody>
          <a:bodyPr/>
          <a:lstStyle/>
          <a:p>
            <a:r>
              <a:rPr lang="en-GB" dirty="0" smtClean="0"/>
              <a:t>Our report</a:t>
            </a:r>
            <a:endParaRPr lang="en-GB" dirty="0"/>
          </a:p>
        </p:txBody>
      </p:sp>
      <p:pic>
        <p:nvPicPr>
          <p:cNvPr id="4098" name="Picture 2" descr="C:\Users\alannah.morley-brown\AppData\Local\Microsoft\Windows\INetCache\IE\3AEZ9FA3\repor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20" y="58499"/>
            <a:ext cx="2095581" cy="13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ICA agenesis?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3657600" cy="459028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Rare congenital abnormality occurring in less than 0.01% of the population. </a:t>
            </a:r>
          </a:p>
          <a:p>
            <a:r>
              <a:rPr lang="en-GB" dirty="0" smtClean="0"/>
              <a:t>Only around 100 cases have been reported in the literature.</a:t>
            </a:r>
          </a:p>
          <a:p>
            <a:r>
              <a:rPr lang="en-GB" dirty="0" smtClean="0"/>
              <a:t>The </a:t>
            </a:r>
            <a:r>
              <a:rPr lang="en-GB" dirty="0"/>
              <a:t>internal carotid artery fails to form and is therefore absent</a:t>
            </a:r>
            <a:r>
              <a:rPr lang="en-GB" dirty="0" smtClean="0"/>
              <a:t>.</a:t>
            </a:r>
          </a:p>
          <a:p>
            <a:r>
              <a:rPr lang="en-GB" dirty="0"/>
              <a:t>Is most commonly  unilateral.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2132856"/>
            <a:ext cx="3657600" cy="459028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most cases is symptomatic due to sufficient collateral circulation via circle of Willis.</a:t>
            </a:r>
          </a:p>
          <a:p>
            <a:r>
              <a:rPr lang="en-GB" dirty="0" smtClean="0"/>
              <a:t>Absence of the bony carotid canal is essential to differentiate this anomaly from chronic ICA occlusion.</a:t>
            </a:r>
          </a:p>
          <a:p>
            <a:endParaRPr lang="en-GB" dirty="0"/>
          </a:p>
        </p:txBody>
      </p:sp>
      <p:pic>
        <p:nvPicPr>
          <p:cNvPr id="5123" name="Picture 3" descr="C:\Users\alannah.morley-brown\AppData\Local\Microsoft\Windows\INetCache\IE\TXKZ337K\iStock_000055242520_Double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81" y="332656"/>
            <a:ext cx="2232248" cy="166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of PMH</a:t>
            </a:r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79512" y="4365104"/>
            <a:ext cx="8229600" cy="1728192"/>
          </a:xfrm>
        </p:spPr>
        <p:txBody>
          <a:bodyPr/>
          <a:lstStyle/>
          <a:p>
            <a:r>
              <a:rPr lang="en-GB" dirty="0" smtClean="0"/>
              <a:t>No neurological history or a single event that would tie in with the ICA occluding. </a:t>
            </a:r>
          </a:p>
          <a:p>
            <a:r>
              <a:rPr lang="en-GB" dirty="0" smtClean="0"/>
              <a:t>No cardiovascular risk factors.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08889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0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Image Audit  </a:t>
            </a:r>
            <a:br>
              <a:rPr lang="en-GB" dirty="0" smtClean="0"/>
            </a:br>
            <a:endParaRPr lang="en-GB" sz="3600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heulwen.gilbert\AppData\Local\Microsoft\Windows\INetCache\IE\ZGECHJX3\audit-contro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65212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 up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GB" dirty="0" smtClean="0"/>
              <a:t>Findings discussed with Stroke consultant.</a:t>
            </a:r>
          </a:p>
          <a:p>
            <a:r>
              <a:rPr lang="en-GB" dirty="0" smtClean="0"/>
              <a:t>Stroke consultant reviewed MRI images from 2017 and confirmed absence of carotid canal.</a:t>
            </a:r>
          </a:p>
          <a:p>
            <a:r>
              <a:rPr lang="en-GB" dirty="0" smtClean="0"/>
              <a:t>28/04/2022 MRI requested to further evaluate.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8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MRI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00" y="16002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51920" y="3573016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stCxn id="11" idx="1"/>
          </p:cNvCxnSpPr>
          <p:nvPr/>
        </p:nvCxnSpPr>
        <p:spPr>
          <a:xfrm flipH="1">
            <a:off x="4572000" y="2867011"/>
            <a:ext cx="2376264" cy="9220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1475656" y="2708920"/>
            <a:ext cx="2428991" cy="927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2134788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Right carotid + carotid canal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2266846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Absent left carotid + carotid canal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8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en-GB" dirty="0" smtClean="0"/>
              <a:t>Why is an understanding of ICA agenesis important?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643192" cy="4209331"/>
          </a:xfrm>
        </p:spPr>
        <p:txBody>
          <a:bodyPr>
            <a:normAutofit/>
          </a:bodyPr>
          <a:lstStyle/>
          <a:p>
            <a:r>
              <a:rPr lang="en-GB" dirty="0" smtClean="0"/>
              <a:t>Very rare and is therefore relatively </a:t>
            </a:r>
            <a:r>
              <a:rPr lang="en-GB" dirty="0"/>
              <a:t>unheard </a:t>
            </a:r>
            <a:r>
              <a:rPr lang="en-GB" dirty="0" smtClean="0"/>
              <a:t>of, this can lead to misdiagnosis which was the case with this lady.</a:t>
            </a:r>
          </a:p>
          <a:p>
            <a:r>
              <a:rPr lang="en-GB" dirty="0" smtClean="0"/>
              <a:t>Correct diagnosis is important because:</a:t>
            </a:r>
          </a:p>
          <a:p>
            <a:pPr marL="114300" indent="0">
              <a:buNone/>
            </a:pPr>
            <a:endParaRPr lang="en-GB" b="1" i="1" dirty="0" smtClean="0"/>
          </a:p>
          <a:p>
            <a:pPr marL="114300" indent="0">
              <a:buNone/>
            </a:pPr>
            <a:r>
              <a:rPr lang="en-GB" b="1" i="1" dirty="0" smtClean="0"/>
              <a:t>Patients with ICA agenesis have an increased incidence of various intracranial pathologies such as:</a:t>
            </a:r>
          </a:p>
          <a:p>
            <a:pPr marL="571500" indent="-457200">
              <a:buAutoNum type="arabicParenR"/>
            </a:pPr>
            <a:r>
              <a:rPr lang="en-GB" dirty="0" smtClean="0"/>
              <a:t>Intracranial aneurysms. </a:t>
            </a:r>
          </a:p>
          <a:p>
            <a:pPr marL="571500" indent="-457200">
              <a:buAutoNum type="arabicParenR"/>
            </a:pPr>
            <a:r>
              <a:rPr lang="en-GB" dirty="0" smtClean="0"/>
              <a:t>Abnormality of the basilar artery.</a:t>
            </a:r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4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en Elizabeth Is Back to Her Royal Du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096"/>
            <a:ext cx="820250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23528" y="1816224"/>
            <a:ext cx="3453179" cy="2088232"/>
          </a:xfrm>
          <a:prstGeom prst="wedgeEllipseCallout">
            <a:avLst>
              <a:gd name="adj1" fmla="val -69648"/>
              <a:gd name="adj2" fmla="val 442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After all our hard work we should be looking after ourselves…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6213"/>
            <a:ext cx="47625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2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Deleting of unnecessary images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through your images when</a:t>
            </a:r>
          </a:p>
          <a:p>
            <a:pPr marL="114300" indent="0">
              <a:buNone/>
            </a:pPr>
            <a:r>
              <a:rPr lang="en-GB" dirty="0"/>
              <a:t>y</a:t>
            </a:r>
            <a:r>
              <a:rPr lang="en-GB" dirty="0" smtClean="0"/>
              <a:t>ou finish a scan to make sure you:</a:t>
            </a:r>
            <a:endParaRPr lang="en-GB" dirty="0"/>
          </a:p>
          <a:p>
            <a:pPr marL="571500" indent="-457200">
              <a:buAutoNum type="arabicParenR"/>
            </a:pPr>
            <a:r>
              <a:rPr lang="en-GB" dirty="0" smtClean="0"/>
              <a:t>Have all images as per protocol</a:t>
            </a:r>
          </a:p>
          <a:p>
            <a:pPr marL="571500" indent="-457200">
              <a:buAutoNum type="arabicParenR"/>
            </a:pPr>
            <a:r>
              <a:rPr lang="en-GB" dirty="0" smtClean="0"/>
              <a:t>Have no images which aren’t of a good quality i.e. images which show raised velocities (a stenosis) when you’ve actually sampled a collateral vessel and then realised but forgotten to delete the images.</a:t>
            </a:r>
          </a:p>
        </p:txBody>
      </p:sp>
      <p:pic>
        <p:nvPicPr>
          <p:cNvPr id="2050" name="Picture 2" descr="C:\Users\heulwen.gilbert\AppData\Local\Microsoft\Windows\INetCache\IE\ZGECHJX3\delete-ke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168352" cy="16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8369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Make sure to proof-read reports for sentences which don’t make sense and obvious spelling mistakes.</a:t>
            </a:r>
          </a:p>
          <a:p>
            <a:r>
              <a:rPr lang="en-GB" dirty="0" smtClean="0"/>
              <a:t>Make sure that the summary matches the information you’ve provided in the main body of the report. </a:t>
            </a:r>
          </a:p>
          <a:p>
            <a:r>
              <a:rPr lang="en-GB" dirty="0" smtClean="0"/>
              <a:t>Some reports look rushed with very strange spelling mistakes. </a:t>
            </a:r>
          </a:p>
          <a:p>
            <a:r>
              <a:rPr lang="en-GB" dirty="0" smtClean="0"/>
              <a:t>It makes us look as though we don’t know what we’re talking about!</a:t>
            </a:r>
          </a:p>
          <a:p>
            <a:r>
              <a:rPr lang="en-GB" dirty="0" smtClean="0"/>
              <a:t>This is an example of a report that was signed off.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/>
          <a:stretch/>
        </p:blipFill>
        <p:spPr bwMode="auto">
          <a:xfrm>
            <a:off x="1836751" y="4509120"/>
            <a:ext cx="4768328" cy="16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4644008" y="4365104"/>
            <a:ext cx="1800200" cy="97733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Portable machine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Images are of a much lower quality (expected as performed on ward).</a:t>
            </a:r>
          </a:p>
          <a:p>
            <a:r>
              <a:rPr lang="en-GB" dirty="0" smtClean="0"/>
              <a:t>I think the pre-sets need changing as images do seem to be of a much lower quality lately.</a:t>
            </a:r>
          </a:p>
          <a:p>
            <a:r>
              <a:rPr lang="en-GB" dirty="0" smtClean="0"/>
              <a:t>However, machine controls are not being optimised as well as they could be to get the best quality images (mostly carotids).</a:t>
            </a:r>
          </a:p>
          <a:p>
            <a:r>
              <a:rPr lang="en-GB" dirty="0" smtClean="0"/>
              <a:t>Particular issue with the B-mode image (looks very grainy) and colour-filling is poor. The following may help:</a:t>
            </a:r>
          </a:p>
          <a:p>
            <a:pPr marL="571500" indent="-457200">
              <a:buAutoNum type="arabicParenR"/>
            </a:pPr>
            <a:r>
              <a:rPr lang="en-GB" dirty="0" smtClean="0"/>
              <a:t>Write priority (for colour filling)</a:t>
            </a:r>
          </a:p>
          <a:p>
            <a:pPr marL="571500" indent="-457200">
              <a:buAutoNum type="arabicParenR"/>
            </a:pPr>
            <a:r>
              <a:rPr lang="en-GB" dirty="0" smtClean="0"/>
              <a:t>Decrease B-mode gain </a:t>
            </a:r>
          </a:p>
          <a:p>
            <a:pPr marL="571500" indent="-457200">
              <a:buAutoNum type="arabicParenR"/>
            </a:pPr>
            <a:r>
              <a:rPr lang="en-GB" dirty="0" smtClean="0"/>
              <a:t>Decrease dynamic range to increase vessel wall clarity. </a:t>
            </a:r>
          </a:p>
        </p:txBody>
      </p:sp>
    </p:spTree>
    <p:extLst>
      <p:ext uri="{BB962C8B-B14F-4D97-AF65-F5344CB8AC3E}">
        <p14:creationId xmlns:p14="http://schemas.microsoft.com/office/powerpoint/2010/main" val="13076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en Elizabeth Is Back to Her Royal Du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4096"/>
            <a:ext cx="820250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23528" y="1816224"/>
            <a:ext cx="3453179" cy="2088232"/>
          </a:xfrm>
          <a:prstGeom prst="wedgeEllipseCallout">
            <a:avLst>
              <a:gd name="adj1" fmla="val -69648"/>
              <a:gd name="adj2" fmla="val 442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Akam</a:t>
            </a:r>
            <a:r>
              <a:rPr lang="en-GB" dirty="0" smtClean="0">
                <a:solidFill>
                  <a:schemeClr val="tx1"/>
                </a:solidFill>
              </a:rPr>
              <a:t>, are we doing jolly good or jolly bad?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1686</TotalTime>
  <Words>1645</Words>
  <Application>Microsoft Office PowerPoint</Application>
  <PresentationFormat>On-screen Show (4:3)</PresentationFormat>
  <Paragraphs>246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Adjacency</vt:lpstr>
      <vt:lpstr>PowerPoint Presentation</vt:lpstr>
      <vt:lpstr>PowerPoint Presentation</vt:lpstr>
      <vt:lpstr>Vascular meeting 15th June</vt:lpstr>
      <vt:lpstr>PowerPoint Presentation</vt:lpstr>
      <vt:lpstr>Image Audit   </vt:lpstr>
      <vt:lpstr>Deleting of unnecessary images </vt:lpstr>
      <vt:lpstr>Reporting </vt:lpstr>
      <vt:lpstr>Portable machine </vt:lpstr>
      <vt:lpstr>PowerPoint Presentation</vt:lpstr>
      <vt:lpstr>Akam crural audit </vt:lpstr>
      <vt:lpstr>What is the latest?</vt:lpstr>
      <vt:lpstr>PowerPoint Presentation</vt:lpstr>
      <vt:lpstr>Viewpoint update </vt:lpstr>
      <vt:lpstr>Customisation phase - NOW</vt:lpstr>
      <vt:lpstr>Implementation</vt:lpstr>
      <vt:lpstr>Example reports</vt:lpstr>
      <vt:lpstr>Example reports</vt:lpstr>
      <vt:lpstr>Example reports</vt:lpstr>
      <vt:lpstr>PowerPoint Presentation</vt:lpstr>
      <vt:lpstr>DVT clinic service evaluation</vt:lpstr>
      <vt:lpstr>May 2022</vt:lpstr>
      <vt:lpstr>Fun Fact: May 2022 was the most DVT clinic scans we have ever performed</vt:lpstr>
      <vt:lpstr>So the Questions to ask</vt:lpstr>
      <vt:lpstr>Total scans PCM</vt:lpstr>
      <vt:lpstr>Does this correlate with seasonal variance?</vt:lpstr>
      <vt:lpstr>Does this increase correlate with seasonal variance?</vt:lpstr>
      <vt:lpstr>So what is going on?</vt:lpstr>
      <vt:lpstr>So the next question is – How much does this impact our service?</vt:lpstr>
      <vt:lpstr>2022</vt:lpstr>
      <vt:lpstr>PowerPoint Presentation</vt:lpstr>
      <vt:lpstr>As a % of total working days, how often do we do &gt;10 DVT scans?</vt:lpstr>
      <vt:lpstr>As a % of Monday and Tuesdays (2022), what proportion of days do we do &gt;10 DVT scans?</vt:lpstr>
      <vt:lpstr>How many extra slots?</vt:lpstr>
      <vt:lpstr>What we are doing</vt:lpstr>
      <vt:lpstr>PowerPoint Presentation</vt:lpstr>
      <vt:lpstr>Ryan and Alannah training update</vt:lpstr>
      <vt:lpstr>PowerPoint Presentation</vt:lpstr>
      <vt:lpstr>PowerPoint Presentation</vt:lpstr>
      <vt:lpstr>PowerPoint Presentation</vt:lpstr>
      <vt:lpstr>Congenital absence of the ICA (Alannah and Heulwen case study)</vt:lpstr>
      <vt:lpstr>PowerPoint Presentation</vt:lpstr>
      <vt:lpstr>PowerPoint Presentation</vt:lpstr>
      <vt:lpstr>Carotid Duplex </vt:lpstr>
      <vt:lpstr>Carotid Duplex </vt:lpstr>
      <vt:lpstr>Carotid Duplex </vt:lpstr>
      <vt:lpstr>Carotid Duplex </vt:lpstr>
      <vt:lpstr>Our report</vt:lpstr>
      <vt:lpstr>What is ICA agenesis?</vt:lpstr>
      <vt:lpstr>Review of PMH</vt:lpstr>
      <vt:lpstr>Follow up</vt:lpstr>
      <vt:lpstr>MRI</vt:lpstr>
      <vt:lpstr>Why is an understanding of ICA agenesis important?</vt:lpstr>
      <vt:lpstr>PowerPoint Presentation</vt:lpstr>
      <vt:lpstr>PowerPoint Presentation</vt:lpstr>
    </vt:vector>
  </TitlesOfParts>
  <Company>DHFT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absence of the ICA</dc:title>
  <dc:creator>Heulwen Gilbert</dc:creator>
  <cp:lastModifiedBy>Heulwen Gilbert</cp:lastModifiedBy>
  <cp:revision>69</cp:revision>
  <dcterms:created xsi:type="dcterms:W3CDTF">2022-04-29T08:50:07Z</dcterms:created>
  <dcterms:modified xsi:type="dcterms:W3CDTF">2022-06-15T07:54:32Z</dcterms:modified>
</cp:coreProperties>
</file>