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60" r:id="rId4"/>
    <p:sldId id="266" r:id="rId5"/>
    <p:sldId id="261" r:id="rId6"/>
    <p:sldId id="262" r:id="rId7"/>
    <p:sldId id="268" r:id="rId8"/>
    <p:sldId id="271" r:id="rId9"/>
    <p:sldId id="275" r:id="rId10"/>
    <p:sldId id="273" r:id="rId11"/>
    <p:sldId id="272" r:id="rId12"/>
    <p:sldId id="276" r:id="rId13"/>
    <p:sldId id="278" r:id="rId14"/>
    <p:sldId id="279" r:id="rId15"/>
    <p:sldId id="280" r:id="rId16"/>
    <p:sldId id="277" r:id="rId17"/>
    <p:sldId id="270" r:id="rId1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69841" autoAdjust="0"/>
  </p:normalViewPr>
  <p:slideViewPr>
    <p:cSldViewPr>
      <p:cViewPr varScale="1">
        <p:scale>
          <a:sx n="75" d="100"/>
          <a:sy n="75" d="100"/>
        </p:scale>
        <p:origin x="-101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6BAC88EB-7EAE-43F9-99E2-8DC3F03FE170}" type="datetimeFigureOut">
              <a:rPr lang="en-GB" smtClean="0"/>
              <a:t>09/12/2016</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A50C043A-CEE3-4883-90D6-0FA80B7DE50C}" type="slidenum">
              <a:rPr lang="en-GB" smtClean="0"/>
              <a:t>‹#›</a:t>
            </a:fld>
            <a:endParaRPr lang="en-GB"/>
          </a:p>
        </p:txBody>
      </p:sp>
    </p:spTree>
    <p:extLst>
      <p:ext uri="{BB962C8B-B14F-4D97-AF65-F5344CB8AC3E}">
        <p14:creationId xmlns:p14="http://schemas.microsoft.com/office/powerpoint/2010/main" val="171943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Hello</a:t>
            </a:r>
            <a:r>
              <a:rPr lang="en-GB" baseline="0" dirty="0" smtClean="0"/>
              <a:t> I’m Daniela and I’m a clinical vascular scientist here are the RCHT. I’ve been asked to give </a:t>
            </a:r>
            <a:r>
              <a:rPr lang="en-GB" dirty="0" smtClean="0"/>
              <a:t>you all a brief insight into the</a:t>
            </a:r>
            <a:r>
              <a:rPr lang="en-GB" baseline="0" dirty="0" smtClean="0"/>
              <a:t> basic principles of ultrasound and the relevance to Doppler ultrasound techniques used in the vascular labs, in theatre or on the wards. What level have you all studies physics to???</a:t>
            </a:r>
          </a:p>
          <a:p>
            <a:r>
              <a:rPr lang="en-GB" baseline="0" dirty="0" smtClean="0"/>
              <a:t>Given the limited time we have you will hopefully grasp the basics by the end of this session but I strongly recommended you do some further reading around Doppler physics as this will help you to better understand and appreciate how you as the operator will have a huge influence on the quality of your images and therefore the interpretation of the results. </a:t>
            </a:r>
          </a:p>
          <a:p>
            <a:endParaRPr lang="en-GB" baseline="0" dirty="0" smtClean="0"/>
          </a:p>
          <a:p>
            <a:r>
              <a:rPr lang="en-GB" baseline="0" dirty="0" smtClean="0"/>
              <a:t>At the end of this session I will give you the details of a course run by the SVT on the fundamentals of  Vascular Ultrasound which takes place at </a:t>
            </a:r>
            <a:r>
              <a:rPr lang="en-GB" baseline="0" dirty="0" err="1" smtClean="0"/>
              <a:t>Addenbrooks</a:t>
            </a:r>
            <a:r>
              <a:rPr lang="en-GB" baseline="0" dirty="0" smtClean="0"/>
              <a:t> hospital January 26-27</a:t>
            </a:r>
            <a:r>
              <a:rPr lang="en-GB" baseline="30000" dirty="0" smtClean="0"/>
              <a:t>th</a:t>
            </a:r>
            <a:r>
              <a:rPr lang="en-GB" baseline="0" dirty="0" smtClean="0"/>
              <a:t> if anyone is interested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1</a:t>
            </a:fld>
            <a:endParaRPr lang="en-GB"/>
          </a:p>
        </p:txBody>
      </p:sp>
    </p:spTree>
    <p:extLst>
      <p:ext uri="{BB962C8B-B14F-4D97-AF65-F5344CB8AC3E}">
        <p14:creationId xmlns:p14="http://schemas.microsoft.com/office/powerpoint/2010/main" val="3640636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You’ll</a:t>
            </a:r>
            <a:r>
              <a:rPr lang="en-GB" baseline="0" dirty="0" smtClean="0"/>
              <a:t> be relieved to hear that’s all the physics I’m going to talk about….there is so much more but I want to get you scanning!</a:t>
            </a:r>
          </a:p>
          <a:p>
            <a:endParaRPr lang="en-GB" baseline="0" dirty="0" smtClean="0"/>
          </a:p>
          <a:p>
            <a:r>
              <a:rPr lang="en-GB" baseline="0" dirty="0" smtClean="0"/>
              <a:t>The other limitation include: </a:t>
            </a:r>
          </a:p>
          <a:p>
            <a:r>
              <a:rPr lang="en-GB" baseline="0" dirty="0" smtClean="0"/>
              <a:t>The patient – body habitus is a big one (pardon the pun), if they are too large ultrasound only operates to an optimal depth you will not be able to obtain good images. Conversely very thin patients can also be tricky to images. Also patient positioning and mobility</a:t>
            </a:r>
          </a:p>
          <a:p>
            <a:endParaRPr lang="en-GB" baseline="0" dirty="0" smtClean="0"/>
          </a:p>
          <a:p>
            <a:r>
              <a:rPr lang="en-GB" baseline="0" dirty="0" smtClean="0"/>
              <a:t>Skin contact…it sounds obvious but when we get referred patients in pop cast it comes as a surprise to the ward/doctor that we can’t scan them </a:t>
            </a:r>
          </a:p>
          <a:p>
            <a:endParaRPr lang="en-GB" baseline="0" dirty="0" smtClean="0"/>
          </a:p>
          <a:p>
            <a:r>
              <a:rPr lang="en-GB" baseline="0" dirty="0" smtClean="0"/>
              <a:t>Same with open wounds or dressings </a:t>
            </a:r>
            <a:r>
              <a:rPr lang="en-GB" baseline="0" dirty="0" err="1" smtClean="0"/>
              <a:t>insitu</a:t>
            </a:r>
            <a:r>
              <a:rPr lang="en-GB" baseline="0" dirty="0" smtClean="0"/>
              <a:t>, you need good skin contact or a clear adhesive dressing/cling film over the area with no air pockets</a:t>
            </a:r>
          </a:p>
          <a:p>
            <a:endParaRPr lang="en-GB" baseline="0" dirty="0" smtClean="0"/>
          </a:p>
          <a:p>
            <a:r>
              <a:rPr lang="en-GB" baseline="0" dirty="0" smtClean="0"/>
              <a:t>Artefacts – this is things like overlying bowel gas or heavy calcification which causes acoustic shadowing and loss of information, flash artefact where heavy breathing causes excessive movement of tissues and large flashes of colour are seen, aliasing – improper representation of information that’s been insufficiently sampled</a:t>
            </a:r>
          </a:p>
          <a:p>
            <a:endParaRPr lang="en-GB" baseline="0" dirty="0" smtClean="0"/>
          </a:p>
          <a:p>
            <a:r>
              <a:rPr lang="en-GB" baseline="0" dirty="0" smtClean="0"/>
              <a:t>Equipment operating limited, portable </a:t>
            </a:r>
            <a:r>
              <a:rPr lang="en-GB" baseline="0" dirty="0" err="1" smtClean="0"/>
              <a:t>vs</a:t>
            </a:r>
            <a:r>
              <a:rPr lang="en-GB" baseline="0" dirty="0" smtClean="0"/>
              <a:t> full size machine, also the HHD you use, these are continuous wave Doppler (as opposed to PWD) systems and so cannot differentiate the depth of returning </a:t>
            </a:r>
            <a:r>
              <a:rPr lang="en-GB" baseline="0" dirty="0" err="1" smtClean="0"/>
              <a:t>echos</a:t>
            </a:r>
            <a:r>
              <a:rPr lang="en-GB" baseline="0" dirty="0" smtClean="0"/>
              <a:t> – use with caution in the popliteal fossa you cannot differentiate between vessels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There are manly limitations and pitfalls associated with vascular ultrasound and as the operator you &amp; I are one of them, please don’t get </a:t>
            </a:r>
            <a:r>
              <a:rPr kumimoji="0" lang="en-GB" sz="1200" b="0" i="0" u="none" strike="noStrike" kern="1200" cap="none" spc="0" normalizeH="0" baseline="0" noProof="0" dirty="0" err="1" smtClean="0">
                <a:ln>
                  <a:noFill/>
                </a:ln>
                <a:solidFill>
                  <a:prstClr val="black"/>
                </a:solidFill>
                <a:effectLst/>
                <a:uLnTx/>
                <a:uFillTx/>
                <a:latin typeface="+mn-lt"/>
              </a:rPr>
              <a:t>cajolled</a:t>
            </a:r>
            <a:r>
              <a:rPr kumimoji="0" lang="en-GB" sz="1200" b="0" i="0" u="none" strike="noStrike" kern="1200" cap="none" spc="0" normalizeH="0" baseline="0" noProof="0" dirty="0" smtClean="0">
                <a:ln>
                  <a:noFill/>
                </a:ln>
                <a:solidFill>
                  <a:prstClr val="black"/>
                </a:solidFill>
                <a:effectLst/>
                <a:uLnTx/>
                <a:uFillTx/>
                <a:latin typeface="+mn-lt"/>
              </a:rPr>
              <a:t> into performing a scan or investigation you have not been trained to do, it’s easily done but from a </a:t>
            </a:r>
            <a:r>
              <a:rPr kumimoji="0" lang="en-GB" sz="1200" b="0" i="0" u="none" strike="noStrike" kern="1200" cap="none" spc="0" normalizeH="0" baseline="0" noProof="0" dirty="0" err="1" smtClean="0">
                <a:ln>
                  <a:noFill/>
                </a:ln>
                <a:solidFill>
                  <a:prstClr val="black"/>
                </a:solidFill>
                <a:effectLst/>
                <a:uLnTx/>
                <a:uFillTx/>
                <a:latin typeface="+mn-lt"/>
              </a:rPr>
              <a:t>medicolegal</a:t>
            </a:r>
            <a:r>
              <a:rPr kumimoji="0" lang="en-GB" sz="1200" b="0" i="0" u="none" strike="noStrike" kern="1200" cap="none" spc="0" normalizeH="0" baseline="0" noProof="0" dirty="0" smtClean="0">
                <a:ln>
                  <a:noFill/>
                </a:ln>
                <a:solidFill>
                  <a:prstClr val="black"/>
                </a:solidFill>
                <a:effectLst/>
                <a:uLnTx/>
                <a:uFillTx/>
                <a:latin typeface="+mn-lt"/>
              </a:rPr>
              <a:t> perspective you will be out on your own if you cannot prove competency.</a:t>
            </a:r>
          </a:p>
          <a:p>
            <a:endParaRPr lang="en-GB" baseline="0" dirty="0" smtClean="0"/>
          </a:p>
        </p:txBody>
      </p:sp>
      <p:sp>
        <p:nvSpPr>
          <p:cNvPr id="4" name="Slide Number Placeholder 3"/>
          <p:cNvSpPr>
            <a:spLocks noGrp="1"/>
          </p:cNvSpPr>
          <p:nvPr>
            <p:ph type="sldNum" sz="quarter" idx="10"/>
          </p:nvPr>
        </p:nvSpPr>
        <p:spPr/>
        <p:txBody>
          <a:bodyPr/>
          <a:lstStyle/>
          <a:p>
            <a:fld id="{A50C043A-CEE3-4883-90D6-0FA80B7DE50C}" type="slidenum">
              <a:rPr lang="en-GB" smtClean="0"/>
              <a:t>10</a:t>
            </a:fld>
            <a:endParaRPr lang="en-GB"/>
          </a:p>
        </p:txBody>
      </p:sp>
    </p:spTree>
    <p:extLst>
      <p:ext uri="{BB962C8B-B14F-4D97-AF65-F5344CB8AC3E}">
        <p14:creationId xmlns:p14="http://schemas.microsoft.com/office/powerpoint/2010/main" val="246857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going</a:t>
            </a:r>
            <a:r>
              <a:rPr lang="en-GB" baseline="0" dirty="0" smtClean="0"/>
              <a:t> to quickly look at </a:t>
            </a:r>
            <a:r>
              <a:rPr lang="en-GB" dirty="0" smtClean="0"/>
              <a:t>Ultrasound</a:t>
            </a:r>
            <a:r>
              <a:rPr lang="en-GB" baseline="0" dirty="0" smtClean="0"/>
              <a:t> interpretation – I’m assuming you will be mainly using HHD is that correct? In which case identifying the waveforms are going to be key in your assessment. </a:t>
            </a:r>
          </a:p>
          <a:p>
            <a:endParaRPr lang="en-GB" baseline="0" dirty="0" smtClean="0"/>
          </a:p>
          <a:p>
            <a:r>
              <a:rPr lang="en-GB" dirty="0" smtClean="0"/>
              <a:t>In peripheral</a:t>
            </a:r>
            <a:r>
              <a:rPr lang="en-GB" baseline="0" dirty="0" smtClean="0"/>
              <a:t> arteries not all blood cells move at the same speed – the range of velocities across the vessel is known as the velocity profile</a:t>
            </a:r>
          </a:p>
          <a:p>
            <a:endParaRPr lang="en-GB" baseline="0" dirty="0" smtClean="0"/>
          </a:p>
          <a:p>
            <a:r>
              <a:rPr lang="en-GB" baseline="0" dirty="0" smtClean="0"/>
              <a:t>At low velocities or in smaller calibre vessels the velocity profile is parabolic</a:t>
            </a:r>
          </a:p>
          <a:p>
            <a:endParaRPr lang="en-GB" baseline="0" dirty="0" smtClean="0"/>
          </a:p>
          <a:p>
            <a:r>
              <a:rPr lang="en-GB" baseline="0" dirty="0" smtClean="0"/>
              <a:t>But at higher velocities and in larger vessels the profile becomes flatter to give plug flow</a:t>
            </a:r>
          </a:p>
          <a:p>
            <a:endParaRPr lang="en-GB" baseline="0" dirty="0" smtClean="0"/>
          </a:p>
          <a:p>
            <a:r>
              <a:rPr lang="en-GB" baseline="0" dirty="0" smtClean="0"/>
              <a:t>Each of the velocities give a different Doppler shift to produce what’s known as a Doppler spectrum, this is a visual presentation of the blood cells travelling at different speeds as a function of time – sometimes referred to a </a:t>
            </a:r>
            <a:r>
              <a:rPr lang="en-GB" baseline="0" dirty="0" err="1" smtClean="0"/>
              <a:t>a</a:t>
            </a:r>
            <a:r>
              <a:rPr lang="en-GB" baseline="0" dirty="0" smtClean="0"/>
              <a:t> sonogram</a:t>
            </a:r>
          </a:p>
          <a:p>
            <a:endParaRPr lang="en-GB" baseline="0" dirty="0" smtClean="0"/>
          </a:p>
          <a:p>
            <a:r>
              <a:rPr lang="en-GB" baseline="0" dirty="0" smtClean="0"/>
              <a:t>We describe these waveforms as </a:t>
            </a:r>
            <a:r>
              <a:rPr lang="en-GB" baseline="0" dirty="0" err="1" smtClean="0"/>
              <a:t>triphasic</a:t>
            </a:r>
            <a:r>
              <a:rPr lang="en-GB" baseline="0" dirty="0" smtClean="0"/>
              <a:t>, biphasic, monophasic or turbulent you should to be able to distinguish between these and practice is the best way</a:t>
            </a:r>
          </a:p>
          <a:p>
            <a:endParaRPr lang="en-GB" baseline="0" dirty="0" smtClean="0"/>
          </a:p>
          <a:p>
            <a:r>
              <a:rPr lang="en-GB" baseline="0" dirty="0" smtClean="0"/>
              <a:t>Each vessel within the body has a characteristic waveform depending on their size and where they are going. Quick example is the external carotid artery – lots of extra-cranial branches so the vessel is getting smaller and smaller, distal resistance is therefore increasing so we see a high resistance waveform with some flow reversal – this is normal. The internal carotid artery however has no extra-cranial branches, the brain wants lots of oxygen and doesn’t offer resistance so low resistance flow noted with no flow reversal in the cardiac cycle. Dissections however in the intracranial ICA alter this and we can pick those up by abnormal waveforms observed proximally.</a:t>
            </a:r>
          </a:p>
          <a:p>
            <a:endParaRPr lang="en-GB" baseline="0" dirty="0" smtClean="0"/>
          </a:p>
          <a:p>
            <a:r>
              <a:rPr lang="en-GB" baseline="0" dirty="0" smtClean="0"/>
              <a:t>We can look at these in a minute on the actual machine and I’ll explain a bit more about changes to the waveforms and the implications.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11</a:t>
            </a:fld>
            <a:endParaRPr lang="en-GB"/>
          </a:p>
        </p:txBody>
      </p:sp>
    </p:spTree>
    <p:extLst>
      <p:ext uri="{BB962C8B-B14F-4D97-AF65-F5344CB8AC3E}">
        <p14:creationId xmlns:p14="http://schemas.microsoft.com/office/powerpoint/2010/main" val="210450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 quickly</a:t>
            </a:r>
            <a:r>
              <a:rPr lang="en-GB" baseline="0" dirty="0" smtClean="0"/>
              <a:t> and I know I promised no more physics but with vascular ultrasound you really can’t get away from it…</a:t>
            </a:r>
          </a:p>
          <a:p>
            <a:endParaRPr lang="en-GB" baseline="0" dirty="0" smtClean="0"/>
          </a:p>
          <a:p>
            <a:r>
              <a:rPr lang="en-GB" baseline="0" dirty="0" smtClean="0"/>
              <a:t>Turbulent flow, it’s important to understand why we get spectral broadening. As blood flow goes through a narrowing flow becomes turbulent beyond and this leads to changes in the waveforms i.e. reducing from </a:t>
            </a:r>
            <a:r>
              <a:rPr lang="en-GB" baseline="0" dirty="0" err="1" smtClean="0"/>
              <a:t>triphasic</a:t>
            </a:r>
            <a:r>
              <a:rPr lang="en-GB" baseline="0" dirty="0" smtClean="0"/>
              <a:t> to biphasic or monophasic flow. This is due to the Bernoulli effect whereby as the blood goes through a narrowing there is a reduction in pressure but an increase in velocities beyond which flow becomes disturbed</a:t>
            </a:r>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12</a:t>
            </a:fld>
            <a:endParaRPr lang="en-GB"/>
          </a:p>
        </p:txBody>
      </p:sp>
    </p:spTree>
    <p:extLst>
      <p:ext uri="{BB962C8B-B14F-4D97-AF65-F5344CB8AC3E}">
        <p14:creationId xmlns:p14="http://schemas.microsoft.com/office/powerpoint/2010/main" val="290515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15</a:t>
            </a:fld>
            <a:endParaRPr lang="en-GB"/>
          </a:p>
        </p:txBody>
      </p:sp>
    </p:spTree>
    <p:extLst>
      <p:ext uri="{BB962C8B-B14F-4D97-AF65-F5344CB8AC3E}">
        <p14:creationId xmlns:p14="http://schemas.microsoft.com/office/powerpoint/2010/main" val="471994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16</a:t>
            </a:fld>
            <a:endParaRPr lang="en-GB"/>
          </a:p>
        </p:txBody>
      </p:sp>
    </p:spTree>
    <p:extLst>
      <p:ext uri="{BB962C8B-B14F-4D97-AF65-F5344CB8AC3E}">
        <p14:creationId xmlns:p14="http://schemas.microsoft.com/office/powerpoint/2010/main" val="1797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0C043A-CEE3-4883-90D6-0FA80B7DE50C}" type="slidenum">
              <a:rPr lang="en-GB" smtClean="0"/>
              <a:t>17</a:t>
            </a:fld>
            <a:endParaRPr lang="en-GB"/>
          </a:p>
        </p:txBody>
      </p:sp>
    </p:spTree>
    <p:extLst>
      <p:ext uri="{BB962C8B-B14F-4D97-AF65-F5344CB8AC3E}">
        <p14:creationId xmlns:p14="http://schemas.microsoft.com/office/powerpoint/2010/main" val="201070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As you can see there is a lot of theory to cover but I will try and keep</a:t>
            </a:r>
            <a:r>
              <a:rPr lang="en-GB" baseline="0" dirty="0" smtClean="0"/>
              <a:t> it brief as you can all read a book but for the technical skills part I’m going to do a hands on session – so be prepared I am going to want volunteers! The best way to learn and appreciate about vascular ultrasound by you actually holding a probe and having a go.</a:t>
            </a:r>
            <a:endParaRPr lang="en-GB" dirty="0" smtClean="0"/>
          </a:p>
          <a:p>
            <a:endParaRPr lang="en-GB" dirty="0" smtClean="0"/>
          </a:p>
          <a:p>
            <a:pPr marL="171450" indent="-171450">
              <a:buFont typeface="Arial" panose="020B0604020202020204" pitchFamily="34" charset="0"/>
              <a:buChar char="•"/>
            </a:pPr>
            <a:r>
              <a:rPr lang="en-GB" dirty="0" smtClean="0"/>
              <a:t>We will look at the </a:t>
            </a:r>
            <a:r>
              <a:rPr lang="en-GB" baseline="0" dirty="0" smtClean="0"/>
              <a:t>basic principles of Doppler ultrasound and spatial resolution in relation to the scan plane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will discuss the various limitations of ultrasound and the pitfalls associated with scanning and importantly discuss the need for you to recognise and accept your own limitations, vascular ultrasound is very operator dependant and knowing when to seek help or advice is crucial</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For the last 2 we can discuss during the practical session the different types of vascular scans and investigations in terms of  patient positioning and preparation for optimal results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And how as the operator you will also be required to interpret your results. By using your knowledge of the physics behind Doppler ultrasound you will be able to diagnose vascular conditions or offer an expert opinion to guide management of the patient</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2</a:t>
            </a:fld>
            <a:endParaRPr lang="en-GB"/>
          </a:p>
        </p:txBody>
      </p:sp>
    </p:spTree>
    <p:extLst>
      <p:ext uri="{BB962C8B-B14F-4D97-AF65-F5344CB8AC3E}">
        <p14:creationId xmlns:p14="http://schemas.microsoft.com/office/powerpoint/2010/main" val="135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huge</a:t>
            </a:r>
            <a:r>
              <a:rPr lang="en-GB" baseline="0" dirty="0" smtClean="0"/>
              <a:t> amount of theory behind Doppler Ultrasound which will underpin your technical skill so gaining a solid understanding of the basic physics principles is key</a:t>
            </a:r>
          </a:p>
          <a:p>
            <a:endParaRPr lang="en-GB" baseline="0" dirty="0" smtClean="0"/>
          </a:p>
          <a:p>
            <a:r>
              <a:rPr lang="en-GB" baseline="0" dirty="0" smtClean="0"/>
              <a:t>This will help you achieve the best quality images and information from your investigation enabling you to know how to optimise your images.</a:t>
            </a:r>
          </a:p>
          <a:p>
            <a:endParaRPr lang="en-GB" baseline="0" dirty="0" smtClean="0"/>
          </a:p>
          <a:p>
            <a:r>
              <a:rPr lang="en-GB" baseline="0" dirty="0" smtClean="0"/>
              <a:t>I’ll go through the different types of probes we use for different scanning modalities , how to optimise the grey scale or B-mode image, colour flow and pulsed wave settings</a:t>
            </a:r>
          </a:p>
          <a:p>
            <a:endParaRPr lang="en-GB" baseline="0" dirty="0" smtClean="0"/>
          </a:p>
          <a:p>
            <a:r>
              <a:rPr lang="en-GB" baseline="0" dirty="0" smtClean="0"/>
              <a:t>Obviously I can’t demonstrate this in my scanning room! As surgeons you will be required to perform arterial u/s studies or HHD monitoring for intraoperative control such as assessing flow in a bypass graft at the end of a procedure or following a carotid </a:t>
            </a:r>
            <a:r>
              <a:rPr lang="en-GB" baseline="0" dirty="0" err="1" smtClean="0"/>
              <a:t>endartectomy</a:t>
            </a:r>
            <a:r>
              <a:rPr lang="en-GB" baseline="0" dirty="0" smtClean="0"/>
              <a:t>…although only very limited examinations these are obviously extremely important examinations, being confident in your abilities is essential</a:t>
            </a:r>
          </a:p>
          <a:p>
            <a:endParaRPr lang="en-GB" baseline="0" dirty="0" smtClean="0"/>
          </a:p>
          <a:p>
            <a:r>
              <a:rPr lang="en-GB" baseline="0" dirty="0" smtClean="0"/>
              <a:t>Finally you are required to be able to screen of AAA and measure the diameter of an aorta</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3</a:t>
            </a:fld>
            <a:endParaRPr lang="en-GB"/>
          </a:p>
        </p:txBody>
      </p:sp>
    </p:spTree>
    <p:extLst>
      <p:ext uri="{BB962C8B-B14F-4D97-AF65-F5344CB8AC3E}">
        <p14:creationId xmlns:p14="http://schemas.microsoft.com/office/powerpoint/2010/main" val="391670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Sound waves are mechanical vibrations of particles or molecules within a medium</a:t>
            </a:r>
          </a:p>
          <a:p>
            <a:endParaRPr lang="en-GB" dirty="0" smtClean="0"/>
          </a:p>
          <a:p>
            <a:r>
              <a:rPr lang="en-GB" dirty="0" smtClean="0"/>
              <a:t>The vibration of 1 particle transmits a corresponding vibration to an adjacent particle and so the wave passes through the medium</a:t>
            </a:r>
          </a:p>
          <a:p>
            <a:endParaRPr lang="en-GB" dirty="0" smtClean="0"/>
          </a:p>
          <a:p>
            <a:r>
              <a:rPr lang="en-GB" dirty="0" smtClean="0"/>
              <a:t>The rate an individual particle vibrates is termed the FREQUENCY and is measured in Hertz which is the number of cycles per second</a:t>
            </a:r>
          </a:p>
          <a:p>
            <a:endParaRPr lang="en-GB" dirty="0" smtClean="0"/>
          </a:p>
          <a:p>
            <a:endParaRPr lang="en-GB" dirty="0" smtClean="0"/>
          </a:p>
          <a:p>
            <a:r>
              <a:rPr lang="en-GB" dirty="0" smtClean="0"/>
              <a:t>Ultrasound is defined as sound which has a frequency above the audible hearing range of human which is &gt;20 kHz or 20,000 cycles per second</a:t>
            </a:r>
          </a:p>
          <a:p>
            <a:endParaRPr lang="en-GB" dirty="0" smtClean="0"/>
          </a:p>
          <a:p>
            <a:r>
              <a:rPr lang="en-GB" dirty="0" smtClean="0"/>
              <a:t>Diagnostic medical ultrasound  operates at frequencies above 1 MHz or 1 million cycles per second</a:t>
            </a:r>
          </a:p>
          <a:p>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4</a:t>
            </a:fld>
            <a:endParaRPr lang="en-GB"/>
          </a:p>
        </p:txBody>
      </p:sp>
    </p:spTree>
    <p:extLst>
      <p:ext uri="{BB962C8B-B14F-4D97-AF65-F5344CB8AC3E}">
        <p14:creationId xmlns:p14="http://schemas.microsoft.com/office/powerpoint/2010/main" val="395891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are probably all familiar with the </a:t>
            </a:r>
            <a:r>
              <a:rPr lang="en-GB" baseline="0" dirty="0" err="1" smtClean="0"/>
              <a:t>doppler</a:t>
            </a:r>
            <a:r>
              <a:rPr lang="en-GB" baseline="0" dirty="0" smtClean="0"/>
              <a:t> principle? Well in 1842 a very clever Austria mathematician by the name of Johann Christian Doppler worked out that “ QUOTE”.</a:t>
            </a:r>
          </a:p>
          <a:p>
            <a:endParaRPr lang="en-GB" baseline="0" dirty="0" smtClean="0"/>
          </a:p>
          <a:p>
            <a:r>
              <a:rPr lang="en-GB" baseline="0" dirty="0" smtClean="0"/>
              <a:t>Applying the Doppler principle in vascular U/S differs from  Doppler’s original theory because the moving targets are the blood cells and they don’t emit any form of radiating waveform. </a:t>
            </a:r>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5</a:t>
            </a:fld>
            <a:endParaRPr lang="en-GB"/>
          </a:p>
        </p:txBody>
      </p:sp>
    </p:spTree>
    <p:extLst>
      <p:ext uri="{BB962C8B-B14F-4D97-AF65-F5344CB8AC3E}">
        <p14:creationId xmlns:p14="http://schemas.microsoft.com/office/powerpoint/2010/main" val="175987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vascular ultrasound we are observing the Doppler effect</a:t>
            </a:r>
          </a:p>
          <a:p>
            <a:endParaRPr lang="en-GB" dirty="0" smtClean="0"/>
          </a:p>
          <a:p>
            <a:r>
              <a:rPr lang="en-GB" dirty="0" smtClean="0"/>
              <a:t>The ultrasound transducer is both the source and receiver and directs pulses of u/s at targets</a:t>
            </a:r>
            <a:r>
              <a:rPr lang="en-GB" baseline="0" dirty="0" smtClean="0"/>
              <a:t> </a:t>
            </a:r>
            <a:r>
              <a:rPr lang="en-GB" baseline="0" dirty="0" err="1" smtClean="0"/>
              <a:t>i.e</a:t>
            </a:r>
            <a:r>
              <a:rPr lang="en-GB" baseline="0" dirty="0" smtClean="0"/>
              <a:t> blood vessels</a:t>
            </a:r>
            <a:r>
              <a:rPr lang="en-GB" dirty="0" smtClean="0"/>
              <a:t> </a:t>
            </a:r>
          </a:p>
          <a:p>
            <a:endParaRPr lang="en-GB" dirty="0" smtClean="0"/>
          </a:p>
          <a:p>
            <a:r>
              <a:rPr lang="en-GB" dirty="0" smtClean="0"/>
              <a:t>The reflected or scattered waveform and the corresponding change in frequency from the transmitted frequency can then be observed.</a:t>
            </a:r>
          </a:p>
          <a:p>
            <a:endParaRPr lang="en-GB" dirty="0" smtClean="0"/>
          </a:p>
          <a:p>
            <a:r>
              <a:rPr lang="en-GB" dirty="0" smtClean="0"/>
              <a:t>The difference between the transmitted and received frequencies is known as the Doppler shift frequency</a:t>
            </a:r>
          </a:p>
          <a:p>
            <a:endParaRPr lang="en-GB" dirty="0" smtClean="0"/>
          </a:p>
          <a:p>
            <a:r>
              <a:rPr lang="en-GB" dirty="0" smtClean="0"/>
              <a:t>This enables us to determine</a:t>
            </a:r>
            <a:r>
              <a:rPr lang="en-GB" baseline="0" dirty="0" smtClean="0"/>
              <a:t> direction of flow within vessels and build complex </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A50C043A-CEE3-4883-90D6-0FA80B7DE50C}" type="slidenum">
              <a:rPr lang="en-GB" smtClean="0"/>
              <a:t>6</a:t>
            </a:fld>
            <a:endParaRPr lang="en-GB"/>
          </a:p>
        </p:txBody>
      </p:sp>
    </p:spTree>
    <p:extLst>
      <p:ext uri="{BB962C8B-B14F-4D97-AF65-F5344CB8AC3E}">
        <p14:creationId xmlns:p14="http://schemas.microsoft.com/office/powerpoint/2010/main" val="392786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t>
            </a:r>
            <a:r>
              <a:rPr lang="en-GB" baseline="0" dirty="0" smtClean="0"/>
              <a:t>is the Doppler equation we use in vascular ultrasound  which shows a quantitative relationship between the Doppler shift frequency and the blood cell velocity</a:t>
            </a:r>
          </a:p>
          <a:p>
            <a:endParaRPr lang="en-GB" baseline="0" dirty="0" smtClean="0"/>
          </a:p>
          <a:p>
            <a:r>
              <a:rPr lang="en-GB" baseline="0" dirty="0" smtClean="0"/>
              <a:t>The Doppler shift is calculated by the difference between the transmitted and received frequencies, this happens to fall within the audible hearing range, hence we can hear the flow or waveforms</a:t>
            </a:r>
          </a:p>
          <a:p>
            <a:endParaRPr lang="en-GB" baseline="0" dirty="0" smtClean="0"/>
          </a:p>
          <a:p>
            <a:r>
              <a:rPr lang="en-GB" baseline="0" dirty="0" smtClean="0"/>
              <a:t>The speed of sound within the medium, in this case soft tissue, is 1540m/s</a:t>
            </a:r>
          </a:p>
          <a:p>
            <a:endParaRPr lang="en-GB" baseline="0" dirty="0" smtClean="0"/>
          </a:p>
          <a:p>
            <a:r>
              <a:rPr lang="en-GB" baseline="0" dirty="0" smtClean="0"/>
              <a:t>Cosine theta is the angle of incidence between the u/s beam and direction of flow – this is really important to understand as small error is angle of incidence can have large errors in reporting we’ll look at this next</a:t>
            </a:r>
          </a:p>
          <a:p>
            <a:endParaRPr lang="en-GB" baseline="0" dirty="0" smtClean="0"/>
          </a:p>
          <a:p>
            <a:r>
              <a:rPr lang="en-GB" baseline="0" dirty="0" smtClean="0"/>
              <a:t>By rearranging this equation we can determine the velocity and direction of blood flow within vessels based on either a positive or negative Doppler shift frequency…good news is the machine does all this for us!</a:t>
            </a:r>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7</a:t>
            </a:fld>
            <a:endParaRPr lang="en-GB"/>
          </a:p>
        </p:txBody>
      </p:sp>
    </p:spTree>
    <p:extLst>
      <p:ext uri="{BB962C8B-B14F-4D97-AF65-F5344CB8AC3E}">
        <p14:creationId xmlns:p14="http://schemas.microsoft.com/office/powerpoint/2010/main" val="95328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of</a:t>
            </a:r>
            <a:r>
              <a:rPr lang="en-GB" baseline="0" dirty="0" smtClean="0"/>
              <a:t> fundamental importance in the clinical use of Doppler to understand the significance of the angle of insonnation.</a:t>
            </a:r>
          </a:p>
          <a:p>
            <a:endParaRPr lang="en-GB" baseline="0" dirty="0" smtClean="0"/>
          </a:p>
          <a:p>
            <a:r>
              <a:rPr lang="en-GB" baseline="0" dirty="0" smtClean="0"/>
              <a:t>As the angle of interrogation angle increases the Doppler shift decreases until at 90° angle where no shift is detected and therefore no signal will be observed</a:t>
            </a:r>
          </a:p>
          <a:p>
            <a:endParaRPr lang="en-GB" baseline="0" dirty="0" smtClean="0"/>
          </a:p>
          <a:p>
            <a:r>
              <a:rPr lang="en-GB" baseline="0" dirty="0" smtClean="0"/>
              <a:t>In vascular ultrasound golden number to remember is 60…you angle of insonnation should never exceed this as your values will be erroneous </a:t>
            </a:r>
          </a:p>
          <a:p>
            <a:endParaRPr lang="en-GB" baseline="0" dirty="0" smtClean="0"/>
          </a:p>
          <a:p>
            <a:r>
              <a:rPr lang="en-GB" baseline="0" dirty="0" smtClean="0"/>
              <a:t>Even using a hand held Doppler where we can’t measure the angle of insonnation if you play around with the angle of interrogation you will notice subtle differences in the Doppler signal which when you are trying to determine if it’s a good biphasic as opposed to a damped biphasic signal will make all the difference</a:t>
            </a:r>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8</a:t>
            </a:fld>
            <a:endParaRPr lang="en-GB"/>
          </a:p>
        </p:txBody>
      </p:sp>
    </p:spTree>
    <p:extLst>
      <p:ext uri="{BB962C8B-B14F-4D97-AF65-F5344CB8AC3E}">
        <p14:creationId xmlns:p14="http://schemas.microsoft.com/office/powerpoint/2010/main" val="241925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this</a:t>
            </a:r>
            <a:r>
              <a:rPr lang="en-GB" baseline="0" dirty="0" smtClean="0"/>
              <a:t> is the last piece of physics I’m going to discuss as this is specifically mentioned on your syllabus</a:t>
            </a:r>
          </a:p>
          <a:p>
            <a:endParaRPr lang="en-GB" baseline="0" dirty="0" smtClean="0"/>
          </a:p>
          <a:p>
            <a:r>
              <a:rPr lang="en-GB" baseline="0" dirty="0" smtClean="0"/>
              <a:t>Resolution it the systems ability to distinguish between closely spaced objects</a:t>
            </a:r>
          </a:p>
          <a:p>
            <a:endParaRPr lang="en-GB" baseline="0" dirty="0" smtClean="0"/>
          </a:p>
          <a:p>
            <a:r>
              <a:rPr lang="en-GB" baseline="0" dirty="0" smtClean="0"/>
              <a:t>Axial resolution is the ability to separate structures parallel to the ultrasound beam – and this is determined by the spatial pulse length. With PWD there are pulses of sound waves with “quiet periods” before the next pulse is fired.</a:t>
            </a:r>
          </a:p>
          <a:p>
            <a:endParaRPr lang="en-GB" baseline="0" dirty="0" smtClean="0"/>
          </a:p>
          <a:p>
            <a:r>
              <a:rPr lang="en-GB" baseline="0" dirty="0" smtClean="0"/>
              <a:t> The SPL is the length of space over which a pulse occurs. Axial resolution is dependent on the SPL, the shorter the wavelength or higher the frequency the shorter the SPL and therefore better axial resolution. Broadly speaking the higher frequency, the more superficial imaging, the better resolution. Conversely the deep imaging depths, lower operating frequency the poorer the axial resolution. There’s always a trade off in ultrasound</a:t>
            </a:r>
          </a:p>
          <a:p>
            <a:endParaRPr lang="en-GB" baseline="0" dirty="0" smtClean="0"/>
          </a:p>
          <a:p>
            <a:r>
              <a:rPr lang="en-GB" baseline="0" dirty="0" smtClean="0"/>
              <a:t>Lateral resolution is the minimum separation perpendicular to the beam between 2 objects or reflectors that can produce 2 separate echoes. This is equal to the beam width. We can very easy narrow the beam with by focusing it at a given depth which improves lateral resolution – we’ll have a look at the effects of resolution in images shortly</a:t>
            </a:r>
          </a:p>
          <a:p>
            <a:endParaRPr lang="en-GB" dirty="0"/>
          </a:p>
        </p:txBody>
      </p:sp>
      <p:sp>
        <p:nvSpPr>
          <p:cNvPr id="4" name="Slide Number Placeholder 3"/>
          <p:cNvSpPr>
            <a:spLocks noGrp="1"/>
          </p:cNvSpPr>
          <p:nvPr>
            <p:ph type="sldNum" sz="quarter" idx="10"/>
          </p:nvPr>
        </p:nvSpPr>
        <p:spPr/>
        <p:txBody>
          <a:bodyPr/>
          <a:lstStyle/>
          <a:p>
            <a:fld id="{A50C043A-CEE3-4883-90D6-0FA80B7DE50C}" type="slidenum">
              <a:rPr lang="en-GB" smtClean="0"/>
              <a:t>9</a:t>
            </a:fld>
            <a:endParaRPr lang="en-GB"/>
          </a:p>
        </p:txBody>
      </p:sp>
    </p:spTree>
    <p:extLst>
      <p:ext uri="{BB962C8B-B14F-4D97-AF65-F5344CB8AC3E}">
        <p14:creationId xmlns:p14="http://schemas.microsoft.com/office/powerpoint/2010/main" val="156449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DFCD51-0671-451B-9D1C-6F2E77EEE138}"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8615F-F831-46E5-9B56-A3EE62772B84}" type="slidenum">
              <a:rPr lang="en-GB" smtClean="0"/>
              <a:t>‹#›</a:t>
            </a:fld>
            <a:endParaRPr lang="en-GB"/>
          </a:p>
        </p:txBody>
      </p:sp>
    </p:spTree>
    <p:extLst>
      <p:ext uri="{BB962C8B-B14F-4D97-AF65-F5344CB8AC3E}">
        <p14:creationId xmlns:p14="http://schemas.microsoft.com/office/powerpoint/2010/main" val="112557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DFCD51-0671-451B-9D1C-6F2E77EEE138}"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8615F-F831-46E5-9B56-A3EE62772B84}" type="slidenum">
              <a:rPr lang="en-GB" smtClean="0"/>
              <a:t>‹#›</a:t>
            </a:fld>
            <a:endParaRPr lang="en-GB"/>
          </a:p>
        </p:txBody>
      </p:sp>
    </p:spTree>
    <p:extLst>
      <p:ext uri="{BB962C8B-B14F-4D97-AF65-F5344CB8AC3E}">
        <p14:creationId xmlns:p14="http://schemas.microsoft.com/office/powerpoint/2010/main" val="97992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DFCD51-0671-451B-9D1C-6F2E77EEE138}"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8615F-F831-46E5-9B56-A3EE62772B84}" type="slidenum">
              <a:rPr lang="en-GB" smtClean="0"/>
              <a:t>‹#›</a:t>
            </a:fld>
            <a:endParaRPr lang="en-GB"/>
          </a:p>
        </p:txBody>
      </p:sp>
    </p:spTree>
    <p:extLst>
      <p:ext uri="{BB962C8B-B14F-4D97-AF65-F5344CB8AC3E}">
        <p14:creationId xmlns:p14="http://schemas.microsoft.com/office/powerpoint/2010/main" val="272535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DFCD51-0671-451B-9D1C-6F2E77EEE138}"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8615F-F831-46E5-9B56-A3EE62772B84}" type="slidenum">
              <a:rPr lang="en-GB" smtClean="0"/>
              <a:t>‹#›</a:t>
            </a:fld>
            <a:endParaRPr lang="en-GB"/>
          </a:p>
        </p:txBody>
      </p:sp>
    </p:spTree>
    <p:extLst>
      <p:ext uri="{BB962C8B-B14F-4D97-AF65-F5344CB8AC3E}">
        <p14:creationId xmlns:p14="http://schemas.microsoft.com/office/powerpoint/2010/main" val="198924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FCD51-0671-451B-9D1C-6F2E77EEE138}"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8615F-F831-46E5-9B56-A3EE62772B84}" type="slidenum">
              <a:rPr lang="en-GB" smtClean="0"/>
              <a:t>‹#›</a:t>
            </a:fld>
            <a:endParaRPr lang="en-GB"/>
          </a:p>
        </p:txBody>
      </p:sp>
    </p:spTree>
    <p:extLst>
      <p:ext uri="{BB962C8B-B14F-4D97-AF65-F5344CB8AC3E}">
        <p14:creationId xmlns:p14="http://schemas.microsoft.com/office/powerpoint/2010/main" val="218858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DFCD51-0671-451B-9D1C-6F2E77EEE138}" type="datetimeFigureOut">
              <a:rPr lang="en-GB" smtClean="0"/>
              <a:t>09/12/2016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8615F-F831-46E5-9B56-A3EE62772B84}" type="slidenum">
              <a:rPr lang="en-GB" smtClean="0"/>
              <a:t>‹#›</a:t>
            </a:fld>
            <a:endParaRPr lang="en-GB"/>
          </a:p>
        </p:txBody>
      </p:sp>
    </p:spTree>
    <p:extLst>
      <p:ext uri="{BB962C8B-B14F-4D97-AF65-F5344CB8AC3E}">
        <p14:creationId xmlns:p14="http://schemas.microsoft.com/office/powerpoint/2010/main" val="229096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DFCD51-0671-451B-9D1C-6F2E77EEE138}" type="datetimeFigureOut">
              <a:rPr lang="en-GB" smtClean="0"/>
              <a:t>09/12/2016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C8615F-F831-46E5-9B56-A3EE62772B84}" type="slidenum">
              <a:rPr lang="en-GB" smtClean="0"/>
              <a:t>‹#›</a:t>
            </a:fld>
            <a:endParaRPr lang="en-GB"/>
          </a:p>
        </p:txBody>
      </p:sp>
    </p:spTree>
    <p:extLst>
      <p:ext uri="{BB962C8B-B14F-4D97-AF65-F5344CB8AC3E}">
        <p14:creationId xmlns:p14="http://schemas.microsoft.com/office/powerpoint/2010/main" val="114273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DFCD51-0671-451B-9D1C-6F2E77EEE138}" type="datetimeFigureOut">
              <a:rPr lang="en-GB" smtClean="0"/>
              <a:t>09/12/2016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C8615F-F831-46E5-9B56-A3EE62772B84}" type="slidenum">
              <a:rPr lang="en-GB" smtClean="0"/>
              <a:t>‹#›</a:t>
            </a:fld>
            <a:endParaRPr lang="en-GB"/>
          </a:p>
        </p:txBody>
      </p:sp>
    </p:spTree>
    <p:extLst>
      <p:ext uri="{BB962C8B-B14F-4D97-AF65-F5344CB8AC3E}">
        <p14:creationId xmlns:p14="http://schemas.microsoft.com/office/powerpoint/2010/main" val="374539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FCD51-0671-451B-9D1C-6F2E77EEE138}" type="datetimeFigureOut">
              <a:rPr lang="en-GB" smtClean="0"/>
              <a:t>09/12/2016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C8615F-F831-46E5-9B56-A3EE62772B84}" type="slidenum">
              <a:rPr lang="en-GB" smtClean="0"/>
              <a:t>‹#›</a:t>
            </a:fld>
            <a:endParaRPr lang="en-GB"/>
          </a:p>
        </p:txBody>
      </p:sp>
    </p:spTree>
    <p:extLst>
      <p:ext uri="{BB962C8B-B14F-4D97-AF65-F5344CB8AC3E}">
        <p14:creationId xmlns:p14="http://schemas.microsoft.com/office/powerpoint/2010/main" val="285629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FCD51-0671-451B-9D1C-6F2E77EEE138}" type="datetimeFigureOut">
              <a:rPr lang="en-GB" smtClean="0"/>
              <a:t>09/12/2016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8615F-F831-46E5-9B56-A3EE62772B84}" type="slidenum">
              <a:rPr lang="en-GB" smtClean="0"/>
              <a:t>‹#›</a:t>
            </a:fld>
            <a:endParaRPr lang="en-GB"/>
          </a:p>
        </p:txBody>
      </p:sp>
    </p:spTree>
    <p:extLst>
      <p:ext uri="{BB962C8B-B14F-4D97-AF65-F5344CB8AC3E}">
        <p14:creationId xmlns:p14="http://schemas.microsoft.com/office/powerpoint/2010/main" val="395277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FCD51-0671-451B-9D1C-6F2E77EEE138}" type="datetimeFigureOut">
              <a:rPr lang="en-GB" smtClean="0"/>
              <a:t>09/12/2016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8615F-F831-46E5-9B56-A3EE62772B84}" type="slidenum">
              <a:rPr lang="en-GB" smtClean="0"/>
              <a:t>‹#›</a:t>
            </a:fld>
            <a:endParaRPr lang="en-GB"/>
          </a:p>
        </p:txBody>
      </p:sp>
    </p:spTree>
    <p:extLst>
      <p:ext uri="{BB962C8B-B14F-4D97-AF65-F5344CB8AC3E}">
        <p14:creationId xmlns:p14="http://schemas.microsoft.com/office/powerpoint/2010/main" val="329928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FCD51-0671-451B-9D1C-6F2E77EEE138}" type="datetimeFigureOut">
              <a:rPr lang="en-GB" smtClean="0"/>
              <a:t>09/12/2016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8615F-F831-46E5-9B56-A3EE62772B84}" type="slidenum">
              <a:rPr lang="en-GB" smtClean="0"/>
              <a:t>‹#›</a:t>
            </a:fld>
            <a:endParaRPr lang="en-GB"/>
          </a:p>
        </p:txBody>
      </p:sp>
    </p:spTree>
    <p:extLst>
      <p:ext uri="{BB962C8B-B14F-4D97-AF65-F5344CB8AC3E}">
        <p14:creationId xmlns:p14="http://schemas.microsoft.com/office/powerpoint/2010/main" val="31296985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Vascular Ultrasound</a:t>
            </a:r>
            <a:endParaRPr lang="en-GB" dirty="0"/>
          </a:p>
        </p:txBody>
      </p:sp>
      <p:sp>
        <p:nvSpPr>
          <p:cNvPr id="3" name="Subtitle 2"/>
          <p:cNvSpPr>
            <a:spLocks noGrp="1"/>
          </p:cNvSpPr>
          <p:nvPr>
            <p:ph type="subTitle" idx="1"/>
          </p:nvPr>
        </p:nvSpPr>
        <p:spPr/>
        <p:txBody>
          <a:bodyPr/>
          <a:lstStyle/>
          <a:p>
            <a:r>
              <a:rPr lang="en-GB" dirty="0" smtClean="0"/>
              <a:t>The </a:t>
            </a:r>
            <a:r>
              <a:rPr lang="en-GB" dirty="0"/>
              <a:t>B</a:t>
            </a:r>
            <a:r>
              <a:rPr lang="en-GB" dirty="0" smtClean="0"/>
              <a:t>asic Principles</a:t>
            </a:r>
            <a:endParaRPr lang="en-GB" dirty="0"/>
          </a:p>
        </p:txBody>
      </p:sp>
      <p:sp>
        <p:nvSpPr>
          <p:cNvPr id="4" name="Footer Placeholder 3"/>
          <p:cNvSpPr>
            <a:spLocks noGrp="1"/>
          </p:cNvSpPr>
          <p:nvPr>
            <p:ph type="ftr" sz="quarter" idx="11"/>
          </p:nvPr>
        </p:nvSpPr>
        <p:spPr>
          <a:xfrm>
            <a:off x="3131840" y="6021288"/>
            <a:ext cx="2895600" cy="365125"/>
          </a:xfrm>
        </p:spPr>
        <p:txBody>
          <a:bodyPr/>
          <a:lstStyle/>
          <a:p>
            <a:r>
              <a:rPr lang="en-GB" sz="2400" dirty="0" smtClean="0"/>
              <a:t>Daniela Bond-Collins  AVS</a:t>
            </a:r>
            <a:endParaRPr lang="en-GB" sz="2400" dirty="0"/>
          </a:p>
        </p:txBody>
      </p:sp>
    </p:spTree>
    <p:extLst>
      <p:ext uri="{BB962C8B-B14F-4D97-AF65-F5344CB8AC3E}">
        <p14:creationId xmlns:p14="http://schemas.microsoft.com/office/powerpoint/2010/main" val="3645351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Limitations &amp; pitfalls of Ultrasound</a:t>
            </a:r>
            <a:endParaRPr lang="en-GB" sz="3600" dirty="0"/>
          </a:p>
        </p:txBody>
      </p:sp>
      <p:sp>
        <p:nvSpPr>
          <p:cNvPr id="3" name="Content Placeholder 2"/>
          <p:cNvSpPr>
            <a:spLocks noGrp="1"/>
          </p:cNvSpPr>
          <p:nvPr>
            <p:ph sz="half" idx="1"/>
          </p:nvPr>
        </p:nvSpPr>
        <p:spPr/>
        <p:txBody>
          <a:bodyPr>
            <a:normAutofit lnSpcReduction="10000"/>
          </a:bodyPr>
          <a:lstStyle/>
          <a:p>
            <a:r>
              <a:rPr lang="en-GB" dirty="0" smtClean="0"/>
              <a:t>Patient</a:t>
            </a:r>
          </a:p>
          <a:p>
            <a:pPr marL="0" indent="0">
              <a:buNone/>
            </a:pPr>
            <a:endParaRPr lang="en-GB" dirty="0" smtClean="0"/>
          </a:p>
          <a:p>
            <a:r>
              <a:rPr lang="en-GB" dirty="0" smtClean="0"/>
              <a:t>Skin contact</a:t>
            </a:r>
          </a:p>
          <a:p>
            <a:pPr marL="0" indent="0">
              <a:buNone/>
            </a:pPr>
            <a:endParaRPr lang="en-GB" dirty="0" smtClean="0"/>
          </a:p>
          <a:p>
            <a:r>
              <a:rPr lang="en-GB" dirty="0" smtClean="0"/>
              <a:t>Equipment</a:t>
            </a:r>
          </a:p>
          <a:p>
            <a:endParaRPr lang="en-GB" dirty="0"/>
          </a:p>
          <a:p>
            <a:r>
              <a:rPr lang="en-GB" dirty="0" smtClean="0"/>
              <a:t>Artefacts</a:t>
            </a:r>
          </a:p>
          <a:p>
            <a:endParaRPr lang="en-GB" dirty="0"/>
          </a:p>
          <a:p>
            <a:r>
              <a:rPr lang="en-GB" dirty="0" smtClean="0"/>
              <a:t>Operator </a:t>
            </a:r>
          </a:p>
          <a:p>
            <a:endParaRPr lang="en-GB" dirty="0" smtClean="0"/>
          </a:p>
          <a:p>
            <a:endParaRPr lang="en-GB" dirty="0"/>
          </a:p>
        </p:txBody>
      </p:sp>
      <p:sp>
        <p:nvSpPr>
          <p:cNvPr id="4" name="Content Placeholder 3"/>
          <p:cNvSpPr>
            <a:spLocks noGrp="1"/>
          </p:cNvSpPr>
          <p:nvPr>
            <p:ph sz="half" idx="2"/>
          </p:nvPr>
        </p:nvSpPr>
        <p:spPr/>
        <p:txBody>
          <a:bodyPr>
            <a:normAutofit lnSpcReduction="10000"/>
          </a:bodyPr>
          <a:lstStyle/>
          <a:p>
            <a:pPr marL="0" indent="0">
              <a:buNone/>
            </a:pPr>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2066" name="Picture 18" descr="C:\Users\bondda\AppData\Local\Microsoft\Windows\Temporary Internet Files\Content.IE5\5AAIEKMI\5039401247_c627d74b8e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556792"/>
            <a:ext cx="390144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900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10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Doppler Spectrum</a:t>
            </a:r>
            <a:endParaRPr lang="en-GB"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9704" y="2679080"/>
            <a:ext cx="2767584" cy="3168352"/>
          </a:xfrm>
        </p:spPr>
      </p:pic>
      <p:sp>
        <p:nvSpPr>
          <p:cNvPr id="4" name="Content Placeholder 3"/>
          <p:cNvSpPr>
            <a:spLocks noGrp="1"/>
          </p:cNvSpPr>
          <p:nvPr>
            <p:ph sz="half" idx="2"/>
          </p:nvPr>
        </p:nvSpPr>
        <p:spPr/>
        <p:txBody>
          <a:bodyPr/>
          <a:lstStyle/>
          <a:p>
            <a:pPr marL="0" indent="0">
              <a:buNone/>
            </a:pPr>
            <a:r>
              <a:rPr lang="en-GB" sz="2400" dirty="0" smtClean="0"/>
              <a:t>Waveforms:</a:t>
            </a:r>
          </a:p>
          <a:p>
            <a:pPr marL="0" indent="0">
              <a:buNone/>
            </a:pPr>
            <a:endParaRPr lang="en-GB" sz="2400" dirty="0" smtClean="0"/>
          </a:p>
          <a:p>
            <a:r>
              <a:rPr lang="en-GB" sz="2400" dirty="0" err="1" smtClean="0"/>
              <a:t>Triphasic</a:t>
            </a:r>
            <a:endParaRPr lang="en-GB" sz="2400" dirty="0" smtClean="0"/>
          </a:p>
          <a:p>
            <a:pPr marL="0" indent="0">
              <a:buNone/>
            </a:pPr>
            <a:endParaRPr lang="en-GB" sz="2400" dirty="0" smtClean="0"/>
          </a:p>
          <a:p>
            <a:r>
              <a:rPr lang="en-GB" sz="2400" dirty="0" smtClean="0"/>
              <a:t>Biphasic</a:t>
            </a:r>
          </a:p>
          <a:p>
            <a:pPr marL="0" indent="0">
              <a:buNone/>
            </a:pPr>
            <a:endParaRPr lang="en-GB" sz="2400" dirty="0" smtClean="0"/>
          </a:p>
          <a:p>
            <a:r>
              <a:rPr lang="en-GB" sz="2400" dirty="0" smtClean="0"/>
              <a:t>Monophasic</a:t>
            </a:r>
          </a:p>
          <a:p>
            <a:pPr marL="0" indent="0">
              <a:buNone/>
            </a:pPr>
            <a:endParaRPr lang="en-GB" sz="2400" dirty="0" smtClean="0"/>
          </a:p>
          <a:p>
            <a:r>
              <a:rPr lang="en-GB" sz="2400" dirty="0" smtClean="0"/>
              <a:t>Turbulent</a:t>
            </a:r>
          </a:p>
          <a:p>
            <a:pPr marL="0" indent="0">
              <a:buNone/>
            </a:pPr>
            <a:r>
              <a:rPr lang="en-GB" dirty="0" smtClean="0"/>
              <a:t> </a:t>
            </a:r>
          </a:p>
          <a:p>
            <a:endParaRPr lang="en-GB" dirty="0" smtClean="0"/>
          </a:p>
          <a:p>
            <a:endParaRPr lang="en-GB" dirty="0"/>
          </a:p>
        </p:txBody>
      </p:sp>
      <p:sp>
        <p:nvSpPr>
          <p:cNvPr id="6" name="TextBox 5"/>
          <p:cNvSpPr txBox="1"/>
          <p:nvPr/>
        </p:nvSpPr>
        <p:spPr>
          <a:xfrm>
            <a:off x="1118680" y="2164214"/>
            <a:ext cx="3096344" cy="369332"/>
          </a:xfrm>
          <a:prstGeom prst="rect">
            <a:avLst/>
          </a:prstGeom>
          <a:noFill/>
        </p:spPr>
        <p:txBody>
          <a:bodyPr wrap="square" rtlCol="0">
            <a:spAutoFit/>
          </a:bodyPr>
          <a:lstStyle/>
          <a:p>
            <a:r>
              <a:rPr lang="en-GB" dirty="0" smtClean="0"/>
              <a:t>Parabolic flow </a:t>
            </a:r>
            <a:endParaRPr lang="en-GB" dirty="0"/>
          </a:p>
        </p:txBody>
      </p:sp>
      <p:sp>
        <p:nvSpPr>
          <p:cNvPr id="7" name="TextBox 6"/>
          <p:cNvSpPr txBox="1"/>
          <p:nvPr/>
        </p:nvSpPr>
        <p:spPr>
          <a:xfrm>
            <a:off x="1135460" y="5877272"/>
            <a:ext cx="2808312" cy="369332"/>
          </a:xfrm>
          <a:prstGeom prst="rect">
            <a:avLst/>
          </a:prstGeom>
          <a:noFill/>
        </p:spPr>
        <p:txBody>
          <a:bodyPr wrap="square" rtlCol="0">
            <a:spAutoFit/>
          </a:bodyPr>
          <a:lstStyle/>
          <a:p>
            <a:r>
              <a:rPr lang="en-GB" dirty="0" smtClean="0"/>
              <a:t>Uniform profile (plug flow)</a:t>
            </a:r>
            <a:endParaRPr lang="en-GB" dirty="0"/>
          </a:p>
        </p:txBody>
      </p:sp>
      <p:sp>
        <p:nvSpPr>
          <p:cNvPr id="9" name="TextBox 8"/>
          <p:cNvSpPr txBox="1"/>
          <p:nvPr/>
        </p:nvSpPr>
        <p:spPr>
          <a:xfrm>
            <a:off x="1099704" y="1566416"/>
            <a:ext cx="2376264" cy="461665"/>
          </a:xfrm>
          <a:prstGeom prst="rect">
            <a:avLst/>
          </a:prstGeom>
          <a:noFill/>
        </p:spPr>
        <p:txBody>
          <a:bodyPr wrap="square" rtlCol="0">
            <a:spAutoFit/>
          </a:bodyPr>
          <a:lstStyle/>
          <a:p>
            <a:r>
              <a:rPr lang="en-GB" sz="2400" dirty="0" smtClean="0"/>
              <a:t>Velocity profiles</a:t>
            </a:r>
          </a:p>
        </p:txBody>
      </p:sp>
    </p:spTree>
    <p:extLst>
      <p:ext uri="{BB962C8B-B14F-4D97-AF65-F5344CB8AC3E}">
        <p14:creationId xmlns:p14="http://schemas.microsoft.com/office/powerpoint/2010/main" val="1277636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t>Turbulent flow</a:t>
            </a:r>
            <a:endParaRPr lang="en-GB" dirty="0"/>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1500" y="2420888"/>
            <a:ext cx="3810000" cy="2592288"/>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48064" y="2420888"/>
            <a:ext cx="3143250" cy="2592288"/>
          </a:xfrm>
        </p:spPr>
      </p:pic>
      <p:sp>
        <p:nvSpPr>
          <p:cNvPr id="12" name="TextBox 11"/>
          <p:cNvSpPr txBox="1"/>
          <p:nvPr/>
        </p:nvSpPr>
        <p:spPr>
          <a:xfrm>
            <a:off x="611560" y="1628800"/>
            <a:ext cx="3744416" cy="400110"/>
          </a:xfrm>
          <a:prstGeom prst="rect">
            <a:avLst/>
          </a:prstGeom>
          <a:noFill/>
        </p:spPr>
        <p:txBody>
          <a:bodyPr wrap="square" rtlCol="0">
            <a:spAutoFit/>
          </a:bodyPr>
          <a:lstStyle/>
          <a:p>
            <a:r>
              <a:rPr lang="en-GB" sz="2000" dirty="0" smtClean="0"/>
              <a:t>Effects of a stenosis on blood flow</a:t>
            </a:r>
            <a:endParaRPr lang="en-GB" sz="2000" dirty="0"/>
          </a:p>
        </p:txBody>
      </p:sp>
      <p:sp>
        <p:nvSpPr>
          <p:cNvPr id="13" name="TextBox 12"/>
          <p:cNvSpPr txBox="1"/>
          <p:nvPr/>
        </p:nvSpPr>
        <p:spPr>
          <a:xfrm>
            <a:off x="5076056" y="1700808"/>
            <a:ext cx="3168352" cy="400110"/>
          </a:xfrm>
          <a:prstGeom prst="rect">
            <a:avLst/>
          </a:prstGeom>
          <a:noFill/>
        </p:spPr>
        <p:txBody>
          <a:bodyPr wrap="square" rtlCol="0">
            <a:spAutoFit/>
          </a:bodyPr>
          <a:lstStyle/>
          <a:p>
            <a:r>
              <a:rPr lang="en-GB" sz="2000" dirty="0" smtClean="0"/>
              <a:t>Bernoulli’s Principle</a:t>
            </a:r>
            <a:endParaRPr lang="en-GB" sz="2000" dirty="0"/>
          </a:p>
        </p:txBody>
      </p:sp>
      <p:sp>
        <p:nvSpPr>
          <p:cNvPr id="14" name="TextBox 13"/>
          <p:cNvSpPr txBox="1"/>
          <p:nvPr/>
        </p:nvSpPr>
        <p:spPr>
          <a:xfrm>
            <a:off x="2483768" y="5589239"/>
            <a:ext cx="4536504" cy="646331"/>
          </a:xfrm>
          <a:prstGeom prst="rect">
            <a:avLst/>
          </a:prstGeom>
          <a:noFill/>
        </p:spPr>
        <p:txBody>
          <a:bodyPr wrap="square" rtlCol="0">
            <a:spAutoFit/>
          </a:bodyPr>
          <a:lstStyle/>
          <a:p>
            <a:r>
              <a:rPr lang="en-GB" sz="3600" dirty="0" smtClean="0"/>
              <a:t>= spectral broadening</a:t>
            </a:r>
            <a:endParaRPr lang="en-GB" sz="3600" dirty="0"/>
          </a:p>
        </p:txBody>
      </p:sp>
    </p:spTree>
    <p:extLst>
      <p:ext uri="{BB962C8B-B14F-4D97-AF65-F5344CB8AC3E}">
        <p14:creationId xmlns:p14="http://schemas.microsoft.com/office/powerpoint/2010/main" val="3666851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319088"/>
            <a:ext cx="9001125"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760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323850"/>
            <a:ext cx="9048750"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149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314325"/>
            <a:ext cx="9029700"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020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314325"/>
            <a:ext cx="9010650"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185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801540"/>
            <a:ext cx="5648739" cy="50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57820"/>
            <a:ext cx="6480720" cy="1440160"/>
          </a:xfrm>
          <a:prstGeom prst="rect">
            <a:avLst/>
          </a:prstGeom>
        </p:spPr>
      </p:pic>
    </p:spTree>
    <p:extLst>
      <p:ext uri="{BB962C8B-B14F-4D97-AF65-F5344CB8AC3E}">
        <p14:creationId xmlns:p14="http://schemas.microsoft.com/office/powerpoint/2010/main" val="1099096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Aims</a:t>
            </a:r>
            <a:endParaRPr lang="en-GB" dirty="0"/>
          </a:p>
        </p:txBody>
      </p:sp>
      <p:sp>
        <p:nvSpPr>
          <p:cNvPr id="3" name="Content Placeholder 2"/>
          <p:cNvSpPr>
            <a:spLocks noGrp="1"/>
          </p:cNvSpPr>
          <p:nvPr>
            <p:ph idx="1"/>
          </p:nvPr>
        </p:nvSpPr>
        <p:spPr/>
        <p:txBody>
          <a:bodyPr>
            <a:normAutofit/>
          </a:bodyPr>
          <a:lstStyle/>
          <a:p>
            <a:r>
              <a:rPr lang="en-GB" dirty="0" smtClean="0"/>
              <a:t>Principles of Doppler Ultrasound</a:t>
            </a:r>
          </a:p>
          <a:p>
            <a:r>
              <a:rPr lang="en-GB" dirty="0" smtClean="0"/>
              <a:t>Spatial resolution in relation to the scan plane</a:t>
            </a:r>
          </a:p>
          <a:p>
            <a:r>
              <a:rPr lang="en-GB" dirty="0"/>
              <a:t>Limitations of </a:t>
            </a:r>
            <a:r>
              <a:rPr lang="en-GB" dirty="0" smtClean="0"/>
              <a:t>ultrasound</a:t>
            </a:r>
          </a:p>
          <a:p>
            <a:r>
              <a:rPr lang="en-GB" dirty="0"/>
              <a:t>R</a:t>
            </a:r>
            <a:r>
              <a:rPr lang="en-GB" dirty="0" smtClean="0"/>
              <a:t>equirements for imaging different vascular territories</a:t>
            </a:r>
          </a:p>
          <a:p>
            <a:r>
              <a:rPr lang="en-GB" dirty="0" smtClean="0"/>
              <a:t>Ultrasound interpretations</a:t>
            </a:r>
          </a:p>
        </p:txBody>
      </p:sp>
    </p:spTree>
    <p:extLst>
      <p:ext uri="{BB962C8B-B14F-4D97-AF65-F5344CB8AC3E}">
        <p14:creationId xmlns:p14="http://schemas.microsoft.com/office/powerpoint/2010/main" val="1773359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Skills</a:t>
            </a:r>
            <a:endParaRPr lang="en-GB" dirty="0"/>
          </a:p>
        </p:txBody>
      </p:sp>
      <p:sp>
        <p:nvSpPr>
          <p:cNvPr id="3" name="Content Placeholder 2"/>
          <p:cNvSpPr>
            <a:spLocks noGrp="1"/>
          </p:cNvSpPr>
          <p:nvPr>
            <p:ph idx="1"/>
          </p:nvPr>
        </p:nvSpPr>
        <p:spPr/>
        <p:txBody>
          <a:bodyPr/>
          <a:lstStyle/>
          <a:p>
            <a:r>
              <a:rPr lang="en-GB" dirty="0" smtClean="0"/>
              <a:t>Select appropriate probe</a:t>
            </a:r>
          </a:p>
          <a:p>
            <a:r>
              <a:rPr lang="en-GB" dirty="0" smtClean="0"/>
              <a:t>Optimise grey scale imaging</a:t>
            </a:r>
          </a:p>
          <a:p>
            <a:r>
              <a:rPr lang="en-GB" dirty="0" smtClean="0"/>
              <a:t>Optimise colour flow imaging</a:t>
            </a:r>
          </a:p>
          <a:p>
            <a:r>
              <a:rPr lang="en-GB" dirty="0" smtClean="0"/>
              <a:t>Optimise pulsed wave settings</a:t>
            </a:r>
          </a:p>
          <a:p>
            <a:r>
              <a:rPr lang="en-GB" dirty="0" smtClean="0"/>
              <a:t>Perform arterial ultrasound studies for intraoperative control</a:t>
            </a:r>
          </a:p>
          <a:p>
            <a:r>
              <a:rPr lang="en-GB" dirty="0" smtClean="0"/>
              <a:t>Screen for abdominal aortic aneurysm &amp; measure diameter of an aorta</a:t>
            </a:r>
            <a:endParaRPr lang="en-GB" dirty="0"/>
          </a:p>
        </p:txBody>
      </p:sp>
    </p:spTree>
    <p:extLst>
      <p:ext uri="{BB962C8B-B14F-4D97-AF65-F5344CB8AC3E}">
        <p14:creationId xmlns:p14="http://schemas.microsoft.com/office/powerpoint/2010/main" val="4286608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Basic Physics Principles</a:t>
            </a:r>
            <a:endParaRPr lang="en-GB" dirty="0"/>
          </a:p>
        </p:txBody>
      </p:sp>
      <p:sp>
        <p:nvSpPr>
          <p:cNvPr id="8" name="Content Placeholder 7"/>
          <p:cNvSpPr>
            <a:spLocks noGrp="1"/>
          </p:cNvSpPr>
          <p:nvPr>
            <p:ph sz="half" idx="2"/>
          </p:nvPr>
        </p:nvSpPr>
        <p:spPr>
          <a:xfrm>
            <a:off x="4644008" y="1628800"/>
            <a:ext cx="4104456" cy="4525963"/>
          </a:xfrm>
        </p:spPr>
        <p:txBody>
          <a:bodyPr/>
          <a:lstStyle/>
          <a:p>
            <a:pPr lvl="0"/>
            <a:endParaRPr lang="en-GB" sz="3200" dirty="0" smtClean="0"/>
          </a:p>
          <a:p>
            <a:pPr lvl="0"/>
            <a:endParaRPr lang="en-GB" sz="3200" dirty="0" smtClean="0"/>
          </a:p>
          <a:p>
            <a:pPr lvl="0"/>
            <a:r>
              <a:rPr lang="en-GB" sz="3200" dirty="0" smtClean="0"/>
              <a:t>Ultrasound </a:t>
            </a:r>
            <a:r>
              <a:rPr lang="en-GB" sz="3200" dirty="0"/>
              <a:t>&gt; 20 </a:t>
            </a:r>
            <a:r>
              <a:rPr lang="en-GB" sz="3200" dirty="0" smtClean="0"/>
              <a:t>kHz</a:t>
            </a:r>
          </a:p>
          <a:p>
            <a:pPr marL="0" lvl="0" indent="0">
              <a:buNone/>
            </a:pPr>
            <a:endParaRPr lang="en-GB" sz="3200" dirty="0"/>
          </a:p>
          <a:p>
            <a:pPr lvl="0"/>
            <a:r>
              <a:rPr lang="en-GB" sz="3200" dirty="0"/>
              <a:t>Diagnostic medical ultrasound  &gt; 1 MHz</a:t>
            </a:r>
          </a:p>
          <a:p>
            <a:pPr marL="0" indent="0">
              <a:buNone/>
            </a:pPr>
            <a:endParaRPr lang="en-GB" dirty="0"/>
          </a:p>
        </p:txBody>
      </p:sp>
      <p:sp>
        <p:nvSpPr>
          <p:cNvPr id="10" name="TextBox 9"/>
          <p:cNvSpPr txBox="1"/>
          <p:nvPr/>
        </p:nvSpPr>
        <p:spPr>
          <a:xfrm>
            <a:off x="467544" y="1628800"/>
            <a:ext cx="3960440" cy="584775"/>
          </a:xfrm>
          <a:prstGeom prst="rect">
            <a:avLst/>
          </a:prstGeom>
          <a:noFill/>
        </p:spPr>
        <p:txBody>
          <a:bodyPr wrap="square" rtlCol="0">
            <a:spAutoFit/>
          </a:bodyPr>
          <a:lstStyle/>
          <a:p>
            <a:r>
              <a:rPr lang="en-GB" sz="3200" dirty="0" smtClean="0"/>
              <a:t>Sound waves</a:t>
            </a:r>
            <a:endParaRPr lang="en-GB" sz="3600"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9964" y="2492896"/>
            <a:ext cx="4144044" cy="3240360"/>
          </a:xfrm>
        </p:spPr>
      </p:pic>
      <p:pic>
        <p:nvPicPr>
          <p:cNvPr id="1026" name="Picture 2" descr="C:\Users\bondda\AppData\Local\Microsoft\Windows\Temporary Internet Files\Content.IE5\92K6QQ6K\loudspeaker-waveform[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44" y="2290316"/>
            <a:ext cx="4201864" cy="344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00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Doppler Ultrasound</a:t>
            </a:r>
            <a:endParaRPr lang="en-GB" dirty="0"/>
          </a:p>
        </p:txBody>
      </p:sp>
      <p:sp>
        <p:nvSpPr>
          <p:cNvPr id="4" name="Content Placeholder 3"/>
          <p:cNvSpPr>
            <a:spLocks noGrp="1"/>
          </p:cNvSpPr>
          <p:nvPr>
            <p:ph sz="half" idx="1"/>
          </p:nvPr>
        </p:nvSpPr>
        <p:spPr/>
        <p:txBody>
          <a:bodyPr/>
          <a:lstStyle/>
          <a:p>
            <a:r>
              <a:rPr lang="en-GB" dirty="0" smtClean="0"/>
              <a:t>Doppler principle</a:t>
            </a:r>
            <a:endParaRPr lang="en-GB" dirty="0"/>
          </a:p>
        </p:txBody>
      </p:sp>
      <p:sp>
        <p:nvSpPr>
          <p:cNvPr id="5" name="Content Placeholder 4"/>
          <p:cNvSpPr>
            <a:spLocks noGrp="1"/>
          </p:cNvSpPr>
          <p:nvPr>
            <p:ph sz="half" idx="2"/>
          </p:nvPr>
        </p:nvSpPr>
        <p:spPr>
          <a:xfrm>
            <a:off x="4644008" y="1628800"/>
            <a:ext cx="4038600" cy="4525963"/>
          </a:xfrm>
        </p:spPr>
        <p:txBody>
          <a:bodyPr/>
          <a:lstStyle/>
          <a:p>
            <a:pPr marL="0" indent="0">
              <a:buNone/>
            </a:pPr>
            <a:r>
              <a:rPr lang="en-GB" u="sng" dirty="0" smtClean="0"/>
              <a:t>Johann Christian Doppler</a:t>
            </a:r>
          </a:p>
          <a:p>
            <a:pPr marL="0" indent="0">
              <a:buNone/>
            </a:pPr>
            <a:r>
              <a:rPr lang="en-GB" sz="2000" dirty="0" smtClean="0"/>
              <a:t>“When an observer is moving relative to a wave source, the frequency he measures is different from the emitted frequency. If the source and observer are moving towards each other, the observed frequency is higher than the emitted frequency; if they are moving apart the observed frequency is lower”</a:t>
            </a:r>
          </a:p>
        </p:txBody>
      </p:sp>
      <p:pic>
        <p:nvPicPr>
          <p:cNvPr id="1030" name="Picture 6" descr="C:\Users\bondda\AppData\Local\Microsoft\Windows\Temporary Internet Files\Content.IE5\YGK3HBLT\doppler_ca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63506"/>
            <a:ext cx="3429000" cy="303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329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Doppler Effect</a:t>
            </a:r>
            <a:endParaRPr lang="en-GB"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1556792"/>
            <a:ext cx="3396803" cy="2992978"/>
          </a:xfrm>
        </p:spPr>
      </p:pic>
      <p:sp>
        <p:nvSpPr>
          <p:cNvPr id="13" name="TextBox 12"/>
          <p:cNvSpPr txBox="1"/>
          <p:nvPr/>
        </p:nvSpPr>
        <p:spPr>
          <a:xfrm>
            <a:off x="539552" y="4365104"/>
            <a:ext cx="8136904" cy="369332"/>
          </a:xfrm>
          <a:prstGeom prst="rect">
            <a:avLst/>
          </a:prstGeom>
          <a:noFill/>
        </p:spPr>
        <p:txBody>
          <a:bodyPr wrap="square" rtlCol="0">
            <a:spAutoFit/>
          </a:bodyPr>
          <a:lstStyle/>
          <a:p>
            <a:endParaRPr lang="en-GB" dirty="0"/>
          </a:p>
        </p:txBody>
      </p:sp>
      <p:sp>
        <p:nvSpPr>
          <p:cNvPr id="6" name="TextBox 5"/>
          <p:cNvSpPr txBox="1"/>
          <p:nvPr/>
        </p:nvSpPr>
        <p:spPr>
          <a:xfrm>
            <a:off x="395536" y="4709904"/>
            <a:ext cx="4068452" cy="1200329"/>
          </a:xfrm>
          <a:prstGeom prst="rect">
            <a:avLst/>
          </a:prstGeom>
          <a:noFill/>
        </p:spPr>
        <p:txBody>
          <a:bodyPr wrap="square" rtlCol="0">
            <a:spAutoFit/>
          </a:bodyPr>
          <a:lstStyle/>
          <a:p>
            <a:r>
              <a:rPr lang="en-GB" dirty="0" smtClean="0"/>
              <a:t>A: Flow towards transducer results in </a:t>
            </a:r>
          </a:p>
          <a:p>
            <a:r>
              <a:rPr lang="en-GB" dirty="0"/>
              <a:t> </a:t>
            </a:r>
            <a:r>
              <a:rPr lang="en-GB" dirty="0" smtClean="0"/>
              <a:t>    F</a:t>
            </a:r>
            <a:r>
              <a:rPr lang="en-GB" sz="1200" dirty="0" smtClean="0"/>
              <a:t>r</a:t>
            </a:r>
            <a:r>
              <a:rPr lang="en-GB" dirty="0" smtClean="0"/>
              <a:t>  &gt; F</a:t>
            </a:r>
            <a:r>
              <a:rPr lang="en-GB" sz="1200" dirty="0" smtClean="0"/>
              <a:t>t</a:t>
            </a:r>
            <a:r>
              <a:rPr lang="en-GB" dirty="0" smtClean="0"/>
              <a:t>     i.e. increased frequency of  </a:t>
            </a:r>
          </a:p>
          <a:p>
            <a:r>
              <a:rPr lang="en-GB" dirty="0"/>
              <a:t> </a:t>
            </a:r>
            <a:r>
              <a:rPr lang="en-GB" dirty="0" smtClean="0"/>
              <a:t>    waveform</a:t>
            </a:r>
          </a:p>
          <a:p>
            <a:endParaRPr lang="en-GB" dirty="0"/>
          </a:p>
        </p:txBody>
      </p:sp>
      <p:pic>
        <p:nvPicPr>
          <p:cNvPr id="9" name="Content Placeholder 8"/>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11560" y="1556792"/>
            <a:ext cx="3312368" cy="2992978"/>
          </a:xfrm>
        </p:spPr>
      </p:pic>
      <p:sp>
        <p:nvSpPr>
          <p:cNvPr id="2" name="TextBox 1"/>
          <p:cNvSpPr txBox="1"/>
          <p:nvPr/>
        </p:nvSpPr>
        <p:spPr>
          <a:xfrm>
            <a:off x="4788024" y="4709904"/>
            <a:ext cx="3312368" cy="923330"/>
          </a:xfrm>
          <a:prstGeom prst="rect">
            <a:avLst/>
          </a:prstGeom>
          <a:noFill/>
        </p:spPr>
        <p:txBody>
          <a:bodyPr wrap="square" rtlCol="0">
            <a:spAutoFit/>
          </a:bodyPr>
          <a:lstStyle/>
          <a:p>
            <a:r>
              <a:rPr lang="en-GB" dirty="0"/>
              <a:t>B: Flow away from transducer results in Fr &lt; Ft   i.e. reduced frequency of waveform </a:t>
            </a:r>
          </a:p>
        </p:txBody>
      </p:sp>
    </p:spTree>
    <p:extLst>
      <p:ext uri="{BB962C8B-B14F-4D97-AF65-F5344CB8AC3E}">
        <p14:creationId xmlns:p14="http://schemas.microsoft.com/office/powerpoint/2010/main" val="3094142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Doppler Equation</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1556792"/>
            <a:ext cx="6382512" cy="2276856"/>
          </a:xfrm>
        </p:spPr>
      </p:pic>
      <p:sp>
        <p:nvSpPr>
          <p:cNvPr id="9" name="TextBox 8"/>
          <p:cNvSpPr txBox="1"/>
          <p:nvPr/>
        </p:nvSpPr>
        <p:spPr>
          <a:xfrm>
            <a:off x="1390576" y="4120852"/>
            <a:ext cx="6277768" cy="2492990"/>
          </a:xfrm>
          <a:prstGeom prst="rect">
            <a:avLst/>
          </a:prstGeom>
          <a:solidFill>
            <a:schemeClr val="tx1"/>
          </a:solidFill>
          <a:ln>
            <a:solidFill>
              <a:schemeClr val="tx1"/>
            </a:solidFill>
          </a:ln>
        </p:spPr>
        <p:txBody>
          <a:bodyPr wrap="square" rtlCol="0">
            <a:spAutoFit/>
          </a:bodyPr>
          <a:lstStyle/>
          <a:p>
            <a:r>
              <a:rPr lang="en-GB" sz="3200" dirty="0" smtClean="0">
                <a:solidFill>
                  <a:schemeClr val="bg1"/>
                </a:solidFill>
              </a:rPr>
              <a:t>F</a:t>
            </a:r>
            <a:r>
              <a:rPr lang="en-GB" sz="2000" dirty="0" err="1" smtClean="0">
                <a:solidFill>
                  <a:schemeClr val="bg1"/>
                </a:solidFill>
              </a:rPr>
              <a:t>d</a:t>
            </a:r>
            <a:r>
              <a:rPr lang="en-GB" sz="3200" dirty="0" smtClean="0">
                <a:solidFill>
                  <a:schemeClr val="bg1"/>
                </a:solidFill>
              </a:rPr>
              <a:t> = </a:t>
            </a:r>
            <a:r>
              <a:rPr lang="en-GB" sz="3200" dirty="0" err="1" smtClean="0">
                <a:solidFill>
                  <a:schemeClr val="bg1"/>
                </a:solidFill>
              </a:rPr>
              <a:t>f</a:t>
            </a:r>
            <a:r>
              <a:rPr lang="en-GB" sz="2000" dirty="0" err="1" smtClean="0">
                <a:solidFill>
                  <a:schemeClr val="bg1"/>
                </a:solidFill>
              </a:rPr>
              <a:t>r</a:t>
            </a:r>
            <a:r>
              <a:rPr lang="en-GB" sz="3200" dirty="0" smtClean="0">
                <a:solidFill>
                  <a:schemeClr val="bg1"/>
                </a:solidFill>
              </a:rPr>
              <a:t> – </a:t>
            </a:r>
            <a:r>
              <a:rPr lang="en-GB" sz="3200" dirty="0" err="1" smtClean="0">
                <a:solidFill>
                  <a:schemeClr val="bg1"/>
                </a:solidFill>
              </a:rPr>
              <a:t>f</a:t>
            </a:r>
            <a:r>
              <a:rPr lang="en-GB" sz="2000" dirty="0" err="1" smtClean="0">
                <a:solidFill>
                  <a:schemeClr val="bg1"/>
                </a:solidFill>
              </a:rPr>
              <a:t>t</a:t>
            </a:r>
            <a:endParaRPr lang="en-GB" sz="2000" dirty="0" smtClean="0">
              <a:solidFill>
                <a:schemeClr val="bg1"/>
              </a:solidFill>
            </a:endParaRPr>
          </a:p>
          <a:p>
            <a:endParaRPr lang="en-GB" sz="2000" dirty="0" smtClean="0">
              <a:solidFill>
                <a:schemeClr val="bg1"/>
              </a:solidFill>
            </a:endParaRPr>
          </a:p>
          <a:p>
            <a:r>
              <a:rPr lang="en-GB" sz="2400" dirty="0" smtClean="0">
                <a:solidFill>
                  <a:schemeClr val="bg1"/>
                </a:solidFill>
              </a:rPr>
              <a:t>V</a:t>
            </a:r>
            <a:r>
              <a:rPr lang="en-GB" sz="2000" dirty="0" smtClean="0">
                <a:solidFill>
                  <a:schemeClr val="bg1"/>
                </a:solidFill>
              </a:rPr>
              <a:t>  </a:t>
            </a:r>
            <a:r>
              <a:rPr lang="en-GB" sz="3200" dirty="0" smtClean="0">
                <a:solidFill>
                  <a:schemeClr val="bg1"/>
                </a:solidFill>
              </a:rPr>
              <a:t> =</a:t>
            </a:r>
            <a:r>
              <a:rPr lang="en-GB" sz="2000" dirty="0" smtClean="0">
                <a:solidFill>
                  <a:schemeClr val="bg1"/>
                </a:solidFill>
              </a:rPr>
              <a:t>           </a:t>
            </a:r>
            <a:r>
              <a:rPr lang="en-GB" sz="3200" u="sng" dirty="0" err="1" smtClean="0">
                <a:solidFill>
                  <a:schemeClr val="bg1"/>
                </a:solidFill>
              </a:rPr>
              <a:t>f</a:t>
            </a:r>
            <a:r>
              <a:rPr lang="en-GB" sz="2000" u="sng" dirty="0" err="1" smtClean="0">
                <a:solidFill>
                  <a:schemeClr val="bg1"/>
                </a:solidFill>
              </a:rPr>
              <a:t>d</a:t>
            </a:r>
            <a:r>
              <a:rPr lang="en-GB" sz="2000" u="sng" dirty="0" smtClean="0">
                <a:solidFill>
                  <a:schemeClr val="bg1"/>
                </a:solidFill>
              </a:rPr>
              <a:t> . C </a:t>
            </a:r>
          </a:p>
          <a:p>
            <a:r>
              <a:rPr lang="en-GB" sz="3200" dirty="0">
                <a:solidFill>
                  <a:schemeClr val="bg1"/>
                </a:solidFill>
              </a:rPr>
              <a:t> </a:t>
            </a:r>
            <a:r>
              <a:rPr lang="en-GB" sz="3200" dirty="0" smtClean="0">
                <a:solidFill>
                  <a:schemeClr val="bg1"/>
                </a:solidFill>
              </a:rPr>
              <a:t>      2f</a:t>
            </a:r>
            <a:r>
              <a:rPr lang="en-GB" sz="2000" dirty="0" smtClean="0">
                <a:solidFill>
                  <a:schemeClr val="bg1"/>
                </a:solidFill>
              </a:rPr>
              <a:t>t </a:t>
            </a:r>
            <a:r>
              <a:rPr lang="en-GB" sz="3200" dirty="0" smtClean="0">
                <a:solidFill>
                  <a:schemeClr val="bg1"/>
                </a:solidFill>
              </a:rPr>
              <a:t>(Cos </a:t>
            </a:r>
            <a:r>
              <a:rPr lang="el-GR" sz="3200" dirty="0" smtClean="0">
                <a:solidFill>
                  <a:schemeClr val="bg1"/>
                </a:solidFill>
              </a:rPr>
              <a:t>θ</a:t>
            </a:r>
            <a:r>
              <a:rPr lang="en-GB" sz="3200" dirty="0" smtClean="0">
                <a:solidFill>
                  <a:schemeClr val="bg1"/>
                </a:solidFill>
              </a:rPr>
              <a:t> ) </a:t>
            </a:r>
          </a:p>
          <a:p>
            <a:endParaRPr lang="en-GB" sz="2000" dirty="0"/>
          </a:p>
          <a:p>
            <a:endParaRPr lang="en-GB" sz="2000" dirty="0" smtClean="0"/>
          </a:p>
        </p:txBody>
      </p:sp>
    </p:spTree>
    <p:extLst>
      <p:ext uri="{BB962C8B-B14F-4D97-AF65-F5344CB8AC3E}">
        <p14:creationId xmlns:p14="http://schemas.microsoft.com/office/powerpoint/2010/main" val="74144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Angle of interrogation</a:t>
            </a:r>
            <a:endParaRPr lang="en-GB"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5536" y="1700808"/>
            <a:ext cx="4176464" cy="2304256"/>
          </a:xfrm>
        </p:spPr>
      </p:pic>
      <p:sp>
        <p:nvSpPr>
          <p:cNvPr id="6" name="Content Placeholder 5"/>
          <p:cNvSpPr>
            <a:spLocks noGrp="1"/>
          </p:cNvSpPr>
          <p:nvPr>
            <p:ph sz="half" idx="2"/>
          </p:nvPr>
        </p:nvSpPr>
        <p:spPr/>
        <p:txBody>
          <a:bodyPr/>
          <a:lstStyle/>
          <a:p>
            <a:r>
              <a:rPr lang="en-GB" dirty="0" smtClean="0"/>
              <a:t>If </a:t>
            </a:r>
            <a:r>
              <a:rPr lang="el-GR" dirty="0" smtClean="0"/>
              <a:t>θ</a:t>
            </a:r>
            <a:r>
              <a:rPr lang="en-GB" dirty="0" smtClean="0"/>
              <a:t> = 0°, Cos </a:t>
            </a:r>
            <a:r>
              <a:rPr lang="el-GR" dirty="0" smtClean="0"/>
              <a:t>θ</a:t>
            </a:r>
            <a:r>
              <a:rPr lang="en-GB" dirty="0" smtClean="0"/>
              <a:t> = 1</a:t>
            </a:r>
          </a:p>
          <a:p>
            <a:r>
              <a:rPr lang="en-GB" dirty="0" smtClean="0"/>
              <a:t>Cos </a:t>
            </a:r>
            <a:r>
              <a:rPr lang="el-GR" dirty="0" smtClean="0"/>
              <a:t>θ</a:t>
            </a:r>
            <a:r>
              <a:rPr lang="en-GB" dirty="0" smtClean="0"/>
              <a:t> 1 = maximum Doppler shift</a:t>
            </a:r>
          </a:p>
          <a:p>
            <a:r>
              <a:rPr lang="en-GB" dirty="0" smtClean="0"/>
              <a:t>If </a:t>
            </a:r>
            <a:r>
              <a:rPr lang="el-GR" dirty="0" smtClean="0"/>
              <a:t>θ</a:t>
            </a:r>
            <a:r>
              <a:rPr lang="en-GB" dirty="0" smtClean="0"/>
              <a:t> = 60°, 50% maximum Doppler shift</a:t>
            </a:r>
          </a:p>
          <a:p>
            <a:r>
              <a:rPr lang="en-GB" dirty="0" smtClean="0"/>
              <a:t>If </a:t>
            </a:r>
            <a:r>
              <a:rPr lang="el-GR" dirty="0" smtClean="0"/>
              <a:t>θ</a:t>
            </a:r>
            <a:r>
              <a:rPr lang="en-GB" dirty="0" smtClean="0"/>
              <a:t> = 90°, No Doppler shift</a:t>
            </a:r>
            <a:endParaRPr lang="en-GB" dirty="0"/>
          </a:p>
        </p:txBody>
      </p:sp>
      <p:sp>
        <p:nvSpPr>
          <p:cNvPr id="8" name="TextBox 7"/>
          <p:cNvSpPr txBox="1"/>
          <p:nvPr/>
        </p:nvSpPr>
        <p:spPr>
          <a:xfrm>
            <a:off x="467544" y="4653136"/>
            <a:ext cx="4032448" cy="1200329"/>
          </a:xfrm>
          <a:prstGeom prst="rect">
            <a:avLst/>
          </a:prstGeom>
          <a:noFill/>
        </p:spPr>
        <p:txBody>
          <a:bodyPr wrap="square" rtlCol="0">
            <a:spAutoFit/>
          </a:bodyPr>
          <a:lstStyle/>
          <a:p>
            <a:r>
              <a:rPr lang="en-GB" dirty="0" smtClean="0"/>
              <a:t>Angle between direction of Doppler beam and direction of blood flow</a:t>
            </a:r>
          </a:p>
          <a:p>
            <a:endParaRPr lang="en-GB" dirty="0"/>
          </a:p>
          <a:p>
            <a:r>
              <a:rPr lang="el-GR" dirty="0"/>
              <a:t>θ</a:t>
            </a:r>
            <a:r>
              <a:rPr lang="en-GB" dirty="0" smtClean="0"/>
              <a:t> = Angle of interrogation</a:t>
            </a:r>
            <a:endParaRPr lang="en-GB" dirty="0"/>
          </a:p>
        </p:txBody>
      </p:sp>
    </p:spTree>
    <p:extLst>
      <p:ext uri="{BB962C8B-B14F-4D97-AF65-F5344CB8AC3E}">
        <p14:creationId xmlns:p14="http://schemas.microsoft.com/office/powerpoint/2010/main" val="3607531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Spatial Resolution</a:t>
            </a:r>
            <a:endParaRPr lang="en-GB"/>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0131" y="1916832"/>
            <a:ext cx="2638750" cy="2794457"/>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76056" y="1988840"/>
            <a:ext cx="2952328" cy="2792363"/>
          </a:xfrm>
        </p:spPr>
      </p:pic>
      <p:sp>
        <p:nvSpPr>
          <p:cNvPr id="4" name="Rectangle 3"/>
          <p:cNvSpPr/>
          <p:nvPr/>
        </p:nvSpPr>
        <p:spPr>
          <a:xfrm>
            <a:off x="899592" y="1340768"/>
            <a:ext cx="2179828" cy="461665"/>
          </a:xfrm>
          <a:prstGeom prst="rect">
            <a:avLst/>
          </a:prstGeom>
        </p:spPr>
        <p:txBody>
          <a:bodyPr wrap="none">
            <a:spAutoFit/>
          </a:bodyPr>
          <a:lstStyle/>
          <a:p>
            <a:pPr lvl="0"/>
            <a:r>
              <a:rPr lang="en-GB" sz="2400" dirty="0">
                <a:solidFill>
                  <a:prstClr val="white"/>
                </a:solidFill>
              </a:rPr>
              <a:t>Axial Resolution</a:t>
            </a:r>
          </a:p>
        </p:txBody>
      </p:sp>
      <p:sp>
        <p:nvSpPr>
          <p:cNvPr id="7" name="TextBox 6"/>
          <p:cNvSpPr txBox="1"/>
          <p:nvPr/>
        </p:nvSpPr>
        <p:spPr>
          <a:xfrm>
            <a:off x="5220072" y="1425926"/>
            <a:ext cx="2808312" cy="461665"/>
          </a:xfrm>
          <a:prstGeom prst="rect">
            <a:avLst/>
          </a:prstGeom>
          <a:noFill/>
        </p:spPr>
        <p:txBody>
          <a:bodyPr wrap="square" rtlCol="0">
            <a:spAutoFit/>
          </a:bodyPr>
          <a:lstStyle/>
          <a:p>
            <a:r>
              <a:rPr lang="en-GB" sz="2400" dirty="0" smtClean="0"/>
              <a:t>Lateral Resolution</a:t>
            </a:r>
            <a:endParaRPr lang="en-GB" sz="2400" dirty="0"/>
          </a:p>
        </p:txBody>
      </p:sp>
      <p:sp>
        <p:nvSpPr>
          <p:cNvPr id="9" name="TextBox 8"/>
          <p:cNvSpPr txBox="1"/>
          <p:nvPr/>
        </p:nvSpPr>
        <p:spPr>
          <a:xfrm>
            <a:off x="683568" y="5085184"/>
            <a:ext cx="2952328" cy="1015663"/>
          </a:xfrm>
          <a:prstGeom prst="rect">
            <a:avLst/>
          </a:prstGeom>
          <a:noFill/>
        </p:spPr>
        <p:txBody>
          <a:bodyPr wrap="square" rtlCol="0">
            <a:spAutoFit/>
          </a:bodyPr>
          <a:lstStyle/>
          <a:p>
            <a:r>
              <a:rPr lang="en-GB" sz="2000" dirty="0" smtClean="0"/>
              <a:t>Axial resolution = ½ SPL</a:t>
            </a:r>
          </a:p>
          <a:p>
            <a:endParaRPr lang="en-GB" sz="2000" dirty="0"/>
          </a:p>
          <a:p>
            <a:r>
              <a:rPr lang="en-GB" sz="2000" dirty="0" smtClean="0"/>
              <a:t>↑ frequency = ↓ SPL</a:t>
            </a:r>
            <a:endParaRPr lang="en-GB" sz="2000" dirty="0"/>
          </a:p>
        </p:txBody>
      </p:sp>
      <p:sp>
        <p:nvSpPr>
          <p:cNvPr id="10" name="TextBox 9"/>
          <p:cNvSpPr txBox="1"/>
          <p:nvPr/>
        </p:nvSpPr>
        <p:spPr>
          <a:xfrm>
            <a:off x="5004048" y="5149522"/>
            <a:ext cx="3672408" cy="400110"/>
          </a:xfrm>
          <a:prstGeom prst="rect">
            <a:avLst/>
          </a:prstGeom>
          <a:noFill/>
        </p:spPr>
        <p:txBody>
          <a:bodyPr wrap="square" rtlCol="0">
            <a:spAutoFit/>
          </a:bodyPr>
          <a:lstStyle/>
          <a:p>
            <a:r>
              <a:rPr lang="en-GB" sz="2000" dirty="0" smtClean="0"/>
              <a:t>Lateral resolution = beam width</a:t>
            </a:r>
            <a:endParaRPr lang="en-GB" sz="2000" dirty="0"/>
          </a:p>
        </p:txBody>
      </p:sp>
    </p:spTree>
    <p:extLst>
      <p:ext uri="{BB962C8B-B14F-4D97-AF65-F5344CB8AC3E}">
        <p14:creationId xmlns:p14="http://schemas.microsoft.com/office/powerpoint/2010/main" val="3790606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TotalTime>
  <Words>2287</Words>
  <Application>Microsoft Office PowerPoint</Application>
  <PresentationFormat>On-screen Show (4:3)</PresentationFormat>
  <Paragraphs>204</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Vascular Ultrasound</vt:lpstr>
      <vt:lpstr>Aims</vt:lpstr>
      <vt:lpstr>Technical Skills</vt:lpstr>
      <vt:lpstr>Basic Physics Principles</vt:lpstr>
      <vt:lpstr>Doppler Ultrasound</vt:lpstr>
      <vt:lpstr>Doppler Effect</vt:lpstr>
      <vt:lpstr>Doppler Equation</vt:lpstr>
      <vt:lpstr>Angle of interrogation</vt:lpstr>
      <vt:lpstr>Spatial Resolution</vt:lpstr>
      <vt:lpstr>Limitations &amp; pitfalls of Ultrasound</vt:lpstr>
      <vt:lpstr>Doppler Spectrum</vt:lpstr>
      <vt:lpstr>Turbulent flow</vt:lpstr>
      <vt:lpstr>PowerPoint Presentation</vt:lpstr>
      <vt:lpstr>PowerPoint Presentation</vt:lpstr>
      <vt:lpstr>PowerPoint Presentation</vt:lpstr>
      <vt:lpstr>PowerPoint Presentation</vt:lpstr>
      <vt:lpstr>PowerPoint Presentation</vt:lpstr>
    </vt:vector>
  </TitlesOfParts>
  <Company>Royal Cornwall Hospitals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Ultrasound</dc:title>
  <dc:creator>Daniela Bond-Collins</dc:creator>
  <cp:lastModifiedBy>Daniela Bond-Collins</cp:lastModifiedBy>
  <cp:revision>79</cp:revision>
  <cp:lastPrinted>2016-12-08T11:38:04Z</cp:lastPrinted>
  <dcterms:created xsi:type="dcterms:W3CDTF">2016-11-24T13:26:33Z</dcterms:created>
  <dcterms:modified xsi:type="dcterms:W3CDTF">2016-12-09T12:27:45Z</dcterms:modified>
</cp:coreProperties>
</file>