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73" r:id="rId4"/>
    <p:sldId id="264" r:id="rId5"/>
    <p:sldId id="258" r:id="rId6"/>
    <p:sldId id="259" r:id="rId7"/>
    <p:sldId id="266" r:id="rId8"/>
    <p:sldId id="267" r:id="rId9"/>
    <p:sldId id="269" r:id="rId10"/>
    <p:sldId id="271" r:id="rId11"/>
    <p:sldId id="27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40" autoAdjust="0"/>
  </p:normalViewPr>
  <p:slideViewPr>
    <p:cSldViewPr>
      <p:cViewPr>
        <p:scale>
          <a:sx n="60" d="100"/>
          <a:sy n="60" d="100"/>
        </p:scale>
        <p:origin x="-1456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FFA50-F4D0-4DAA-8F88-57BB14302A44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B7B9C-A733-4314-9263-BD99F0A68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0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B7B9C-A733-4314-9263-BD99F0A68B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4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0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51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0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2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8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8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8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2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1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0079-7119-4406-9D51-5A774C0BFDF7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B084-7B10-4A12-A12F-5161596B3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5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404665"/>
            <a:ext cx="8496703" cy="5400600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defTabSz="295232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7"/>
            <a:ext cx="7772400" cy="248427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 Narrow" panose="020B0606020202030204" pitchFamily="34" charset="0"/>
              </a:rPr>
              <a:t>Fellowship Showcase Event: 6/10/22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HEE </a:t>
            </a:r>
            <a:r>
              <a:rPr lang="en-GB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Healthcare Science 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Fellowship </a:t>
            </a:r>
            <a:b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Vascular </a:t>
            </a:r>
            <a:r>
              <a:rPr lang="en-GB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Science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050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Kate Houghton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Senior Vascular Scientist and Deputy Head of Vascular Science 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University Hospitals Bristol &amp; Weston (UHBW) </a:t>
            </a:r>
            <a:endParaRPr lang="en-GB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644" y="342725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0.4 wte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October 2021-2022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05264"/>
            <a:ext cx="3657054" cy="99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7508" y="188640"/>
            <a:ext cx="8322964" cy="772519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RECOMMENDATIONS   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6" y="1628800"/>
            <a:ext cx="8178948" cy="5112568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7055768" y="908720"/>
            <a:ext cx="2088232" cy="100811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1"/>
                </a:solidFill>
              </a:rPr>
              <a:t>Utilise apprenticeships 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357428" y="2924944"/>
            <a:ext cx="1656184" cy="100811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Create a career ladder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7508" y="188640"/>
            <a:ext cx="8322964" cy="772519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ACTION PLAN   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5484" y="1052736"/>
            <a:ext cx="4551486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latin typeface="Arial Narrow" panose="020B0606020202030204" pitchFamily="34" charset="0"/>
              </a:rPr>
              <a:t>WHAT’S HAPPENING NOW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508" y="1844824"/>
            <a:ext cx="8106940" cy="42484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GB" sz="2800" dirty="0" smtClean="0">
                <a:latin typeface="Arial Narrow" panose="020B0606020202030204" pitchFamily="34" charset="0"/>
              </a:rPr>
              <a:t>3 Vascular HCS Fellows starting October/November 2022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Narrow" panose="020B0606020202030204" pitchFamily="34" charset="0"/>
              </a:rPr>
              <a:t>An STP Lead to build networks across the region and develop consortium options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Narrow" panose="020B0606020202030204" pitchFamily="34" charset="0"/>
              </a:rPr>
              <a:t>An Apprenticeship </a:t>
            </a:r>
            <a:r>
              <a:rPr lang="en-GB" sz="2800" dirty="0">
                <a:latin typeface="Arial Narrow" panose="020B0606020202030204" pitchFamily="34" charset="0"/>
              </a:rPr>
              <a:t>L</a:t>
            </a:r>
            <a:r>
              <a:rPr lang="en-GB" sz="2800" dirty="0" smtClean="0">
                <a:latin typeface="Arial Narrow" panose="020B0606020202030204" pitchFamily="34" charset="0"/>
              </a:rPr>
              <a:t>ead to fill the education gap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 Narrow" panose="020B0606020202030204" pitchFamily="34" charset="0"/>
              </a:rPr>
              <a:t>A Practice Educator </a:t>
            </a:r>
            <a:r>
              <a:rPr lang="en-GB" sz="2800" dirty="0" smtClean="0">
                <a:latin typeface="Arial Narrow" panose="020B0606020202030204" pitchFamily="34" charset="0"/>
              </a:rPr>
              <a:t>role to support trainees across the region</a:t>
            </a:r>
            <a:endParaRPr lang="en-GB" sz="2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 Narrow" panose="020B0606020202030204" pitchFamily="34" charset="0"/>
              </a:rPr>
              <a:t> 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5500" y="136201"/>
            <a:ext cx="8322964" cy="1204567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REFLECTION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7" name="AutoShape 2" descr="Microsoft Teams Logo, history, meaning, symbol,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Thematic Analysis by Braun and Clarke. Source: Braun and Clarke (2006)... | 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97508" y="1770336"/>
            <a:ext cx="8106940" cy="44669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2555776" y="3068960"/>
            <a:ext cx="3888432" cy="201622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27584" y="2204864"/>
            <a:ext cx="1584176" cy="1440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Oct 2021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732240" y="4509120"/>
            <a:ext cx="1584176" cy="1440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Oct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7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3853" y="260649"/>
            <a:ext cx="8374674" cy="1440159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defTabSz="295232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Healthcare Science 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Fellowship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1916832"/>
            <a:ext cx="8208911" cy="43204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Aims:</a:t>
            </a:r>
          </a:p>
          <a:p>
            <a:pPr algn="l"/>
            <a:endParaRPr lang="en-GB" sz="5600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3501008"/>
            <a:ext cx="8330983" cy="15121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atin typeface="Arial Narrow" panose="020B0606020202030204" pitchFamily="34" charset="0"/>
              </a:rPr>
              <a:t>TRAINING CAPACITY IN THE REGION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>
                <a:latin typeface="Arial Narrow" panose="020B0606020202030204" pitchFamily="34" charset="0"/>
              </a:rPr>
              <a:t>Gain a detailed understanding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 smtClean="0">
                <a:latin typeface="Arial Narrow" panose="020B0606020202030204" pitchFamily="34" charset="0"/>
              </a:rPr>
              <a:t>Preferred training routes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 smtClean="0">
                <a:latin typeface="Arial Narrow" panose="020B0606020202030204" pitchFamily="34" charset="0"/>
              </a:rPr>
              <a:t>What </a:t>
            </a:r>
            <a:r>
              <a:rPr lang="en-GB" dirty="0">
                <a:latin typeface="Arial Narrow" panose="020B0606020202030204" pitchFamily="34" charset="0"/>
              </a:rPr>
              <a:t>works/what doesn’t work?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>
                <a:latin typeface="Arial Narrow" panose="020B0606020202030204" pitchFamily="34" charset="0"/>
              </a:rPr>
              <a:t>Do centres require support?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7543" y="2420888"/>
            <a:ext cx="8330983" cy="8640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latin typeface="Arial Narrow" panose="020B0606020202030204" pitchFamily="34" charset="0"/>
              </a:rPr>
              <a:t>WORKFORCE </a:t>
            </a:r>
            <a:endParaRPr lang="en-GB" sz="24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>
                <a:latin typeface="Arial Narrow" panose="020B0606020202030204" pitchFamily="34" charset="0"/>
              </a:rPr>
              <a:t>Better understand the WF needs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7543" y="5229200"/>
            <a:ext cx="8330984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atin typeface="Arial Narrow" panose="020B0606020202030204" pitchFamily="34" charset="0"/>
              </a:rPr>
              <a:t>NEW TRAINING OPPOURTUNITIES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>
                <a:latin typeface="Arial Narrow" panose="020B0606020202030204" pitchFamily="34" charset="0"/>
              </a:rPr>
              <a:t>Do we need a vascular apprenticeship?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>
                <a:latin typeface="Arial Narrow" panose="020B0606020202030204" pitchFamily="34" charset="0"/>
              </a:rPr>
              <a:t>Do we need new ways of training?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>
                <a:latin typeface="Arial Narrow" panose="020B0606020202030204" pitchFamily="34" charset="0"/>
              </a:rPr>
              <a:t>Can we build consortia </a:t>
            </a:r>
          </a:p>
        </p:txBody>
      </p:sp>
    </p:spTree>
    <p:extLst>
      <p:ext uri="{BB962C8B-B14F-4D97-AF65-F5344CB8AC3E}">
        <p14:creationId xmlns:p14="http://schemas.microsoft.com/office/powerpoint/2010/main" val="19292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7" y="548680"/>
            <a:ext cx="8317126" cy="60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404664"/>
            <a:ext cx="43204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1. Cornwall &amp; the Isles of Scilly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2. Devon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3. Somerset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4. Bristol, North Somerset &amp; South Gloucestershire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5. Bath &amp; North East Somerset, Swindon &amp; Wiltshire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6. Dorset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7. Gloucestershire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0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5949" y="1916831"/>
            <a:ext cx="8970547" cy="3816425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defTabSz="295232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0724" y="272058"/>
            <a:ext cx="8374674" cy="1284734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defTabSz="295232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458416"/>
            <a:ext cx="7772400" cy="88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HEE Healthcare Science Specialities 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92042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84" y="2348880"/>
            <a:ext cx="971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e.g.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Biochemistry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Embryology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Immunology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Haematology Genomics 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50" y="3789040"/>
            <a:ext cx="9716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e.g.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Cardiac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Respiratory</a:t>
            </a:r>
          </a:p>
          <a:p>
            <a:pPr algn="ctr"/>
            <a:r>
              <a:rPr lang="en-GB" sz="1050" b="1" dirty="0" err="1" smtClean="0">
                <a:solidFill>
                  <a:schemeClr val="bg1"/>
                </a:solidFill>
              </a:rPr>
              <a:t>Neurophys</a:t>
            </a:r>
            <a:endParaRPr lang="en-GB" sz="105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GI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Ophthalmic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Vascular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6376" y="2348880"/>
            <a:ext cx="111561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e.g.</a:t>
            </a:r>
          </a:p>
          <a:p>
            <a:pPr algn="ctr"/>
            <a:r>
              <a:rPr lang="en-GB" sz="1050" b="1" dirty="0" err="1" smtClean="0">
                <a:solidFill>
                  <a:schemeClr val="bg1"/>
                </a:solidFill>
              </a:rPr>
              <a:t>Clin</a:t>
            </a:r>
            <a:r>
              <a:rPr lang="en-GB" sz="1050" b="1" dirty="0" smtClean="0">
                <a:solidFill>
                  <a:schemeClr val="bg1"/>
                </a:solidFill>
              </a:rPr>
              <a:t>. Engineering</a:t>
            </a:r>
          </a:p>
          <a:p>
            <a:pPr algn="ctr"/>
            <a:r>
              <a:rPr lang="en-GB" sz="1050" b="1" dirty="0" err="1" smtClean="0">
                <a:solidFill>
                  <a:schemeClr val="bg1"/>
                </a:solidFill>
              </a:rPr>
              <a:t>Clin</a:t>
            </a:r>
            <a:r>
              <a:rPr lang="en-GB" sz="1050" b="1" dirty="0" smtClean="0">
                <a:solidFill>
                  <a:schemeClr val="bg1"/>
                </a:solidFill>
              </a:rPr>
              <a:t>. informatics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Radiation safety</a:t>
            </a:r>
          </a:p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Radiotherapy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0352" y="3789040"/>
            <a:ext cx="146809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e.g.</a:t>
            </a:r>
          </a:p>
          <a:p>
            <a:pPr algn="ctr"/>
            <a:r>
              <a:rPr lang="en-GB" sz="1050" b="1" dirty="0" err="1" smtClean="0">
                <a:solidFill>
                  <a:schemeClr val="bg1"/>
                </a:solidFill>
              </a:rPr>
              <a:t>Clin</a:t>
            </a:r>
            <a:r>
              <a:rPr lang="en-GB" sz="1050" b="1" dirty="0" smtClean="0">
                <a:solidFill>
                  <a:schemeClr val="bg1"/>
                </a:solidFill>
              </a:rPr>
              <a:t>. Bioinformatics</a:t>
            </a:r>
          </a:p>
          <a:p>
            <a:pPr algn="ctr"/>
            <a:r>
              <a:rPr lang="en-GB" sz="1050" b="1" dirty="0" err="1" smtClean="0">
                <a:solidFill>
                  <a:schemeClr val="bg1"/>
                </a:solidFill>
              </a:rPr>
              <a:t>Clin</a:t>
            </a:r>
            <a:r>
              <a:rPr lang="en-GB" sz="1050" b="1" dirty="0" smtClean="0">
                <a:solidFill>
                  <a:schemeClr val="bg1"/>
                </a:solidFill>
              </a:rPr>
              <a:t>. Informatics </a:t>
            </a:r>
          </a:p>
          <a:p>
            <a:pPr algn="ctr"/>
            <a:r>
              <a:rPr lang="en-GB" sz="1050" b="1" dirty="0" err="1" smtClean="0">
                <a:solidFill>
                  <a:schemeClr val="bg1"/>
                </a:solidFill>
              </a:rPr>
              <a:t>Clin</a:t>
            </a:r>
            <a:r>
              <a:rPr lang="en-GB" sz="1050" b="1" dirty="0" smtClean="0">
                <a:solidFill>
                  <a:schemeClr val="bg1"/>
                </a:solidFill>
              </a:rPr>
              <a:t>. Scientific computing</a:t>
            </a:r>
          </a:p>
        </p:txBody>
      </p:sp>
    </p:spTree>
    <p:extLst>
      <p:ext uri="{BB962C8B-B14F-4D97-AF65-F5344CB8AC3E}">
        <p14:creationId xmlns:p14="http://schemas.microsoft.com/office/powerpoint/2010/main" val="17496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9512" y="2132856"/>
            <a:ext cx="3744416" cy="4543251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195971" y="836712"/>
            <a:ext cx="4790263" cy="5839395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defTabSz="295232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78098"/>
          </a:xfrm>
        </p:spPr>
        <p:txBody>
          <a:bodyPr>
            <a:noAutofit/>
          </a:bodyPr>
          <a:lstStyle/>
          <a:p>
            <a:r>
              <a:rPr lang="en-GB" altLang="en-US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Healthcare Science/Physiological Sciences/</a:t>
            </a:r>
            <a:r>
              <a:rPr lang="en-GB" alt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Vascular Science</a:t>
            </a:r>
            <a:endParaRPr lang="en-GB" sz="2800" u="sng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1"/>
          <a:stretch>
            <a:fillRect/>
          </a:stretch>
        </p:blipFill>
        <p:spPr bwMode="auto">
          <a:xfrm>
            <a:off x="426046" y="2266367"/>
            <a:ext cx="3286588" cy="4201754"/>
          </a:xfrm>
          <a:prstGeom prst="roundRect">
            <a:avLst>
              <a:gd name="adj" fmla="val 97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26372" r="41806" b="43916"/>
          <a:stretch>
            <a:fillRect/>
          </a:stretch>
        </p:blipFill>
        <p:spPr bwMode="auto">
          <a:xfrm>
            <a:off x="4346643" y="2132856"/>
            <a:ext cx="2356368" cy="1156952"/>
          </a:xfrm>
          <a:prstGeom prst="roundRect">
            <a:avLst>
              <a:gd name="adj" fmla="val 88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23851" r="32555" b="16956"/>
          <a:stretch>
            <a:fillRect/>
          </a:stretch>
        </p:blipFill>
        <p:spPr bwMode="auto">
          <a:xfrm>
            <a:off x="6876255" y="2128032"/>
            <a:ext cx="1733547" cy="1156952"/>
          </a:xfrm>
          <a:prstGeom prst="roundRect">
            <a:avLst>
              <a:gd name="adj" fmla="val 728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95970" y="3356992"/>
            <a:ext cx="4840526" cy="296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run urgent &amp; routine services for IPs &amp; OPs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Work closely with other teams – ED, thrombosis clinic, stroke clinic, vascular surgeons, oncology, eye hospital, GPs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Scans take 20mins – 90mins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Ultrasound is safe, cheap and provides live diagnostic information but it’s user dependent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3-4 years of training with a masters degree either STP or AVS (Accredited </a:t>
            </a: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ascular Scientist- awarded by </a:t>
            </a: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ducational body)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Vascular scientists are salaried at band 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5969" y="911063"/>
            <a:ext cx="4790263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Scan arteries &amp; veins from head to toe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Triage request, offer advice for best test, perform scan, interpret images, inform the patient of results and write the report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9512" y="836712"/>
            <a:ext cx="37444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Clinical Vascular Scientists perform diagnostic ultrasound imaging for a variety of vascular diseases </a:t>
            </a:r>
          </a:p>
        </p:txBody>
      </p:sp>
    </p:spTree>
    <p:extLst>
      <p:ext uri="{BB962C8B-B14F-4D97-AF65-F5344CB8AC3E}">
        <p14:creationId xmlns:p14="http://schemas.microsoft.com/office/powerpoint/2010/main" val="31333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5500" y="136201"/>
            <a:ext cx="8322964" cy="1204567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SEMI-STRUCTURED INTERVIEWS 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Collect people’s opinions  </a:t>
            </a:r>
            <a:endParaRPr lang="en-GB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Quantitative &amp; Qualitative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Peer reviewed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2800" u="sng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Interview Topics: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Your service &amp; workforce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Experience of training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Introducing new training routes (Vascular Apprenticeship) </a:t>
            </a:r>
          </a:p>
          <a:p>
            <a:pPr marL="0" indent="0"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Qualitative research: 3 types of interview to choose f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52" y="2924944"/>
            <a:ext cx="3314528" cy="22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Microsoft Teams Logo, history, meaning, symbol,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80" y="1484784"/>
            <a:ext cx="1512168" cy="84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80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5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5500" y="136201"/>
            <a:ext cx="8322964" cy="1204567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ANALYSIS 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5" name="Picture 7" descr="How to do thematic analysis — Del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35731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ow to do thematic analysis — Del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7056"/>
            <a:ext cx="332695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348559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4" y="1628799"/>
            <a:ext cx="4752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Pages of transcript (50-70 pages each interviews)</a:t>
            </a:r>
          </a:p>
          <a:p>
            <a:endParaRPr lang="en-GB" dirty="0" smtClean="0"/>
          </a:p>
          <a:p>
            <a:r>
              <a:rPr lang="en-GB" dirty="0"/>
              <a:t>Based analysis on Braun &amp; Clarke’s guide to thematic analysis to identify codes and themes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0912" y="5229200"/>
            <a:ext cx="4887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used  an online mind map to visualise all information in one place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Written up as a final report  [in progress]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0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7508" y="188640"/>
            <a:ext cx="8322964" cy="772519"/>
          </a:xfrm>
          <a:prstGeom prst="roundRect">
            <a:avLst>
              <a:gd name="adj" fmla="val 1956"/>
            </a:avLst>
          </a:prstGeom>
          <a:solidFill>
            <a:srgbClr val="308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FINDINGS  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r="637"/>
          <a:stretch/>
        </p:blipFill>
        <p:spPr bwMode="auto">
          <a:xfrm>
            <a:off x="251520" y="1628800"/>
            <a:ext cx="820891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97508" y="1052736"/>
            <a:ext cx="3816424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latin typeface="Arial Narrow" panose="020B0606020202030204" pitchFamily="34" charset="0"/>
              </a:rPr>
              <a:t>WORKFORCE &amp; TRAINING ISSUES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-21530" y="4325395"/>
            <a:ext cx="1425178" cy="141068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5"/>
                </a:solidFill>
              </a:rPr>
              <a:t>Academic barrier to get into Vascular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452318" y="4437112"/>
            <a:ext cx="1664911" cy="162670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</a:rPr>
              <a:t>Some tests should be done in the community</a:t>
            </a:r>
            <a:endParaRPr lang="en-GB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449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Fellowship Showcase Event: 6/10/22 HEE Healthcare Science Fellowship  Vascular Science</vt:lpstr>
      <vt:lpstr>Healthcare Science Fellowship </vt:lpstr>
      <vt:lpstr>PowerPoint Presentation</vt:lpstr>
      <vt:lpstr>PowerPoint Presentation</vt:lpstr>
      <vt:lpstr>Healthcare Science/Physiological Sciences/Vascular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Houghton, Kate</dc:creator>
  <cp:lastModifiedBy>Houghton, Kate</cp:lastModifiedBy>
  <cp:revision>66</cp:revision>
  <dcterms:created xsi:type="dcterms:W3CDTF">2022-03-24T16:55:16Z</dcterms:created>
  <dcterms:modified xsi:type="dcterms:W3CDTF">2023-07-21T11:17:49Z</dcterms:modified>
</cp:coreProperties>
</file>