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37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2E37B-4111-6383-021A-EC1E759C19EB}" v="11" dt="2023-01-12T11:36:52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35F36-8972-4592-8468-FF93227951C2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AAADF-40B7-4FF9-9C98-2D2F72E43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5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example of a carotid scan I performed on a patient with healthy carotids </a:t>
            </a:r>
          </a:p>
          <a:p>
            <a:r>
              <a:rPr lang="en-GB" dirty="0"/>
              <a:t>You can see the external carotid artery on the top, and the internal carotid artery at the bottom</a:t>
            </a:r>
          </a:p>
          <a:p>
            <a:r>
              <a:rPr lang="en-GB" dirty="0"/>
              <a:t>By turning on the Doppler function we can see blood moving through the artery, and this pulse wave function shows the speed of the blood moving at a certain point</a:t>
            </a:r>
          </a:p>
          <a:p>
            <a:r>
              <a:rPr lang="en-GB" dirty="0"/>
              <a:t>Here we can see that the arteries have nice clear walls, with no plaque deposits, and the blood is flowing unobstructed</a:t>
            </a:r>
          </a:p>
          <a:p>
            <a:r>
              <a:rPr lang="en-GB" dirty="0"/>
              <a:t>There are no raised blood flow velocities in the ICA (normal speed is &lt;100cm/s), which suggests that there is no narrowing in the vessel and indicating good blood flow to the brain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B1E3-9343-4BE1-84A3-A77A13F83A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6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14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4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2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90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4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9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65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691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7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3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3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52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33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1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0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5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3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15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8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1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4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1143463-A81B-4CE5-92B7-E2EBB358D24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977A753-11C6-4CD2-89D5-1A0B4CBD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3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Vascular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070" y="4110703"/>
            <a:ext cx="8767860" cy="1388165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Reag Bermejo</a:t>
            </a:r>
          </a:p>
          <a:p>
            <a:pPr algn="r"/>
            <a:r>
              <a:rPr lang="en-GB" dirty="0"/>
              <a:t>Clinical Vascular Scientist</a:t>
            </a:r>
          </a:p>
          <a:p>
            <a:pPr algn="r"/>
            <a:r>
              <a:rPr lang="en-GB" dirty="0" err="1"/>
              <a:t>Barts</a:t>
            </a:r>
            <a:r>
              <a:rPr lang="en-GB" dirty="0"/>
              <a:t> Health NHS Trust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FD056977-1B24-3E35-EB80-4B906561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761" y="436189"/>
            <a:ext cx="1531495" cy="9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and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Patient facing.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Interpret results and report accordingly.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Work as part of a Multidisciplinary Team.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Research.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Training.</a:t>
            </a:r>
          </a:p>
        </p:txBody>
      </p:sp>
    </p:spTree>
    <p:extLst>
      <p:ext uri="{BB962C8B-B14F-4D97-AF65-F5344CB8AC3E}">
        <p14:creationId xmlns:p14="http://schemas.microsoft.com/office/powerpoint/2010/main" val="29574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Satisfying job with plenty of responsibility.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Highly skilled.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Variety and problem solving.</a:t>
            </a:r>
          </a:p>
        </p:txBody>
      </p:sp>
    </p:spTree>
    <p:extLst>
      <p:ext uri="{BB962C8B-B14F-4D97-AF65-F5344CB8AC3E}">
        <p14:creationId xmlns:p14="http://schemas.microsoft.com/office/powerpoint/2010/main" val="160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35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Vascular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We aid in the diagnosis and management of patients with diseases of the circulation.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We use non-invasive imaging and investigations to assess blood flow in the arteries and veins.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We see inpatients and outpatients.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We mostly work in a dedicated department, but also on the ward and occasionally in theatres. </a:t>
            </a:r>
          </a:p>
        </p:txBody>
      </p:sp>
    </p:spTree>
    <p:extLst>
      <p:ext uri="{BB962C8B-B14F-4D97-AF65-F5344CB8AC3E}">
        <p14:creationId xmlns:p14="http://schemas.microsoft.com/office/powerpoint/2010/main" val="2092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Vascular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Arterial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Peripheral Arterial Disease (PAD)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Carotid Disease (Stroke/TIA)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Abdominal Aortic Aneurysm (AAA)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Venous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Varicose Veins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Deep Vein Thrombosis (DVT)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1028" name="Picture 4" descr="https://innerbody.imgix.net/cardiovascular_syste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8" r="3848" b="18821"/>
          <a:stretch/>
        </p:blipFill>
        <p:spPr bwMode="auto">
          <a:xfrm>
            <a:off x="5430900" y="249382"/>
            <a:ext cx="6522801" cy="63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Peripheral Arterial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33466"/>
            <a:ext cx="9872871" cy="4038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Narrowing/occlusion of the peripheral arteries, most commonly in the lower limbs.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Atherosclerosis/Diabetes</a:t>
            </a:r>
            <a:r>
              <a:rPr lang="en-GB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Claudication.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Ulceration, gangrene, limb loss.</a:t>
            </a:r>
          </a:p>
          <a:p>
            <a:pPr marL="45720" indent="0">
              <a:buNone/>
            </a:pPr>
            <a:r>
              <a:rPr lang="en-GB" dirty="0"/>
              <a:t>-------------------------------------------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Identify location(s) of lesion.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Grade the degree of stenosis.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684" r="2899" b="4327"/>
          <a:stretch/>
        </p:blipFill>
        <p:spPr>
          <a:xfrm>
            <a:off x="6733897" y="2708987"/>
            <a:ext cx="3750128" cy="362027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52" name="Picture 4" descr="Diabetic foot infectio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21" y="2658117"/>
            <a:ext cx="3885880" cy="372201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ltrasound Assessment of Lower Extremity Arteries | Radiology 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13" y="2658117"/>
            <a:ext cx="5404258" cy="37287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Carotid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96142"/>
            <a:ext cx="4669971" cy="452068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Narrowing/occlusion of the Carotid Arteries – leading to TIA/Stroke.</a:t>
            </a:r>
          </a:p>
          <a:p>
            <a:pPr marL="45720" indent="0">
              <a:buNone/>
            </a:pPr>
            <a:r>
              <a:rPr lang="en-GB" dirty="0" smtClean="0"/>
              <a:t>--------------------------------------------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Assess the degree of narrowing in the carotid arteries.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Assess plaque morphology.</a:t>
            </a:r>
          </a:p>
        </p:txBody>
      </p:sp>
      <p:pic>
        <p:nvPicPr>
          <p:cNvPr id="3074" name="Picture 2" descr="Warning Signs of a Stroke: Act F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1965960"/>
            <a:ext cx="5902336" cy="30912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845397"/>
            <a:ext cx="6214938" cy="501737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9765" y="271131"/>
            <a:ext cx="7692469" cy="6263704"/>
          </a:xfrm>
          <a:prstGeom prst="rect">
            <a:avLst/>
          </a:prstGeom>
          <a:effectLst>
            <a:softEdge rad="76200"/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6494841" y="3190089"/>
            <a:ext cx="126677" cy="28775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4918841" y="3121530"/>
            <a:ext cx="1781504" cy="804084"/>
          </a:xfrm>
          <a:custGeom>
            <a:avLst/>
            <a:gdLst>
              <a:gd name="connsiteX0" fmla="*/ 0 w 1781504"/>
              <a:gd name="connsiteY0" fmla="*/ 804084 h 804084"/>
              <a:gd name="connsiteX1" fmla="*/ 110359 w 1781504"/>
              <a:gd name="connsiteY1" fmla="*/ 741022 h 804084"/>
              <a:gd name="connsiteX2" fmla="*/ 204952 w 1781504"/>
              <a:gd name="connsiteY2" fmla="*/ 677960 h 804084"/>
              <a:gd name="connsiteX3" fmla="*/ 252249 w 1781504"/>
              <a:gd name="connsiteY3" fmla="*/ 646429 h 804084"/>
              <a:gd name="connsiteX4" fmla="*/ 346842 w 1781504"/>
              <a:gd name="connsiteY4" fmla="*/ 614898 h 804084"/>
              <a:gd name="connsiteX5" fmla="*/ 394138 w 1781504"/>
              <a:gd name="connsiteY5" fmla="*/ 599132 h 804084"/>
              <a:gd name="connsiteX6" fmla="*/ 488731 w 1781504"/>
              <a:gd name="connsiteY6" fmla="*/ 551836 h 804084"/>
              <a:gd name="connsiteX7" fmla="*/ 520262 w 1781504"/>
              <a:gd name="connsiteY7" fmla="*/ 520304 h 804084"/>
              <a:gd name="connsiteX8" fmla="*/ 551793 w 1781504"/>
              <a:gd name="connsiteY8" fmla="*/ 473008 h 804084"/>
              <a:gd name="connsiteX9" fmla="*/ 646387 w 1781504"/>
              <a:gd name="connsiteY9" fmla="*/ 409946 h 804084"/>
              <a:gd name="connsiteX10" fmla="*/ 693683 w 1781504"/>
              <a:gd name="connsiteY10" fmla="*/ 378415 h 804084"/>
              <a:gd name="connsiteX11" fmla="*/ 740980 w 1781504"/>
              <a:gd name="connsiteY11" fmla="*/ 346884 h 804084"/>
              <a:gd name="connsiteX12" fmla="*/ 788276 w 1781504"/>
              <a:gd name="connsiteY12" fmla="*/ 315353 h 804084"/>
              <a:gd name="connsiteX13" fmla="*/ 882869 w 1781504"/>
              <a:gd name="connsiteY13" fmla="*/ 283822 h 804084"/>
              <a:gd name="connsiteX14" fmla="*/ 930166 w 1781504"/>
              <a:gd name="connsiteY14" fmla="*/ 268056 h 804084"/>
              <a:gd name="connsiteX15" fmla="*/ 993228 w 1781504"/>
              <a:gd name="connsiteY15" fmla="*/ 252291 h 804084"/>
              <a:gd name="connsiteX16" fmla="*/ 1135118 w 1781504"/>
              <a:gd name="connsiteY16" fmla="*/ 204994 h 804084"/>
              <a:gd name="connsiteX17" fmla="*/ 1182414 w 1781504"/>
              <a:gd name="connsiteY17" fmla="*/ 189229 h 804084"/>
              <a:gd name="connsiteX18" fmla="*/ 1245476 w 1781504"/>
              <a:gd name="connsiteY18" fmla="*/ 173463 h 804084"/>
              <a:gd name="connsiteX19" fmla="*/ 1340069 w 1781504"/>
              <a:gd name="connsiteY19" fmla="*/ 141932 h 804084"/>
              <a:gd name="connsiteX20" fmla="*/ 1387366 w 1781504"/>
              <a:gd name="connsiteY20" fmla="*/ 126167 h 804084"/>
              <a:gd name="connsiteX21" fmla="*/ 1671145 w 1781504"/>
              <a:gd name="connsiteY21" fmla="*/ 31573 h 804084"/>
              <a:gd name="connsiteX22" fmla="*/ 1718442 w 1781504"/>
              <a:gd name="connsiteY22" fmla="*/ 15808 h 804084"/>
              <a:gd name="connsiteX23" fmla="*/ 1781504 w 1781504"/>
              <a:gd name="connsiteY23" fmla="*/ 42 h 80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81504" h="804084">
                <a:moveTo>
                  <a:pt x="0" y="804084"/>
                </a:moveTo>
                <a:cubicBezTo>
                  <a:pt x="206863" y="648935"/>
                  <a:pt x="-44406" y="827001"/>
                  <a:pt x="110359" y="741022"/>
                </a:cubicBezTo>
                <a:cubicBezTo>
                  <a:pt x="143486" y="722618"/>
                  <a:pt x="173421" y="698981"/>
                  <a:pt x="204952" y="677960"/>
                </a:cubicBezTo>
                <a:cubicBezTo>
                  <a:pt x="220718" y="667450"/>
                  <a:pt x="234273" y="652421"/>
                  <a:pt x="252249" y="646429"/>
                </a:cubicBezTo>
                <a:lnTo>
                  <a:pt x="346842" y="614898"/>
                </a:lnTo>
                <a:cubicBezTo>
                  <a:pt x="362607" y="609643"/>
                  <a:pt x="380311" y="608350"/>
                  <a:pt x="394138" y="599132"/>
                </a:cubicBezTo>
                <a:cubicBezTo>
                  <a:pt x="455262" y="558383"/>
                  <a:pt x="423459" y="573593"/>
                  <a:pt x="488731" y="551836"/>
                </a:cubicBezTo>
                <a:cubicBezTo>
                  <a:pt x="499241" y="541325"/>
                  <a:pt x="510977" y="531911"/>
                  <a:pt x="520262" y="520304"/>
                </a:cubicBezTo>
                <a:cubicBezTo>
                  <a:pt x="532098" y="505508"/>
                  <a:pt x="537533" y="485485"/>
                  <a:pt x="551793" y="473008"/>
                </a:cubicBezTo>
                <a:cubicBezTo>
                  <a:pt x="580313" y="448054"/>
                  <a:pt x="614856" y="430967"/>
                  <a:pt x="646387" y="409946"/>
                </a:cubicBezTo>
                <a:lnTo>
                  <a:pt x="693683" y="378415"/>
                </a:lnTo>
                <a:lnTo>
                  <a:pt x="740980" y="346884"/>
                </a:lnTo>
                <a:cubicBezTo>
                  <a:pt x="756745" y="336374"/>
                  <a:pt x="770301" y="321345"/>
                  <a:pt x="788276" y="315353"/>
                </a:cubicBezTo>
                <a:lnTo>
                  <a:pt x="882869" y="283822"/>
                </a:lnTo>
                <a:cubicBezTo>
                  <a:pt x="898635" y="278567"/>
                  <a:pt x="914044" y="272086"/>
                  <a:pt x="930166" y="268056"/>
                </a:cubicBezTo>
                <a:cubicBezTo>
                  <a:pt x="951187" y="262801"/>
                  <a:pt x="972474" y="258517"/>
                  <a:pt x="993228" y="252291"/>
                </a:cubicBezTo>
                <a:cubicBezTo>
                  <a:pt x="993261" y="252281"/>
                  <a:pt x="1111453" y="212882"/>
                  <a:pt x="1135118" y="204994"/>
                </a:cubicBezTo>
                <a:cubicBezTo>
                  <a:pt x="1150883" y="199739"/>
                  <a:pt x="1166292" y="193260"/>
                  <a:pt x="1182414" y="189229"/>
                </a:cubicBezTo>
                <a:cubicBezTo>
                  <a:pt x="1203435" y="183974"/>
                  <a:pt x="1224722" y="179689"/>
                  <a:pt x="1245476" y="173463"/>
                </a:cubicBezTo>
                <a:cubicBezTo>
                  <a:pt x="1277311" y="163912"/>
                  <a:pt x="1308538" y="152442"/>
                  <a:pt x="1340069" y="141932"/>
                </a:cubicBezTo>
                <a:lnTo>
                  <a:pt x="1387366" y="126167"/>
                </a:lnTo>
                <a:lnTo>
                  <a:pt x="1671145" y="31573"/>
                </a:lnTo>
                <a:lnTo>
                  <a:pt x="1718442" y="15808"/>
                </a:lnTo>
                <a:cubicBezTo>
                  <a:pt x="1770726" y="-1620"/>
                  <a:pt x="1749119" y="42"/>
                  <a:pt x="1781504" y="42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502166" y="3153103"/>
            <a:ext cx="2412124" cy="1434663"/>
          </a:xfrm>
          <a:custGeom>
            <a:avLst/>
            <a:gdLst>
              <a:gd name="connsiteX0" fmla="*/ 0 w 2412124"/>
              <a:gd name="connsiteY0" fmla="*/ 1434663 h 1434663"/>
              <a:gd name="connsiteX1" fmla="*/ 0 w 2412124"/>
              <a:gd name="connsiteY1" fmla="*/ 1434663 h 1434663"/>
              <a:gd name="connsiteX2" fmla="*/ 63062 w 2412124"/>
              <a:gd name="connsiteY2" fmla="*/ 1324304 h 1434663"/>
              <a:gd name="connsiteX3" fmla="*/ 268013 w 2412124"/>
              <a:gd name="connsiteY3" fmla="*/ 1182414 h 1434663"/>
              <a:gd name="connsiteX4" fmla="*/ 551793 w 2412124"/>
              <a:gd name="connsiteY4" fmla="*/ 851338 h 1434663"/>
              <a:gd name="connsiteX5" fmla="*/ 1072055 w 2412124"/>
              <a:gd name="connsiteY5" fmla="*/ 662152 h 1434663"/>
              <a:gd name="connsiteX6" fmla="*/ 945931 w 2412124"/>
              <a:gd name="connsiteY6" fmla="*/ 551794 h 1434663"/>
              <a:gd name="connsiteX7" fmla="*/ 1072055 w 2412124"/>
              <a:gd name="connsiteY7" fmla="*/ 331076 h 1434663"/>
              <a:gd name="connsiteX8" fmla="*/ 1324303 w 2412124"/>
              <a:gd name="connsiteY8" fmla="*/ 315311 h 1434663"/>
              <a:gd name="connsiteX9" fmla="*/ 1481958 w 2412124"/>
              <a:gd name="connsiteY9" fmla="*/ 441435 h 1434663"/>
              <a:gd name="connsiteX10" fmla="*/ 1986455 w 2412124"/>
              <a:gd name="connsiteY10" fmla="*/ 220718 h 1434663"/>
              <a:gd name="connsiteX11" fmla="*/ 2081048 w 2412124"/>
              <a:gd name="connsiteY11" fmla="*/ 31531 h 1434663"/>
              <a:gd name="connsiteX12" fmla="*/ 2238703 w 2412124"/>
              <a:gd name="connsiteY12" fmla="*/ 0 h 1434663"/>
              <a:gd name="connsiteX13" fmla="*/ 2412124 w 2412124"/>
              <a:gd name="connsiteY13" fmla="*/ 94594 h 1434663"/>
              <a:gd name="connsiteX14" fmla="*/ 2412124 w 2412124"/>
              <a:gd name="connsiteY14" fmla="*/ 94594 h 1434663"/>
              <a:gd name="connsiteX15" fmla="*/ 2270234 w 2412124"/>
              <a:gd name="connsiteY15" fmla="*/ 409904 h 1434663"/>
              <a:gd name="connsiteX16" fmla="*/ 1828800 w 2412124"/>
              <a:gd name="connsiteY16" fmla="*/ 740980 h 1434663"/>
              <a:gd name="connsiteX17" fmla="*/ 1371600 w 2412124"/>
              <a:gd name="connsiteY17" fmla="*/ 977463 h 1434663"/>
              <a:gd name="connsiteX18" fmla="*/ 819806 w 2412124"/>
              <a:gd name="connsiteY18" fmla="*/ 1229711 h 1434663"/>
              <a:gd name="connsiteX19" fmla="*/ 504496 w 2412124"/>
              <a:gd name="connsiteY19" fmla="*/ 1340069 h 1434663"/>
              <a:gd name="connsiteX20" fmla="*/ 0 w 2412124"/>
              <a:gd name="connsiteY20" fmla="*/ 1434663 h 143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12124" h="1434663">
                <a:moveTo>
                  <a:pt x="0" y="1434663"/>
                </a:moveTo>
                <a:lnTo>
                  <a:pt x="0" y="1434663"/>
                </a:lnTo>
                <a:lnTo>
                  <a:pt x="63062" y="1324304"/>
                </a:lnTo>
                <a:lnTo>
                  <a:pt x="268013" y="1182414"/>
                </a:lnTo>
                <a:lnTo>
                  <a:pt x="551793" y="851338"/>
                </a:lnTo>
                <a:lnTo>
                  <a:pt x="1072055" y="662152"/>
                </a:lnTo>
                <a:lnTo>
                  <a:pt x="945931" y="551794"/>
                </a:lnTo>
                <a:lnTo>
                  <a:pt x="1072055" y="331076"/>
                </a:lnTo>
                <a:lnTo>
                  <a:pt x="1324303" y="315311"/>
                </a:lnTo>
                <a:lnTo>
                  <a:pt x="1481958" y="441435"/>
                </a:lnTo>
                <a:lnTo>
                  <a:pt x="1986455" y="220718"/>
                </a:lnTo>
                <a:lnTo>
                  <a:pt x="2081048" y="31531"/>
                </a:lnTo>
                <a:lnTo>
                  <a:pt x="2238703" y="0"/>
                </a:lnTo>
                <a:lnTo>
                  <a:pt x="2412124" y="94594"/>
                </a:lnTo>
                <a:lnTo>
                  <a:pt x="2412124" y="94594"/>
                </a:lnTo>
                <a:lnTo>
                  <a:pt x="2270234" y="409904"/>
                </a:lnTo>
                <a:lnTo>
                  <a:pt x="1828800" y="740980"/>
                </a:lnTo>
                <a:lnTo>
                  <a:pt x="1371600" y="977463"/>
                </a:lnTo>
                <a:lnTo>
                  <a:pt x="819806" y="1229711"/>
                </a:lnTo>
                <a:lnTo>
                  <a:pt x="504496" y="1340069"/>
                </a:lnTo>
                <a:lnTo>
                  <a:pt x="0" y="1434663"/>
                </a:lnTo>
                <a:close/>
              </a:path>
            </a:pathLst>
          </a:custGeom>
          <a:solidFill>
            <a:schemeClr val="accent1">
              <a:alpha val="3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060731" y="2979662"/>
            <a:ext cx="3485411" cy="1749993"/>
          </a:xfrm>
          <a:custGeom>
            <a:avLst/>
            <a:gdLst>
              <a:gd name="connsiteX0" fmla="*/ 0 w 3485411"/>
              <a:gd name="connsiteY0" fmla="*/ 1749993 h 1749993"/>
              <a:gd name="connsiteX1" fmla="*/ 252248 w 3485411"/>
              <a:gd name="connsiteY1" fmla="*/ 1702697 h 1749993"/>
              <a:gd name="connsiteX2" fmla="*/ 362607 w 3485411"/>
              <a:gd name="connsiteY2" fmla="*/ 1686931 h 1749993"/>
              <a:gd name="connsiteX3" fmla="*/ 457200 w 3485411"/>
              <a:gd name="connsiteY3" fmla="*/ 1655400 h 1749993"/>
              <a:gd name="connsiteX4" fmla="*/ 504497 w 3485411"/>
              <a:gd name="connsiteY4" fmla="*/ 1639635 h 1749993"/>
              <a:gd name="connsiteX5" fmla="*/ 614855 w 3485411"/>
              <a:gd name="connsiteY5" fmla="*/ 1608104 h 1749993"/>
              <a:gd name="connsiteX6" fmla="*/ 867103 w 3485411"/>
              <a:gd name="connsiteY6" fmla="*/ 1560807 h 1749993"/>
              <a:gd name="connsiteX7" fmla="*/ 961697 w 3485411"/>
              <a:gd name="connsiteY7" fmla="*/ 1529276 h 1749993"/>
              <a:gd name="connsiteX8" fmla="*/ 1008993 w 3485411"/>
              <a:gd name="connsiteY8" fmla="*/ 1497745 h 1749993"/>
              <a:gd name="connsiteX9" fmla="*/ 1103586 w 3485411"/>
              <a:gd name="connsiteY9" fmla="*/ 1466214 h 1749993"/>
              <a:gd name="connsiteX10" fmla="*/ 1150883 w 3485411"/>
              <a:gd name="connsiteY10" fmla="*/ 1450448 h 1749993"/>
              <a:gd name="connsiteX11" fmla="*/ 1245476 w 3485411"/>
              <a:gd name="connsiteY11" fmla="*/ 1418917 h 1749993"/>
              <a:gd name="connsiteX12" fmla="*/ 1292772 w 3485411"/>
              <a:gd name="connsiteY12" fmla="*/ 1387386 h 1749993"/>
              <a:gd name="connsiteX13" fmla="*/ 1387366 w 3485411"/>
              <a:gd name="connsiteY13" fmla="*/ 1355855 h 1749993"/>
              <a:gd name="connsiteX14" fmla="*/ 1529255 w 3485411"/>
              <a:gd name="connsiteY14" fmla="*/ 1292793 h 1749993"/>
              <a:gd name="connsiteX15" fmla="*/ 1576552 w 3485411"/>
              <a:gd name="connsiteY15" fmla="*/ 1277028 h 1749993"/>
              <a:gd name="connsiteX16" fmla="*/ 1671145 w 3485411"/>
              <a:gd name="connsiteY16" fmla="*/ 1213966 h 1749993"/>
              <a:gd name="connsiteX17" fmla="*/ 1718441 w 3485411"/>
              <a:gd name="connsiteY17" fmla="*/ 1182435 h 1749993"/>
              <a:gd name="connsiteX18" fmla="*/ 1765738 w 3485411"/>
              <a:gd name="connsiteY18" fmla="*/ 1166669 h 1749993"/>
              <a:gd name="connsiteX19" fmla="*/ 1813035 w 3485411"/>
              <a:gd name="connsiteY19" fmla="*/ 1135138 h 1749993"/>
              <a:gd name="connsiteX20" fmla="*/ 1907628 w 3485411"/>
              <a:gd name="connsiteY20" fmla="*/ 1103607 h 1749993"/>
              <a:gd name="connsiteX21" fmla="*/ 1954924 w 3485411"/>
              <a:gd name="connsiteY21" fmla="*/ 1087841 h 1749993"/>
              <a:gd name="connsiteX22" fmla="*/ 2002221 w 3485411"/>
              <a:gd name="connsiteY22" fmla="*/ 1072076 h 1749993"/>
              <a:gd name="connsiteX23" fmla="*/ 2096814 w 3485411"/>
              <a:gd name="connsiteY23" fmla="*/ 1024779 h 1749993"/>
              <a:gd name="connsiteX24" fmla="*/ 2144110 w 3485411"/>
              <a:gd name="connsiteY24" fmla="*/ 993248 h 1749993"/>
              <a:gd name="connsiteX25" fmla="*/ 2238703 w 3485411"/>
              <a:gd name="connsiteY25" fmla="*/ 961717 h 1749993"/>
              <a:gd name="connsiteX26" fmla="*/ 2364828 w 3485411"/>
              <a:gd name="connsiteY26" fmla="*/ 867124 h 1749993"/>
              <a:gd name="connsiteX27" fmla="*/ 2412124 w 3485411"/>
              <a:gd name="connsiteY27" fmla="*/ 835593 h 1749993"/>
              <a:gd name="connsiteX28" fmla="*/ 2506717 w 3485411"/>
              <a:gd name="connsiteY28" fmla="*/ 741000 h 1749993"/>
              <a:gd name="connsiteX29" fmla="*/ 2554014 w 3485411"/>
              <a:gd name="connsiteY29" fmla="*/ 709469 h 1749993"/>
              <a:gd name="connsiteX30" fmla="*/ 2601310 w 3485411"/>
              <a:gd name="connsiteY30" fmla="*/ 662172 h 1749993"/>
              <a:gd name="connsiteX31" fmla="*/ 2695903 w 3485411"/>
              <a:gd name="connsiteY31" fmla="*/ 599110 h 1749993"/>
              <a:gd name="connsiteX32" fmla="*/ 2790497 w 3485411"/>
              <a:gd name="connsiteY32" fmla="*/ 472986 h 1749993"/>
              <a:gd name="connsiteX33" fmla="*/ 2822028 w 3485411"/>
              <a:gd name="connsiteY33" fmla="*/ 425690 h 1749993"/>
              <a:gd name="connsiteX34" fmla="*/ 2963917 w 3485411"/>
              <a:gd name="connsiteY34" fmla="*/ 315331 h 1749993"/>
              <a:gd name="connsiteX35" fmla="*/ 3011214 w 3485411"/>
              <a:gd name="connsiteY35" fmla="*/ 283800 h 1749993"/>
              <a:gd name="connsiteX36" fmla="*/ 3090041 w 3485411"/>
              <a:gd name="connsiteY36" fmla="*/ 204972 h 1749993"/>
              <a:gd name="connsiteX37" fmla="*/ 3231931 w 3485411"/>
              <a:gd name="connsiteY37" fmla="*/ 110379 h 1749993"/>
              <a:gd name="connsiteX38" fmla="*/ 3279228 w 3485411"/>
              <a:gd name="connsiteY38" fmla="*/ 78848 h 1749993"/>
              <a:gd name="connsiteX39" fmla="*/ 3373821 w 3485411"/>
              <a:gd name="connsiteY39" fmla="*/ 47317 h 1749993"/>
              <a:gd name="connsiteX40" fmla="*/ 3421117 w 3485411"/>
              <a:gd name="connsiteY40" fmla="*/ 15786 h 1749993"/>
              <a:gd name="connsiteX41" fmla="*/ 3468414 w 3485411"/>
              <a:gd name="connsiteY41" fmla="*/ 21 h 174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85411" h="1749993">
                <a:moveTo>
                  <a:pt x="0" y="1749993"/>
                </a:moveTo>
                <a:lnTo>
                  <a:pt x="252248" y="1702697"/>
                </a:lnTo>
                <a:cubicBezTo>
                  <a:pt x="288858" y="1696330"/>
                  <a:pt x="326399" y="1695287"/>
                  <a:pt x="362607" y="1686931"/>
                </a:cubicBezTo>
                <a:cubicBezTo>
                  <a:pt x="394992" y="1679457"/>
                  <a:pt x="425669" y="1665910"/>
                  <a:pt x="457200" y="1655400"/>
                </a:cubicBezTo>
                <a:lnTo>
                  <a:pt x="504497" y="1639635"/>
                </a:lnTo>
                <a:cubicBezTo>
                  <a:pt x="541992" y="1627137"/>
                  <a:pt x="575252" y="1614705"/>
                  <a:pt x="614855" y="1608104"/>
                </a:cubicBezTo>
                <a:cubicBezTo>
                  <a:pt x="744511" y="1586495"/>
                  <a:pt x="740245" y="1603093"/>
                  <a:pt x="867103" y="1560807"/>
                </a:cubicBezTo>
                <a:lnTo>
                  <a:pt x="961697" y="1529276"/>
                </a:lnTo>
                <a:cubicBezTo>
                  <a:pt x="977462" y="1518766"/>
                  <a:pt x="991678" y="1505440"/>
                  <a:pt x="1008993" y="1497745"/>
                </a:cubicBezTo>
                <a:cubicBezTo>
                  <a:pt x="1039365" y="1484246"/>
                  <a:pt x="1072055" y="1476724"/>
                  <a:pt x="1103586" y="1466214"/>
                </a:cubicBezTo>
                <a:lnTo>
                  <a:pt x="1150883" y="1450448"/>
                </a:lnTo>
                <a:cubicBezTo>
                  <a:pt x="1150887" y="1450447"/>
                  <a:pt x="1245473" y="1418919"/>
                  <a:pt x="1245476" y="1418917"/>
                </a:cubicBezTo>
                <a:cubicBezTo>
                  <a:pt x="1261241" y="1408407"/>
                  <a:pt x="1275457" y="1395081"/>
                  <a:pt x="1292772" y="1387386"/>
                </a:cubicBezTo>
                <a:cubicBezTo>
                  <a:pt x="1323144" y="1373887"/>
                  <a:pt x="1359711" y="1374292"/>
                  <a:pt x="1387366" y="1355855"/>
                </a:cubicBezTo>
                <a:cubicBezTo>
                  <a:pt x="1462316" y="1305888"/>
                  <a:pt x="1416688" y="1330315"/>
                  <a:pt x="1529255" y="1292793"/>
                </a:cubicBezTo>
                <a:lnTo>
                  <a:pt x="1576552" y="1277028"/>
                </a:lnTo>
                <a:lnTo>
                  <a:pt x="1671145" y="1213966"/>
                </a:lnTo>
                <a:cubicBezTo>
                  <a:pt x="1686910" y="1203456"/>
                  <a:pt x="1700466" y="1188427"/>
                  <a:pt x="1718441" y="1182435"/>
                </a:cubicBezTo>
                <a:cubicBezTo>
                  <a:pt x="1734207" y="1177180"/>
                  <a:pt x="1750874" y="1174101"/>
                  <a:pt x="1765738" y="1166669"/>
                </a:cubicBezTo>
                <a:cubicBezTo>
                  <a:pt x="1782686" y="1158195"/>
                  <a:pt x="1795720" y="1142833"/>
                  <a:pt x="1813035" y="1135138"/>
                </a:cubicBezTo>
                <a:cubicBezTo>
                  <a:pt x="1843407" y="1121639"/>
                  <a:pt x="1876097" y="1114117"/>
                  <a:pt x="1907628" y="1103607"/>
                </a:cubicBezTo>
                <a:lnTo>
                  <a:pt x="1954924" y="1087841"/>
                </a:lnTo>
                <a:lnTo>
                  <a:pt x="2002221" y="1072076"/>
                </a:lnTo>
                <a:cubicBezTo>
                  <a:pt x="2137763" y="981714"/>
                  <a:pt x="1966271" y="1090051"/>
                  <a:pt x="2096814" y="1024779"/>
                </a:cubicBezTo>
                <a:cubicBezTo>
                  <a:pt x="2113761" y="1016305"/>
                  <a:pt x="2126795" y="1000943"/>
                  <a:pt x="2144110" y="993248"/>
                </a:cubicBezTo>
                <a:cubicBezTo>
                  <a:pt x="2174482" y="979749"/>
                  <a:pt x="2238703" y="961717"/>
                  <a:pt x="2238703" y="961717"/>
                </a:cubicBezTo>
                <a:cubicBezTo>
                  <a:pt x="2297032" y="903390"/>
                  <a:pt x="2257867" y="938432"/>
                  <a:pt x="2364828" y="867124"/>
                </a:cubicBezTo>
                <a:cubicBezTo>
                  <a:pt x="2380593" y="856614"/>
                  <a:pt x="2398726" y="848991"/>
                  <a:pt x="2412124" y="835593"/>
                </a:cubicBezTo>
                <a:cubicBezTo>
                  <a:pt x="2443655" y="804062"/>
                  <a:pt x="2469614" y="765735"/>
                  <a:pt x="2506717" y="741000"/>
                </a:cubicBezTo>
                <a:cubicBezTo>
                  <a:pt x="2522483" y="730490"/>
                  <a:pt x="2539458" y="721599"/>
                  <a:pt x="2554014" y="709469"/>
                </a:cubicBezTo>
                <a:cubicBezTo>
                  <a:pt x="2571142" y="695196"/>
                  <a:pt x="2583711" y="675860"/>
                  <a:pt x="2601310" y="662172"/>
                </a:cubicBezTo>
                <a:cubicBezTo>
                  <a:pt x="2631223" y="638906"/>
                  <a:pt x="2669106" y="625906"/>
                  <a:pt x="2695903" y="599110"/>
                </a:cubicBezTo>
                <a:cubicBezTo>
                  <a:pt x="2754232" y="540783"/>
                  <a:pt x="2719189" y="579947"/>
                  <a:pt x="2790497" y="472986"/>
                </a:cubicBezTo>
                <a:cubicBezTo>
                  <a:pt x="2801007" y="457221"/>
                  <a:pt x="2806263" y="436200"/>
                  <a:pt x="2822028" y="425690"/>
                </a:cubicBezTo>
                <a:cubicBezTo>
                  <a:pt x="3061112" y="266301"/>
                  <a:pt x="2815728" y="438822"/>
                  <a:pt x="2963917" y="315331"/>
                </a:cubicBezTo>
                <a:cubicBezTo>
                  <a:pt x="2978473" y="303201"/>
                  <a:pt x="2996954" y="296277"/>
                  <a:pt x="3011214" y="283800"/>
                </a:cubicBezTo>
                <a:cubicBezTo>
                  <a:pt x="3039179" y="259330"/>
                  <a:pt x="3059122" y="225584"/>
                  <a:pt x="3090041" y="204972"/>
                </a:cubicBezTo>
                <a:lnTo>
                  <a:pt x="3231931" y="110379"/>
                </a:lnTo>
                <a:cubicBezTo>
                  <a:pt x="3247697" y="99869"/>
                  <a:pt x="3261252" y="84840"/>
                  <a:pt x="3279228" y="78848"/>
                </a:cubicBezTo>
                <a:cubicBezTo>
                  <a:pt x="3310759" y="68338"/>
                  <a:pt x="3346167" y="65753"/>
                  <a:pt x="3373821" y="47317"/>
                </a:cubicBezTo>
                <a:cubicBezTo>
                  <a:pt x="3389586" y="36807"/>
                  <a:pt x="3403701" y="23250"/>
                  <a:pt x="3421117" y="15786"/>
                </a:cubicBezTo>
                <a:cubicBezTo>
                  <a:pt x="3460876" y="-1253"/>
                  <a:pt x="3512735" y="21"/>
                  <a:pt x="3468414" y="21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12371" y="3484179"/>
            <a:ext cx="430375" cy="943015"/>
          </a:xfrm>
          <a:prstGeom prst="straightConnector1">
            <a:avLst/>
          </a:prstGeom>
          <a:ln>
            <a:solidFill>
              <a:schemeClr val="bg1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Varicose Veins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965960"/>
            <a:ext cx="4641980" cy="4038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A failure of valve function in the superficial veins of the lower limbs.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Venous </a:t>
            </a:r>
            <a:r>
              <a:rPr lang="en-GB" dirty="0"/>
              <a:t>Hypertension, Ulceration.</a:t>
            </a:r>
          </a:p>
          <a:p>
            <a:pPr marL="45720" indent="0">
              <a:buNone/>
            </a:pPr>
            <a:r>
              <a:rPr lang="en-GB" dirty="0"/>
              <a:t>--------------------------------------------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Identify source of reflux.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Assess suitability for treatment.</a:t>
            </a:r>
          </a:p>
        </p:txBody>
      </p:sp>
      <p:pic>
        <p:nvPicPr>
          <p:cNvPr id="4098" name="Picture 2" descr="Are Varicose Veins Hereditar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72" y="1971287"/>
            <a:ext cx="6096000" cy="34290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aricose Veins - Cardiovascular Disorders - MSD Manual Professional Ed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85" y="1287780"/>
            <a:ext cx="3203445" cy="479601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152" y="1709157"/>
            <a:ext cx="5407194" cy="3953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474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else do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Trauma.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Check suitability of veins for bypass.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Stent surveillance.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Renal patients.</a:t>
            </a:r>
          </a:p>
        </p:txBody>
      </p:sp>
      <p:pic>
        <p:nvPicPr>
          <p:cNvPr id="5122" name="Picture 2" descr="jcdr-14-TC05-g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6" r="66461"/>
          <a:stretch/>
        </p:blipFill>
        <p:spPr bwMode="auto">
          <a:xfrm>
            <a:off x="6710335" y="1287780"/>
            <a:ext cx="4305536" cy="410526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ealing of Carotid Stents: A Prospective Duplex Ultrasound Study | Semantic  Sch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96" y="1965960"/>
            <a:ext cx="5715000" cy="35623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hysical Exam for AV Fistulas &amp; Grafts - Renal Fellow Net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83" y="915128"/>
            <a:ext cx="2577484" cy="51808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98779"/>
            <a:ext cx="9872871" cy="40386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Ultrasound.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Non-invasive, non-ionising.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Different machines can have different applications.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Maintenance and QA.</a:t>
            </a:r>
          </a:p>
        </p:txBody>
      </p:sp>
      <p:pic>
        <p:nvPicPr>
          <p:cNvPr id="6146" name="Picture 2" descr="LOGIQ E10 Series - GE LOGIQ Configurator - O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3" y="836645"/>
            <a:ext cx="3273948" cy="52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ison L7M-A linear transducer for the Chison ECO ultrasound machi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63" y="4170940"/>
            <a:ext cx="2205070" cy="220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3-E convex probe for sonography of the abdomen, spleen, kidneys and prostate g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68" y="4373881"/>
            <a:ext cx="1799188" cy="17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hison Linear Transducer L7S-A for a wide range of applica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56" y="4373881"/>
            <a:ext cx="1799188" cy="17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227</TotalTime>
  <Words>408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Courier New</vt:lpstr>
      <vt:lpstr>1_Basis</vt:lpstr>
      <vt:lpstr>Basis</vt:lpstr>
      <vt:lpstr>Vascular Science</vt:lpstr>
      <vt:lpstr>What is Vascular Science?</vt:lpstr>
      <vt:lpstr>Vascular Disease</vt:lpstr>
      <vt:lpstr>Peripheral Arterial Disease</vt:lpstr>
      <vt:lpstr>Carotid Disease</vt:lpstr>
      <vt:lpstr>PowerPoint Presentation</vt:lpstr>
      <vt:lpstr>Varicose Veins </vt:lpstr>
      <vt:lpstr>What else do we do?</vt:lpstr>
      <vt:lpstr>Equipment Used</vt:lpstr>
      <vt:lpstr>Role and Responsibility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Science</dc:title>
  <dc:creator>Zhou Ann-Mari</dc:creator>
  <cp:lastModifiedBy>Zhou Ann-Mari</cp:lastModifiedBy>
  <cp:revision>50</cp:revision>
  <dcterms:created xsi:type="dcterms:W3CDTF">2023-01-11T13:08:18Z</dcterms:created>
  <dcterms:modified xsi:type="dcterms:W3CDTF">2023-01-12T19:39:58Z</dcterms:modified>
</cp:coreProperties>
</file>