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9" r:id="rId1"/>
  </p:sldMasterIdLst>
  <p:notesMasterIdLst>
    <p:notesMasterId r:id="rId3"/>
  </p:notesMasterIdLst>
  <p:sldIdLst>
    <p:sldId id="256" r:id="rId2"/>
  </p:sldIdLst>
  <p:sldSz cx="13716000" cy="195072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1pPr>
    <a:lvl2pPr marL="0" marR="0" indent="4572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2pPr>
    <a:lvl3pPr marL="0" marR="0" indent="9144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3pPr>
    <a:lvl4pPr marL="0" marR="0" indent="13716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4pPr>
    <a:lvl5pPr marL="0" marR="0" indent="18288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5pPr>
    <a:lvl6pPr marL="0" marR="0" indent="22860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6pPr>
    <a:lvl7pPr marL="0" marR="0" indent="27432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7pPr>
    <a:lvl8pPr marL="0" marR="0" indent="32004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8pPr>
    <a:lvl9pPr marL="0" marR="0" indent="36576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venir Next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144">
          <p15:clr>
            <a:srgbClr val="A4A3A4"/>
          </p15:clr>
        </p15:guide>
        <p15:guide id="2" pos="43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86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28"/>
    <p:restoredTop sz="94780"/>
  </p:normalViewPr>
  <p:slideViewPr>
    <p:cSldViewPr snapToGrid="0" snapToObjects="1">
      <p:cViewPr>
        <p:scale>
          <a:sx n="92" d="100"/>
          <a:sy n="92" d="100"/>
        </p:scale>
        <p:origin x="2400" y="2514"/>
      </p:cViewPr>
      <p:guideLst>
        <p:guide orient="horz" pos="6144"/>
        <p:guide pos="43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Sorcha\Documents\My%20Microsofts\Masters\Data\AAA10-16_first_visit_only_FINAL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Sorcha\Documents\My%20Microsofts\Masters\Data\AAA10-16_first_visit_only_FINA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ata\AAA10-16_first_visit_only_FINA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[AAA10-16_first_visit_only_FINAL.xlsx]All Gender!PivotTable1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>
                <a:solidFill>
                  <a:schemeClr val="tx1"/>
                </a:solidFill>
              </a:rPr>
              <a:t>Patients First Abdominal Aortic Study</a:t>
            </a:r>
          </a:p>
        </c:rich>
      </c:tx>
      <c:layout>
        <c:manualLayout>
          <c:xMode val="edge"/>
          <c:yMode val="edge"/>
          <c:x val="0.177222222222222"/>
          <c:y val="4.6296296296296398E-2"/>
        </c:manualLayout>
      </c:layout>
      <c:overlay val="0"/>
      <c:spPr>
        <a:noFill/>
        <a:ln>
          <a:noFill/>
        </a:ln>
        <a:effectLst/>
      </c:spPr>
    </c:title>
    <c:autoTitleDeleted val="0"/>
    <c:pivotFmts>
      <c:pivotFmt>
        <c:idx val="0"/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pieChart>
        <c:varyColors val="1"/>
        <c:ser>
          <c:idx val="0"/>
          <c:order val="0"/>
          <c:tx>
            <c:strRef>
              <c:f>'All Gender'!$B$3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Female
37%</a:t>
                    </a:r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mr-IN"/>
                      <a:t>Male
63%</a:t>
                    </a:r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'All Gender'!$A$4:$A$7</c:f>
              <c:strCache>
                <c:ptCount val="3"/>
                <c:pt idx="0">
                  <c:v>F</c:v>
                </c:pt>
                <c:pt idx="1">
                  <c:v>M</c:v>
                </c:pt>
                <c:pt idx="2">
                  <c:v>(blank)</c:v>
                </c:pt>
              </c:strCache>
            </c:strRef>
          </c:cat>
          <c:val>
            <c:numRef>
              <c:f>'All Gender'!$B$4:$B$7</c:f>
              <c:numCache>
                <c:formatCode>General</c:formatCode>
                <c:ptCount val="3"/>
                <c:pt idx="0">
                  <c:v>2656</c:v>
                </c:pt>
                <c:pt idx="1">
                  <c:v>4493</c:v>
                </c:pt>
              </c:numCache>
            </c:numRef>
          </c:val>
        </c:ser>
        <c:dLbls>
          <c:dLblPos val="ctr"/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81841763249137001"/>
          <c:y val="0.52042777722595002"/>
          <c:w val="0.162172581652441"/>
          <c:h val="0.166256407477973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extLst>
    <c:ext xmlns:c14="http://schemas.microsoft.com/office/drawing/2007/8/2/chart" uri="{781A3756-C4B2-4CAC-9D66-4F8BD8637D16}">
      <c14:pivotOptions>
        <c14:dropZoneCategories val="1"/>
      </c14:pivotOptions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>
                <a:solidFill>
                  <a:schemeClr val="tx1"/>
                </a:solidFill>
              </a:rPr>
              <a:t>Referral Reasons</a:t>
            </a:r>
          </a:p>
        </c:rich>
      </c:tx>
      <c:layout>
        <c:manualLayout>
          <c:xMode val="edge"/>
          <c:yMode val="edge"/>
          <c:x val="0.37889433725411698"/>
          <c:y val="6.2175793761314498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1.4774186430511101E-2"/>
          <c:y val="0.16623502373084201"/>
          <c:w val="0.97937273029850402"/>
          <c:h val="0.60515469245100795"/>
        </c:manualLayout>
      </c:layout>
      <c:barChart>
        <c:barDir val="col"/>
        <c:grouping val="clustered"/>
        <c:varyColors val="0"/>
        <c:ser>
          <c:idx val="0"/>
          <c:order val="0"/>
          <c:tx>
            <c:v>Referral Reasons</c:v>
          </c:tx>
          <c:spPr>
            <a:gradFill rotWithShape="1">
              <a:gsLst>
                <a:gs pos="0">
                  <a:schemeClr val="accent2">
                    <a:tint val="97000"/>
                    <a:satMod val="100000"/>
                    <a:lumMod val="102000"/>
                  </a:schemeClr>
                </a:gs>
                <a:gs pos="50000">
                  <a:schemeClr val="accent2">
                    <a:shade val="100000"/>
                    <a:satMod val="103000"/>
                    <a:lumMod val="100000"/>
                  </a:schemeClr>
                </a:gs>
                <a:gs pos="100000">
                  <a:schemeClr val="accent2">
                    <a:shade val="93000"/>
                    <a:satMod val="110000"/>
                    <a:lumMod val="99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'Positive screen ref analysis'!$A$4:$A$16</c:f>
              <c:strCache>
                <c:ptCount val="13"/>
                <c:pt idx="0">
                  <c:v>CT</c:v>
                </c:pt>
                <c:pt idx="1">
                  <c:v>Other Hospital</c:v>
                </c:pt>
                <c:pt idx="2">
                  <c:v>US</c:v>
                </c:pt>
                <c:pt idx="3">
                  <c:v>GP</c:v>
                </c:pt>
                <c:pt idx="4">
                  <c:v>MPH</c:v>
                </c:pt>
                <c:pt idx="5">
                  <c:v>Palpable Aorta</c:v>
                </c:pt>
                <c:pt idx="6">
                  <c:v>X-ray</c:v>
                </c:pt>
                <c:pt idx="7">
                  <c:v>Family History</c:v>
                </c:pt>
                <c:pt idx="8">
                  <c:v>MRI</c:v>
                </c:pt>
                <c:pt idx="9">
                  <c:v>ANGIO</c:v>
                </c:pt>
                <c:pt idx="10">
                  <c:v>Blue Toe</c:v>
                </c:pt>
                <c:pt idx="11">
                  <c:v>Pop Aneurysm</c:v>
                </c:pt>
                <c:pt idx="12">
                  <c:v>Thoracic AA</c:v>
                </c:pt>
              </c:strCache>
            </c:strRef>
          </c:cat>
          <c:val>
            <c:numRef>
              <c:f>'Positive screen ref analysis'!$B$4:$B$16</c:f>
              <c:numCache>
                <c:formatCode>General</c:formatCode>
                <c:ptCount val="13"/>
                <c:pt idx="0">
                  <c:v>134</c:v>
                </c:pt>
                <c:pt idx="1">
                  <c:v>120</c:v>
                </c:pt>
                <c:pt idx="2">
                  <c:v>83</c:v>
                </c:pt>
                <c:pt idx="3">
                  <c:v>61</c:v>
                </c:pt>
                <c:pt idx="4">
                  <c:v>38</c:v>
                </c:pt>
                <c:pt idx="5">
                  <c:v>16</c:v>
                </c:pt>
                <c:pt idx="6">
                  <c:v>14</c:v>
                </c:pt>
                <c:pt idx="7">
                  <c:v>13</c:v>
                </c:pt>
                <c:pt idx="8">
                  <c:v>13</c:v>
                </c:pt>
                <c:pt idx="9">
                  <c:v>4</c:v>
                </c:pt>
                <c:pt idx="10">
                  <c:v>4</c:v>
                </c:pt>
                <c:pt idx="11">
                  <c:v>2</c:v>
                </c:pt>
                <c:pt idx="1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BCF-4815-9A55-17FFD674849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83690624"/>
        <c:axId val="83718144"/>
      </c:barChart>
      <c:catAx>
        <c:axId val="836906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718144"/>
        <c:crosses val="autoZero"/>
        <c:auto val="1"/>
        <c:lblAlgn val="ctr"/>
        <c:lblOffset val="100"/>
        <c:noMultiLvlLbl val="0"/>
      </c:catAx>
      <c:valAx>
        <c:axId val="83718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6906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/>
            </a:pPr>
            <a:r>
              <a:rPr lang="en-US" sz="1800" b="1" dirty="0"/>
              <a:t>Aorta</a:t>
            </a:r>
            <a:r>
              <a:rPr lang="en-US" sz="1800" b="1" baseline="0" dirty="0"/>
              <a:t> </a:t>
            </a:r>
            <a:r>
              <a:rPr lang="en-US" sz="1800" b="1" dirty="0"/>
              <a:t>Size</a:t>
            </a:r>
            <a:r>
              <a:rPr lang="en-US" sz="1800" b="1" baseline="0" dirty="0"/>
              <a:t> vs Gender</a:t>
            </a:r>
            <a:endParaRPr lang="en-US" sz="1800" b="1" dirty="0"/>
          </a:p>
        </c:rich>
      </c:tx>
      <c:layout>
        <c:manualLayout>
          <c:xMode val="edge"/>
          <c:yMode val="edge"/>
          <c:x val="0.25029686838453402"/>
          <c:y val="1.718149521398399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2.2691850445994599E-3"/>
          <c:y val="1.4317912678319999E-2"/>
          <c:w val="0.93877310726480601"/>
          <c:h val="0.763723212759324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'P.T. Positive screens'!$G$3</c:f>
              <c:strCache>
                <c:ptCount val="1"/>
                <c:pt idx="0">
                  <c:v>Female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'P.T. Positive screens'!$F$4:$F$7</c:f>
              <c:strCache>
                <c:ptCount val="4"/>
                <c:pt idx="0">
                  <c:v>Ectatic Aorta</c:v>
                </c:pt>
                <c:pt idx="1">
                  <c:v>Small AAA</c:v>
                </c:pt>
                <c:pt idx="2">
                  <c:v>Medium AAA</c:v>
                </c:pt>
                <c:pt idx="3">
                  <c:v>Large AAA</c:v>
                </c:pt>
              </c:strCache>
            </c:strRef>
          </c:cat>
          <c:val>
            <c:numRef>
              <c:f>'P.T. Positive screens'!$G$4:$G$7</c:f>
              <c:numCache>
                <c:formatCode>General</c:formatCode>
                <c:ptCount val="4"/>
                <c:pt idx="0">
                  <c:v>51</c:v>
                </c:pt>
                <c:pt idx="1">
                  <c:v>47</c:v>
                </c:pt>
                <c:pt idx="2">
                  <c:v>16</c:v>
                </c:pt>
                <c:pt idx="3">
                  <c:v>5</c:v>
                </c:pt>
              </c:numCache>
            </c:numRef>
          </c:val>
        </c:ser>
        <c:ser>
          <c:idx val="1"/>
          <c:order val="1"/>
          <c:tx>
            <c:strRef>
              <c:f>'P.T. Positive screens'!$H$3</c:f>
              <c:strCache>
                <c:ptCount val="1"/>
                <c:pt idx="0">
                  <c:v>Male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'P.T. Positive screens'!$F$4:$F$7</c:f>
              <c:strCache>
                <c:ptCount val="4"/>
                <c:pt idx="0">
                  <c:v>Ectatic Aorta</c:v>
                </c:pt>
                <c:pt idx="1">
                  <c:v>Small AAA</c:v>
                </c:pt>
                <c:pt idx="2">
                  <c:v>Medium AAA</c:v>
                </c:pt>
                <c:pt idx="3">
                  <c:v>Large AAA</c:v>
                </c:pt>
              </c:strCache>
            </c:strRef>
          </c:cat>
          <c:val>
            <c:numRef>
              <c:f>'P.T. Positive screens'!$H$4:$H$7</c:f>
              <c:numCache>
                <c:formatCode>General</c:formatCode>
                <c:ptCount val="4"/>
                <c:pt idx="0">
                  <c:v>218</c:v>
                </c:pt>
                <c:pt idx="1">
                  <c:v>178</c:v>
                </c:pt>
                <c:pt idx="2">
                  <c:v>58</c:v>
                </c:pt>
                <c:pt idx="3">
                  <c:v>30</c:v>
                </c:pt>
              </c:numCache>
            </c:numRef>
          </c:val>
        </c:ser>
        <c:ser>
          <c:idx val="2"/>
          <c:order val="2"/>
          <c:tx>
            <c:strRef>
              <c:f>'P.T. Positive screens'!$I$3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'P.T. Positive screens'!$F$4:$F$7</c:f>
              <c:strCache>
                <c:ptCount val="4"/>
                <c:pt idx="0">
                  <c:v>Ectatic Aorta</c:v>
                </c:pt>
                <c:pt idx="1">
                  <c:v>Small AAA</c:v>
                </c:pt>
                <c:pt idx="2">
                  <c:v>Medium AAA</c:v>
                </c:pt>
                <c:pt idx="3">
                  <c:v>Large AAA</c:v>
                </c:pt>
              </c:strCache>
            </c:strRef>
          </c:cat>
          <c:val>
            <c:numRef>
              <c:f>'P.T. Positive screens'!$I$4:$I$7</c:f>
              <c:numCache>
                <c:formatCode>General</c:formatCode>
                <c:ptCount val="4"/>
                <c:pt idx="0">
                  <c:v>269</c:v>
                </c:pt>
                <c:pt idx="1">
                  <c:v>225</c:v>
                </c:pt>
                <c:pt idx="2">
                  <c:v>74</c:v>
                </c:pt>
                <c:pt idx="3">
                  <c:v>35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83746176"/>
        <c:axId val="83747968"/>
      </c:barChart>
      <c:catAx>
        <c:axId val="837461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83747968"/>
        <c:crosses val="autoZero"/>
        <c:auto val="1"/>
        <c:lblAlgn val="ctr"/>
        <c:lblOffset val="100"/>
        <c:noMultiLvlLbl val="0"/>
      </c:catAx>
      <c:valAx>
        <c:axId val="837479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8374617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62999110505433098"/>
          <c:y val="0.13031296696532699"/>
          <c:w val="0.16966092248411899"/>
          <c:h val="0.10412224965840899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7-11-10T10:55:35.890"/>
    </inkml:context>
    <inkml:brush xml:id="br0">
      <inkml:brushProperty name="width" value="0.014" units="cm"/>
      <inkml:brushProperty name="height" value="0.014" units="cm"/>
    </inkml:brush>
  </inkml:definitions>
  <inkml:trace contextRef="#ctx0" brushRef="#br0">23589 6633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1765043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spcBef>
        <a:spcPts val="400"/>
      </a:spcBef>
      <a:defRPr sz="1200">
        <a:latin typeface="+mn-lt"/>
        <a:ea typeface="+mn-ea"/>
        <a:cs typeface="+mn-cs"/>
        <a:sym typeface="Avenir Next"/>
      </a:defRPr>
    </a:lvl1pPr>
    <a:lvl2pPr indent="228600" defTabSz="457200" latinLnBrk="0">
      <a:spcBef>
        <a:spcPts val="400"/>
      </a:spcBef>
      <a:defRPr sz="1200">
        <a:latin typeface="+mn-lt"/>
        <a:ea typeface="+mn-ea"/>
        <a:cs typeface="+mn-cs"/>
        <a:sym typeface="Avenir Next"/>
      </a:defRPr>
    </a:lvl2pPr>
    <a:lvl3pPr indent="457200" defTabSz="457200" latinLnBrk="0">
      <a:spcBef>
        <a:spcPts val="400"/>
      </a:spcBef>
      <a:defRPr sz="1200">
        <a:latin typeface="+mn-lt"/>
        <a:ea typeface="+mn-ea"/>
        <a:cs typeface="+mn-cs"/>
        <a:sym typeface="Avenir Next"/>
      </a:defRPr>
    </a:lvl3pPr>
    <a:lvl4pPr indent="685800" defTabSz="457200" latinLnBrk="0">
      <a:spcBef>
        <a:spcPts val="400"/>
      </a:spcBef>
      <a:defRPr sz="1200">
        <a:latin typeface="+mn-lt"/>
        <a:ea typeface="+mn-ea"/>
        <a:cs typeface="+mn-cs"/>
        <a:sym typeface="Avenir Next"/>
      </a:defRPr>
    </a:lvl4pPr>
    <a:lvl5pPr indent="914400" defTabSz="457200" latinLnBrk="0">
      <a:spcBef>
        <a:spcPts val="400"/>
      </a:spcBef>
      <a:defRPr sz="1200">
        <a:latin typeface="+mn-lt"/>
        <a:ea typeface="+mn-ea"/>
        <a:cs typeface="+mn-cs"/>
        <a:sym typeface="Avenir Next"/>
      </a:defRPr>
    </a:lvl5pPr>
    <a:lvl6pPr indent="1143000" defTabSz="457200" latinLnBrk="0">
      <a:spcBef>
        <a:spcPts val="400"/>
      </a:spcBef>
      <a:defRPr sz="1200">
        <a:latin typeface="+mn-lt"/>
        <a:ea typeface="+mn-ea"/>
        <a:cs typeface="+mn-cs"/>
        <a:sym typeface="Avenir Next"/>
      </a:defRPr>
    </a:lvl6pPr>
    <a:lvl7pPr indent="1371600" defTabSz="457200" latinLnBrk="0">
      <a:spcBef>
        <a:spcPts val="400"/>
      </a:spcBef>
      <a:defRPr sz="1200">
        <a:latin typeface="+mn-lt"/>
        <a:ea typeface="+mn-ea"/>
        <a:cs typeface="+mn-cs"/>
        <a:sym typeface="Avenir Next"/>
      </a:defRPr>
    </a:lvl7pPr>
    <a:lvl8pPr indent="1600200" defTabSz="457200" latinLnBrk="0">
      <a:spcBef>
        <a:spcPts val="400"/>
      </a:spcBef>
      <a:defRPr sz="1200">
        <a:latin typeface="+mn-lt"/>
        <a:ea typeface="+mn-ea"/>
        <a:cs typeface="+mn-cs"/>
        <a:sym typeface="Avenir Next"/>
      </a:defRPr>
    </a:lvl8pPr>
    <a:lvl9pPr indent="1828800" defTabSz="457200" latinLnBrk="0">
      <a:spcBef>
        <a:spcPts val="400"/>
      </a:spcBef>
      <a:defRPr sz="1200">
        <a:latin typeface="+mn-lt"/>
        <a:ea typeface="+mn-ea"/>
        <a:cs typeface="+mn-cs"/>
        <a:sym typeface="Avenir Next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/>
          </p:nvPr>
        </p:nvSpPr>
        <p:spPr>
          <a:xfrm>
            <a:off x="2224088" y="685800"/>
            <a:ext cx="2409825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2" name="Shape 12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</a:lvl1pPr>
          </a:lstStyle>
          <a:p>
            <a:r>
              <a:rPr dirty="0"/>
              <a:t>Please export the PowerPoint document as a PDF (File – Save as – PDF) and upload the PDF into the system. Please use the font in the document or a similar one and do not use a font size smaller than 16.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53360" y="6788961"/>
            <a:ext cx="10409280" cy="4681728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525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32095" y="12380569"/>
            <a:ext cx="7651814" cy="3526810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8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85800" indent="0" algn="ctr">
              <a:buNone/>
              <a:defRPr sz="285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9908-567A-1F42-8F59-83CE7C61A0C3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9908-567A-1F42-8F59-83CE7C61A0C3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4751" y="2665984"/>
            <a:ext cx="1580949" cy="141752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09069" y="2665984"/>
            <a:ext cx="7074261" cy="1417523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9908-567A-1F42-8F59-83CE7C61A0C3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413931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9908-567A-1F42-8F59-83CE7C61A0C3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59636" y="6788961"/>
            <a:ext cx="10410444" cy="4681728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525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2095" y="12380345"/>
            <a:ext cx="7651814" cy="3598455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850">
                <a:solidFill>
                  <a:schemeClr val="tx1"/>
                </a:solidFill>
              </a:defRPr>
            </a:lvl1pPr>
            <a:lvl2pPr marL="685800" indent="0">
              <a:buNone/>
              <a:defRPr sz="285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9908-567A-1F42-8F59-83CE7C61A0C3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53359" y="7503770"/>
            <a:ext cx="4932035" cy="88234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30606" y="7503770"/>
            <a:ext cx="4935774" cy="88234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9908-567A-1F42-8F59-83CE7C61A0C3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3358" y="6580436"/>
            <a:ext cx="4932036" cy="2002736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2850" b="0" cap="all" spc="15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685800" indent="0">
              <a:buNone/>
              <a:defRPr sz="285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3358" y="8940800"/>
            <a:ext cx="4932036" cy="73863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30606" y="8940800"/>
            <a:ext cx="4935774" cy="7386385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30606" y="6580436"/>
            <a:ext cx="4935774" cy="2002736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2850" b="0" cap="all" spc="15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685800" indent="0">
              <a:buNone/>
              <a:defRPr sz="285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9908-567A-1F42-8F59-83CE7C61A0C3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9908-567A-1F42-8F59-83CE7C61A0C3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9908-567A-1F42-8F59-83CE7C61A0C3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858000" cy="1950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961055" y="6382448"/>
            <a:ext cx="4935891" cy="3246925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315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8090" y="2288845"/>
            <a:ext cx="5417820" cy="14929510"/>
          </a:xfrm>
        </p:spPr>
        <p:txBody>
          <a:bodyPr>
            <a:normAutofit/>
          </a:bodyPr>
          <a:lstStyle>
            <a:lvl1pPr>
              <a:defRPr sz="285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4448" y="10097544"/>
            <a:ext cx="4269105" cy="6240814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2250">
                <a:solidFill>
                  <a:srgbClr val="FFFFFF"/>
                </a:solidFill>
              </a:defRPr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9908-567A-1F42-8F59-83CE7C61A0C3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961055" y="17738547"/>
            <a:ext cx="5709597" cy="910336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" y="0"/>
            <a:ext cx="6857999" cy="1950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960120" y="6382444"/>
            <a:ext cx="4937760" cy="32512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315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8001" y="-119956"/>
            <a:ext cx="6864860" cy="195072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48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4448" y="10097549"/>
            <a:ext cx="4269105" cy="624081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2250">
                <a:solidFill>
                  <a:srgbClr val="FFFFFF"/>
                </a:solidFill>
              </a:defRPr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6DC99908-567A-1F42-8F59-83CE7C61A0C3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960120" y="17738547"/>
            <a:ext cx="5705856" cy="910336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409068" y="2744013"/>
            <a:ext cx="8906633" cy="3381248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09068" y="7503774"/>
            <a:ext cx="8906633" cy="8823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8415" y="17745966"/>
            <a:ext cx="3097965" cy="9215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DC99908-567A-1F42-8F59-83CE7C61A0C3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53359" y="17738547"/>
            <a:ext cx="6834996" cy="9103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360168" y="17686528"/>
            <a:ext cx="548640" cy="1040384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650" spc="0" baseline="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5890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</p:sldLayoutIdLst>
  <p:txStyles>
    <p:titleStyle>
      <a:lvl1pPr algn="ctr" defTabSz="1371600" rtl="0" eaLnBrk="1" latinLnBrk="0" hangingPunct="1">
        <a:lnSpc>
          <a:spcPct val="90000"/>
        </a:lnSpc>
        <a:spcBef>
          <a:spcPct val="0"/>
        </a:spcBef>
        <a:buNone/>
        <a:defRPr sz="3900" kern="1200" cap="all" spc="3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100000"/>
        </a:lnSpc>
        <a:spcBef>
          <a:spcPts val="1500"/>
        </a:spcBef>
        <a:buClr>
          <a:schemeClr val="accent2"/>
        </a:buClr>
        <a:buFont typeface="Arial" panose="020B0604020202020204" pitchFamily="34" charset="0"/>
        <a:buChar char="•"/>
        <a:defRPr sz="27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342900" algn="l" defTabSz="1371600" rtl="0" eaLnBrk="1" latinLnBrk="0" hangingPunct="1">
        <a:lnSpc>
          <a:spcPct val="100000"/>
        </a:lnSpc>
        <a:spcBef>
          <a:spcPts val="1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028700" indent="-342900" algn="l" defTabSz="1371600" rtl="0" eaLnBrk="1" latinLnBrk="0" hangingPunct="1">
        <a:lnSpc>
          <a:spcPct val="100000"/>
        </a:lnSpc>
        <a:spcBef>
          <a:spcPts val="1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371600" indent="-342900" algn="l" defTabSz="1371600" rtl="0" eaLnBrk="1" latinLnBrk="0" hangingPunct="1">
        <a:lnSpc>
          <a:spcPct val="100000"/>
        </a:lnSpc>
        <a:spcBef>
          <a:spcPts val="1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714500" indent="-342900" algn="l" defTabSz="1371600" rtl="0" eaLnBrk="1" latinLnBrk="0" hangingPunct="1">
        <a:lnSpc>
          <a:spcPct val="100000"/>
        </a:lnSpc>
        <a:spcBef>
          <a:spcPts val="1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971675" indent="-342900" algn="l" defTabSz="1371600" rtl="0" eaLnBrk="1" latinLnBrk="0" hangingPunct="1">
        <a:lnSpc>
          <a:spcPct val="100000"/>
        </a:lnSpc>
        <a:spcBef>
          <a:spcPts val="1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342900" algn="l" defTabSz="1371600" rtl="0" eaLnBrk="1" latinLnBrk="0" hangingPunct="1">
        <a:lnSpc>
          <a:spcPct val="100000"/>
        </a:lnSpc>
        <a:spcBef>
          <a:spcPts val="1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2486025" indent="-342900" algn="l" defTabSz="1371600" rtl="0" eaLnBrk="1" latinLnBrk="0" hangingPunct="1">
        <a:lnSpc>
          <a:spcPct val="100000"/>
        </a:lnSpc>
        <a:spcBef>
          <a:spcPts val="1500"/>
        </a:spcBef>
        <a:buClr>
          <a:schemeClr val="accent2"/>
        </a:buClr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3200" indent="-342900" algn="l" defTabSz="1371600" rtl="0" eaLnBrk="1" latinLnBrk="0" hangingPunct="1">
        <a:lnSpc>
          <a:spcPct val="100000"/>
        </a:lnSpc>
        <a:spcBef>
          <a:spcPts val="1500"/>
        </a:spcBef>
        <a:buClr>
          <a:schemeClr val="accent2"/>
        </a:buClr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chart" Target="../charts/chart2.xml"/><Relationship Id="rId3" Type="http://schemas.openxmlformats.org/officeDocument/2006/relationships/customXml" Target="../ink/ink1.xml"/><Relationship Id="rId12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11" Type="http://schemas.openxmlformats.org/officeDocument/2006/relationships/image" Target="../media/image2.jpeg"/><Relationship Id="rId15" Type="http://schemas.openxmlformats.org/officeDocument/2006/relationships/image" Target="../media/image3.tiff"/><Relationship Id="rId10" Type="http://schemas.openxmlformats.org/officeDocument/2006/relationships/image" Target="../media/image1.jpeg"/><Relationship Id="rId9" Type="http://schemas.openxmlformats.org/officeDocument/2006/relationships/image" Target="../media/image6.png"/><Relationship Id="rId1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ectangle 2"/>
          <p:cNvSpPr txBox="1"/>
          <p:nvPr/>
        </p:nvSpPr>
        <p:spPr>
          <a:xfrm>
            <a:off x="14227334" y="14507692"/>
            <a:ext cx="4145427" cy="266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lnSpc>
                <a:spcPct val="110000"/>
              </a:lnSpc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/>
          </a:p>
        </p:txBody>
      </p:sp>
      <p:sp>
        <p:nvSpPr>
          <p:cNvPr id="113" name="Rectangle 3"/>
          <p:cNvSpPr txBox="1"/>
          <p:nvPr/>
        </p:nvSpPr>
        <p:spPr>
          <a:xfrm>
            <a:off x="7061200" y="10772745"/>
            <a:ext cx="5842000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lnSpc>
                <a:spcPct val="110000"/>
              </a:lnSpc>
              <a:defRPr sz="2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/>
          </a:p>
        </p:txBody>
      </p:sp>
      <p:sp>
        <p:nvSpPr>
          <p:cNvPr id="115" name="Rectangle 5"/>
          <p:cNvSpPr txBox="1"/>
          <p:nvPr/>
        </p:nvSpPr>
        <p:spPr>
          <a:xfrm>
            <a:off x="470765" y="1016623"/>
            <a:ext cx="11024730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>
            <a:lvl1pPr algn="l"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lang="en-US" sz="1800" dirty="0">
              <a:latin typeface="Calibri"/>
              <a:cs typeface="Calibri"/>
            </a:endParaRPr>
          </a:p>
        </p:txBody>
      </p:sp>
      <p:sp>
        <p:nvSpPr>
          <p:cNvPr id="116" name="Rectangle 6"/>
          <p:cNvSpPr txBox="1"/>
          <p:nvPr/>
        </p:nvSpPr>
        <p:spPr>
          <a:xfrm>
            <a:off x="357841" y="3247052"/>
            <a:ext cx="6551308" cy="171616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sz="1800" b="1" dirty="0" smtClean="0">
                <a:solidFill>
                  <a:srgbClr val="FF0000"/>
                </a:solidFill>
              </a:rPr>
              <a:t>BACKGROUND 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/>
              <a:t>Abdominal aortic aneurysm </a:t>
            </a:r>
            <a:r>
              <a:rPr lang="en-GB" dirty="0" smtClean="0"/>
              <a:t>(AAA) </a:t>
            </a:r>
            <a:r>
              <a:rPr lang="en-GB" dirty="0"/>
              <a:t>is a potentially fatal often silent condition</a:t>
            </a:r>
            <a:r>
              <a:rPr lang="en-GB" dirty="0" smtClean="0"/>
              <a:t>,</a:t>
            </a:r>
            <a:r>
              <a:rPr lang="en-GB" dirty="0"/>
              <a:t> until it ruptures, producing catastrophic life-threatening </a:t>
            </a:r>
            <a:r>
              <a:rPr lang="en-GB" dirty="0" smtClean="0"/>
              <a:t>haemorrhage</a:t>
            </a:r>
            <a:r>
              <a:rPr lang="en-US" dirty="0" smtClean="0"/>
              <a:t>.</a:t>
            </a:r>
            <a:r>
              <a:rPr lang="en-US" baseline="30000" dirty="0" smtClean="0"/>
              <a:t>1</a:t>
            </a:r>
            <a:r>
              <a:rPr lang="en-US" dirty="0" smtClean="0"/>
              <a:t> 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Population screening is gaining </a:t>
            </a:r>
            <a:r>
              <a:rPr lang="en-GB" dirty="0"/>
              <a:t>ground </a:t>
            </a:r>
            <a:r>
              <a:rPr lang="en-GB" dirty="0" smtClean="0"/>
              <a:t>world-wide but whether </a:t>
            </a:r>
            <a:r>
              <a:rPr lang="en-GB" dirty="0"/>
              <a:t>the screening of a high risk population for AAA is beneficial has been debated for </a:t>
            </a:r>
            <a:r>
              <a:rPr lang="en-GB" dirty="0" smtClean="0"/>
              <a:t>many years. 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Screening </a:t>
            </a:r>
            <a:r>
              <a:rPr lang="en-GB" dirty="0"/>
              <a:t>programmes for AAA using duplex ultrasound are now established in many countries and have been shown to reduce the mortality from ruptured AAA as well as being </a:t>
            </a:r>
            <a:r>
              <a:rPr lang="en-GB" dirty="0" smtClean="0"/>
              <a:t>cost-effective.</a:t>
            </a:r>
            <a:r>
              <a:rPr lang="en-GB" baseline="30000" dirty="0" smtClean="0"/>
              <a:t>1,2</a:t>
            </a:r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GB" dirty="0"/>
              <a:t>The current recommendations by the Journal of Vascular Surgery are to screen all men over 65 </a:t>
            </a:r>
            <a:r>
              <a:rPr lang="en-GB" dirty="0" smtClean="0"/>
              <a:t>years </a:t>
            </a:r>
            <a:r>
              <a:rPr lang="en-GB" dirty="0"/>
              <a:t>of </a:t>
            </a:r>
            <a:r>
              <a:rPr lang="en-GB" dirty="0" smtClean="0"/>
              <a:t>age, </a:t>
            </a:r>
            <a:r>
              <a:rPr lang="en-GB" dirty="0"/>
              <a:t>women aged 60 to 85 years with cardiovascular risk factors and both men and women greater than 50 with a family history of </a:t>
            </a:r>
            <a:r>
              <a:rPr lang="en-GB" dirty="0" smtClean="0"/>
              <a:t>AAA.</a:t>
            </a:r>
            <a:r>
              <a:rPr lang="en-GB" baseline="30000" dirty="0" smtClean="0"/>
              <a:t>3</a:t>
            </a:r>
            <a:r>
              <a:rPr lang="en-GB" dirty="0" smtClean="0"/>
              <a:t> </a:t>
            </a:r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No </a:t>
            </a:r>
            <a:r>
              <a:rPr lang="en-GB" dirty="0"/>
              <a:t>such programme formally exists in the Republic of </a:t>
            </a:r>
            <a:r>
              <a:rPr lang="en-GB" dirty="0" smtClean="0"/>
              <a:t>Ireland.</a:t>
            </a:r>
            <a:endParaRPr lang="en-US" dirty="0" smtClean="0"/>
          </a:p>
          <a:p>
            <a:r>
              <a:rPr lang="en-GB" sz="1800" b="1" dirty="0" smtClean="0">
                <a:solidFill>
                  <a:srgbClr val="FF0000"/>
                </a:solidFill>
              </a:rPr>
              <a:t>AIMS</a:t>
            </a:r>
            <a:endParaRPr lang="en-US" sz="1800" b="1" dirty="0">
              <a:solidFill>
                <a:srgbClr val="FF0000"/>
              </a:solidFill>
            </a:endParaRP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To evaluate the yield of an on-going “high-risk” screening program that has been in place in our institution since 2010, with an attempt to identifying a subgroup of patients that would gain the most benefit from a AAA screen.</a:t>
            </a:r>
          </a:p>
          <a:p>
            <a:r>
              <a:rPr lang="en-GB" sz="1800" b="1" dirty="0" smtClean="0">
                <a:solidFill>
                  <a:srgbClr val="FF0000"/>
                </a:solidFill>
              </a:rPr>
              <a:t>METHODS</a:t>
            </a:r>
            <a:endParaRPr lang="en-GB" sz="1800" dirty="0"/>
          </a:p>
          <a:p>
            <a:pPr marL="285750" indent="-285750">
              <a:buFont typeface="Arial" charset="0"/>
              <a:buChar char="•"/>
            </a:pPr>
            <a:r>
              <a:rPr lang="en-GB" dirty="0"/>
              <a:t>This study is a retrospective clinical audit of this AAA screening programme </a:t>
            </a:r>
            <a:r>
              <a:rPr lang="en-GB" dirty="0" smtClean="0"/>
              <a:t>and included </a:t>
            </a:r>
            <a:r>
              <a:rPr lang="en-GB" dirty="0"/>
              <a:t>all patients who received an abdominal aorta duplex scan for the purpose of AAA screening while attending an Irish Vascular Laboratory between 1</a:t>
            </a:r>
            <a:r>
              <a:rPr lang="en-GB" baseline="30000" dirty="0"/>
              <a:t>st</a:t>
            </a:r>
            <a:r>
              <a:rPr lang="en-GB" dirty="0"/>
              <a:t> January 2010 and 31</a:t>
            </a:r>
            <a:r>
              <a:rPr lang="en-GB" baseline="30000" dirty="0"/>
              <a:t>st</a:t>
            </a:r>
            <a:r>
              <a:rPr lang="en-GB" dirty="0"/>
              <a:t> December </a:t>
            </a:r>
            <a:r>
              <a:rPr lang="en-GB" dirty="0" smtClean="0"/>
              <a:t>2016</a:t>
            </a:r>
          </a:p>
          <a:p>
            <a:pPr algn="l"/>
            <a:r>
              <a:rPr lang="en-IE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IE" sz="1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r>
              <a:rPr lang="en-GB" dirty="0">
                <a:latin typeface="Arial" charset="0"/>
                <a:ea typeface="Arial" charset="0"/>
                <a:cs typeface="Arial" charset="0"/>
              </a:rPr>
              <a:t>6,656 first visit studies were identified, with 63% being carried out in male patients (fig. 1), 662 of which were subsequent to an incidental AAA pick up via another modality. </a:t>
            </a:r>
            <a:endParaRPr lang="en-GB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dirty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dirty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dirty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dirty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r>
              <a:rPr lang="en-GB" dirty="0" smtClean="0">
                <a:latin typeface="Arial" charset="0"/>
                <a:ea typeface="Arial" charset="0"/>
                <a:cs typeface="Arial" charset="0"/>
              </a:rPr>
              <a:t>The </a:t>
            </a:r>
            <a:r>
              <a:rPr lang="en-GB" dirty="0">
                <a:latin typeface="Arial" charset="0"/>
                <a:ea typeface="Arial" charset="0"/>
                <a:cs typeface="Arial" charset="0"/>
              </a:rPr>
              <a:t>most common reason for referral was an incidental finding of AAA picked up on another imaging modality such as CT, general ultrasound, X-ray, MRI or angiography. Patients were also referred for other reasons as shown in fig. 2</a:t>
            </a: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dirty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charset="0"/>
              <a:buChar char="•"/>
            </a:pPr>
            <a:endParaRPr lang="en-GB" dirty="0"/>
          </a:p>
          <a:p>
            <a:pPr marL="285750" indent="-285750">
              <a:buFont typeface="Arial" charset="0"/>
              <a:buChar char="•"/>
            </a:pPr>
            <a:endParaRPr lang="en-GB" dirty="0" smtClean="0"/>
          </a:p>
          <a:p>
            <a:pPr marL="285750" indent="-285750">
              <a:buFont typeface="Arial" charset="0"/>
              <a:buChar char="•"/>
            </a:pPr>
            <a:endParaRPr lang="en-GB" dirty="0"/>
          </a:p>
        </p:txBody>
      </p:sp>
      <p:sp>
        <p:nvSpPr>
          <p:cNvPr id="117" name="Rectangle 7"/>
          <p:cNvSpPr txBox="1"/>
          <p:nvPr/>
        </p:nvSpPr>
        <p:spPr>
          <a:xfrm>
            <a:off x="-630541" y="-236930"/>
            <a:ext cx="13533741" cy="1846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>
            <a:lvl1pPr algn="l">
              <a:defRPr sz="32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ctr"/>
            <a:endParaRPr lang="en-GB" sz="2400" dirty="0" smtClean="0"/>
          </a:p>
          <a:p>
            <a:pPr algn="ctr"/>
            <a:endParaRPr lang="en-GB" sz="2400" dirty="0" smtClean="0"/>
          </a:p>
          <a:p>
            <a:pPr algn="ctr"/>
            <a:endParaRPr lang="en-GB" sz="2400" dirty="0" smtClean="0"/>
          </a:p>
          <a:p>
            <a:pPr algn="ctr"/>
            <a:endParaRPr lang="en-GB" sz="2400" dirty="0" smtClean="0"/>
          </a:p>
          <a:p>
            <a:pPr algn="ctr"/>
            <a:endParaRPr lang="en-GB" sz="2400" dirty="0" smtClean="0"/>
          </a:p>
        </p:txBody>
      </p:sp>
      <p:sp>
        <p:nvSpPr>
          <p:cNvPr id="118" name="Rectangle 8"/>
          <p:cNvSpPr txBox="1"/>
          <p:nvPr/>
        </p:nvSpPr>
        <p:spPr>
          <a:xfrm>
            <a:off x="7110057" y="1897427"/>
            <a:ext cx="6108364" cy="34470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285750" lvl="0" indent="-285750">
              <a:buFont typeface="Arial"/>
              <a:buChar char="•"/>
            </a:pPr>
            <a:endParaRPr lang="en-US" dirty="0"/>
          </a:p>
          <a:p>
            <a:pPr marL="285750" lvl="0" indent="-285750">
              <a:buFont typeface="Arial"/>
              <a:buChar char="•"/>
            </a:pPr>
            <a:endParaRPr lang="en-US" dirty="0"/>
          </a:p>
          <a:p>
            <a:pPr marL="285750" lvl="0" indent="-285750">
              <a:buFont typeface="Arial"/>
              <a:buChar char="•"/>
            </a:pPr>
            <a:endParaRPr lang="en-US" dirty="0"/>
          </a:p>
          <a:p>
            <a:pPr marL="285750" lvl="0" indent="-285750">
              <a:buFont typeface="Arial"/>
              <a:buChar char="•"/>
            </a:pPr>
            <a:endParaRPr lang="en-US" dirty="0"/>
          </a:p>
          <a:p>
            <a:pPr marL="285750" lvl="0" indent="-285750">
              <a:buFont typeface="Arial"/>
              <a:buChar char="•"/>
            </a:pPr>
            <a:endParaRPr lang="en-US" dirty="0"/>
          </a:p>
          <a:p>
            <a:pPr marL="285750" lvl="0" indent="-285750">
              <a:buFont typeface="Arial"/>
              <a:buChar char="•"/>
            </a:pPr>
            <a:endParaRPr lang="en-US" dirty="0"/>
          </a:p>
          <a:p>
            <a:pPr marL="285750" lvl="0" indent="-285750">
              <a:buFont typeface="Arial"/>
              <a:buChar char="•"/>
            </a:pPr>
            <a:endParaRPr lang="en-US" dirty="0"/>
          </a:p>
          <a:p>
            <a:pPr marL="285750" lvl="0" indent="-285750">
              <a:buFont typeface="Arial"/>
              <a:buChar char="•"/>
            </a:pPr>
            <a:endParaRPr lang="en-US" b="1" dirty="0"/>
          </a:p>
          <a:p>
            <a:pPr marL="285750" lvl="0" indent="-285750">
              <a:buFont typeface="Arial"/>
              <a:buChar char="•"/>
            </a:pPr>
            <a:endParaRPr lang="en-US" b="1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120" name="Rectangle 3"/>
          <p:cNvSpPr txBox="1"/>
          <p:nvPr/>
        </p:nvSpPr>
        <p:spPr>
          <a:xfrm>
            <a:off x="3937000" y="16158449"/>
            <a:ext cx="5842000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lnSpc>
                <a:spcPct val="110000"/>
              </a:lnSpc>
              <a:defRPr sz="2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B01F1654-A138-4A73-8BA7-97E9B75BDBFE}"/>
              </a:ext>
            </a:extLst>
          </p:cNvPr>
          <p:cNvSpPr/>
          <p:nvPr/>
        </p:nvSpPr>
        <p:spPr>
          <a:xfrm>
            <a:off x="7152690" y="3620976"/>
            <a:ext cx="6396258" cy="1761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sz="16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sz="16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sz="1600" dirty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sz="16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sz="16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sz="1600" dirty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sz="16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sz="1600" dirty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sz="16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sz="1600" dirty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sz="16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r>
              <a:rPr lang="en-GB" sz="1600" dirty="0" smtClean="0">
                <a:latin typeface="Arial" charset="0"/>
                <a:ea typeface="Arial" charset="0"/>
                <a:cs typeface="Arial" charset="0"/>
              </a:rPr>
              <a:t>The </a:t>
            </a:r>
            <a:r>
              <a:rPr lang="en-GB" sz="1600" dirty="0">
                <a:latin typeface="Arial" charset="0"/>
                <a:ea typeface="Arial" charset="0"/>
                <a:cs typeface="Arial" charset="0"/>
              </a:rPr>
              <a:t>remaining 5,994 patients were scanned following referral for </a:t>
            </a:r>
            <a:r>
              <a:rPr lang="en-GB" sz="1600" dirty="0" smtClean="0">
                <a:latin typeface="Arial" charset="0"/>
                <a:ea typeface="Arial" charset="0"/>
                <a:cs typeface="Arial" charset="0"/>
              </a:rPr>
              <a:t>an </a:t>
            </a:r>
            <a:r>
              <a:rPr lang="en-GB" sz="1600" dirty="0">
                <a:latin typeface="Arial" charset="0"/>
                <a:ea typeface="Arial" charset="0"/>
                <a:cs typeface="Arial" charset="0"/>
              </a:rPr>
              <a:t>AAA screen in patients with cardiovascular risks.</a:t>
            </a:r>
            <a:endParaRPr lang="en-US" sz="1600" dirty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r>
              <a:rPr lang="en-GB" sz="1600" dirty="0">
                <a:latin typeface="Arial" charset="0"/>
                <a:ea typeface="Arial" charset="0"/>
                <a:cs typeface="Arial" charset="0"/>
              </a:rPr>
              <a:t>603 (10.1%) were found to have an aortic diameter of &gt;2.5, </a:t>
            </a:r>
            <a:r>
              <a:rPr lang="en-GB" sz="1600" dirty="0" smtClean="0">
                <a:latin typeface="Arial" charset="0"/>
                <a:ea typeface="Arial" charset="0"/>
                <a:cs typeface="Arial" charset="0"/>
              </a:rPr>
              <a:t>with 334 </a:t>
            </a:r>
            <a:r>
              <a:rPr lang="en-GB" sz="1600" dirty="0">
                <a:latin typeface="Arial" charset="0"/>
                <a:ea typeface="Arial" charset="0"/>
                <a:cs typeface="Arial" charset="0"/>
              </a:rPr>
              <a:t>(5.6%) having a AAA (&gt;3cm</a:t>
            </a:r>
            <a:r>
              <a:rPr lang="en-GB" sz="1600" dirty="0" smtClean="0">
                <a:latin typeface="Arial" charset="0"/>
                <a:ea typeface="Arial" charset="0"/>
                <a:cs typeface="Arial" charset="0"/>
              </a:rPr>
              <a:t>).</a:t>
            </a:r>
            <a:r>
              <a:rPr lang="en-GB" sz="1600" dirty="0"/>
              <a:t> </a:t>
            </a:r>
            <a:endParaRPr lang="en-GB" sz="1600" dirty="0" smtClean="0"/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r>
              <a:rPr lang="en-GB" sz="1600" dirty="0" smtClean="0">
                <a:latin typeface="Arial" charset="0"/>
                <a:ea typeface="Arial" charset="0"/>
                <a:cs typeface="Arial" charset="0"/>
              </a:rPr>
              <a:t>The </a:t>
            </a:r>
            <a:r>
              <a:rPr lang="en-GB" sz="1600" dirty="0">
                <a:latin typeface="Arial" charset="0"/>
                <a:ea typeface="Arial" charset="0"/>
                <a:cs typeface="Arial" charset="0"/>
              </a:rPr>
              <a:t>majority of aortic dilation was found to be in the 2.5 - 2.9cm range (ectatic aorta), with increased size associated with decreased </a:t>
            </a:r>
            <a:r>
              <a:rPr lang="en-GB" sz="1600" dirty="0" smtClean="0">
                <a:latin typeface="Arial" charset="0"/>
                <a:ea typeface="Arial" charset="0"/>
                <a:cs typeface="Arial" charset="0"/>
              </a:rPr>
              <a:t>prevalence as shown in fig. 3</a:t>
            </a: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sz="1600" b="1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IE" sz="1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IE" sz="1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IE" sz="1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IE" sz="1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IE" sz="1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IE" sz="1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IE" sz="1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IE" sz="1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r>
              <a:rPr lang="en-GB" sz="1600" dirty="0" smtClean="0">
                <a:latin typeface="Arial" charset="0"/>
                <a:ea typeface="Arial" charset="0"/>
                <a:cs typeface="Arial" charset="0"/>
              </a:rPr>
              <a:t>Of </a:t>
            </a:r>
            <a:r>
              <a:rPr lang="en-GB" sz="1600" dirty="0">
                <a:latin typeface="Arial" charset="0"/>
                <a:ea typeface="Arial" charset="0"/>
                <a:cs typeface="Arial" charset="0"/>
              </a:rPr>
              <a:t>the 603 patients with an ectatic aorta or AAA, 484 were Male (80%) and 119 were Female (20%).</a:t>
            </a:r>
            <a:r>
              <a:rPr lang="en-US" sz="1600" dirty="0">
                <a:latin typeface="Arial" charset="0"/>
                <a:ea typeface="Arial" charset="0"/>
                <a:cs typeface="Arial" charset="0"/>
              </a:rPr>
              <a:t> </a:t>
            </a:r>
            <a:endParaRPr lang="en-IE" sz="1600" b="1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 algn="l">
              <a:lnSpc>
                <a:spcPct val="150000"/>
              </a:lnSpc>
            </a:pPr>
            <a:r>
              <a:rPr lang="en-IE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r>
              <a:rPr lang="en-GB" sz="1600" dirty="0">
                <a:latin typeface="Arial" charset="0"/>
                <a:ea typeface="Arial" charset="0"/>
                <a:cs typeface="Arial" charset="0"/>
              </a:rPr>
              <a:t>AAA screening may prove beneficial in an appropriately-selected </a:t>
            </a:r>
            <a:r>
              <a:rPr lang="en-GB" sz="1600" dirty="0" smtClean="0">
                <a:latin typeface="Arial" charset="0"/>
                <a:ea typeface="Arial" charset="0"/>
                <a:cs typeface="Arial" charset="0"/>
              </a:rPr>
              <a:t>population</a:t>
            </a:r>
          </a:p>
          <a:p>
            <a:pPr algn="l">
              <a:lnSpc>
                <a:spcPct val="150000"/>
              </a:lnSpc>
            </a:pPr>
            <a:endParaRPr lang="en-GB" sz="1600" dirty="0" smtClean="0">
              <a:latin typeface="Arial" charset="0"/>
              <a:ea typeface="Arial" charset="0"/>
              <a:cs typeface="Arial" charset="0"/>
            </a:endParaRPr>
          </a:p>
          <a:p>
            <a:pPr algn="l">
              <a:lnSpc>
                <a:spcPct val="150000"/>
              </a:lnSpc>
            </a:pPr>
            <a:r>
              <a:rPr lang="en-IE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pPr marL="342900" indent="-342900" algn="l">
              <a:buAutoNum type="arabicPeriod"/>
            </a:pPr>
            <a:r>
              <a:rPr lang="en-US" sz="1200" dirty="0" smtClean="0">
                <a:latin typeface="Arial" charset="0"/>
                <a:ea typeface="Arial" charset="0"/>
                <a:cs typeface="Arial" charset="0"/>
              </a:rPr>
              <a:t>Thompson </a:t>
            </a:r>
            <a:r>
              <a:rPr lang="en-US" sz="1200" dirty="0">
                <a:latin typeface="Arial" charset="0"/>
                <a:ea typeface="Arial" charset="0"/>
                <a:cs typeface="Arial" charset="0"/>
              </a:rPr>
              <a:t>SG, Ashton HA, Gao L, Buxton MJ, Scott RA. Final follow-up of the </a:t>
            </a:r>
            <a:r>
              <a:rPr lang="en-US" sz="1200" dirty="0" err="1">
                <a:latin typeface="Arial" charset="0"/>
                <a:ea typeface="Arial" charset="0"/>
                <a:cs typeface="Arial" charset="0"/>
              </a:rPr>
              <a:t>Multicentre</a:t>
            </a:r>
            <a:r>
              <a:rPr lang="en-US" sz="1200" dirty="0">
                <a:latin typeface="Arial" charset="0"/>
                <a:ea typeface="Arial" charset="0"/>
                <a:cs typeface="Arial" charset="0"/>
              </a:rPr>
              <a:t> Aneurysm Screening Study (MASS) randomized trial of abdominal aortic aneurysm screening. The British journal of surgery. 2012;99(12):1649-56</a:t>
            </a:r>
            <a:r>
              <a:rPr lang="en-US" sz="1200" dirty="0" smtClean="0"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 marL="342900" indent="-342900" algn="l">
              <a:buFontTx/>
              <a:buAutoNum type="arabicPeriod"/>
            </a:pPr>
            <a:r>
              <a:rPr lang="en-US" sz="1200" dirty="0" err="1">
                <a:latin typeface="Arial" charset="0"/>
                <a:ea typeface="Arial" charset="0"/>
                <a:cs typeface="Arial" charset="0"/>
              </a:rPr>
              <a:t>Lindholt</a:t>
            </a:r>
            <a:r>
              <a:rPr lang="en-US" sz="1200" dirty="0">
                <a:latin typeface="Arial" charset="0"/>
                <a:ea typeface="Arial" charset="0"/>
                <a:cs typeface="Arial" charset="0"/>
              </a:rPr>
              <a:t> JS, </a:t>
            </a:r>
            <a:r>
              <a:rPr lang="en-US" sz="1200" dirty="0" err="1">
                <a:latin typeface="Arial" charset="0"/>
                <a:ea typeface="Arial" charset="0"/>
                <a:cs typeface="Arial" charset="0"/>
              </a:rPr>
              <a:t>Vammen</a:t>
            </a:r>
            <a:r>
              <a:rPr lang="en-US" sz="1200" dirty="0">
                <a:latin typeface="Arial" charset="0"/>
                <a:ea typeface="Arial" charset="0"/>
                <a:cs typeface="Arial" charset="0"/>
              </a:rPr>
              <a:t> S, </a:t>
            </a:r>
            <a:r>
              <a:rPr lang="en-US" sz="1200" dirty="0" err="1">
                <a:latin typeface="Arial" charset="0"/>
                <a:ea typeface="Arial" charset="0"/>
                <a:cs typeface="Arial" charset="0"/>
              </a:rPr>
              <a:t>Juul</a:t>
            </a:r>
            <a:r>
              <a:rPr lang="en-US" sz="1200" dirty="0">
                <a:latin typeface="Arial" charset="0"/>
                <a:ea typeface="Arial" charset="0"/>
                <a:cs typeface="Arial" charset="0"/>
              </a:rPr>
              <a:t> S, </a:t>
            </a:r>
            <a:r>
              <a:rPr lang="en-US" sz="1200" dirty="0" err="1">
                <a:latin typeface="Arial" charset="0"/>
                <a:ea typeface="Arial" charset="0"/>
                <a:cs typeface="Arial" charset="0"/>
              </a:rPr>
              <a:t>Henneberg</a:t>
            </a:r>
            <a:r>
              <a:rPr lang="en-US" sz="1200" dirty="0">
                <a:latin typeface="Arial" charset="0"/>
                <a:ea typeface="Arial" charset="0"/>
                <a:cs typeface="Arial" charset="0"/>
              </a:rPr>
              <a:t> EW, Fasting H. The validity of </a:t>
            </a:r>
            <a:r>
              <a:rPr lang="en-US" sz="1200" dirty="0" err="1">
                <a:latin typeface="Arial" charset="0"/>
                <a:ea typeface="Arial" charset="0"/>
                <a:cs typeface="Arial" charset="0"/>
              </a:rPr>
              <a:t>ultrasonographic</a:t>
            </a:r>
            <a:r>
              <a:rPr lang="en-US" sz="1200" dirty="0">
                <a:latin typeface="Arial" charset="0"/>
                <a:ea typeface="Arial" charset="0"/>
                <a:cs typeface="Arial" charset="0"/>
              </a:rPr>
              <a:t> scanning as screening method for abdominal aortic aneurysm. European journal of vascular and endovascular surgery : the official journal of the European Society for Vascular Surgery. 1999;17(6):472-5.</a:t>
            </a:r>
          </a:p>
          <a:p>
            <a:pPr marL="342900" indent="-342900" algn="l">
              <a:buFontTx/>
              <a:buAutoNum type="arabicPeriod"/>
            </a:pPr>
            <a:r>
              <a:rPr lang="en-US" sz="1200" dirty="0">
                <a:latin typeface="Arial" charset="0"/>
                <a:ea typeface="Arial" charset="0"/>
                <a:cs typeface="Arial" charset="0"/>
              </a:rPr>
              <a:t>Kent KC, </a:t>
            </a:r>
            <a:r>
              <a:rPr lang="en-US" sz="1200" dirty="0" err="1">
                <a:latin typeface="Arial" charset="0"/>
                <a:ea typeface="Arial" charset="0"/>
                <a:cs typeface="Arial" charset="0"/>
              </a:rPr>
              <a:t>Zwolak</a:t>
            </a:r>
            <a:r>
              <a:rPr lang="en-US" sz="1200" dirty="0">
                <a:latin typeface="Arial" charset="0"/>
                <a:ea typeface="Arial" charset="0"/>
                <a:cs typeface="Arial" charset="0"/>
              </a:rPr>
              <a:t> RM, </a:t>
            </a:r>
            <a:r>
              <a:rPr lang="en-US" sz="1200" dirty="0" err="1">
                <a:latin typeface="Arial" charset="0"/>
                <a:ea typeface="Arial" charset="0"/>
                <a:cs typeface="Arial" charset="0"/>
              </a:rPr>
              <a:t>Egorova</a:t>
            </a:r>
            <a:r>
              <a:rPr lang="en-US" sz="1200" dirty="0">
                <a:latin typeface="Arial" charset="0"/>
                <a:ea typeface="Arial" charset="0"/>
                <a:cs typeface="Arial" charset="0"/>
              </a:rPr>
              <a:t> NN, Riles TS, </a:t>
            </a:r>
            <a:r>
              <a:rPr lang="en-US" sz="1200" dirty="0" err="1">
                <a:latin typeface="Arial" charset="0"/>
                <a:ea typeface="Arial" charset="0"/>
                <a:cs typeface="Arial" charset="0"/>
              </a:rPr>
              <a:t>Manganaro</a:t>
            </a:r>
            <a:r>
              <a:rPr lang="en-US" sz="1200" dirty="0">
                <a:latin typeface="Arial" charset="0"/>
                <a:ea typeface="Arial" charset="0"/>
                <a:cs typeface="Arial" charset="0"/>
              </a:rPr>
              <a:t> A, Moskowitz AJ, et al. Analysis of risk factors for abdominal aortic aneurysm in a cohort of more than 3 million individuals. Journal of vascular surgery. 2010;52(3):</a:t>
            </a:r>
            <a:r>
              <a:rPr lang="en-US" sz="1200" dirty="0" smtClean="0">
                <a:latin typeface="Arial" charset="0"/>
                <a:ea typeface="Arial" charset="0"/>
                <a:cs typeface="Arial" charset="0"/>
              </a:rPr>
              <a:t>539-48. </a:t>
            </a:r>
          </a:p>
          <a:p>
            <a:pPr algn="l"/>
            <a:endParaRPr lang="en-IE" sz="1200" dirty="0" smtClean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 algn="l">
              <a:lnSpc>
                <a:spcPct val="150000"/>
              </a:lnSpc>
            </a:pPr>
            <a:r>
              <a:rPr lang="en-IE" sz="1600" b="1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ACKNOWLEDGENT</a:t>
            </a:r>
          </a:p>
          <a:p>
            <a:pPr algn="l">
              <a:lnSpc>
                <a:spcPct val="150000"/>
              </a:lnSpc>
            </a:pPr>
            <a:r>
              <a:rPr lang="en-GB" sz="1600" dirty="0" smtClean="0">
                <a:latin typeface="Arial" charset="0"/>
                <a:ea typeface="Arial" charset="0"/>
                <a:cs typeface="Arial" charset="0"/>
              </a:rPr>
              <a:t>Vascular Lab MMUH </a:t>
            </a: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US" sz="1600" dirty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IE" sz="16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GB" sz="16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 algn="l">
              <a:lnSpc>
                <a:spcPct val="150000"/>
              </a:lnSpc>
              <a:buFont typeface="Arial" charset="0"/>
              <a:buChar char="•"/>
            </a:pPr>
            <a:endParaRPr lang="en-US" sz="1600" dirty="0">
              <a:latin typeface="Arial" charset="0"/>
              <a:ea typeface="Arial" charset="0"/>
              <a:cs typeface="Arial" charset="0"/>
            </a:endParaRPr>
          </a:p>
          <a:p>
            <a:pPr algn="l">
              <a:lnSpc>
                <a:spcPct val="140000"/>
              </a:lnSpc>
            </a:pPr>
            <a:endParaRPr lang="en-I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xmlns="" id="{75372EB7-4C09-447D-8F2B-CF50F6C879E7}"/>
                  </a:ext>
                </a:extLst>
              </p14:cNvPr>
              <p14:cNvContentPartPr/>
              <p14:nvPr/>
            </p14:nvContentPartPr>
            <p14:xfrm>
              <a:off x="357840" y="1546056"/>
              <a:ext cx="144" cy="144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75372EB7-4C09-447D-8F2B-CF50F6C879E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56832" y="1545048"/>
                <a:ext cx="2016" cy="2016"/>
              </a:xfrm>
              <a:prstGeom prst="rect">
                <a:avLst/>
              </a:prstGeom>
            </p:spPr>
          </p:pic>
        </mc:Fallback>
      </mc:AlternateContent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EFB4F7C2-F7D5-40A4-BBA4-E8AC301793DD}"/>
              </a:ext>
            </a:extLst>
          </p:cNvPr>
          <p:cNvCxnSpPr/>
          <p:nvPr/>
        </p:nvCxnSpPr>
        <p:spPr>
          <a:xfrm>
            <a:off x="114300" y="3247052"/>
            <a:ext cx="13256172" cy="0"/>
          </a:xfrm>
          <a:prstGeom prst="line">
            <a:avLst/>
          </a:prstGeom>
          <a:noFill/>
          <a:ln w="25400" cap="flat">
            <a:solidFill>
              <a:srgbClr val="6686E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8" name="Picture 17" descr="New Logo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75" t="26332" r="31767" b="26035"/>
          <a:stretch>
            <a:fillRect/>
          </a:stretch>
        </p:blipFill>
        <p:spPr bwMode="auto">
          <a:xfrm>
            <a:off x="0" y="161208"/>
            <a:ext cx="2933700" cy="1532890"/>
          </a:xfrm>
          <a:prstGeom prst="rect">
            <a:avLst/>
          </a:prstGeom>
          <a:noFill/>
        </p:spPr>
      </p:pic>
      <p:pic>
        <p:nvPicPr>
          <p:cNvPr id="20" name="Picture 19" descr="vasc-logo[1]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3749" y="129677"/>
            <a:ext cx="3657600" cy="12573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79668" y="1862059"/>
            <a:ext cx="13190804" cy="138499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GB" sz="2400" b="1" dirty="0">
                <a:latin typeface="Arial" charset="0"/>
                <a:ea typeface="Arial" charset="0"/>
                <a:cs typeface="Arial" charset="0"/>
              </a:rPr>
              <a:t>The Incidence of AAA Found During Screening of a High Risk Vascular </a:t>
            </a:r>
            <a:r>
              <a:rPr lang="en-GB" sz="2400" b="1" dirty="0" smtClean="0">
                <a:latin typeface="Arial" charset="0"/>
                <a:ea typeface="Arial" charset="0"/>
                <a:cs typeface="Arial" charset="0"/>
              </a:rPr>
              <a:t>Population</a:t>
            </a:r>
          </a:p>
          <a:p>
            <a:endParaRPr lang="en-GB" sz="2400" b="1" dirty="0" smtClean="0">
              <a:latin typeface="Arial" charset="0"/>
              <a:ea typeface="Arial" charset="0"/>
              <a:cs typeface="Arial" charset="0"/>
            </a:endParaRPr>
          </a:p>
          <a:p>
            <a:r>
              <a:rPr lang="en-GB" sz="1800" b="1" i="1" dirty="0" smtClean="0">
                <a:latin typeface="Arial" charset="0"/>
                <a:ea typeface="Arial" charset="0"/>
                <a:cs typeface="Arial" charset="0"/>
              </a:rPr>
              <a:t>O Eltahir, </a:t>
            </a:r>
            <a:r>
              <a:rPr lang="en-GB" sz="1800" b="1" i="1" dirty="0" smtClean="0">
                <a:latin typeface="Arial" charset="0"/>
                <a:ea typeface="Arial" charset="0"/>
                <a:cs typeface="Arial" charset="0"/>
              </a:rPr>
              <a:t>S </a:t>
            </a:r>
            <a:r>
              <a:rPr lang="en-GB" sz="1800" b="1" i="1" dirty="0" smtClean="0">
                <a:latin typeface="Arial" charset="0"/>
                <a:ea typeface="Arial" charset="0"/>
                <a:cs typeface="Arial" charset="0"/>
              </a:rPr>
              <a:t>Murray</a:t>
            </a:r>
            <a:r>
              <a:rPr lang="en-GB" sz="1800" b="1" i="1" dirty="0">
                <a:latin typeface="Arial" charset="0"/>
                <a:ea typeface="Arial" charset="0"/>
                <a:cs typeface="Arial" charset="0"/>
              </a:rPr>
              <a:t>, M </a:t>
            </a:r>
            <a:r>
              <a:rPr lang="en-GB" sz="1800" b="1" i="1">
                <a:latin typeface="Arial" charset="0"/>
                <a:ea typeface="Arial" charset="0"/>
                <a:cs typeface="Arial" charset="0"/>
              </a:rPr>
              <a:t>Medani</a:t>
            </a:r>
            <a:r>
              <a:rPr lang="en-GB" sz="1800" b="1" i="1" smtClean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GB" sz="1800" b="1" i="1" dirty="0" smtClean="0">
                <a:latin typeface="Arial" charset="0"/>
                <a:ea typeface="Arial" charset="0"/>
                <a:cs typeface="Arial" charset="0"/>
              </a:rPr>
              <a:t>T Aherne, E Mulkern, M O’Donohoe, C McDonnell, C Gray</a:t>
            </a:r>
            <a:r>
              <a:rPr lang="en-US" sz="1800" i="1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r>
              <a:rPr lang="en-US" sz="1800" b="1" i="1" dirty="0" smtClean="0">
                <a:latin typeface="Arial" charset="0"/>
                <a:ea typeface="Arial" charset="0"/>
                <a:cs typeface="Arial" charset="0"/>
              </a:rPr>
              <a:t>Mater Misericordiae University Hospital, Dublin, Ireland</a:t>
            </a:r>
          </a:p>
        </p:txBody>
      </p:sp>
      <p:graphicFrame>
        <p:nvGraphicFramePr>
          <p:cNvPr id="27" name="Chart 26"/>
          <p:cNvGraphicFramePr/>
          <p:nvPr>
            <p:extLst>
              <p:ext uri="{D42A27DB-BD31-4B8C-83A1-F6EECF244321}">
                <p14:modId xmlns:p14="http://schemas.microsoft.com/office/powerpoint/2010/main" val="680031950"/>
              </p:ext>
            </p:extLst>
          </p:nvPr>
        </p:nvGraphicFramePr>
        <p:xfrm>
          <a:off x="105540" y="14135334"/>
          <a:ext cx="5234473" cy="3322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graphicFrame>
        <p:nvGraphicFramePr>
          <p:cNvPr id="28" name="Chart 27">
            <a:extLst>
              <a:ext uri="{FF2B5EF4-FFF2-40B4-BE49-F238E27FC236}">
                <a16:creationId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wpc="http://schemas.microsoft.com/office/word/2010/wordprocessingCanvas" xmlns:mc="http://schemas.openxmlformats.org/markup-compatibility/2006" xmlns:wp14="http://schemas.microsoft.com/office/word/2010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="" xmlns:a16="http://schemas.microsoft.com/office/drawing/2014/main" xmlns:xdr="http://schemas.openxmlformats.org/drawingml/2006/spreadsheetDrawing" xmlns:w="http://schemas.openxmlformats.org/wordprocessingml/2006/main" xmlns:w10="urn:schemas-microsoft-com:office:word" xmlns:v="urn:schemas-microsoft-com:vml" xmlns:o="urn:schemas-microsoft-com:office:office" xmlns:lc="http://schemas.openxmlformats.org/drawingml/2006/lockedCanvas" id="{00000000-0008-0000-0500-000004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6884514"/>
              </p:ext>
            </p:extLst>
          </p:nvPr>
        </p:nvGraphicFramePr>
        <p:xfrm>
          <a:off x="7296867" y="3134827"/>
          <a:ext cx="5313763" cy="4270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graphicFrame>
        <p:nvGraphicFramePr>
          <p:cNvPr id="32" name="Chart 31"/>
          <p:cNvGraphicFramePr/>
          <p:nvPr>
            <p:extLst>
              <p:ext uri="{D42A27DB-BD31-4B8C-83A1-F6EECF244321}">
                <p14:modId xmlns:p14="http://schemas.microsoft.com/office/powerpoint/2010/main" val="1219908365"/>
              </p:ext>
            </p:extLst>
          </p:nvPr>
        </p:nvGraphicFramePr>
        <p:xfrm>
          <a:off x="7202489" y="10513804"/>
          <a:ext cx="5944252" cy="3290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817927" y="17803091"/>
            <a:ext cx="1898073" cy="170410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Layout">
  <a:themeElements>
    <a:clrScheme name="Layou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Layout">
      <a:majorFont>
        <a:latin typeface="Avenir Next"/>
        <a:ea typeface="Avenir Next"/>
        <a:cs typeface="Avenir Next"/>
      </a:majorFont>
      <a:minorFont>
        <a:latin typeface="Avenir Next"/>
        <a:ea typeface="Avenir Next"/>
        <a:cs typeface="Avenir Next"/>
      </a:minorFont>
    </a:fontScheme>
    <a:fmtScheme name="Layou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N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venir N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9330</TotalTime>
  <Words>664</Words>
  <Application>Microsoft Office PowerPoint</Application>
  <PresentationFormat>Custom</PresentationFormat>
  <Paragraphs>83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Parcel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theatre1_10561</dc:creator>
  <cp:lastModifiedBy>Ms. Cleona Gray</cp:lastModifiedBy>
  <cp:revision>58</cp:revision>
  <dcterms:modified xsi:type="dcterms:W3CDTF">2018-05-09T13:36:18Z</dcterms:modified>
</cp:coreProperties>
</file>