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63" r:id="rId4"/>
    <p:sldId id="260" r:id="rId5"/>
    <p:sldId id="262" r:id="rId6"/>
    <p:sldId id="257"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E1F0C4-639B-4ADD-BA73-975CE1FC1F0A}" type="datetimeFigureOut">
              <a:rPr lang="en-GB" smtClean="0"/>
              <a:t>12/08/2022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77E85A-2B9E-4EBB-A38B-96807363181B}" type="slidenum">
              <a:rPr lang="en-GB" smtClean="0"/>
              <a:t>‹#›</a:t>
            </a:fld>
            <a:endParaRPr lang="en-GB"/>
          </a:p>
        </p:txBody>
      </p:sp>
    </p:spTree>
    <p:extLst>
      <p:ext uri="{BB962C8B-B14F-4D97-AF65-F5344CB8AC3E}">
        <p14:creationId xmlns:p14="http://schemas.microsoft.com/office/powerpoint/2010/main" val="312570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E1F0C4-639B-4ADD-BA73-975CE1FC1F0A}" type="datetimeFigureOut">
              <a:rPr lang="en-GB" smtClean="0"/>
              <a:t>12/08/2022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77E85A-2B9E-4EBB-A38B-96807363181B}" type="slidenum">
              <a:rPr lang="en-GB" smtClean="0"/>
              <a:t>‹#›</a:t>
            </a:fld>
            <a:endParaRPr lang="en-GB"/>
          </a:p>
        </p:txBody>
      </p:sp>
    </p:spTree>
    <p:extLst>
      <p:ext uri="{BB962C8B-B14F-4D97-AF65-F5344CB8AC3E}">
        <p14:creationId xmlns:p14="http://schemas.microsoft.com/office/powerpoint/2010/main" val="91776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E1F0C4-639B-4ADD-BA73-975CE1FC1F0A}" type="datetimeFigureOut">
              <a:rPr lang="en-GB" smtClean="0"/>
              <a:t>12/08/2022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77E85A-2B9E-4EBB-A38B-96807363181B}" type="slidenum">
              <a:rPr lang="en-GB" smtClean="0"/>
              <a:t>‹#›</a:t>
            </a:fld>
            <a:endParaRPr lang="en-GB"/>
          </a:p>
        </p:txBody>
      </p:sp>
    </p:spTree>
    <p:extLst>
      <p:ext uri="{BB962C8B-B14F-4D97-AF65-F5344CB8AC3E}">
        <p14:creationId xmlns:p14="http://schemas.microsoft.com/office/powerpoint/2010/main" val="371520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E1F0C4-639B-4ADD-BA73-975CE1FC1F0A}" type="datetimeFigureOut">
              <a:rPr lang="en-GB" smtClean="0"/>
              <a:t>12/08/2022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77E85A-2B9E-4EBB-A38B-96807363181B}" type="slidenum">
              <a:rPr lang="en-GB" smtClean="0"/>
              <a:t>‹#›</a:t>
            </a:fld>
            <a:endParaRPr lang="en-GB"/>
          </a:p>
        </p:txBody>
      </p:sp>
    </p:spTree>
    <p:extLst>
      <p:ext uri="{BB962C8B-B14F-4D97-AF65-F5344CB8AC3E}">
        <p14:creationId xmlns:p14="http://schemas.microsoft.com/office/powerpoint/2010/main" val="387501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E1F0C4-639B-4ADD-BA73-975CE1FC1F0A}" type="datetimeFigureOut">
              <a:rPr lang="en-GB" smtClean="0"/>
              <a:t>12/08/2022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77E85A-2B9E-4EBB-A38B-96807363181B}" type="slidenum">
              <a:rPr lang="en-GB" smtClean="0"/>
              <a:t>‹#›</a:t>
            </a:fld>
            <a:endParaRPr lang="en-GB"/>
          </a:p>
        </p:txBody>
      </p:sp>
    </p:spTree>
    <p:extLst>
      <p:ext uri="{BB962C8B-B14F-4D97-AF65-F5344CB8AC3E}">
        <p14:creationId xmlns:p14="http://schemas.microsoft.com/office/powerpoint/2010/main" val="200335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E1F0C4-639B-4ADD-BA73-975CE1FC1F0A}" type="datetimeFigureOut">
              <a:rPr lang="en-GB" smtClean="0"/>
              <a:t>12/08/2022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77E85A-2B9E-4EBB-A38B-96807363181B}" type="slidenum">
              <a:rPr lang="en-GB" smtClean="0"/>
              <a:t>‹#›</a:t>
            </a:fld>
            <a:endParaRPr lang="en-GB"/>
          </a:p>
        </p:txBody>
      </p:sp>
    </p:spTree>
    <p:extLst>
      <p:ext uri="{BB962C8B-B14F-4D97-AF65-F5344CB8AC3E}">
        <p14:creationId xmlns:p14="http://schemas.microsoft.com/office/powerpoint/2010/main" val="392799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E1F0C4-639B-4ADD-BA73-975CE1FC1F0A}" type="datetimeFigureOut">
              <a:rPr lang="en-GB" smtClean="0"/>
              <a:t>12/08/2022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77E85A-2B9E-4EBB-A38B-96807363181B}" type="slidenum">
              <a:rPr lang="en-GB" smtClean="0"/>
              <a:t>‹#›</a:t>
            </a:fld>
            <a:endParaRPr lang="en-GB"/>
          </a:p>
        </p:txBody>
      </p:sp>
    </p:spTree>
    <p:extLst>
      <p:ext uri="{BB962C8B-B14F-4D97-AF65-F5344CB8AC3E}">
        <p14:creationId xmlns:p14="http://schemas.microsoft.com/office/powerpoint/2010/main" val="48889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E1F0C4-639B-4ADD-BA73-975CE1FC1F0A}" type="datetimeFigureOut">
              <a:rPr lang="en-GB" smtClean="0"/>
              <a:t>12/08/2022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77E85A-2B9E-4EBB-A38B-96807363181B}" type="slidenum">
              <a:rPr lang="en-GB" smtClean="0"/>
              <a:t>‹#›</a:t>
            </a:fld>
            <a:endParaRPr lang="en-GB"/>
          </a:p>
        </p:txBody>
      </p:sp>
    </p:spTree>
    <p:extLst>
      <p:ext uri="{BB962C8B-B14F-4D97-AF65-F5344CB8AC3E}">
        <p14:creationId xmlns:p14="http://schemas.microsoft.com/office/powerpoint/2010/main" val="67560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1F0C4-639B-4ADD-BA73-975CE1FC1F0A}" type="datetimeFigureOut">
              <a:rPr lang="en-GB" smtClean="0"/>
              <a:t>12/08/2022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77E85A-2B9E-4EBB-A38B-96807363181B}" type="slidenum">
              <a:rPr lang="en-GB" smtClean="0"/>
              <a:t>‹#›</a:t>
            </a:fld>
            <a:endParaRPr lang="en-GB"/>
          </a:p>
        </p:txBody>
      </p:sp>
    </p:spTree>
    <p:extLst>
      <p:ext uri="{BB962C8B-B14F-4D97-AF65-F5344CB8AC3E}">
        <p14:creationId xmlns:p14="http://schemas.microsoft.com/office/powerpoint/2010/main" val="245148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E1F0C4-639B-4ADD-BA73-975CE1FC1F0A}" type="datetimeFigureOut">
              <a:rPr lang="en-GB" smtClean="0"/>
              <a:t>12/08/2022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77E85A-2B9E-4EBB-A38B-96807363181B}" type="slidenum">
              <a:rPr lang="en-GB" smtClean="0"/>
              <a:t>‹#›</a:t>
            </a:fld>
            <a:endParaRPr lang="en-GB"/>
          </a:p>
        </p:txBody>
      </p:sp>
    </p:spTree>
    <p:extLst>
      <p:ext uri="{BB962C8B-B14F-4D97-AF65-F5344CB8AC3E}">
        <p14:creationId xmlns:p14="http://schemas.microsoft.com/office/powerpoint/2010/main" val="18061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E1F0C4-639B-4ADD-BA73-975CE1FC1F0A}" type="datetimeFigureOut">
              <a:rPr lang="en-GB" smtClean="0"/>
              <a:t>12/08/2022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77E85A-2B9E-4EBB-A38B-96807363181B}" type="slidenum">
              <a:rPr lang="en-GB" smtClean="0"/>
              <a:t>‹#›</a:t>
            </a:fld>
            <a:endParaRPr lang="en-GB"/>
          </a:p>
        </p:txBody>
      </p:sp>
    </p:spTree>
    <p:extLst>
      <p:ext uri="{BB962C8B-B14F-4D97-AF65-F5344CB8AC3E}">
        <p14:creationId xmlns:p14="http://schemas.microsoft.com/office/powerpoint/2010/main" val="1697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1F0C4-639B-4ADD-BA73-975CE1FC1F0A}" type="datetimeFigureOut">
              <a:rPr lang="en-GB" smtClean="0"/>
              <a:t>12/08/2022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7E85A-2B9E-4EBB-A38B-96807363181B}" type="slidenum">
              <a:rPr lang="en-GB" smtClean="0"/>
              <a:t>‹#›</a:t>
            </a:fld>
            <a:endParaRPr lang="en-GB"/>
          </a:p>
        </p:txBody>
      </p:sp>
    </p:spTree>
    <p:extLst>
      <p:ext uri="{BB962C8B-B14F-4D97-AF65-F5344CB8AC3E}">
        <p14:creationId xmlns:p14="http://schemas.microsoft.com/office/powerpoint/2010/main" val="2853395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b="1" dirty="0" smtClean="0"/>
              <a:t>SPATIAL RESOLUTION</a:t>
            </a:r>
            <a:endParaRPr lang="en-GB" sz="5400" b="1" dirty="0"/>
          </a:p>
        </p:txBody>
      </p:sp>
      <p:pic>
        <p:nvPicPr>
          <p:cNvPr id="3" name="Picture 2"/>
          <p:cNvPicPr>
            <a:picLocks noChangeAspect="1"/>
          </p:cNvPicPr>
          <p:nvPr/>
        </p:nvPicPr>
        <p:blipFill>
          <a:blip r:embed="rId2"/>
          <a:stretch>
            <a:fillRect/>
          </a:stretch>
        </p:blipFill>
        <p:spPr>
          <a:xfrm>
            <a:off x="639678" y="1957382"/>
            <a:ext cx="5183605" cy="4371963"/>
          </a:xfrm>
          <a:prstGeom prst="rect">
            <a:avLst/>
          </a:prstGeom>
        </p:spPr>
      </p:pic>
      <p:pic>
        <p:nvPicPr>
          <p:cNvPr id="4" name="Picture 4" descr="Resolutions - Physics E-Portfol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146" y="1939041"/>
            <a:ext cx="4937654" cy="440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2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CAROTID STENOSIS</a:t>
            </a:r>
            <a:endParaRPr lang="en-GB" b="1" dirty="0"/>
          </a:p>
        </p:txBody>
      </p:sp>
      <p:pic>
        <p:nvPicPr>
          <p:cNvPr id="3" name="Picture 2"/>
          <p:cNvPicPr>
            <a:picLocks noChangeAspect="1"/>
          </p:cNvPicPr>
          <p:nvPr/>
        </p:nvPicPr>
        <p:blipFill>
          <a:blip r:embed="rId2"/>
          <a:stretch>
            <a:fillRect/>
          </a:stretch>
        </p:blipFill>
        <p:spPr>
          <a:xfrm>
            <a:off x="1050879" y="1542196"/>
            <a:ext cx="9758148" cy="4752833"/>
          </a:xfrm>
          <a:prstGeom prst="rect">
            <a:avLst/>
          </a:prstGeom>
        </p:spPr>
      </p:pic>
    </p:spTree>
    <p:extLst>
      <p:ext uri="{BB962C8B-B14F-4D97-AF65-F5344CB8AC3E}">
        <p14:creationId xmlns:p14="http://schemas.microsoft.com/office/powerpoint/2010/main" val="199946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PROXIMAL AORTA</a:t>
            </a:r>
            <a:endParaRPr lang="en-GB" b="1" dirty="0"/>
          </a:p>
        </p:txBody>
      </p:sp>
      <p:pic>
        <p:nvPicPr>
          <p:cNvPr id="3" name="Picture 2"/>
          <p:cNvPicPr>
            <a:picLocks noChangeAspect="1"/>
          </p:cNvPicPr>
          <p:nvPr/>
        </p:nvPicPr>
        <p:blipFill>
          <a:blip r:embed="rId2"/>
          <a:stretch>
            <a:fillRect/>
          </a:stretch>
        </p:blipFill>
        <p:spPr>
          <a:xfrm>
            <a:off x="1053153" y="1480000"/>
            <a:ext cx="10085694" cy="4962525"/>
          </a:xfrm>
          <a:prstGeom prst="rect">
            <a:avLst/>
          </a:prstGeom>
        </p:spPr>
      </p:pic>
    </p:spTree>
    <p:extLst>
      <p:ext uri="{BB962C8B-B14F-4D97-AF65-F5344CB8AC3E}">
        <p14:creationId xmlns:p14="http://schemas.microsoft.com/office/powerpoint/2010/main" val="22063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9651"/>
          </a:xfrm>
        </p:spPr>
        <p:txBody>
          <a:bodyPr/>
          <a:lstStyle/>
          <a:p>
            <a:pPr algn="ctr"/>
            <a:r>
              <a:rPr lang="en-GB" b="1" dirty="0" smtClean="0"/>
              <a:t>PROXIMAL AORTA</a:t>
            </a:r>
            <a:endParaRPr lang="en-GB" b="1" dirty="0"/>
          </a:p>
        </p:txBody>
      </p:sp>
      <p:pic>
        <p:nvPicPr>
          <p:cNvPr id="3" name="Picture 2"/>
          <p:cNvPicPr>
            <a:picLocks noChangeAspect="1"/>
          </p:cNvPicPr>
          <p:nvPr/>
        </p:nvPicPr>
        <p:blipFill>
          <a:blip r:embed="rId2"/>
          <a:stretch>
            <a:fillRect/>
          </a:stretch>
        </p:blipFill>
        <p:spPr>
          <a:xfrm>
            <a:off x="1705970" y="1364776"/>
            <a:ext cx="8393373" cy="4490112"/>
          </a:xfrm>
          <a:prstGeom prst="rect">
            <a:avLst/>
          </a:prstGeom>
        </p:spPr>
      </p:pic>
    </p:spTree>
    <p:extLst>
      <p:ext uri="{BB962C8B-B14F-4D97-AF65-F5344CB8AC3E}">
        <p14:creationId xmlns:p14="http://schemas.microsoft.com/office/powerpoint/2010/main" val="100856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469"/>
          </a:xfrm>
        </p:spPr>
        <p:txBody>
          <a:bodyPr/>
          <a:lstStyle/>
          <a:p>
            <a:pPr algn="ctr"/>
            <a:r>
              <a:rPr lang="en-GB" b="1" dirty="0" smtClean="0"/>
              <a:t>TRANSVERSE AORTA</a:t>
            </a:r>
            <a:endParaRPr lang="en-GB" b="1" dirty="0"/>
          </a:p>
        </p:txBody>
      </p:sp>
      <p:pic>
        <p:nvPicPr>
          <p:cNvPr id="3" name="Picture 2"/>
          <p:cNvPicPr>
            <a:picLocks noChangeAspect="1"/>
          </p:cNvPicPr>
          <p:nvPr/>
        </p:nvPicPr>
        <p:blipFill>
          <a:blip r:embed="rId2"/>
          <a:stretch>
            <a:fillRect/>
          </a:stretch>
        </p:blipFill>
        <p:spPr>
          <a:xfrm>
            <a:off x="359675" y="1551438"/>
            <a:ext cx="5167668" cy="4367284"/>
          </a:xfrm>
          <a:prstGeom prst="rect">
            <a:avLst/>
          </a:prstGeom>
        </p:spPr>
      </p:pic>
      <p:pic>
        <p:nvPicPr>
          <p:cNvPr id="5" name="Picture 4"/>
          <p:cNvPicPr>
            <a:picLocks noChangeAspect="1"/>
          </p:cNvPicPr>
          <p:nvPr/>
        </p:nvPicPr>
        <p:blipFill>
          <a:blip r:embed="rId3"/>
          <a:stretch>
            <a:fillRect/>
          </a:stretch>
        </p:blipFill>
        <p:spPr>
          <a:xfrm>
            <a:off x="6096000" y="1551439"/>
            <a:ext cx="5722961" cy="4367284"/>
          </a:xfrm>
          <a:prstGeom prst="rect">
            <a:avLst/>
          </a:prstGeom>
        </p:spPr>
      </p:pic>
    </p:spTree>
    <p:extLst>
      <p:ext uri="{BB962C8B-B14F-4D97-AF65-F5344CB8AC3E}">
        <p14:creationId xmlns:p14="http://schemas.microsoft.com/office/powerpoint/2010/main" val="21486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945060"/>
          </a:xfrm>
        </p:spPr>
        <p:txBody>
          <a:bodyPr/>
          <a:lstStyle/>
          <a:p>
            <a:pPr algn="ctr"/>
            <a:r>
              <a:rPr lang="en-GB" b="1" dirty="0" smtClean="0"/>
              <a:t>SAPHENOFEMORAL JUNCTION</a:t>
            </a:r>
            <a:endParaRPr lang="en-GB" b="1" dirty="0"/>
          </a:p>
        </p:txBody>
      </p:sp>
      <p:pic>
        <p:nvPicPr>
          <p:cNvPr id="4" name="Picture 3"/>
          <p:cNvPicPr>
            <a:picLocks noChangeAspect="1"/>
          </p:cNvPicPr>
          <p:nvPr/>
        </p:nvPicPr>
        <p:blipFill>
          <a:blip r:embed="rId2"/>
          <a:stretch>
            <a:fillRect/>
          </a:stretch>
        </p:blipFill>
        <p:spPr>
          <a:xfrm>
            <a:off x="2981467" y="1310186"/>
            <a:ext cx="6229066" cy="5190889"/>
          </a:xfrm>
          <a:prstGeom prst="rect">
            <a:avLst/>
          </a:prstGeom>
        </p:spPr>
      </p:pic>
    </p:spTree>
    <p:extLst>
      <p:ext uri="{BB962C8B-B14F-4D97-AF65-F5344CB8AC3E}">
        <p14:creationId xmlns:p14="http://schemas.microsoft.com/office/powerpoint/2010/main" val="27991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3174"/>
          </a:xfrm>
        </p:spPr>
        <p:txBody>
          <a:bodyPr/>
          <a:lstStyle/>
          <a:p>
            <a:pPr algn="ctr"/>
            <a:r>
              <a:rPr lang="en-GB" b="1" dirty="0" smtClean="0"/>
              <a:t>LONG SAPHENOUS VEIN</a:t>
            </a:r>
            <a:endParaRPr lang="en-GB" b="1" dirty="0"/>
          </a:p>
        </p:txBody>
      </p:sp>
      <p:pic>
        <p:nvPicPr>
          <p:cNvPr id="3" name="Picture 2"/>
          <p:cNvPicPr>
            <a:picLocks noChangeAspect="1"/>
          </p:cNvPicPr>
          <p:nvPr/>
        </p:nvPicPr>
        <p:blipFill>
          <a:blip r:embed="rId2"/>
          <a:stretch>
            <a:fillRect/>
          </a:stretch>
        </p:blipFill>
        <p:spPr>
          <a:xfrm>
            <a:off x="2373358" y="1396619"/>
            <a:ext cx="7221017" cy="5322810"/>
          </a:xfrm>
          <a:prstGeom prst="rect">
            <a:avLst/>
          </a:prstGeom>
        </p:spPr>
      </p:pic>
    </p:spTree>
    <p:extLst>
      <p:ext uri="{BB962C8B-B14F-4D97-AF65-F5344CB8AC3E}">
        <p14:creationId xmlns:p14="http://schemas.microsoft.com/office/powerpoint/2010/main" val="317221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693" y="3376057"/>
            <a:ext cx="9998389" cy="1938992"/>
          </a:xfrm>
          <a:prstGeom prst="rect">
            <a:avLst/>
          </a:prstGeom>
        </p:spPr>
        <p:txBody>
          <a:bodyPr wrap="square">
            <a:spAutoFit/>
          </a:bodyPr>
          <a:lstStyle/>
          <a:p>
            <a:r>
              <a:rPr lang="en-GB" sz="2400" b="1" i="0" dirty="0" smtClean="0">
                <a:solidFill>
                  <a:srgbClr val="000000"/>
                </a:solidFill>
                <a:effectLst/>
                <a:latin typeface="Arial" panose="020B0604020202020204" pitchFamily="34" charset="0"/>
              </a:rPr>
              <a:t>Axial Resolution</a:t>
            </a:r>
            <a:r>
              <a:rPr lang="en-GB" sz="2400" b="0" i="0" dirty="0" smtClean="0">
                <a:solidFill>
                  <a:srgbClr val="000000"/>
                </a:solidFill>
                <a:effectLst/>
                <a:latin typeface="Arial" panose="020B0604020202020204" pitchFamily="34" charset="0"/>
              </a:rPr>
              <a:t> – The ability to distinguish between two structures n the axial dimension.  AR is dependent on frequency, pulse duration, and the medium.  Shorter pulse durations and higher frequencies result in lower axial resolutions which yield more accurate images. Typical AR values are from </a:t>
            </a:r>
            <a:r>
              <a:rPr lang="en-GB" sz="2400" b="0" i="0" dirty="0" err="1" smtClean="0">
                <a:solidFill>
                  <a:srgbClr val="000000"/>
                </a:solidFill>
                <a:effectLst/>
                <a:latin typeface="Arial" panose="020B0604020202020204" pitchFamily="34" charset="0"/>
              </a:rPr>
              <a:t>0.1mm</a:t>
            </a:r>
            <a:r>
              <a:rPr lang="en-GB" sz="2400" b="0" i="0" dirty="0" smtClean="0">
                <a:solidFill>
                  <a:srgbClr val="000000"/>
                </a:solidFill>
                <a:effectLst/>
                <a:latin typeface="Arial" panose="020B0604020202020204" pitchFamily="34" charset="0"/>
              </a:rPr>
              <a:t> to </a:t>
            </a:r>
            <a:r>
              <a:rPr lang="en-GB" sz="2400" b="0" i="0" dirty="0" err="1" smtClean="0">
                <a:solidFill>
                  <a:srgbClr val="000000"/>
                </a:solidFill>
                <a:effectLst/>
                <a:latin typeface="Arial" panose="020B0604020202020204" pitchFamily="34" charset="0"/>
              </a:rPr>
              <a:t>10mm</a:t>
            </a:r>
            <a:r>
              <a:rPr lang="en-GB" sz="2400" b="0" i="0" dirty="0" smtClean="0">
                <a:solidFill>
                  <a:srgbClr val="000000"/>
                </a:solidFill>
                <a:effectLst/>
                <a:latin typeface="Arial" panose="020B0604020202020204" pitchFamily="34" charset="0"/>
              </a:rPr>
              <a:t>.</a:t>
            </a:r>
            <a:endParaRPr lang="en-GB" sz="2400" dirty="0"/>
          </a:p>
        </p:txBody>
      </p:sp>
      <p:sp>
        <p:nvSpPr>
          <p:cNvPr id="3" name="Rectangle 2"/>
          <p:cNvSpPr/>
          <p:nvPr/>
        </p:nvSpPr>
        <p:spPr>
          <a:xfrm>
            <a:off x="1082694" y="1194867"/>
            <a:ext cx="9998389" cy="1569660"/>
          </a:xfrm>
          <a:prstGeom prst="rect">
            <a:avLst/>
          </a:prstGeom>
        </p:spPr>
        <p:txBody>
          <a:bodyPr wrap="square">
            <a:spAutoFit/>
          </a:bodyPr>
          <a:lstStyle/>
          <a:p>
            <a:r>
              <a:rPr lang="en-GB" sz="2400" b="1" i="0" dirty="0" smtClean="0">
                <a:solidFill>
                  <a:srgbClr val="000000"/>
                </a:solidFill>
                <a:effectLst/>
                <a:latin typeface="Arial" panose="020B0604020202020204" pitchFamily="34" charset="0"/>
              </a:rPr>
              <a:t>Lateral Resolution</a:t>
            </a:r>
            <a:r>
              <a:rPr lang="en-GB" sz="2400" b="0" i="0" dirty="0" smtClean="0">
                <a:solidFill>
                  <a:srgbClr val="000000"/>
                </a:solidFill>
                <a:effectLst/>
                <a:latin typeface="Arial" panose="020B0604020202020204" pitchFamily="34" charset="0"/>
              </a:rPr>
              <a:t> – The ability to resolve two structures in the lateral dimension.  Lateral resolution is equal to the beam width.  The best lateral resolution is at the focus.  High frequency beams improve lateral resolution because they diverge less in the far field.</a:t>
            </a:r>
            <a:endParaRPr lang="en-GB" sz="2400" dirty="0"/>
          </a:p>
        </p:txBody>
      </p:sp>
    </p:spTree>
    <p:extLst>
      <p:ext uri="{BB962C8B-B14F-4D97-AF65-F5344CB8AC3E}">
        <p14:creationId xmlns:p14="http://schemas.microsoft.com/office/powerpoint/2010/main" val="126224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2765" y="2105777"/>
            <a:ext cx="10170192" cy="3721253"/>
          </a:xfrm>
          <a:prstGeom prst="rect">
            <a:avLst/>
          </a:prstGeom>
        </p:spPr>
      </p:pic>
      <p:sp>
        <p:nvSpPr>
          <p:cNvPr id="5" name="Title 4"/>
          <p:cNvSpPr>
            <a:spLocks noGrp="1"/>
          </p:cNvSpPr>
          <p:nvPr>
            <p:ph type="title"/>
          </p:nvPr>
        </p:nvSpPr>
        <p:spPr>
          <a:xfrm>
            <a:off x="838200" y="365125"/>
            <a:ext cx="10515600" cy="1018507"/>
          </a:xfrm>
        </p:spPr>
        <p:txBody>
          <a:bodyPr/>
          <a:lstStyle/>
          <a:p>
            <a:pPr algn="ctr"/>
            <a:r>
              <a:rPr lang="en-GB" b="1" dirty="0" smtClean="0"/>
              <a:t>FOCAL ZONE</a:t>
            </a:r>
            <a:endParaRPr lang="en-GB" b="1" dirty="0"/>
          </a:p>
        </p:txBody>
      </p:sp>
    </p:spTree>
    <p:extLst>
      <p:ext uri="{BB962C8B-B14F-4D97-AF65-F5344CB8AC3E}">
        <p14:creationId xmlns:p14="http://schemas.microsoft.com/office/powerpoint/2010/main" val="223912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99216"/>
            <a:ext cx="10659979" cy="4769236"/>
          </a:xfrm>
          <a:prstGeom prst="rect">
            <a:avLst/>
          </a:prstGeom>
        </p:spPr>
      </p:pic>
      <p:sp>
        <p:nvSpPr>
          <p:cNvPr id="4" name="Title 3"/>
          <p:cNvSpPr>
            <a:spLocks noGrp="1"/>
          </p:cNvSpPr>
          <p:nvPr>
            <p:ph type="title"/>
          </p:nvPr>
        </p:nvSpPr>
        <p:spPr>
          <a:xfrm>
            <a:off x="838200" y="365125"/>
            <a:ext cx="10515600" cy="886159"/>
          </a:xfrm>
        </p:spPr>
        <p:txBody>
          <a:bodyPr/>
          <a:lstStyle/>
          <a:p>
            <a:pPr algn="ctr"/>
            <a:r>
              <a:rPr lang="en-GB" b="1" dirty="0" smtClean="0"/>
              <a:t>DOPPLER SHIFT</a:t>
            </a:r>
            <a:endParaRPr lang="en-GB" b="1" dirty="0"/>
          </a:p>
        </p:txBody>
      </p:sp>
    </p:spTree>
    <p:extLst>
      <p:ext uri="{BB962C8B-B14F-4D97-AF65-F5344CB8AC3E}">
        <p14:creationId xmlns:p14="http://schemas.microsoft.com/office/powerpoint/2010/main" val="35087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8349"/>
          </a:xfrm>
        </p:spPr>
        <p:txBody>
          <a:bodyPr/>
          <a:lstStyle/>
          <a:p>
            <a:pPr algn="ctr"/>
            <a:r>
              <a:rPr lang="en-GB" b="1" dirty="0" smtClean="0"/>
              <a:t>COLOUR DOPPLER</a:t>
            </a:r>
            <a:endParaRPr lang="en-GB" b="1" dirty="0"/>
          </a:p>
        </p:txBody>
      </p:sp>
      <p:pic>
        <p:nvPicPr>
          <p:cNvPr id="3" name="Picture 2"/>
          <p:cNvPicPr>
            <a:picLocks noChangeAspect="1"/>
          </p:cNvPicPr>
          <p:nvPr/>
        </p:nvPicPr>
        <p:blipFill>
          <a:blip r:embed="rId2"/>
          <a:stretch>
            <a:fillRect/>
          </a:stretch>
        </p:blipFill>
        <p:spPr>
          <a:xfrm>
            <a:off x="838200" y="1728537"/>
            <a:ext cx="10515601" cy="4724400"/>
          </a:xfrm>
          <a:prstGeom prst="rect">
            <a:avLst/>
          </a:prstGeom>
        </p:spPr>
      </p:pic>
    </p:spTree>
    <p:extLst>
      <p:ext uri="{BB962C8B-B14F-4D97-AF65-F5344CB8AC3E}">
        <p14:creationId xmlns:p14="http://schemas.microsoft.com/office/powerpoint/2010/main" val="30338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4558" y="1457078"/>
            <a:ext cx="10549242" cy="5197642"/>
          </a:xfrm>
          <a:prstGeom prst="rect">
            <a:avLst/>
          </a:prstGeom>
        </p:spPr>
      </p:pic>
      <p:sp>
        <p:nvSpPr>
          <p:cNvPr id="6" name="Title 5"/>
          <p:cNvSpPr>
            <a:spLocks noGrp="1"/>
          </p:cNvSpPr>
          <p:nvPr>
            <p:ph type="title"/>
          </p:nvPr>
        </p:nvSpPr>
        <p:spPr>
          <a:xfrm>
            <a:off x="838200" y="365126"/>
            <a:ext cx="10515600" cy="931412"/>
          </a:xfrm>
        </p:spPr>
        <p:txBody>
          <a:bodyPr/>
          <a:lstStyle/>
          <a:p>
            <a:pPr algn="ctr"/>
            <a:r>
              <a:rPr lang="en-GB" b="1" dirty="0" smtClean="0"/>
              <a:t>IMAGE FORMATION</a:t>
            </a:r>
            <a:endParaRPr lang="en-GB" b="1" dirty="0"/>
          </a:p>
        </p:txBody>
      </p:sp>
    </p:spTree>
    <p:extLst>
      <p:ext uri="{BB962C8B-B14F-4D97-AF65-F5344CB8AC3E}">
        <p14:creationId xmlns:p14="http://schemas.microsoft.com/office/powerpoint/2010/main" val="129236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ALIASING</a:t>
            </a:r>
            <a:endParaRPr lang="en-GB" b="1" dirty="0"/>
          </a:p>
        </p:txBody>
      </p:sp>
      <p:pic>
        <p:nvPicPr>
          <p:cNvPr id="3" name="Picture 2"/>
          <p:cNvPicPr>
            <a:picLocks noChangeAspect="1"/>
          </p:cNvPicPr>
          <p:nvPr/>
        </p:nvPicPr>
        <p:blipFill>
          <a:blip r:embed="rId2"/>
          <a:stretch>
            <a:fillRect/>
          </a:stretch>
        </p:blipFill>
        <p:spPr>
          <a:xfrm>
            <a:off x="838200" y="1690688"/>
            <a:ext cx="10515600" cy="4573634"/>
          </a:xfrm>
          <a:prstGeom prst="rect">
            <a:avLst/>
          </a:prstGeom>
        </p:spPr>
      </p:pic>
    </p:spTree>
    <p:extLst>
      <p:ext uri="{BB962C8B-B14F-4D97-AF65-F5344CB8AC3E}">
        <p14:creationId xmlns:p14="http://schemas.microsoft.com/office/powerpoint/2010/main" val="44696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SPECTRAL </a:t>
            </a:r>
            <a:r>
              <a:rPr lang="en-GB" b="1" dirty="0" err="1" smtClean="0"/>
              <a:t>ALISING</a:t>
            </a:r>
            <a:endParaRPr lang="en-GB" b="1" dirty="0"/>
          </a:p>
        </p:txBody>
      </p:sp>
      <p:pic>
        <p:nvPicPr>
          <p:cNvPr id="3" name="Picture 2"/>
          <p:cNvPicPr>
            <a:picLocks noChangeAspect="1"/>
          </p:cNvPicPr>
          <p:nvPr/>
        </p:nvPicPr>
        <p:blipFill>
          <a:blip r:embed="rId2"/>
          <a:stretch>
            <a:fillRect/>
          </a:stretch>
        </p:blipFill>
        <p:spPr>
          <a:xfrm>
            <a:off x="838200" y="1690688"/>
            <a:ext cx="10631926" cy="4464452"/>
          </a:xfrm>
          <a:prstGeom prst="rect">
            <a:avLst/>
          </a:prstGeom>
        </p:spPr>
      </p:pic>
    </p:spTree>
    <p:extLst>
      <p:ext uri="{BB962C8B-B14F-4D97-AF65-F5344CB8AC3E}">
        <p14:creationId xmlns:p14="http://schemas.microsoft.com/office/powerpoint/2010/main" val="360391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469"/>
          </a:xfrm>
        </p:spPr>
        <p:txBody>
          <a:bodyPr/>
          <a:lstStyle/>
          <a:p>
            <a:pPr algn="ctr"/>
            <a:r>
              <a:rPr lang="en-GB" b="1" dirty="0" smtClean="0"/>
              <a:t>CAROTID STENOSIS</a:t>
            </a:r>
            <a:endParaRPr lang="en-GB" b="1" dirty="0"/>
          </a:p>
        </p:txBody>
      </p:sp>
      <p:pic>
        <p:nvPicPr>
          <p:cNvPr id="3" name="Picture 2"/>
          <p:cNvPicPr>
            <a:picLocks noChangeAspect="1"/>
          </p:cNvPicPr>
          <p:nvPr/>
        </p:nvPicPr>
        <p:blipFill>
          <a:blip r:embed="rId2"/>
          <a:stretch>
            <a:fillRect/>
          </a:stretch>
        </p:blipFill>
        <p:spPr>
          <a:xfrm>
            <a:off x="838200" y="1255594"/>
            <a:ext cx="10066361" cy="5287143"/>
          </a:xfrm>
          <a:prstGeom prst="rect">
            <a:avLst/>
          </a:prstGeom>
        </p:spPr>
      </p:pic>
    </p:spTree>
    <p:extLst>
      <p:ext uri="{BB962C8B-B14F-4D97-AF65-F5344CB8AC3E}">
        <p14:creationId xmlns:p14="http://schemas.microsoft.com/office/powerpoint/2010/main" val="1289632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142</Words>
  <Application>Microsoft Office PowerPoint</Application>
  <PresentationFormat>Widescreen</PresentationFormat>
  <Paragraphs>16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SPATIAL RESOLUTION</vt:lpstr>
      <vt:lpstr>PowerPoint Presentation</vt:lpstr>
      <vt:lpstr>FOCAL ZONE</vt:lpstr>
      <vt:lpstr>DOPPLER SHIFT</vt:lpstr>
      <vt:lpstr>COLOUR DOPPLER</vt:lpstr>
      <vt:lpstr>IMAGE FORMATION</vt:lpstr>
      <vt:lpstr>ALIASING</vt:lpstr>
      <vt:lpstr>SPECTRAL ALISING</vt:lpstr>
      <vt:lpstr>CAROTID STENOSIS</vt:lpstr>
      <vt:lpstr>CAROTID STENOSIS</vt:lpstr>
      <vt:lpstr>PROXIMAL AORTA</vt:lpstr>
      <vt:lpstr>PROXIMAL AORTA</vt:lpstr>
      <vt:lpstr>TRANSVERSE AORTA</vt:lpstr>
      <vt:lpstr>SAPHENOFEMORAL JUNCTION</vt:lpstr>
      <vt:lpstr>LONG SAPHENOUS VEIN</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Grimley, Emmanuel</dc:creator>
  <cp:lastModifiedBy>Grimley, Emmanuel</cp:lastModifiedBy>
  <cp:revision>17</cp:revision>
  <dcterms:created xsi:type="dcterms:W3CDTF">2022-07-19T11:40:06Z</dcterms:created>
  <dcterms:modified xsi:type="dcterms:W3CDTF">2022-08-12T14:41:28Z</dcterms:modified>
</cp:coreProperties>
</file>