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58" r:id="rId7"/>
    <p:sldId id="259" r:id="rId8"/>
    <p:sldId id="260" r:id="rId9"/>
    <p:sldId id="261" r:id="rId10"/>
    <p:sldId id="262" r:id="rId11"/>
    <p:sldId id="263" r:id="rId12"/>
    <p:sldId id="267" r:id="rId13"/>
    <p:sldId id="268" r:id="rId14"/>
    <p:sldId id="269" r:id="rId15"/>
    <p:sldId id="270" r:id="rId16"/>
    <p:sldId id="276" r:id="rId17"/>
    <p:sldId id="277" r:id="rId18"/>
    <p:sldId id="271" r:id="rId19"/>
    <p:sldId id="272" r:id="rId20"/>
    <p:sldId id="273" r:id="rId21"/>
    <p:sldId id="27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77" d="100"/>
          <a:sy n="77" d="100"/>
        </p:scale>
        <p:origin x="12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D068-2EAB-4590-80E0-B39D98942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531A27-E32C-479A-8648-FF349CBF4C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48326D-AF02-4945-9C8D-DB84C29DA4DC}"/>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5" name="Footer Placeholder 4">
            <a:extLst>
              <a:ext uri="{FF2B5EF4-FFF2-40B4-BE49-F238E27FC236}">
                <a16:creationId xmlns:a16="http://schemas.microsoft.com/office/drawing/2014/main" id="{DAE5737F-EE42-41DF-82C9-484D462747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FDD95-D7D7-4DC9-B74F-FF7A552A8414}"/>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421198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DE81-29B2-412B-9EB2-A702EBD426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58CF88-8601-4ED6-98CD-5A26A68CF9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EF842B-C79D-4A87-8AA7-4CA7C880A7C9}"/>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5" name="Footer Placeholder 4">
            <a:extLst>
              <a:ext uri="{FF2B5EF4-FFF2-40B4-BE49-F238E27FC236}">
                <a16:creationId xmlns:a16="http://schemas.microsoft.com/office/drawing/2014/main" id="{663855AD-1891-4DED-B4AD-9C0F8B4EB8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2FE14-D19F-4DB7-B5C3-9BCFBADEE0C9}"/>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264215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11F29D-C8AE-44C3-BFBE-74F8BB1E1A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757612-4613-4E8E-ACFD-18F93306C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20B535-D742-4078-84CD-F92080F09C37}"/>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5" name="Footer Placeholder 4">
            <a:extLst>
              <a:ext uri="{FF2B5EF4-FFF2-40B4-BE49-F238E27FC236}">
                <a16:creationId xmlns:a16="http://schemas.microsoft.com/office/drawing/2014/main" id="{C5AB610A-7E29-4102-935C-F2F6040C18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FBA76-6B4B-4461-BAC4-D75BF5273C8C}"/>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399350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7449-5869-4F62-9752-20AF45FF63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CAA616-5F37-4535-9FF8-F9E94871EE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BE69B5-5481-4045-AA3A-A47D665A88DE}"/>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5" name="Footer Placeholder 4">
            <a:extLst>
              <a:ext uri="{FF2B5EF4-FFF2-40B4-BE49-F238E27FC236}">
                <a16:creationId xmlns:a16="http://schemas.microsoft.com/office/drawing/2014/main" id="{8E70246A-63F5-4721-95A4-4B2D89BF7B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3F881-3F61-4D67-BA45-DAC19D0F7E5D}"/>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429494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63A0-52FC-47F2-9148-9B18556FFD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0D5C3C-57EA-47D1-8BBE-C489CF9DB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6B11E4-7175-4CC1-83F4-F166219450AF}"/>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5" name="Footer Placeholder 4">
            <a:extLst>
              <a:ext uri="{FF2B5EF4-FFF2-40B4-BE49-F238E27FC236}">
                <a16:creationId xmlns:a16="http://schemas.microsoft.com/office/drawing/2014/main" id="{41CAC003-BCC0-4275-931D-6DD896F3E7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EF3CF-3F88-41D8-92B6-537377CF1900}"/>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106726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2FC0-1039-4F98-8EE5-D147BB10AE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B20D4A-AA53-41D1-86E5-4A2145215B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FC2211-B255-4153-9319-F847ED680C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0121A5-9F94-4D3D-8EE0-43B010079B02}"/>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6" name="Footer Placeholder 5">
            <a:extLst>
              <a:ext uri="{FF2B5EF4-FFF2-40B4-BE49-F238E27FC236}">
                <a16:creationId xmlns:a16="http://schemas.microsoft.com/office/drawing/2014/main" id="{877DFE35-7F45-41FC-A965-A21F5011E4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A1BBC6-9545-4FED-A5C3-63B8EB1B9D8C}"/>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341302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56B9-771D-413A-8B84-6736CFB7E8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76317A-EA41-4F5C-ABB2-A9E88CB8D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192DDD-C606-4899-8AA2-A25E6055F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E33399-DA19-48D4-AEFB-FD6946B56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44AA49-2FB4-4D7C-94AE-CF753405C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F27F69-A649-47BD-A71F-3BC13CEF2769}"/>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8" name="Footer Placeholder 7">
            <a:extLst>
              <a:ext uri="{FF2B5EF4-FFF2-40B4-BE49-F238E27FC236}">
                <a16:creationId xmlns:a16="http://schemas.microsoft.com/office/drawing/2014/main" id="{E19AF039-0C6A-4E43-A190-AAA033C5FE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640DF4-C636-4B6F-BF8B-A78CFFEA84B2}"/>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19707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75B2-F9E2-46BD-AE35-3895ADB76C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56126-31FE-4D9E-8FA4-E9EBC75BF441}"/>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4" name="Footer Placeholder 3">
            <a:extLst>
              <a:ext uri="{FF2B5EF4-FFF2-40B4-BE49-F238E27FC236}">
                <a16:creationId xmlns:a16="http://schemas.microsoft.com/office/drawing/2014/main" id="{946FC927-E356-4CAB-BEBA-84344DF2A9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5435C4-E8EB-4A7E-8E04-F97E5E6F0A33}"/>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23204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17C65-94C3-4408-93EF-3A0DB5DE085E}"/>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3" name="Footer Placeholder 2">
            <a:extLst>
              <a:ext uri="{FF2B5EF4-FFF2-40B4-BE49-F238E27FC236}">
                <a16:creationId xmlns:a16="http://schemas.microsoft.com/office/drawing/2014/main" id="{54ECCDD3-C353-41BF-B239-EDD5462C3C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22D449-022C-471F-B368-F5ABED9DEAF7}"/>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137265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EE5-A4BE-4C2D-A23A-11BF3F46A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B51152-2E11-47C1-A8AF-97A0BC30F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6A96DB-BAB7-4E50-A831-81C050F89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06D2E-1D21-42EE-8FB2-099B1851DD9E}"/>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6" name="Footer Placeholder 5">
            <a:extLst>
              <a:ext uri="{FF2B5EF4-FFF2-40B4-BE49-F238E27FC236}">
                <a16:creationId xmlns:a16="http://schemas.microsoft.com/office/drawing/2014/main" id="{22CD8A1E-6C9F-416E-A3DA-4F251F5C2A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FA090E-4AC2-477E-A96C-AC51FB1EE5C3}"/>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23656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1D4B-B563-4E94-9EED-A748B4D4B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EE431D-8F26-4BF5-8920-8B76A3E13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9BBB0D-EB52-41FC-A57C-5AD39FA69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E6EA3-FAC4-477C-959F-F875617E6EEF}"/>
              </a:ext>
            </a:extLst>
          </p:cNvPr>
          <p:cNvSpPr>
            <a:spLocks noGrp="1"/>
          </p:cNvSpPr>
          <p:nvPr>
            <p:ph type="dt" sz="half" idx="10"/>
          </p:nvPr>
        </p:nvSpPr>
        <p:spPr/>
        <p:txBody>
          <a:bodyPr/>
          <a:lstStyle/>
          <a:p>
            <a:fld id="{FF3707E4-72B1-4C59-B363-0AFDEAFAD1C1}" type="datetimeFigureOut">
              <a:rPr lang="en-GB" smtClean="0"/>
              <a:t>13/09/2022</a:t>
            </a:fld>
            <a:endParaRPr lang="en-GB"/>
          </a:p>
        </p:txBody>
      </p:sp>
      <p:sp>
        <p:nvSpPr>
          <p:cNvPr id="6" name="Footer Placeholder 5">
            <a:extLst>
              <a:ext uri="{FF2B5EF4-FFF2-40B4-BE49-F238E27FC236}">
                <a16:creationId xmlns:a16="http://schemas.microsoft.com/office/drawing/2014/main" id="{3CAEC27F-0331-4A24-BBD6-9020BA1DDF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7A9107-8A80-4251-A646-BF932E48DE2B}"/>
              </a:ext>
            </a:extLst>
          </p:cNvPr>
          <p:cNvSpPr>
            <a:spLocks noGrp="1"/>
          </p:cNvSpPr>
          <p:nvPr>
            <p:ph type="sldNum" sz="quarter" idx="12"/>
          </p:nvPr>
        </p:nvSpPr>
        <p:spPr/>
        <p:txBody>
          <a:bodyPr/>
          <a:lstStyle/>
          <a:p>
            <a:fld id="{8064A848-E30F-4D01-97AB-864FD3CAF877}" type="slidenum">
              <a:rPr lang="en-GB" smtClean="0"/>
              <a:t>‹#›</a:t>
            </a:fld>
            <a:endParaRPr lang="en-GB"/>
          </a:p>
        </p:txBody>
      </p:sp>
    </p:spTree>
    <p:extLst>
      <p:ext uri="{BB962C8B-B14F-4D97-AF65-F5344CB8AC3E}">
        <p14:creationId xmlns:p14="http://schemas.microsoft.com/office/powerpoint/2010/main" val="303349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5CC58-C093-44D7-8694-8D7899676A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658C7B-BF71-4BDD-A94B-088359D3DF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4DB185-E850-4F9D-AE0A-8DEE55A0A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707E4-72B1-4C59-B363-0AFDEAFAD1C1}" type="datetimeFigureOut">
              <a:rPr lang="en-GB" smtClean="0"/>
              <a:t>13/09/2022</a:t>
            </a:fld>
            <a:endParaRPr lang="en-GB"/>
          </a:p>
        </p:txBody>
      </p:sp>
      <p:sp>
        <p:nvSpPr>
          <p:cNvPr id="5" name="Footer Placeholder 4">
            <a:extLst>
              <a:ext uri="{FF2B5EF4-FFF2-40B4-BE49-F238E27FC236}">
                <a16:creationId xmlns:a16="http://schemas.microsoft.com/office/drawing/2014/main" id="{DEA255B9-0A94-4890-AAF9-234AFC59A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E6659D-E3A8-4B2D-B348-E5CAFA92E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4A848-E30F-4D01-97AB-864FD3CAF877}" type="slidenum">
              <a:rPr lang="en-GB" smtClean="0"/>
              <a:t>‹#›</a:t>
            </a:fld>
            <a:endParaRPr lang="en-GB"/>
          </a:p>
        </p:txBody>
      </p:sp>
    </p:spTree>
    <p:extLst>
      <p:ext uri="{BB962C8B-B14F-4D97-AF65-F5344CB8AC3E}">
        <p14:creationId xmlns:p14="http://schemas.microsoft.com/office/powerpoint/2010/main" val="9889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1" name="Rectangle 7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123A0-B4BE-4B2B-AA18-69BFFBBA606F}"/>
              </a:ext>
            </a:extLst>
          </p:cNvPr>
          <p:cNvSpPr>
            <a:spLocks noGrp="1"/>
          </p:cNvSpPr>
          <p:nvPr>
            <p:ph type="ctrTitle"/>
          </p:nvPr>
        </p:nvSpPr>
        <p:spPr>
          <a:xfrm>
            <a:off x="3371787" y="1741337"/>
            <a:ext cx="5448730" cy="2387918"/>
          </a:xfrm>
        </p:spPr>
        <p:txBody>
          <a:bodyPr anchor="b">
            <a:normAutofit/>
          </a:bodyPr>
          <a:lstStyle/>
          <a:p>
            <a:r>
              <a:rPr lang="en-GB" sz="5200">
                <a:solidFill>
                  <a:schemeClr val="tx2"/>
                </a:solidFill>
              </a:rPr>
              <a:t>Vascular Interesting cases meeting </a:t>
            </a:r>
          </a:p>
        </p:txBody>
      </p:sp>
      <p:sp>
        <p:nvSpPr>
          <p:cNvPr id="3" name="Subtitle 2">
            <a:extLst>
              <a:ext uri="{FF2B5EF4-FFF2-40B4-BE49-F238E27FC236}">
                <a16:creationId xmlns:a16="http://schemas.microsoft.com/office/drawing/2014/main" id="{ACBF164F-3A06-48C7-A014-29CD967B0995}"/>
              </a:ext>
            </a:extLst>
          </p:cNvPr>
          <p:cNvSpPr>
            <a:spLocks noGrp="1"/>
          </p:cNvSpPr>
          <p:nvPr>
            <p:ph type="subTitle" idx="1"/>
          </p:nvPr>
        </p:nvSpPr>
        <p:spPr>
          <a:xfrm>
            <a:off x="3371161" y="4200522"/>
            <a:ext cx="5449982" cy="682079"/>
          </a:xfrm>
        </p:spPr>
        <p:txBody>
          <a:bodyPr>
            <a:normAutofit/>
          </a:bodyPr>
          <a:lstStyle/>
          <a:p>
            <a:r>
              <a:rPr lang="en-GB">
                <a:solidFill>
                  <a:schemeClr val="tx2"/>
                </a:solidFill>
              </a:rPr>
              <a:t>Sept 2022</a:t>
            </a:r>
          </a:p>
        </p:txBody>
      </p:sp>
      <p:grpSp>
        <p:nvGrpSpPr>
          <p:cNvPr id="73" name="Group 7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74" name="Freeform: Shape 7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80" name="Freeform: Shape 7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3" name="Freeform: Shape 8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8758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45" name="Freeform: Shape 44">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50" name="Freeform: Shape 49">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C372C70-F24B-4EC4-B085-C4C4401E672B}"/>
              </a:ext>
            </a:extLst>
          </p:cNvPr>
          <p:cNvSpPr>
            <a:spLocks noGrp="1"/>
          </p:cNvSpPr>
          <p:nvPr>
            <p:ph type="ctrTitle"/>
          </p:nvPr>
        </p:nvSpPr>
        <p:spPr>
          <a:xfrm>
            <a:off x="2852289" y="529125"/>
            <a:ext cx="5754696" cy="1211993"/>
          </a:xfrm>
        </p:spPr>
        <p:txBody>
          <a:bodyPr vert="horz" lIns="91440" tIns="45720" rIns="91440" bIns="45720" rtlCol="0" anchor="ctr">
            <a:normAutofit/>
          </a:bodyPr>
          <a:lstStyle/>
          <a:p>
            <a:r>
              <a:rPr lang="en-US" sz="3600" kern="1200" dirty="0">
                <a:solidFill>
                  <a:schemeClr val="tx2"/>
                </a:solidFill>
                <a:latin typeface="+mj-lt"/>
                <a:ea typeface="+mj-ea"/>
                <a:cs typeface="+mj-cs"/>
              </a:rPr>
              <a:t>PRE Exercise ABPI</a:t>
            </a:r>
          </a:p>
        </p:txBody>
      </p:sp>
      <p:sp>
        <p:nvSpPr>
          <p:cNvPr id="3" name="Subtitle 2">
            <a:extLst>
              <a:ext uri="{FF2B5EF4-FFF2-40B4-BE49-F238E27FC236}">
                <a16:creationId xmlns:a16="http://schemas.microsoft.com/office/drawing/2014/main" id="{ECE770BF-AB6E-42C2-965F-203C7A0CC9B2}"/>
              </a:ext>
            </a:extLst>
          </p:cNvPr>
          <p:cNvSpPr>
            <a:spLocks noGrp="1"/>
          </p:cNvSpPr>
          <p:nvPr>
            <p:ph type="subTitle" idx="1"/>
          </p:nvPr>
        </p:nvSpPr>
        <p:spPr>
          <a:xfrm>
            <a:off x="3356579" y="1741118"/>
            <a:ext cx="5709721" cy="2430864"/>
          </a:xfrm>
        </p:spPr>
        <p:txBody>
          <a:bodyPr vert="horz" lIns="91440" tIns="45720" rIns="91440" bIns="45720" rtlCol="0" anchor="t">
            <a:normAutofit fontScale="25000" lnSpcReduction="20000"/>
          </a:bodyPr>
          <a:lstStyle/>
          <a:p>
            <a:pPr indent="-228600" algn="l">
              <a:buFont typeface="Arial" panose="020B0604020202020204" pitchFamily="34" charset="0"/>
              <a:buChar char="•"/>
            </a:pPr>
            <a:r>
              <a:rPr lang="en-US" sz="11200" dirty="0">
                <a:solidFill>
                  <a:schemeClr val="tx2"/>
                </a:solidFill>
              </a:rPr>
              <a:t>LEFT:  PRE-Exercise</a:t>
            </a:r>
          </a:p>
          <a:p>
            <a:pPr indent="-228600" algn="l">
              <a:buFont typeface="Arial" panose="020B0604020202020204" pitchFamily="34" charset="0"/>
              <a:buChar char="•"/>
            </a:pPr>
            <a:r>
              <a:rPr lang="en-US" sz="11200" dirty="0">
                <a:solidFill>
                  <a:schemeClr val="tx2"/>
                </a:solidFill>
              </a:rPr>
              <a:t>Posterior Tibial artery = 130mmHg   (ABPI = 1.0) </a:t>
            </a:r>
          </a:p>
          <a:p>
            <a:pPr indent="-228600" algn="l">
              <a:buFont typeface="Arial" panose="020B0604020202020204" pitchFamily="34" charset="0"/>
              <a:buChar char="•"/>
            </a:pPr>
            <a:r>
              <a:rPr lang="en-US" sz="11200" dirty="0">
                <a:solidFill>
                  <a:schemeClr val="tx2"/>
                </a:solidFill>
              </a:rPr>
              <a:t>Anterior Tibial artery = 120mmHg    (ABPI = 1.0 )</a:t>
            </a:r>
          </a:p>
          <a:p>
            <a:pPr indent="-228600" algn="l">
              <a:buFont typeface="Arial" panose="020B0604020202020204" pitchFamily="34" charset="0"/>
              <a:buChar char="•"/>
            </a:pPr>
            <a:r>
              <a:rPr lang="en-US" sz="11200" dirty="0">
                <a:solidFill>
                  <a:schemeClr val="tx2"/>
                </a:solidFill>
              </a:rPr>
              <a:t>Within normal limits</a:t>
            </a:r>
          </a:p>
          <a:p>
            <a:pPr indent="-228600" algn="l">
              <a:buFont typeface="Arial" panose="020B0604020202020204" pitchFamily="34" charset="0"/>
              <a:buChar char="•"/>
            </a:pPr>
            <a:r>
              <a:rPr lang="en-US" sz="11200" dirty="0">
                <a:solidFill>
                  <a:schemeClr val="tx2"/>
                </a:solidFill>
              </a:rPr>
              <a:t>Left PTA (distal) = triphasic </a:t>
            </a:r>
          </a:p>
          <a:p>
            <a:pPr indent="-228600" algn="l">
              <a:buFont typeface="Arial" panose="020B0604020202020204" pitchFamily="34" charset="0"/>
              <a:buChar char="•"/>
            </a:pPr>
            <a:r>
              <a:rPr lang="en-US" sz="11200" dirty="0">
                <a:solidFill>
                  <a:schemeClr val="tx2"/>
                </a:solidFill>
              </a:rPr>
              <a:t>Left ATA (distal) / DPA =   triphasic</a:t>
            </a:r>
          </a:p>
          <a:p>
            <a:pPr indent="-228600" algn="l">
              <a:buFont typeface="Arial" panose="020B0604020202020204" pitchFamily="34" charset="0"/>
              <a:buChar char="•"/>
            </a:pPr>
            <a:r>
              <a:rPr lang="en-US" sz="11200" dirty="0">
                <a:solidFill>
                  <a:schemeClr val="tx2"/>
                </a:solidFill>
              </a:rPr>
              <a:t>The above waveforms suggest no evidence of significant arterial disease.</a:t>
            </a:r>
          </a:p>
          <a:p>
            <a:pPr indent="-228600" algn="l">
              <a:buFont typeface="Arial" panose="020B0604020202020204" pitchFamily="34" charset="0"/>
              <a:buChar char="•"/>
            </a:pPr>
            <a:endParaRPr lang="en-US" sz="11200" dirty="0">
              <a:solidFill>
                <a:schemeClr val="tx2"/>
              </a:solidFill>
            </a:endParaRPr>
          </a:p>
          <a:p>
            <a:pPr indent="-228600" algn="l">
              <a:buFont typeface="Arial" panose="020B0604020202020204" pitchFamily="34" charset="0"/>
              <a:buChar char="•"/>
            </a:pPr>
            <a:endParaRPr lang="en-US" sz="1400" dirty="0">
              <a:solidFill>
                <a:schemeClr val="tx2"/>
              </a:solidFill>
            </a:endParaRPr>
          </a:p>
          <a:p>
            <a:pPr indent="-228600" algn="l">
              <a:buFont typeface="Arial" panose="020B0604020202020204" pitchFamily="34" charset="0"/>
              <a:buChar char="•"/>
            </a:pPr>
            <a:endParaRPr lang="en-US" sz="1400" dirty="0">
              <a:solidFill>
                <a:schemeClr val="tx2"/>
              </a:solidFill>
            </a:endParaRPr>
          </a:p>
        </p:txBody>
      </p:sp>
    </p:spTree>
    <p:extLst>
      <p:ext uri="{BB962C8B-B14F-4D97-AF65-F5344CB8AC3E}">
        <p14:creationId xmlns:p14="http://schemas.microsoft.com/office/powerpoint/2010/main" val="179454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0" name="Freeform: Shape 19">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5" name="Freeform: Shape 24">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9424497-926E-4446-A112-C8EB057C72DB}"/>
              </a:ext>
            </a:extLst>
          </p:cNvPr>
          <p:cNvSpPr>
            <a:spLocks noGrp="1"/>
          </p:cNvSpPr>
          <p:nvPr>
            <p:ph type="title"/>
          </p:nvPr>
        </p:nvSpPr>
        <p:spPr>
          <a:xfrm>
            <a:off x="2850818" y="3985"/>
            <a:ext cx="5754696" cy="1443815"/>
          </a:xfrm>
        </p:spPr>
        <p:txBody>
          <a:bodyPr anchor="ctr">
            <a:normAutofit/>
          </a:bodyPr>
          <a:lstStyle/>
          <a:p>
            <a:pPr algn="ctr"/>
            <a:r>
              <a:rPr lang="en-GB" sz="3600" dirty="0">
                <a:solidFill>
                  <a:schemeClr val="tx2"/>
                </a:solidFill>
              </a:rPr>
              <a:t>Post Exercise ABPI</a:t>
            </a:r>
          </a:p>
        </p:txBody>
      </p:sp>
      <p:sp>
        <p:nvSpPr>
          <p:cNvPr id="3" name="Content Placeholder 2">
            <a:extLst>
              <a:ext uri="{FF2B5EF4-FFF2-40B4-BE49-F238E27FC236}">
                <a16:creationId xmlns:a16="http://schemas.microsoft.com/office/drawing/2014/main" id="{D2DE17D0-8381-4CC6-B3A7-C3293EA7443F}"/>
              </a:ext>
            </a:extLst>
          </p:cNvPr>
          <p:cNvSpPr>
            <a:spLocks noGrp="1"/>
          </p:cNvSpPr>
          <p:nvPr>
            <p:ph idx="1"/>
          </p:nvPr>
        </p:nvSpPr>
        <p:spPr>
          <a:xfrm>
            <a:off x="3058410" y="1447800"/>
            <a:ext cx="5709721" cy="2430864"/>
          </a:xfrm>
        </p:spPr>
        <p:txBody>
          <a:bodyPr anchor="t">
            <a:normAutofit fontScale="25000" lnSpcReduction="20000"/>
          </a:bodyPr>
          <a:lstStyle/>
          <a:p>
            <a:r>
              <a:rPr lang="en-GB" sz="11200" dirty="0">
                <a:solidFill>
                  <a:schemeClr val="tx2"/>
                </a:solidFill>
              </a:rPr>
              <a:t>LEFT:  </a:t>
            </a:r>
          </a:p>
          <a:p>
            <a:r>
              <a:rPr lang="en-GB" sz="11200" dirty="0">
                <a:solidFill>
                  <a:schemeClr val="tx2"/>
                </a:solidFill>
              </a:rPr>
              <a:t>Posterior Tibial artery = 120mmHg   (ABPI = 0.8)</a:t>
            </a:r>
          </a:p>
          <a:p>
            <a:r>
              <a:rPr lang="en-GB" sz="11200" dirty="0">
                <a:solidFill>
                  <a:schemeClr val="tx2"/>
                </a:solidFill>
              </a:rPr>
              <a:t>Anterior Tibial artery = 115mmHg    (ABPI = 0.8 )</a:t>
            </a:r>
          </a:p>
          <a:p>
            <a:r>
              <a:rPr lang="en-GB" sz="11200" dirty="0">
                <a:solidFill>
                  <a:schemeClr val="tx2"/>
                </a:solidFill>
              </a:rPr>
              <a:t>Moderate disease</a:t>
            </a:r>
          </a:p>
          <a:p>
            <a:endParaRPr lang="en-GB" sz="11200" dirty="0">
              <a:solidFill>
                <a:schemeClr val="tx2"/>
              </a:solidFill>
            </a:endParaRPr>
          </a:p>
          <a:p>
            <a:r>
              <a:rPr lang="en-GB" sz="11200" dirty="0">
                <a:solidFill>
                  <a:schemeClr val="tx2"/>
                </a:solidFill>
              </a:rPr>
              <a:t>Left PTA (distal) =  pulsatile monophasic </a:t>
            </a:r>
          </a:p>
          <a:p>
            <a:r>
              <a:rPr lang="en-GB" sz="11200" dirty="0">
                <a:solidFill>
                  <a:schemeClr val="tx2"/>
                </a:solidFill>
              </a:rPr>
              <a:t>Left ATA (distal) / DPA =  pulsatile monophasic </a:t>
            </a:r>
          </a:p>
          <a:p>
            <a:endParaRPr lang="en-GB" sz="1600" dirty="0">
              <a:solidFill>
                <a:schemeClr val="tx2"/>
              </a:solidFill>
            </a:endParaRPr>
          </a:p>
        </p:txBody>
      </p:sp>
    </p:spTree>
    <p:extLst>
      <p:ext uri="{BB962C8B-B14F-4D97-AF65-F5344CB8AC3E}">
        <p14:creationId xmlns:p14="http://schemas.microsoft.com/office/powerpoint/2010/main" val="3513282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FE85-7FFF-402C-8030-D3E572A5E555}"/>
              </a:ext>
            </a:extLst>
          </p:cNvPr>
          <p:cNvSpPr>
            <a:spLocks noGrp="1"/>
          </p:cNvSpPr>
          <p:nvPr>
            <p:ph type="title"/>
          </p:nvPr>
        </p:nvSpPr>
        <p:spPr>
          <a:xfrm>
            <a:off x="838200" y="365126"/>
            <a:ext cx="10515600" cy="565604"/>
          </a:xfrm>
        </p:spPr>
        <p:txBody>
          <a:bodyPr>
            <a:normAutofit/>
          </a:bodyPr>
          <a:lstStyle/>
          <a:p>
            <a:r>
              <a:rPr lang="en-GB" sz="3200" dirty="0"/>
              <a:t>Popliteal artery Entrapment ultrasound</a:t>
            </a:r>
          </a:p>
        </p:txBody>
      </p:sp>
      <p:pic>
        <p:nvPicPr>
          <p:cNvPr id="4" name="Picture 3">
            <a:extLst>
              <a:ext uri="{FF2B5EF4-FFF2-40B4-BE49-F238E27FC236}">
                <a16:creationId xmlns:a16="http://schemas.microsoft.com/office/drawing/2014/main" id="{465CAFDD-45FF-4CEE-99B7-6B17B9883E86}"/>
              </a:ext>
            </a:extLst>
          </p:cNvPr>
          <p:cNvPicPr>
            <a:picLocks noChangeAspect="1"/>
          </p:cNvPicPr>
          <p:nvPr/>
        </p:nvPicPr>
        <p:blipFill>
          <a:blip r:embed="rId2"/>
          <a:stretch>
            <a:fillRect/>
          </a:stretch>
        </p:blipFill>
        <p:spPr>
          <a:xfrm>
            <a:off x="669471" y="930730"/>
            <a:ext cx="10684329" cy="5927270"/>
          </a:xfrm>
          <a:prstGeom prst="rect">
            <a:avLst/>
          </a:prstGeom>
        </p:spPr>
      </p:pic>
    </p:spTree>
    <p:extLst>
      <p:ext uri="{BB962C8B-B14F-4D97-AF65-F5344CB8AC3E}">
        <p14:creationId xmlns:p14="http://schemas.microsoft.com/office/powerpoint/2010/main" val="331817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68DD93-863A-446F-8CFF-72E0DE12F562}"/>
              </a:ext>
            </a:extLst>
          </p:cNvPr>
          <p:cNvPicPr>
            <a:picLocks noChangeAspect="1"/>
          </p:cNvPicPr>
          <p:nvPr/>
        </p:nvPicPr>
        <p:blipFill>
          <a:blip r:embed="rId2"/>
          <a:stretch>
            <a:fillRect/>
          </a:stretch>
        </p:blipFill>
        <p:spPr>
          <a:xfrm>
            <a:off x="440871" y="146956"/>
            <a:ext cx="11332029" cy="6711043"/>
          </a:xfrm>
          <a:prstGeom prst="rect">
            <a:avLst/>
          </a:prstGeom>
        </p:spPr>
      </p:pic>
    </p:spTree>
    <p:extLst>
      <p:ext uri="{BB962C8B-B14F-4D97-AF65-F5344CB8AC3E}">
        <p14:creationId xmlns:p14="http://schemas.microsoft.com/office/powerpoint/2010/main" val="112119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FB6AC9-3172-490E-952A-E774A16B2640}"/>
              </a:ext>
            </a:extLst>
          </p:cNvPr>
          <p:cNvPicPr>
            <a:picLocks noChangeAspect="1"/>
          </p:cNvPicPr>
          <p:nvPr/>
        </p:nvPicPr>
        <p:blipFill>
          <a:blip r:embed="rId2"/>
          <a:stretch>
            <a:fillRect/>
          </a:stretch>
        </p:blipFill>
        <p:spPr>
          <a:xfrm>
            <a:off x="179614" y="0"/>
            <a:ext cx="11707586" cy="6858000"/>
          </a:xfrm>
          <a:prstGeom prst="rect">
            <a:avLst/>
          </a:prstGeom>
        </p:spPr>
      </p:pic>
    </p:spTree>
    <p:extLst>
      <p:ext uri="{BB962C8B-B14F-4D97-AF65-F5344CB8AC3E}">
        <p14:creationId xmlns:p14="http://schemas.microsoft.com/office/powerpoint/2010/main" val="379303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7C5DAB-C465-46B7-80DA-5A0C55BCF760}"/>
              </a:ext>
            </a:extLst>
          </p:cNvPr>
          <p:cNvPicPr>
            <a:picLocks noChangeAspect="1"/>
          </p:cNvPicPr>
          <p:nvPr/>
        </p:nvPicPr>
        <p:blipFill>
          <a:blip r:embed="rId2"/>
          <a:stretch>
            <a:fillRect/>
          </a:stretch>
        </p:blipFill>
        <p:spPr>
          <a:xfrm>
            <a:off x="908913" y="440871"/>
            <a:ext cx="10374173" cy="1311494"/>
          </a:xfrm>
          <a:prstGeom prst="rect">
            <a:avLst/>
          </a:prstGeom>
        </p:spPr>
      </p:pic>
      <p:pic>
        <p:nvPicPr>
          <p:cNvPr id="5" name="Picture 4">
            <a:extLst>
              <a:ext uri="{FF2B5EF4-FFF2-40B4-BE49-F238E27FC236}">
                <a16:creationId xmlns:a16="http://schemas.microsoft.com/office/drawing/2014/main" id="{FC5522F3-B143-486B-BCE3-E400B815FDE5}"/>
              </a:ext>
            </a:extLst>
          </p:cNvPr>
          <p:cNvPicPr>
            <a:picLocks noChangeAspect="1"/>
          </p:cNvPicPr>
          <p:nvPr/>
        </p:nvPicPr>
        <p:blipFill>
          <a:blip r:embed="rId3"/>
          <a:stretch>
            <a:fillRect/>
          </a:stretch>
        </p:blipFill>
        <p:spPr>
          <a:xfrm>
            <a:off x="837466" y="1752365"/>
            <a:ext cx="10517068" cy="4664763"/>
          </a:xfrm>
          <a:prstGeom prst="rect">
            <a:avLst/>
          </a:prstGeom>
        </p:spPr>
      </p:pic>
    </p:spTree>
    <p:extLst>
      <p:ext uri="{BB962C8B-B14F-4D97-AF65-F5344CB8AC3E}">
        <p14:creationId xmlns:p14="http://schemas.microsoft.com/office/powerpoint/2010/main" val="456843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756B29E-3BAC-447D-A065-8F1F75C15911}"/>
              </a:ext>
            </a:extLst>
          </p:cNvPr>
          <p:cNvSpPr>
            <a:spLocks noGrp="1"/>
          </p:cNvSpPr>
          <p:nvPr>
            <p:ph type="title"/>
          </p:nvPr>
        </p:nvSpPr>
        <p:spPr>
          <a:xfrm>
            <a:off x="3027924" y="991261"/>
            <a:ext cx="5754696" cy="1837349"/>
          </a:xfrm>
        </p:spPr>
        <p:txBody>
          <a:bodyPr>
            <a:normAutofit/>
          </a:bodyPr>
          <a:lstStyle/>
          <a:p>
            <a:pPr algn="ctr"/>
            <a:r>
              <a:rPr lang="en-GB" sz="3600">
                <a:solidFill>
                  <a:schemeClr val="tx2"/>
                </a:solidFill>
              </a:rPr>
              <a:t>Popliteal Artery Entrapment Syndrome (PAES)</a:t>
            </a:r>
          </a:p>
        </p:txBody>
      </p:sp>
      <p:sp>
        <p:nvSpPr>
          <p:cNvPr id="3" name="Content Placeholder 2">
            <a:extLst>
              <a:ext uri="{FF2B5EF4-FFF2-40B4-BE49-F238E27FC236}">
                <a16:creationId xmlns:a16="http://schemas.microsoft.com/office/drawing/2014/main" id="{3EDF2B41-6C59-4A8B-BBA0-43116805D5DD}"/>
              </a:ext>
            </a:extLst>
          </p:cNvPr>
          <p:cNvSpPr>
            <a:spLocks noGrp="1"/>
          </p:cNvSpPr>
          <p:nvPr>
            <p:ph idx="1"/>
          </p:nvPr>
        </p:nvSpPr>
        <p:spPr>
          <a:xfrm>
            <a:off x="3050412" y="2979336"/>
            <a:ext cx="5709721" cy="2430864"/>
          </a:xfrm>
        </p:spPr>
        <p:txBody>
          <a:bodyPr anchor="t">
            <a:normAutofit/>
          </a:bodyPr>
          <a:lstStyle/>
          <a:p>
            <a:r>
              <a:rPr lang="en-GB" sz="1100" b="0" i="0">
                <a:solidFill>
                  <a:schemeClr val="tx2"/>
                </a:solidFill>
                <a:effectLst/>
                <a:latin typeface="Helvetica" panose="020B0604020202020204" pitchFamily="34" charset="0"/>
              </a:rPr>
              <a:t>Popliteal artery entrapment syndrome is an uncommon condition in which an abnormally positioned or enlarged calf muscle presses on the popliteal artery. </a:t>
            </a:r>
          </a:p>
          <a:p>
            <a:pPr marL="0" indent="0">
              <a:buNone/>
            </a:pPr>
            <a:endParaRPr lang="en-GB" sz="1100" b="0" i="0">
              <a:solidFill>
                <a:schemeClr val="tx2"/>
              </a:solidFill>
              <a:effectLst/>
              <a:latin typeface="Helvetica" panose="020B0604020202020204" pitchFamily="34" charset="0"/>
            </a:endParaRPr>
          </a:p>
          <a:p>
            <a:r>
              <a:rPr lang="en-GB" sz="1100" b="0" i="0">
                <a:solidFill>
                  <a:schemeClr val="tx2"/>
                </a:solidFill>
                <a:effectLst/>
                <a:latin typeface="Helvetica" panose="020B0604020202020204" pitchFamily="34" charset="0"/>
              </a:rPr>
              <a:t>5 anatomic types of entrapment</a:t>
            </a:r>
          </a:p>
          <a:p>
            <a:endParaRPr lang="en-GB" sz="1100">
              <a:solidFill>
                <a:schemeClr val="tx2"/>
              </a:solidFill>
              <a:latin typeface="Helvetica" panose="020B0604020202020204" pitchFamily="34" charset="0"/>
            </a:endParaRPr>
          </a:p>
          <a:p>
            <a:r>
              <a:rPr lang="en-GB" sz="1100" b="0" i="0">
                <a:solidFill>
                  <a:schemeClr val="tx2"/>
                </a:solidFill>
                <a:effectLst/>
                <a:latin typeface="Helvetica" panose="020B0604020202020204" pitchFamily="34" charset="0"/>
              </a:rPr>
              <a:t>The artery becomes trapped, </a:t>
            </a:r>
            <a:r>
              <a:rPr lang="en-GB" sz="1100">
                <a:solidFill>
                  <a:schemeClr val="tx2"/>
                </a:solidFill>
                <a:latin typeface="Helvetica" panose="020B0604020202020204" pitchFamily="34" charset="0"/>
              </a:rPr>
              <a:t>restricting </a:t>
            </a:r>
            <a:r>
              <a:rPr lang="en-GB" sz="1100" b="0" i="0">
                <a:solidFill>
                  <a:schemeClr val="tx2"/>
                </a:solidFill>
                <a:effectLst/>
                <a:latin typeface="Helvetica" panose="020B0604020202020204" pitchFamily="34" charset="0"/>
              </a:rPr>
              <a:t>blood to flow to the lower leg and foot.</a:t>
            </a:r>
          </a:p>
          <a:p>
            <a:endParaRPr lang="en-GB" sz="1100">
              <a:solidFill>
                <a:schemeClr val="tx2"/>
              </a:solidFill>
            </a:endParaRPr>
          </a:p>
          <a:p>
            <a:r>
              <a:rPr lang="en-GB" sz="1100">
                <a:solidFill>
                  <a:schemeClr val="tx2"/>
                </a:solidFill>
              </a:rPr>
              <a:t>Risk factors: Younger age, rarely diagnosed in people over 40, more common in young men, athletes who undertake strenuous activity.</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716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61396F9-9F0D-451B-9D6B-38D036AE23D1}"/>
              </a:ext>
            </a:extLst>
          </p:cNvPr>
          <p:cNvSpPr>
            <a:spLocks noGrp="1"/>
          </p:cNvSpPr>
          <p:nvPr>
            <p:ph type="ctrTitle"/>
          </p:nvPr>
        </p:nvSpPr>
        <p:spPr>
          <a:xfrm>
            <a:off x="3115521" y="382536"/>
            <a:ext cx="5760846" cy="2310312"/>
          </a:xfrm>
        </p:spPr>
        <p:txBody>
          <a:bodyPr>
            <a:normAutofit/>
          </a:bodyPr>
          <a:lstStyle/>
          <a:p>
            <a:r>
              <a:rPr lang="en-GB" sz="3600" dirty="0">
                <a:solidFill>
                  <a:schemeClr val="tx2"/>
                </a:solidFill>
              </a:rPr>
              <a:t>Diagnosis by Ultrasound</a:t>
            </a:r>
          </a:p>
        </p:txBody>
      </p:sp>
      <p:sp>
        <p:nvSpPr>
          <p:cNvPr id="3" name="Subtitle 2">
            <a:extLst>
              <a:ext uri="{FF2B5EF4-FFF2-40B4-BE49-F238E27FC236}">
                <a16:creationId xmlns:a16="http://schemas.microsoft.com/office/drawing/2014/main" id="{8B6F81BE-2114-4B19-8FDF-EBAF36070098}"/>
              </a:ext>
            </a:extLst>
          </p:cNvPr>
          <p:cNvSpPr>
            <a:spLocks noGrp="1"/>
          </p:cNvSpPr>
          <p:nvPr>
            <p:ph type="subTitle" idx="1"/>
          </p:nvPr>
        </p:nvSpPr>
        <p:spPr>
          <a:xfrm>
            <a:off x="3115521" y="2956639"/>
            <a:ext cx="5760846" cy="682079"/>
          </a:xfrm>
        </p:spPr>
        <p:txBody>
          <a:bodyPr>
            <a:noAutofit/>
          </a:bodyPr>
          <a:lstStyle/>
          <a:p>
            <a:r>
              <a:rPr lang="en-GB" sz="2000" dirty="0">
                <a:solidFill>
                  <a:schemeClr val="tx2"/>
                </a:solidFill>
              </a:rPr>
              <a:t>Raised velocities noted in the popliteal artery during plantar flexion which returns to normal in a neutral position</a:t>
            </a:r>
          </a:p>
          <a:p>
            <a:r>
              <a:rPr lang="en-GB" sz="2000" dirty="0">
                <a:solidFill>
                  <a:schemeClr val="tx2"/>
                </a:solidFill>
              </a:rPr>
              <a:t>Journal of endovascular Surgery 2013- Study showed </a:t>
            </a:r>
            <a:r>
              <a:rPr lang="en-GB" sz="2000" b="0" i="0" dirty="0">
                <a:solidFill>
                  <a:schemeClr val="tx2"/>
                </a:solidFill>
                <a:effectLst/>
                <a:latin typeface="BlinkMacSystemFont"/>
              </a:rPr>
              <a:t>found preoperative DUS to have perfect agreement with the intraoperative findings in diagnosing PAES.</a:t>
            </a:r>
          </a:p>
          <a:p>
            <a:r>
              <a:rPr lang="en-GB" sz="2000" b="0" i="0" dirty="0">
                <a:solidFill>
                  <a:schemeClr val="tx2"/>
                </a:solidFill>
                <a:effectLst/>
                <a:latin typeface="BlinkMacSystemFont"/>
              </a:rPr>
              <a:t>None of the healthy volunteers were able to compress the popliteal artery during plantar flexion.</a:t>
            </a:r>
            <a:endParaRPr lang="en-GB" sz="2000" dirty="0">
              <a:solidFill>
                <a:schemeClr val="tx2"/>
              </a:solidFill>
            </a:endParaRPr>
          </a:p>
        </p:txBody>
      </p:sp>
    </p:spTree>
    <p:extLst>
      <p:ext uri="{BB962C8B-B14F-4D97-AF65-F5344CB8AC3E}">
        <p14:creationId xmlns:p14="http://schemas.microsoft.com/office/powerpoint/2010/main" val="351677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424227-37F2-4E66-A896-6CBDA6B30E88}"/>
              </a:ext>
            </a:extLst>
          </p:cNvPr>
          <p:cNvPicPr>
            <a:picLocks noChangeAspect="1"/>
          </p:cNvPicPr>
          <p:nvPr/>
        </p:nvPicPr>
        <p:blipFill>
          <a:blip r:embed="rId2"/>
          <a:stretch>
            <a:fillRect/>
          </a:stretch>
        </p:blipFill>
        <p:spPr>
          <a:xfrm>
            <a:off x="677334" y="914400"/>
            <a:ext cx="10752666" cy="4927600"/>
          </a:xfrm>
          <a:prstGeom prst="rect">
            <a:avLst/>
          </a:prstGeom>
        </p:spPr>
      </p:pic>
    </p:spTree>
    <p:extLst>
      <p:ext uri="{BB962C8B-B14F-4D97-AF65-F5344CB8AC3E}">
        <p14:creationId xmlns:p14="http://schemas.microsoft.com/office/powerpoint/2010/main" val="50638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B0498D5D-4E50-4765-9D0B-CECD44768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6" y="694267"/>
            <a:ext cx="10888133" cy="5926666"/>
          </a:xfrm>
          <a:prstGeom prst="rect">
            <a:avLst/>
          </a:prstGeom>
        </p:spPr>
      </p:pic>
    </p:spTree>
    <p:extLst>
      <p:ext uri="{BB962C8B-B14F-4D97-AF65-F5344CB8AC3E}">
        <p14:creationId xmlns:p14="http://schemas.microsoft.com/office/powerpoint/2010/main" val="212620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37" name="Freeform: Shape 36">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2" name="Freeform: Shape 41">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2019CCE-A618-447B-958C-A2B37F66179E}"/>
              </a:ext>
            </a:extLst>
          </p:cNvPr>
          <p:cNvSpPr>
            <a:spLocks noGrp="1"/>
          </p:cNvSpPr>
          <p:nvPr>
            <p:ph type="title"/>
          </p:nvPr>
        </p:nvSpPr>
        <p:spPr>
          <a:xfrm>
            <a:off x="3033466" y="991261"/>
            <a:ext cx="5754696" cy="1837349"/>
          </a:xfrm>
        </p:spPr>
        <p:txBody>
          <a:bodyPr anchor="ctr">
            <a:normAutofit/>
          </a:bodyPr>
          <a:lstStyle/>
          <a:p>
            <a:pPr algn="ctr"/>
            <a:r>
              <a:rPr lang="en-GB" sz="3600">
                <a:solidFill>
                  <a:schemeClr val="tx2"/>
                </a:solidFill>
              </a:rPr>
              <a:t>History</a:t>
            </a:r>
          </a:p>
        </p:txBody>
      </p:sp>
      <p:sp>
        <p:nvSpPr>
          <p:cNvPr id="3" name="Content Placeholder 2">
            <a:extLst>
              <a:ext uri="{FF2B5EF4-FFF2-40B4-BE49-F238E27FC236}">
                <a16:creationId xmlns:a16="http://schemas.microsoft.com/office/drawing/2014/main" id="{DC1B7FB0-9E03-4AA9-A4FC-8194A076B4CF}"/>
              </a:ext>
            </a:extLst>
          </p:cNvPr>
          <p:cNvSpPr>
            <a:spLocks noGrp="1"/>
          </p:cNvSpPr>
          <p:nvPr>
            <p:ph idx="1"/>
          </p:nvPr>
        </p:nvSpPr>
        <p:spPr>
          <a:xfrm>
            <a:off x="3055954" y="2979336"/>
            <a:ext cx="5709721" cy="2430864"/>
          </a:xfrm>
        </p:spPr>
        <p:txBody>
          <a:bodyPr anchor="t">
            <a:normAutofit/>
          </a:bodyPr>
          <a:lstStyle/>
          <a:p>
            <a:r>
              <a:rPr lang="en-GB" sz="2000">
                <a:solidFill>
                  <a:schemeClr val="tx2"/>
                </a:solidFill>
              </a:rPr>
              <a:t>30 Year old Female</a:t>
            </a:r>
          </a:p>
          <a:p>
            <a:endParaRPr lang="en-GB" sz="2000">
              <a:solidFill>
                <a:schemeClr val="tx2"/>
              </a:solidFill>
            </a:endParaRPr>
          </a:p>
          <a:p>
            <a:r>
              <a:rPr lang="en-GB" sz="2000">
                <a:solidFill>
                  <a:schemeClr val="tx2"/>
                </a:solidFill>
              </a:rPr>
              <a:t>C/O intermittent claudication and foot pain</a:t>
            </a:r>
          </a:p>
          <a:p>
            <a:endParaRPr lang="en-GB" sz="2000">
              <a:solidFill>
                <a:schemeClr val="tx2"/>
              </a:solidFill>
            </a:endParaRPr>
          </a:p>
          <a:p>
            <a:r>
              <a:rPr lang="en-GB" sz="2000">
                <a:solidFill>
                  <a:schemeClr val="tx2"/>
                </a:solidFill>
              </a:rPr>
              <a:t>200yd calf pain, occasionally foot turns purplish</a:t>
            </a:r>
          </a:p>
          <a:p>
            <a:endParaRPr lang="en-GB" sz="2000">
              <a:solidFill>
                <a:schemeClr val="tx2"/>
              </a:solidFill>
            </a:endParaRPr>
          </a:p>
        </p:txBody>
      </p:sp>
    </p:spTree>
    <p:extLst>
      <p:ext uri="{BB962C8B-B14F-4D97-AF65-F5344CB8AC3E}">
        <p14:creationId xmlns:p14="http://schemas.microsoft.com/office/powerpoint/2010/main" val="150553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automatically generated">
            <a:extLst>
              <a:ext uri="{FF2B5EF4-FFF2-40B4-BE49-F238E27FC236}">
                <a16:creationId xmlns:a16="http://schemas.microsoft.com/office/drawing/2014/main" id="{416D7271-4E9F-468D-88B5-94A184B28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3" y="491067"/>
            <a:ext cx="9482667" cy="5655733"/>
          </a:xfrm>
          <a:prstGeom prst="rect">
            <a:avLst/>
          </a:prstGeom>
        </p:spPr>
      </p:pic>
    </p:spTree>
    <p:extLst>
      <p:ext uri="{BB962C8B-B14F-4D97-AF65-F5344CB8AC3E}">
        <p14:creationId xmlns:p14="http://schemas.microsoft.com/office/powerpoint/2010/main" val="276458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0C24358-2AF2-47DA-8284-48AB717CCD47}"/>
              </a:ext>
            </a:extLst>
          </p:cNvPr>
          <p:cNvSpPr>
            <a:spLocks noGrp="1"/>
          </p:cNvSpPr>
          <p:nvPr>
            <p:ph type="title"/>
          </p:nvPr>
        </p:nvSpPr>
        <p:spPr>
          <a:xfrm>
            <a:off x="3027924" y="991261"/>
            <a:ext cx="5754696" cy="1837349"/>
          </a:xfrm>
        </p:spPr>
        <p:txBody>
          <a:bodyPr>
            <a:normAutofit/>
          </a:bodyPr>
          <a:lstStyle/>
          <a:p>
            <a:pPr algn="ctr"/>
            <a:r>
              <a:rPr lang="en-GB" sz="3600">
                <a:solidFill>
                  <a:schemeClr val="tx2"/>
                </a:solidFill>
              </a:rPr>
              <a:t>Aneurysmorrhaphy</a:t>
            </a:r>
          </a:p>
        </p:txBody>
      </p:sp>
      <p:sp>
        <p:nvSpPr>
          <p:cNvPr id="3" name="Content Placeholder 2">
            <a:extLst>
              <a:ext uri="{FF2B5EF4-FFF2-40B4-BE49-F238E27FC236}">
                <a16:creationId xmlns:a16="http://schemas.microsoft.com/office/drawing/2014/main" id="{7F31C4F6-11B4-4FAE-9AEF-1E6FF299782C}"/>
              </a:ext>
            </a:extLst>
          </p:cNvPr>
          <p:cNvSpPr>
            <a:spLocks noGrp="1"/>
          </p:cNvSpPr>
          <p:nvPr>
            <p:ph idx="1"/>
          </p:nvPr>
        </p:nvSpPr>
        <p:spPr>
          <a:xfrm>
            <a:off x="3050412" y="2979336"/>
            <a:ext cx="5709721" cy="2430864"/>
          </a:xfrm>
        </p:spPr>
        <p:txBody>
          <a:bodyPr anchor="t">
            <a:normAutofit/>
          </a:bodyPr>
          <a:lstStyle/>
          <a:p>
            <a:r>
              <a:rPr lang="en-GB" sz="2000">
                <a:solidFill>
                  <a:schemeClr val="tx2"/>
                </a:solidFill>
                <a:latin typeface="Calibri" panose="020F0502020204030204" pitchFamily="34" charset="0"/>
                <a:cs typeface="Calibri" panose="020F0502020204030204" pitchFamily="34" charset="0"/>
              </a:rPr>
              <a:t>The surgical suture of the sac of the aneurysm.</a:t>
            </a:r>
            <a:r>
              <a:rPr lang="en-GB" sz="2000" b="1">
                <a:solidFill>
                  <a:schemeClr val="tx2"/>
                </a:solidFill>
                <a:latin typeface="Calibri" panose="020F0502020204030204" pitchFamily="34" charset="0"/>
                <a:cs typeface="Calibri" panose="020F0502020204030204" pitchFamily="34" charset="0"/>
              </a:rPr>
              <a:t> </a:t>
            </a:r>
          </a:p>
          <a:p>
            <a:endParaRPr lang="en-GB" sz="2000" i="0">
              <a:solidFill>
                <a:schemeClr val="tx2"/>
              </a:solidFill>
              <a:effectLst/>
              <a:latin typeface="+mj-lt"/>
              <a:cs typeface="Calibri Light" panose="020F0302020204030204" pitchFamily="34" charset="0"/>
            </a:endParaRPr>
          </a:p>
          <a:p>
            <a:r>
              <a:rPr lang="en-GB" sz="2000" i="0">
                <a:solidFill>
                  <a:schemeClr val="tx2"/>
                </a:solidFill>
                <a:effectLst/>
                <a:latin typeface="Calibri" panose="020F0502020204030204" pitchFamily="34" charset="0"/>
                <a:cs typeface="Calibri" panose="020F0502020204030204" pitchFamily="34" charset="0"/>
              </a:rPr>
              <a:t>Closure by suture of the sac of an aneurysm to restore the normal lumen dimensions</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1255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8AD7-1A07-423B-A54E-9BEFA97FBB34}"/>
              </a:ext>
            </a:extLst>
          </p:cNvPr>
          <p:cNvSpPr>
            <a:spLocks noGrp="1"/>
          </p:cNvSpPr>
          <p:nvPr>
            <p:ph type="title"/>
          </p:nvPr>
        </p:nvSpPr>
        <p:spPr/>
        <p:txBody>
          <a:bodyPr/>
          <a:lstStyle/>
          <a:p>
            <a:r>
              <a:rPr lang="en-GB" dirty="0"/>
              <a:t>Post-op Duplex</a:t>
            </a:r>
          </a:p>
        </p:txBody>
      </p:sp>
      <p:pic>
        <p:nvPicPr>
          <p:cNvPr id="5" name="Content Placeholder 4">
            <a:extLst>
              <a:ext uri="{FF2B5EF4-FFF2-40B4-BE49-F238E27FC236}">
                <a16:creationId xmlns:a16="http://schemas.microsoft.com/office/drawing/2014/main" id="{AC92933B-7FE8-4C1A-9699-D0A93942B395}"/>
              </a:ext>
            </a:extLst>
          </p:cNvPr>
          <p:cNvPicPr>
            <a:picLocks noGrp="1" noChangeAspect="1"/>
          </p:cNvPicPr>
          <p:nvPr>
            <p:ph idx="1"/>
          </p:nvPr>
        </p:nvPicPr>
        <p:blipFill>
          <a:blip r:embed="rId2"/>
          <a:stretch>
            <a:fillRect/>
          </a:stretch>
        </p:blipFill>
        <p:spPr>
          <a:xfrm>
            <a:off x="1873405" y="1360449"/>
            <a:ext cx="8742556" cy="4816514"/>
          </a:xfrm>
        </p:spPr>
      </p:pic>
    </p:spTree>
    <p:extLst>
      <p:ext uri="{BB962C8B-B14F-4D97-AF65-F5344CB8AC3E}">
        <p14:creationId xmlns:p14="http://schemas.microsoft.com/office/powerpoint/2010/main" val="364388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E80B53-DCE7-4AA7-B825-AA2F010D370B}"/>
              </a:ext>
            </a:extLst>
          </p:cNvPr>
          <p:cNvPicPr>
            <a:picLocks noChangeAspect="1"/>
          </p:cNvPicPr>
          <p:nvPr/>
        </p:nvPicPr>
        <p:blipFill>
          <a:blip r:embed="rId2"/>
          <a:stretch>
            <a:fillRect/>
          </a:stretch>
        </p:blipFill>
        <p:spPr>
          <a:xfrm>
            <a:off x="767443" y="0"/>
            <a:ext cx="10319657" cy="6858000"/>
          </a:xfrm>
          <a:prstGeom prst="rect">
            <a:avLst/>
          </a:prstGeom>
        </p:spPr>
      </p:pic>
    </p:spTree>
    <p:extLst>
      <p:ext uri="{BB962C8B-B14F-4D97-AF65-F5344CB8AC3E}">
        <p14:creationId xmlns:p14="http://schemas.microsoft.com/office/powerpoint/2010/main" val="57037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1B45C-6FED-47FD-8CB3-425757CDDD94}"/>
              </a:ext>
            </a:extLst>
          </p:cNvPr>
          <p:cNvPicPr>
            <a:picLocks noChangeAspect="1"/>
          </p:cNvPicPr>
          <p:nvPr/>
        </p:nvPicPr>
        <p:blipFill>
          <a:blip r:embed="rId2"/>
          <a:stretch>
            <a:fillRect/>
          </a:stretch>
        </p:blipFill>
        <p:spPr>
          <a:xfrm>
            <a:off x="881744" y="0"/>
            <a:ext cx="10646228" cy="6858000"/>
          </a:xfrm>
          <a:prstGeom prst="rect">
            <a:avLst/>
          </a:prstGeom>
        </p:spPr>
      </p:pic>
    </p:spTree>
    <p:extLst>
      <p:ext uri="{BB962C8B-B14F-4D97-AF65-F5344CB8AC3E}">
        <p14:creationId xmlns:p14="http://schemas.microsoft.com/office/powerpoint/2010/main" val="296655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473FF6-61E6-4312-8665-5AB025898711}"/>
              </a:ext>
            </a:extLst>
          </p:cNvPr>
          <p:cNvPicPr>
            <a:picLocks noChangeAspect="1"/>
          </p:cNvPicPr>
          <p:nvPr/>
        </p:nvPicPr>
        <p:blipFill>
          <a:blip r:embed="rId2"/>
          <a:stretch>
            <a:fillRect/>
          </a:stretch>
        </p:blipFill>
        <p:spPr>
          <a:xfrm>
            <a:off x="408214" y="0"/>
            <a:ext cx="11299372" cy="6858000"/>
          </a:xfrm>
          <a:prstGeom prst="rect">
            <a:avLst/>
          </a:prstGeom>
        </p:spPr>
      </p:pic>
    </p:spTree>
    <p:extLst>
      <p:ext uri="{BB962C8B-B14F-4D97-AF65-F5344CB8AC3E}">
        <p14:creationId xmlns:p14="http://schemas.microsoft.com/office/powerpoint/2010/main" val="224904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6">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8">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32" name="Freeform: Shape 19">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20">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22">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23">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6" name="Freeform: Shape 24">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25">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F419A884-6CFE-4A7C-8472-714BF0681A37}"/>
              </a:ext>
            </a:extLst>
          </p:cNvPr>
          <p:cNvSpPr>
            <a:spLocks noGrp="1"/>
          </p:cNvSpPr>
          <p:nvPr>
            <p:ph type="title"/>
          </p:nvPr>
        </p:nvSpPr>
        <p:spPr>
          <a:xfrm>
            <a:off x="3010979" y="314855"/>
            <a:ext cx="5754696" cy="724805"/>
          </a:xfrm>
        </p:spPr>
        <p:txBody>
          <a:bodyPr anchor="ctr">
            <a:normAutofit/>
          </a:bodyPr>
          <a:lstStyle/>
          <a:p>
            <a:pPr algn="ctr"/>
            <a:r>
              <a:rPr lang="en-GB" sz="2800" dirty="0">
                <a:solidFill>
                  <a:schemeClr val="tx2"/>
                </a:solidFill>
              </a:rPr>
              <a:t>Lower limb arterial requested</a:t>
            </a:r>
          </a:p>
        </p:txBody>
      </p:sp>
      <p:sp>
        <p:nvSpPr>
          <p:cNvPr id="3" name="Content Placeholder 2">
            <a:extLst>
              <a:ext uri="{FF2B5EF4-FFF2-40B4-BE49-F238E27FC236}">
                <a16:creationId xmlns:a16="http://schemas.microsoft.com/office/drawing/2014/main" id="{C64F1A05-9591-4620-A31B-550F492FB6F3}"/>
              </a:ext>
            </a:extLst>
          </p:cNvPr>
          <p:cNvSpPr>
            <a:spLocks noGrp="1"/>
          </p:cNvSpPr>
          <p:nvPr>
            <p:ph idx="1"/>
          </p:nvPr>
        </p:nvSpPr>
        <p:spPr>
          <a:xfrm>
            <a:off x="3240986" y="1348671"/>
            <a:ext cx="5709721" cy="2430864"/>
          </a:xfrm>
        </p:spPr>
        <p:txBody>
          <a:bodyPr anchor="t">
            <a:noAutofit/>
          </a:bodyPr>
          <a:lstStyle/>
          <a:p>
            <a:r>
              <a:rPr lang="en-GB" sz="1600" dirty="0">
                <a:solidFill>
                  <a:schemeClr val="tx2"/>
                </a:solidFill>
              </a:rPr>
              <a:t>THIS REPORT CONTAINS SIGNIFICANT AND/OR UNEXPECTED FINDINGS THAT REQUIRE ACTION BY THE REFERRER</a:t>
            </a:r>
          </a:p>
          <a:p>
            <a:endParaRPr lang="en-GB" sz="1600" dirty="0">
              <a:solidFill>
                <a:schemeClr val="tx2"/>
              </a:solidFill>
            </a:endParaRPr>
          </a:p>
          <a:p>
            <a:r>
              <a:rPr lang="en-GB" sz="1600" dirty="0">
                <a:solidFill>
                  <a:schemeClr val="tx2"/>
                </a:solidFill>
              </a:rPr>
              <a:t>Summary:</a:t>
            </a:r>
          </a:p>
          <a:p>
            <a:r>
              <a:rPr lang="en-GB" sz="1600" dirty="0">
                <a:solidFill>
                  <a:schemeClr val="tx2"/>
                </a:solidFill>
              </a:rPr>
              <a:t>- Aneurysmal left mid Popliteal Artery noted, measuring 1.1cm in longitudinal and 1.2cm in transverse, compared to the normal uniform lumen proximal to this measuring 0.5cm</a:t>
            </a:r>
          </a:p>
          <a:p>
            <a:r>
              <a:rPr lang="en-GB" sz="1600" dirty="0">
                <a:solidFill>
                  <a:schemeClr val="tx2"/>
                </a:solidFill>
              </a:rPr>
              <a:t>- No evidence of significant arterial disease in the left leg</a:t>
            </a:r>
          </a:p>
          <a:p>
            <a:r>
              <a:rPr lang="en-GB" sz="1600" dirty="0">
                <a:solidFill>
                  <a:schemeClr val="tx2"/>
                </a:solidFill>
              </a:rPr>
              <a:t>- Low velocity flow noted in the left Posterior Tibial and Peroneal Arteries</a:t>
            </a:r>
          </a:p>
          <a:p>
            <a:r>
              <a:rPr lang="en-GB" sz="1600" dirty="0">
                <a:solidFill>
                  <a:schemeClr val="tx2"/>
                </a:solidFill>
              </a:rPr>
              <a:t>- No aneurysmal dilatations noted in the abdominal aorta, the right Popliteal Artery or the Common Iliac Arteries</a:t>
            </a:r>
          </a:p>
          <a:p>
            <a:endParaRPr lang="en-GB" sz="1600" dirty="0">
              <a:solidFill>
                <a:schemeClr val="tx2"/>
              </a:solidFill>
            </a:endParaRPr>
          </a:p>
          <a:p>
            <a:r>
              <a:rPr lang="en-GB" sz="1600" dirty="0">
                <a:solidFill>
                  <a:schemeClr val="tx2"/>
                </a:solidFill>
              </a:rPr>
              <a:t>Maximum diameter of the Abdominal Aorta (AP inner to inner wall measurements, as per NAASP guidelines):</a:t>
            </a:r>
          </a:p>
          <a:p>
            <a:r>
              <a:rPr lang="en-GB" sz="1600" dirty="0">
                <a:solidFill>
                  <a:schemeClr val="tx2"/>
                </a:solidFill>
              </a:rPr>
              <a:t>Transverse: 1.4cm</a:t>
            </a:r>
          </a:p>
          <a:p>
            <a:r>
              <a:rPr lang="en-GB" sz="1600" dirty="0">
                <a:solidFill>
                  <a:schemeClr val="tx2"/>
                </a:solidFill>
              </a:rPr>
              <a:t>Longitudinal: 1.4cm</a:t>
            </a:r>
          </a:p>
        </p:txBody>
      </p:sp>
    </p:spTree>
    <p:extLst>
      <p:ext uri="{BB962C8B-B14F-4D97-AF65-F5344CB8AC3E}">
        <p14:creationId xmlns:p14="http://schemas.microsoft.com/office/powerpoint/2010/main" val="147836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0" name="Freeform: Shape 19">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5" name="Freeform: Shape 24">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C16002A-F15B-4B37-B7D0-1AC04C1D389E}"/>
              </a:ext>
            </a:extLst>
          </p:cNvPr>
          <p:cNvSpPr>
            <a:spLocks noGrp="1"/>
          </p:cNvSpPr>
          <p:nvPr>
            <p:ph type="title"/>
          </p:nvPr>
        </p:nvSpPr>
        <p:spPr>
          <a:xfrm>
            <a:off x="3033466" y="991261"/>
            <a:ext cx="5754696" cy="45719"/>
          </a:xfrm>
        </p:spPr>
        <p:txBody>
          <a:bodyPr anchor="ctr">
            <a:normAutofit fontScale="90000"/>
          </a:bodyPr>
          <a:lstStyle/>
          <a:p>
            <a:pPr algn="ctr"/>
            <a:endParaRPr lang="en-GB" sz="3600" dirty="0">
              <a:solidFill>
                <a:schemeClr val="tx2"/>
              </a:solidFill>
            </a:endParaRPr>
          </a:p>
        </p:txBody>
      </p:sp>
      <p:sp>
        <p:nvSpPr>
          <p:cNvPr id="3" name="Content Placeholder 2">
            <a:extLst>
              <a:ext uri="{FF2B5EF4-FFF2-40B4-BE49-F238E27FC236}">
                <a16:creationId xmlns:a16="http://schemas.microsoft.com/office/drawing/2014/main" id="{4E65D54D-A43B-4F4D-B3BF-CA7B9B62220B}"/>
              </a:ext>
            </a:extLst>
          </p:cNvPr>
          <p:cNvSpPr>
            <a:spLocks noGrp="1"/>
          </p:cNvSpPr>
          <p:nvPr>
            <p:ph idx="1"/>
          </p:nvPr>
        </p:nvSpPr>
        <p:spPr>
          <a:xfrm>
            <a:off x="2919751" y="2213568"/>
            <a:ext cx="5709721" cy="2430864"/>
          </a:xfrm>
        </p:spPr>
        <p:txBody>
          <a:bodyPr anchor="t">
            <a:normAutofit fontScale="77500" lnSpcReduction="20000"/>
          </a:bodyPr>
          <a:lstStyle/>
          <a:p>
            <a:r>
              <a:rPr lang="en-GB" sz="3600" dirty="0">
                <a:solidFill>
                  <a:schemeClr val="tx2"/>
                </a:solidFill>
              </a:rPr>
              <a:t>Case discussed at MDT</a:t>
            </a:r>
          </a:p>
          <a:p>
            <a:endParaRPr lang="en-GB" sz="3600" dirty="0">
              <a:solidFill>
                <a:schemeClr val="tx2"/>
              </a:solidFill>
            </a:endParaRPr>
          </a:p>
          <a:p>
            <a:endParaRPr lang="en-GB" sz="3600" dirty="0">
              <a:solidFill>
                <a:schemeClr val="tx2"/>
              </a:solidFill>
            </a:endParaRPr>
          </a:p>
          <a:p>
            <a:r>
              <a:rPr lang="en-GB" sz="3600" dirty="0">
                <a:solidFill>
                  <a:schemeClr val="tx2"/>
                </a:solidFill>
              </a:rPr>
              <a:t> MRI and repeat Duplex and ABPI to look for popliteal artery entrapment.</a:t>
            </a:r>
          </a:p>
          <a:p>
            <a:endParaRPr lang="en-GB" sz="2000" dirty="0">
              <a:solidFill>
                <a:schemeClr val="tx2"/>
              </a:solidFill>
            </a:endParaRPr>
          </a:p>
        </p:txBody>
      </p:sp>
    </p:spTree>
    <p:extLst>
      <p:ext uri="{BB962C8B-B14F-4D97-AF65-F5344CB8AC3E}">
        <p14:creationId xmlns:p14="http://schemas.microsoft.com/office/powerpoint/2010/main" val="26737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0" name="Freeform: Shape 19">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5" name="Freeform: Shape 24">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extBox 2">
            <a:extLst>
              <a:ext uri="{FF2B5EF4-FFF2-40B4-BE49-F238E27FC236}">
                <a16:creationId xmlns:a16="http://schemas.microsoft.com/office/drawing/2014/main" id="{92C28276-ED98-4C34-AF4A-DFDF1957A23F}"/>
              </a:ext>
            </a:extLst>
          </p:cNvPr>
          <p:cNvSpPr txBox="1"/>
          <p:nvPr/>
        </p:nvSpPr>
        <p:spPr>
          <a:xfrm>
            <a:off x="3240986" y="674547"/>
            <a:ext cx="5709721" cy="2430864"/>
          </a:xfrm>
          <a:prstGeom prst="rect">
            <a:avLst/>
          </a:prstGeom>
        </p:spPr>
        <p:txBody>
          <a:bodyPr vert="horz" lIns="91440" tIns="45720" rIns="91440" bIns="45720" rtlCol="0" anchor="t">
            <a:normAutofit fontScale="25000" lnSpcReduction="20000"/>
          </a:bodyPr>
          <a:lstStyle/>
          <a:p>
            <a:pPr indent="-228600">
              <a:lnSpc>
                <a:spcPct val="90000"/>
              </a:lnSpc>
              <a:spcAft>
                <a:spcPts val="600"/>
              </a:spcAft>
              <a:buFont typeface="Arial" panose="020B0604020202020204" pitchFamily="34" charset="0"/>
              <a:buChar char="•"/>
            </a:pPr>
            <a:r>
              <a:rPr lang="en-US" sz="8000" b="1" dirty="0">
                <a:solidFill>
                  <a:schemeClr val="tx2"/>
                </a:solidFill>
              </a:rPr>
              <a:t>MRA Lower Limbs :</a:t>
            </a:r>
          </a:p>
          <a:p>
            <a:pPr indent="-228600">
              <a:lnSpc>
                <a:spcPct val="90000"/>
              </a:lnSpc>
              <a:spcAft>
                <a:spcPts val="600"/>
              </a:spcAft>
              <a:buFont typeface="Arial" panose="020B0604020202020204" pitchFamily="34" charset="0"/>
              <a:buChar char="•"/>
            </a:pPr>
            <a:endParaRPr lang="en-US" sz="8000" dirty="0">
              <a:solidFill>
                <a:schemeClr val="tx2"/>
              </a:solidFill>
            </a:endParaRPr>
          </a:p>
          <a:p>
            <a:pPr indent="-228600">
              <a:lnSpc>
                <a:spcPct val="90000"/>
              </a:lnSpc>
              <a:spcAft>
                <a:spcPts val="600"/>
              </a:spcAft>
              <a:buFont typeface="Arial" panose="020B0604020202020204" pitchFamily="34" charset="0"/>
              <a:buChar char="•"/>
            </a:pPr>
            <a:r>
              <a:rPr lang="en-US" sz="8000" dirty="0">
                <a:solidFill>
                  <a:schemeClr val="tx2"/>
                </a:solidFill>
              </a:rPr>
              <a:t>Comparison: US Doppler lower limbs 25/03/22.</a:t>
            </a:r>
          </a:p>
          <a:p>
            <a:pPr indent="-228600">
              <a:lnSpc>
                <a:spcPct val="90000"/>
              </a:lnSpc>
              <a:spcAft>
                <a:spcPts val="600"/>
              </a:spcAft>
              <a:buFont typeface="Arial" panose="020B0604020202020204" pitchFamily="34" charset="0"/>
              <a:buChar char="•"/>
            </a:pPr>
            <a:endParaRPr lang="en-US" sz="8000" dirty="0">
              <a:solidFill>
                <a:schemeClr val="tx2"/>
              </a:solidFill>
            </a:endParaRPr>
          </a:p>
          <a:p>
            <a:pPr indent="-228600">
              <a:lnSpc>
                <a:spcPct val="90000"/>
              </a:lnSpc>
              <a:spcAft>
                <a:spcPts val="600"/>
              </a:spcAft>
              <a:buFont typeface="Arial" panose="020B0604020202020204" pitchFamily="34" charset="0"/>
              <a:buChar char="•"/>
            </a:pPr>
            <a:r>
              <a:rPr lang="en-US" sz="8000" dirty="0">
                <a:solidFill>
                  <a:schemeClr val="tx2"/>
                </a:solidFill>
              </a:rPr>
              <a:t>Findings:</a:t>
            </a:r>
          </a:p>
          <a:p>
            <a:pPr indent="-228600">
              <a:lnSpc>
                <a:spcPct val="90000"/>
              </a:lnSpc>
              <a:spcAft>
                <a:spcPts val="600"/>
              </a:spcAft>
              <a:buFont typeface="Arial" panose="020B0604020202020204" pitchFamily="34" charset="0"/>
              <a:buChar char="•"/>
            </a:pPr>
            <a:r>
              <a:rPr lang="en-US" sz="8000" dirty="0">
                <a:solidFill>
                  <a:schemeClr val="tx2"/>
                </a:solidFill>
              </a:rPr>
              <a:t>The popliteal artery displays characteristic aberrant medial displacement at the level of the medial head of gastrocnemius. There is a 18 mm saccular aneurysm in the P2 segment just distal to a where the artery crosses over the gastrocnemius muscular band and appears compressed.  Otherwise, the right popliteal artery is normal in </a:t>
            </a:r>
            <a:r>
              <a:rPr lang="en-US" sz="8000" dirty="0" err="1">
                <a:solidFill>
                  <a:schemeClr val="tx2"/>
                </a:solidFill>
              </a:rPr>
              <a:t>calibre</a:t>
            </a:r>
            <a:r>
              <a:rPr lang="en-US" sz="8000" dirty="0">
                <a:solidFill>
                  <a:schemeClr val="tx2"/>
                </a:solidFill>
              </a:rPr>
              <a:t>. There is three-vessel run off to the feet on either side.</a:t>
            </a:r>
          </a:p>
          <a:p>
            <a:pPr indent="-228600">
              <a:lnSpc>
                <a:spcPct val="90000"/>
              </a:lnSpc>
              <a:spcAft>
                <a:spcPts val="600"/>
              </a:spcAft>
              <a:buFont typeface="Arial" panose="020B0604020202020204" pitchFamily="34" charset="0"/>
              <a:buChar char="•"/>
            </a:pPr>
            <a:r>
              <a:rPr lang="en-US" sz="8000" dirty="0">
                <a:solidFill>
                  <a:schemeClr val="tx2"/>
                </a:solidFill>
              </a:rPr>
              <a:t>The medial head of gastrocnemius originates as normal from the superomedial aspect of the intercondylar notch however is atrophic compared to the other side.</a:t>
            </a:r>
          </a:p>
          <a:p>
            <a:pPr indent="-228600">
              <a:lnSpc>
                <a:spcPct val="90000"/>
              </a:lnSpc>
              <a:spcAft>
                <a:spcPts val="600"/>
              </a:spcAft>
              <a:buFont typeface="Arial" panose="020B0604020202020204" pitchFamily="34" charset="0"/>
              <a:buChar char="•"/>
            </a:pPr>
            <a:endParaRPr lang="en-US" sz="8000" dirty="0">
              <a:solidFill>
                <a:schemeClr val="tx2"/>
              </a:solidFill>
            </a:endParaRPr>
          </a:p>
          <a:p>
            <a:pPr indent="-228600">
              <a:lnSpc>
                <a:spcPct val="90000"/>
              </a:lnSpc>
              <a:spcAft>
                <a:spcPts val="600"/>
              </a:spcAft>
              <a:buFont typeface="Arial" panose="020B0604020202020204" pitchFamily="34" charset="0"/>
              <a:buChar char="•"/>
            </a:pPr>
            <a:r>
              <a:rPr lang="en-US" sz="8000" dirty="0">
                <a:solidFill>
                  <a:schemeClr val="tx2"/>
                </a:solidFill>
              </a:rPr>
              <a:t>Opinion:</a:t>
            </a:r>
          </a:p>
          <a:p>
            <a:pPr indent="-228600">
              <a:lnSpc>
                <a:spcPct val="90000"/>
              </a:lnSpc>
              <a:spcAft>
                <a:spcPts val="600"/>
              </a:spcAft>
              <a:buFont typeface="Arial" panose="020B0604020202020204" pitchFamily="34" charset="0"/>
              <a:buChar char="•"/>
            </a:pPr>
            <a:r>
              <a:rPr lang="en-US" sz="8000" dirty="0">
                <a:solidFill>
                  <a:schemeClr val="tx2"/>
                </a:solidFill>
              </a:rPr>
              <a:t>18 mm saccular aneurysm of the left popliteal artery with evidence of entrapment by the medial head of gastrocnemius.</a:t>
            </a:r>
          </a:p>
          <a:p>
            <a:pPr indent="-228600">
              <a:lnSpc>
                <a:spcPct val="90000"/>
              </a:lnSpc>
              <a:spcAft>
                <a:spcPts val="600"/>
              </a:spcAft>
              <a:buFont typeface="Arial" panose="020B0604020202020204" pitchFamily="34" charset="0"/>
              <a:buChar char="•"/>
            </a:pPr>
            <a:endParaRPr lang="en-US" sz="800" dirty="0">
              <a:solidFill>
                <a:schemeClr val="tx2"/>
              </a:solidFill>
            </a:endParaRPr>
          </a:p>
        </p:txBody>
      </p:sp>
    </p:spTree>
    <p:extLst>
      <p:ext uri="{BB962C8B-B14F-4D97-AF65-F5344CB8AC3E}">
        <p14:creationId xmlns:p14="http://schemas.microsoft.com/office/powerpoint/2010/main" val="311990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34" name="Freeform: Shape 3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9" name="Freeform: Shape 3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TextBox 6">
            <a:extLst>
              <a:ext uri="{FF2B5EF4-FFF2-40B4-BE49-F238E27FC236}">
                <a16:creationId xmlns:a16="http://schemas.microsoft.com/office/drawing/2014/main" id="{01F707AA-99D1-4A94-B4BF-FD0B2C7D6CCE}"/>
              </a:ext>
            </a:extLst>
          </p:cNvPr>
          <p:cNvSpPr txBox="1"/>
          <p:nvPr/>
        </p:nvSpPr>
        <p:spPr>
          <a:xfrm>
            <a:off x="3055954" y="327382"/>
            <a:ext cx="5754696" cy="183734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chemeClr val="tx2"/>
                </a:solidFill>
                <a:latin typeface="+mj-lt"/>
                <a:ea typeface="+mj-ea"/>
                <a:cs typeface="+mj-cs"/>
              </a:rPr>
              <a:t>MDT</a:t>
            </a:r>
          </a:p>
          <a:p>
            <a:pPr algn="ctr">
              <a:lnSpc>
                <a:spcPct val="90000"/>
              </a:lnSpc>
              <a:spcBef>
                <a:spcPct val="0"/>
              </a:spcBef>
              <a:spcAft>
                <a:spcPts val="600"/>
              </a:spcAft>
            </a:pPr>
            <a:r>
              <a:rPr lang="en-US" sz="3200" kern="1200" dirty="0">
                <a:solidFill>
                  <a:schemeClr val="tx2"/>
                </a:solidFill>
                <a:latin typeface="+mj-lt"/>
                <a:ea typeface="+mj-ea"/>
                <a:cs typeface="+mj-cs"/>
              </a:rPr>
              <a:t> MEMO</a:t>
            </a:r>
          </a:p>
        </p:txBody>
      </p:sp>
      <p:sp>
        <p:nvSpPr>
          <p:cNvPr id="17" name="TextBox 16">
            <a:extLst>
              <a:ext uri="{FF2B5EF4-FFF2-40B4-BE49-F238E27FC236}">
                <a16:creationId xmlns:a16="http://schemas.microsoft.com/office/drawing/2014/main" id="{756761A7-1CD9-413D-9107-F8CB1775115C}"/>
              </a:ext>
            </a:extLst>
          </p:cNvPr>
          <p:cNvSpPr txBox="1"/>
          <p:nvPr/>
        </p:nvSpPr>
        <p:spPr>
          <a:xfrm>
            <a:off x="2918658" y="2080501"/>
            <a:ext cx="5709721" cy="243086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solidFill>
                  <a:schemeClr val="tx2"/>
                </a:solidFill>
                <a:effectLst/>
              </a:rPr>
              <a:t>This lady's case and imaging was reviewed in the MDT. She has a saccular aneurysm of her left popliteal artery which may be from entrapment. She needs a posterior approach to the saccular aneurysm repair. She needs to be warned that the symptoms that she has may not resolve after performing this procedure and the finding of the saccular aneurysm may actually be incidental. She will be informed of this in clinic.</a:t>
            </a:r>
          </a:p>
          <a:p>
            <a:pPr indent="-228600">
              <a:lnSpc>
                <a:spcPct val="90000"/>
              </a:lnSpc>
              <a:spcAft>
                <a:spcPts val="600"/>
              </a:spcAft>
              <a:buFont typeface="Arial" panose="020B0604020202020204" pitchFamily="34" charset="0"/>
              <a:buChar char="•"/>
            </a:pPr>
            <a:r>
              <a:rPr lang="en-US" sz="2000" dirty="0">
                <a:solidFill>
                  <a:schemeClr val="tx2"/>
                </a:solidFill>
                <a:effectLst/>
              </a:rPr>
              <a:t> </a:t>
            </a:r>
          </a:p>
          <a:p>
            <a:pPr indent="-228600">
              <a:lnSpc>
                <a:spcPct val="90000"/>
              </a:lnSpc>
              <a:spcAft>
                <a:spcPts val="600"/>
              </a:spcAft>
              <a:buFont typeface="Arial" panose="020B0604020202020204" pitchFamily="34" charset="0"/>
              <a:buChar char="•"/>
            </a:pPr>
            <a:r>
              <a:rPr lang="en-US" sz="2000" dirty="0">
                <a:solidFill>
                  <a:schemeClr val="tx2"/>
                </a:solidFill>
                <a:effectLst/>
              </a:rPr>
              <a:t>Miss Nandita Pal</a:t>
            </a:r>
          </a:p>
          <a:p>
            <a:pPr indent="-228600">
              <a:lnSpc>
                <a:spcPct val="90000"/>
              </a:lnSpc>
              <a:spcAft>
                <a:spcPts val="600"/>
              </a:spcAft>
              <a:buFont typeface="Arial" panose="020B0604020202020204" pitchFamily="34" charset="0"/>
              <a:buChar char="•"/>
            </a:pPr>
            <a:r>
              <a:rPr lang="en-US" sz="2000" dirty="0">
                <a:solidFill>
                  <a:schemeClr val="tx2"/>
                </a:solidFill>
                <a:effectLst/>
              </a:rPr>
              <a:t>Consultant Vascular Surgeon</a:t>
            </a:r>
          </a:p>
        </p:txBody>
      </p:sp>
    </p:spTree>
    <p:extLst>
      <p:ext uri="{BB962C8B-B14F-4D97-AF65-F5344CB8AC3E}">
        <p14:creationId xmlns:p14="http://schemas.microsoft.com/office/powerpoint/2010/main" val="1943631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647</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BlinkMacSystemFont</vt:lpstr>
      <vt:lpstr>Calibri</vt:lpstr>
      <vt:lpstr>Calibri Light</vt:lpstr>
      <vt:lpstr>Helvetica</vt:lpstr>
      <vt:lpstr>Office Theme</vt:lpstr>
      <vt:lpstr>Vascular Interesting cases meeting </vt:lpstr>
      <vt:lpstr>History</vt:lpstr>
      <vt:lpstr>PowerPoint Presentation</vt:lpstr>
      <vt:lpstr>PowerPoint Presentation</vt:lpstr>
      <vt:lpstr>PowerPoint Presentation</vt:lpstr>
      <vt:lpstr>Lower limb arterial requested</vt:lpstr>
      <vt:lpstr>PowerPoint Presentation</vt:lpstr>
      <vt:lpstr>PowerPoint Presentation</vt:lpstr>
      <vt:lpstr>PowerPoint Presentation</vt:lpstr>
      <vt:lpstr>PRE Exercise ABPI</vt:lpstr>
      <vt:lpstr>Post Exercise ABPI</vt:lpstr>
      <vt:lpstr>Popliteal artery Entrapment ultrasound</vt:lpstr>
      <vt:lpstr>PowerPoint Presentation</vt:lpstr>
      <vt:lpstr>PowerPoint Presentation</vt:lpstr>
      <vt:lpstr>PowerPoint Presentation</vt:lpstr>
      <vt:lpstr>Popliteal Artery Entrapment Syndrome (PAES)</vt:lpstr>
      <vt:lpstr>Diagnosis by Ultrasound</vt:lpstr>
      <vt:lpstr>PowerPoint Presentation</vt:lpstr>
      <vt:lpstr>PowerPoint Presentation</vt:lpstr>
      <vt:lpstr>PowerPoint Presentation</vt:lpstr>
      <vt:lpstr>Aneurysmorrhaphy</vt:lpstr>
      <vt:lpstr>Post-op Duplex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Interesting cases meeting</dc:title>
  <dc:creator>Rogan, Catherine</dc:creator>
  <cp:lastModifiedBy>Rogan, Catherine</cp:lastModifiedBy>
  <cp:revision>44</cp:revision>
  <dcterms:created xsi:type="dcterms:W3CDTF">2022-08-26T09:06:37Z</dcterms:created>
  <dcterms:modified xsi:type="dcterms:W3CDTF">2022-09-13T16:21:09Z</dcterms:modified>
</cp:coreProperties>
</file>