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3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1" r:id="rId14"/>
    <p:sldId id="272" r:id="rId15"/>
  </p:sldIdLst>
  <p:sldSz cx="9144000" cy="5715000" type="screen16x1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  <a:srgbClr val="0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81904" autoAdjust="0"/>
  </p:normalViewPr>
  <p:slideViewPr>
    <p:cSldViewPr snapToGrid="0" snapToObjects="1">
      <p:cViewPr>
        <p:scale>
          <a:sx n="100" d="100"/>
          <a:sy n="100" d="100"/>
        </p:scale>
        <p:origin x="2052" y="29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1ADE40-8122-D249-9379-A9B36347F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11888-FD30-B843-8F97-925908F140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B53924D-D309-2C4C-9225-E4BBD96C0070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A84FC-C46D-F841-946F-886D3F887F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43E27-3DEF-4B45-9F69-6D21E530B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03C4B3F-1151-7C46-B7BC-51176D2D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7AC015-F82A-2645-8B08-F98F30640E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0739-5DA8-8244-92D3-161F59D78D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460C319-DC81-264F-90B1-45425797ED72}" type="datetimeFigureOut">
              <a:rPr lang="en-US"/>
              <a:pPr>
                <a:defRPr/>
              </a:pPr>
              <a:t>1/17/2024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ADD38D-322A-4D4C-9E7B-D9C958CCB9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EDBE3E-7312-EB43-B4E8-4943C19D2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D878A-A01C-E74D-A32C-89D63C1B37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70817-EF4D-684C-8846-B8BF7C817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3000668-4B85-DE49-BC2F-E0E9F6C4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IBM Plex Sans" panose="020F0502020204030204" pitchFamily="34" charset="0"/>
              </a:rPr>
              <a:t>The easiest way to think about artificial intelligence, machine learning, deep learning and neural networks is to think of them as a series of AI systems from largest to smallest, each encompassing the next.</a:t>
            </a:r>
          </a:p>
          <a:p>
            <a:endParaRPr lang="en-GB" b="0" i="0" u="none" dirty="0">
              <a:solidFill>
                <a:srgbClr val="000000"/>
              </a:solidFill>
              <a:effectLst/>
              <a:latin typeface="IBM Plex Sans" panose="020F0502020204030204" pitchFamily="34" charset="0"/>
            </a:endParaRPr>
          </a:p>
          <a:p>
            <a:r>
              <a:rPr lang="en-GB" b="0" i="0" u="none" dirty="0">
                <a:effectLst/>
                <a:latin typeface="IBM Plex Sans" panose="020B0503050203000203" pitchFamily="34" charset="0"/>
              </a:rPr>
              <a:t>Artificial Intelligence: a program that can sense, reason, act and adapt.</a:t>
            </a:r>
          </a:p>
          <a:p>
            <a:r>
              <a:rPr lang="en-GB" b="0" i="0" u="none" dirty="0">
                <a:effectLst/>
                <a:latin typeface="IBM Plex Sans" panose="020B0503050203000203" pitchFamily="34" charset="0"/>
              </a:rPr>
              <a:t>Machine Learning: algorithms whose performance improve as they are exposed to more data over time.</a:t>
            </a:r>
          </a:p>
          <a:p>
            <a:r>
              <a:rPr lang="en-GB" b="0" i="0" u="none" dirty="0">
                <a:effectLst/>
                <a:latin typeface="IBM Plex Sans" panose="020B0503050203000203" pitchFamily="34" charset="0"/>
              </a:rPr>
              <a:t>Deep Learning: subset of machine learning in which </a:t>
            </a:r>
            <a:r>
              <a:rPr lang="en-GB" b="0" i="0" u="none" dirty="0" err="1">
                <a:effectLst/>
                <a:latin typeface="IBM Plex Sans" panose="020B0503050203000203" pitchFamily="34" charset="0"/>
              </a:rPr>
              <a:t>multilayered</a:t>
            </a:r>
            <a:r>
              <a:rPr lang="en-GB" b="0" i="0" u="none" dirty="0">
                <a:effectLst/>
                <a:latin typeface="IBM Plex Sans" panose="020B0503050203000203" pitchFamily="34" charset="0"/>
              </a:rPr>
              <a:t> neural networks learn from vast amounts of data.</a:t>
            </a:r>
            <a:endParaRPr lang="en-GB" u="none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5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806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7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10993" y="319575"/>
            <a:ext cx="6929960" cy="1596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0993" y="1999900"/>
            <a:ext cx="6929960" cy="784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9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0" y="2232586"/>
            <a:ext cx="6804025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57213" indent="-285750">
              <a:buFont typeface="Arial" charset="0"/>
              <a:buChar char="•"/>
              <a:tabLst/>
              <a:defRPr sz="1600"/>
            </a:lvl3pPr>
            <a:lvl4pPr marL="889000" indent="-311150">
              <a:buFont typeface="Arial" charset="0"/>
              <a:buChar char="•"/>
              <a:tabLst/>
              <a:defRPr sz="1600"/>
            </a:lvl4pPr>
            <a:lvl5pPr marL="1155700" indent="-266700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2350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38097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53843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022350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648462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57848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1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2232586"/>
            <a:ext cx="3225918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 baseline="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38163" indent="-266700">
              <a:buFont typeface="Arial" charset="0"/>
              <a:buChar char="•"/>
              <a:tabLst/>
              <a:defRPr sz="1600"/>
            </a:lvl3pPr>
            <a:lvl4pPr marL="804863" indent="-266700">
              <a:buFont typeface="Arial" charset="0"/>
              <a:buChar char="•"/>
              <a:tabLst/>
              <a:defRPr sz="1600"/>
            </a:lvl4pPr>
            <a:lvl5pPr marL="1069975" indent="-265113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0" r:id="rId3"/>
    <p:sldLayoutId id="2147483681" r:id="rId4"/>
    <p:sldLayoutId id="2147483682" r:id="rId5"/>
    <p:sldLayoutId id="214748368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D32ED6-D9F3-27C7-0CD0-CC1AC437D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620">
            <a:off x="4855630" y="2468435"/>
            <a:ext cx="3042076" cy="2290504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53" name="Picture 5" descr="Z:\Brand &amp; Templates\Brand Guidelines 2018 onwards\Brand Guidelines 2018\Final designs\Icons\NHS Aqua Green one colour\Brunel build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1018"/>
            <a:ext cx="4486424" cy="225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Text Placeholder 4">
            <a:extLst>
              <a:ext uri="{FF2B5EF4-FFF2-40B4-BE49-F238E27FC236}">
                <a16:creationId xmlns:a16="http://schemas.microsoft.com/office/drawing/2014/main" id="{C19E2A1A-916D-B240-BCC5-A87DB2FD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390292" y="566671"/>
            <a:ext cx="6929437" cy="180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000" dirty="0">
                <a:solidFill>
                  <a:srgbClr val="00A499"/>
                </a:solidFill>
              </a:rPr>
              <a:t>Vascular Society Annual Scientific Meeting</a:t>
            </a:r>
          </a:p>
          <a:p>
            <a:r>
              <a:rPr lang="en-GB" altLang="en-US" sz="2000" dirty="0">
                <a:solidFill>
                  <a:srgbClr val="00A499"/>
                </a:solidFill>
              </a:rPr>
              <a:t>Dublin, 22-24th November 2023</a:t>
            </a:r>
          </a:p>
          <a:p>
            <a:endParaRPr lang="en-GB" altLang="en-US" sz="1100" b="0" dirty="0">
              <a:solidFill>
                <a:srgbClr val="00A499"/>
              </a:solidFill>
            </a:endParaRPr>
          </a:p>
          <a:p>
            <a:r>
              <a:rPr lang="en-GB" altLang="en-US" sz="1100" b="0" dirty="0">
                <a:solidFill>
                  <a:srgbClr val="00A499"/>
                </a:solidFill>
              </a:rPr>
              <a:t>William Owen </a:t>
            </a:r>
          </a:p>
          <a:p>
            <a:r>
              <a:rPr lang="en-GB" altLang="en-US" sz="1100" b="0" dirty="0">
                <a:solidFill>
                  <a:srgbClr val="00A499"/>
                </a:solidFill>
              </a:rPr>
              <a:t>Clinical Vascular Scientist</a:t>
            </a:r>
          </a:p>
          <a:p>
            <a:r>
              <a:rPr lang="en-GB" altLang="en-US" sz="1100" b="0" dirty="0">
                <a:solidFill>
                  <a:srgbClr val="00A499"/>
                </a:solidFill>
              </a:rPr>
              <a:t>North Bristol NHS Trust</a:t>
            </a:r>
          </a:p>
          <a:p>
            <a:r>
              <a:rPr lang="en-GB" altLang="en-US" sz="1100" b="0" dirty="0">
                <a:solidFill>
                  <a:srgbClr val="00A499"/>
                </a:solidFill>
              </a:rPr>
              <a:t>William.owen@nbt.nhs.uk</a:t>
            </a:r>
          </a:p>
          <a:p>
            <a:endParaRPr lang="en-GB" altLang="en-US" sz="1100" b="0" dirty="0">
              <a:solidFill>
                <a:srgbClr val="00A499"/>
              </a:solidFill>
            </a:endParaRP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5036AE3D-1BED-9247-B63A-68A0B5D9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52D5D8-0605-4FA0-B521-23222276595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108752D-9766-2F86-B239-8E21E392A5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4493">
            <a:off x="6766405" y="1236966"/>
            <a:ext cx="1996114" cy="265109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A499"/>
                </a:solidFill>
              </a:rPr>
              <a:t>Advances in AI to assess carotid artery disease</a:t>
            </a:r>
          </a:p>
          <a:p>
            <a:endParaRPr lang="en-US" altLang="en-US" sz="2400" dirty="0">
              <a:solidFill>
                <a:srgbClr val="00A499"/>
              </a:solidFill>
            </a:endParaRP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52412" y="779490"/>
            <a:ext cx="8479358" cy="418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The usual Steve Rogers carotid artery 3D US stuff…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“Accelerated Measurement of Carotid Plaque Volume Using Artificial Intelligence Enhanced 3D Ultrasound”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3D US images for 121 individuals analysed by 2 blinded operators to measure CPV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Corresponding endarterectomy specimen volumes calculated (saline suspension)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endParaRPr lang="en-GB" sz="2000" b="0" dirty="0"/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3E1AA5-7A80-89E6-A2E8-9AA8A85E6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2419421"/>
            <a:ext cx="4724400" cy="2433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480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A499"/>
                </a:solidFill>
              </a:rPr>
              <a:t>Advances in AI to assess carotid artery disease</a:t>
            </a:r>
          </a:p>
          <a:p>
            <a:endParaRPr lang="en-US" altLang="en-US" sz="2400" dirty="0">
              <a:solidFill>
                <a:srgbClr val="00A499"/>
              </a:solidFill>
            </a:endParaRP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52412" y="779490"/>
            <a:ext cx="8479358" cy="418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800" dirty="0"/>
              <a:t>Take home message: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endParaRPr lang="en-GB" sz="1600" b="0" dirty="0"/>
          </a:p>
          <a:p>
            <a:pPr marL="937580" lvl="2" indent="-357174">
              <a:buFont typeface="Arial" panose="020B0604020202020204" pitchFamily="34" charset="0"/>
              <a:buChar char="•"/>
            </a:pPr>
            <a:r>
              <a:rPr lang="en-GB" sz="1600" b="0" dirty="0"/>
              <a:t>Highly accurate method to measure CPV</a:t>
            </a:r>
          </a:p>
          <a:p>
            <a:pPr marL="937580" lvl="2" indent="-357174">
              <a:buFont typeface="Arial" panose="020B0604020202020204" pitchFamily="34" charset="0"/>
              <a:buChar char="•"/>
            </a:pPr>
            <a:r>
              <a:rPr lang="en-GB" sz="1600" b="0" dirty="0"/>
              <a:t>Significantly faster than manual method</a:t>
            </a:r>
          </a:p>
          <a:p>
            <a:pPr marL="1394780" lvl="3" indent="-357174">
              <a:buFont typeface="Arial" panose="020B0604020202020204" pitchFamily="34" charset="0"/>
              <a:buChar char="•"/>
            </a:pPr>
            <a:r>
              <a:rPr lang="en-GB" sz="1600" b="0" dirty="0"/>
              <a:t>Auto-CPV measurement took 43% the time of manual planimetry; median (IQR) 05:39 (01:58) minutes compared to 13:05 (04:15) minutes, Wilcoxon rank-sum test, P &lt; 0.01</a:t>
            </a:r>
          </a:p>
          <a:p>
            <a:pPr marL="1394780" lvl="3" indent="-357174">
              <a:buFont typeface="Arial" panose="020B0604020202020204" pitchFamily="34" charset="0"/>
              <a:buChar char="•"/>
            </a:pPr>
            <a:r>
              <a:rPr lang="en-GB" sz="1600" b="0" dirty="0"/>
              <a:t>Improved feasibility means that the utility of CPV can be assessed in large population studies to stratify risk in asymptomatic carotid disease or assess response to medical treatment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endParaRPr lang="en-GB" sz="2000" b="0" dirty="0"/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A499"/>
                </a:solidFill>
              </a:rPr>
              <a:t>Advances in AI to assess carotid artery disease</a:t>
            </a:r>
          </a:p>
          <a:p>
            <a:endParaRPr lang="en-US" altLang="en-US" sz="2400" dirty="0">
              <a:solidFill>
                <a:srgbClr val="00A499"/>
              </a:solidFill>
            </a:endParaRP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93A642-F031-92BF-5964-8D247412C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353" y="1248999"/>
            <a:ext cx="4694360" cy="3414683"/>
          </a:xfrm>
          <a:prstGeom prst="rect">
            <a:avLst/>
          </a:prstGeom>
        </p:spPr>
      </p:pic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0B37871E-3206-8C97-7DEC-A9F276F3B0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52412" y="779490"/>
            <a:ext cx="8479358" cy="418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Using MRI and AI to assess stenosis and perfusion to predict benefit of CEA</a:t>
            </a:r>
            <a:endParaRPr lang="en-GB" sz="2000" b="0" dirty="0"/>
          </a:p>
        </p:txBody>
      </p:sp>
    </p:spTree>
    <p:extLst>
      <p:ext uri="{BB962C8B-B14F-4D97-AF65-F5344CB8AC3E}">
        <p14:creationId xmlns:p14="http://schemas.microsoft.com/office/powerpoint/2010/main" val="957554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solidFill>
                  <a:srgbClr val="00A499"/>
                </a:solidFill>
              </a:rPr>
              <a:t>Welcome to our new robot overlords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  <p:pic>
        <p:nvPicPr>
          <p:cNvPr id="2050" name="Picture 2" descr="how ai is taking over jobs">
            <a:extLst>
              <a:ext uri="{FF2B5EF4-FFF2-40B4-BE49-F238E27FC236}">
                <a16:creationId xmlns:a16="http://schemas.microsoft.com/office/drawing/2014/main" id="{56745C2F-0575-6E64-A68C-C248A555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" y="1404534"/>
            <a:ext cx="3328035" cy="261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60C969-3EFC-3FB7-E9B3-23347C6FE2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7260" y="1409205"/>
            <a:ext cx="3905250" cy="260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856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400" dirty="0">
                <a:solidFill>
                  <a:srgbClr val="00A499"/>
                </a:solidFill>
              </a:rPr>
              <a:t>Less work, more time for Guinness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868B2E2-DFAA-83F9-FF18-8C0557814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391" y="841125"/>
            <a:ext cx="3743218" cy="40327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9760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784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4400" dirty="0">
                <a:solidFill>
                  <a:srgbClr val="00A499"/>
                </a:solidFill>
              </a:rPr>
              <a:t>Carotid Imaging Session</a:t>
            </a: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52412" y="1119084"/>
            <a:ext cx="8479358" cy="385015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282762" lvl="1"/>
            <a:r>
              <a:rPr lang="en-GB" sz="2084" dirty="0"/>
              <a:t>Mr Dominic Howard</a:t>
            </a:r>
          </a:p>
          <a:p>
            <a:pPr marL="282762" lvl="1"/>
            <a:r>
              <a:rPr lang="en-GB" sz="2084" b="0" dirty="0"/>
              <a:t>Consultant vascular surgeon</a:t>
            </a:r>
          </a:p>
          <a:p>
            <a:pPr marL="282762" lvl="1"/>
            <a:r>
              <a:rPr lang="en-GB" sz="2084" b="0" dirty="0"/>
              <a:t>Oxford University Hospitals NHS Trust</a:t>
            </a:r>
          </a:p>
          <a:p>
            <a:pPr marL="282762" lvl="1"/>
            <a:r>
              <a:rPr lang="en-GB" sz="2084" b="0" dirty="0"/>
              <a:t>Artificial Intelligence enthusiast</a:t>
            </a:r>
          </a:p>
          <a:p>
            <a:pPr marL="937580" lvl="2" indent="-357174"/>
            <a:endParaRPr lang="en-GB" sz="2084" b="0" dirty="0"/>
          </a:p>
          <a:p>
            <a:pPr marL="282762" lvl="1"/>
            <a:r>
              <a:rPr lang="en-GB" sz="2084" dirty="0"/>
              <a:t>Dr Steven Rogers</a:t>
            </a:r>
          </a:p>
          <a:p>
            <a:pPr marL="282762" lvl="1"/>
            <a:r>
              <a:rPr lang="en-GB" sz="2084" b="0" dirty="0"/>
              <a:t>Scientific Director</a:t>
            </a:r>
          </a:p>
          <a:p>
            <a:pPr marL="282762" lvl="1"/>
            <a:r>
              <a:rPr lang="en-GB" sz="2084" b="0" dirty="0"/>
              <a:t>MAVRIC – Manchester Vascular Research &amp; Innovation Centre</a:t>
            </a:r>
          </a:p>
          <a:p>
            <a:pPr marL="282762" lvl="1"/>
            <a:r>
              <a:rPr lang="en-GB" sz="2084" b="0" dirty="0"/>
              <a:t>3D US fanatic 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00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A499"/>
                </a:solidFill>
              </a:rPr>
              <a:t>Advances in AI to assess carotid artery disease</a:t>
            </a:r>
          </a:p>
          <a:p>
            <a:endParaRPr lang="en-US" altLang="en-US" sz="2400" dirty="0">
              <a:solidFill>
                <a:srgbClr val="00A499"/>
              </a:solidFill>
            </a:endParaRP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52412" y="779490"/>
            <a:ext cx="8479358" cy="418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23208" indent="-297644">
              <a:buFont typeface="Arial" panose="020B0604020202020204" pitchFamily="34" charset="0"/>
              <a:buChar char="•"/>
            </a:pPr>
            <a:r>
              <a:rPr lang="en-GB" sz="1600" b="0" dirty="0"/>
              <a:t>Imaging and reporting workflow</a:t>
            </a:r>
          </a:p>
          <a:p>
            <a:pPr marL="249401" indent="-285750">
              <a:buFont typeface="Arial" panose="020B0604020202020204" pitchFamily="34" charset="0"/>
              <a:buChar char="•"/>
            </a:pPr>
            <a:r>
              <a:rPr lang="en-GB" sz="1600" b="0" dirty="0"/>
              <a:t>No change to routine patient pathway</a:t>
            </a:r>
          </a:p>
          <a:p>
            <a:pPr marL="249401" indent="-285750">
              <a:buFont typeface="Arial" panose="020B0604020202020204" pitchFamily="34" charset="0"/>
              <a:buChar char="•"/>
            </a:pPr>
            <a:r>
              <a:rPr lang="en-GB" sz="1600" b="0" dirty="0"/>
              <a:t>Integration into IT system with audited security</a:t>
            </a:r>
          </a:p>
          <a:p>
            <a:pPr marL="249401" indent="-285750">
              <a:buFont typeface="Arial" panose="020B0604020202020204" pitchFamily="34" charset="0"/>
              <a:buChar char="•"/>
            </a:pPr>
            <a:r>
              <a:rPr lang="en-GB" sz="1600" b="0" dirty="0"/>
              <a:t>Automatic extraction and analysis of scans and report generation</a:t>
            </a:r>
          </a:p>
          <a:p>
            <a:pPr marL="249401" indent="-285750">
              <a:buFont typeface="Arial" panose="020B0604020202020204" pitchFamily="34" charset="0"/>
              <a:buChar char="•"/>
            </a:pPr>
            <a:r>
              <a:rPr lang="en-GB" sz="1600" b="0" dirty="0"/>
              <a:t>Immediate AI report to clinician </a:t>
            </a:r>
          </a:p>
          <a:p>
            <a:pPr marL="639936" lvl="1" indent="-357174">
              <a:buFont typeface="Arial" panose="020B0604020202020204" pitchFamily="34" charset="0"/>
              <a:buChar char="•"/>
            </a:pPr>
            <a:endParaRPr lang="en-GB" sz="1200" b="0" dirty="0"/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8197CA-015C-0F31-A22B-A4E230C1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063" y="2445431"/>
            <a:ext cx="6765873" cy="249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95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A499"/>
                </a:solidFill>
              </a:rPr>
              <a:t>Advances in AI to assess carotid artery disease</a:t>
            </a:r>
          </a:p>
          <a:p>
            <a:endParaRPr lang="en-US" altLang="en-US" sz="2400" dirty="0">
              <a:solidFill>
                <a:srgbClr val="00A499"/>
              </a:solidFill>
            </a:endParaRP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52412" y="779490"/>
            <a:ext cx="8479358" cy="418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Degree of stenosis guides clinical decision making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Plaque composition could be a better predictor of stroke risk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Can AI detect at risk plaque?</a:t>
            </a:r>
          </a:p>
          <a:p>
            <a:pPr marL="639936" lvl="1" indent="-357174">
              <a:buFont typeface="Arial" panose="020B0604020202020204" pitchFamily="34" charset="0"/>
              <a:buChar char="•"/>
            </a:pPr>
            <a:endParaRPr lang="en-GB" sz="1800" b="0" dirty="0"/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  <p:pic>
        <p:nvPicPr>
          <p:cNvPr id="2" name="Picture 2" descr="Differences Between AI vs. Machine Learning vs. Deep Learning | Simplilearn">
            <a:extLst>
              <a:ext uri="{FF2B5EF4-FFF2-40B4-BE49-F238E27FC236}">
                <a16:creationId xmlns:a16="http://schemas.microsoft.com/office/drawing/2014/main" id="{BD4A58E1-3CC0-F39A-134D-6BF20F8C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21" y="2305051"/>
            <a:ext cx="4301780" cy="192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56F785-39CE-851F-AD8C-7C81DAD042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101" y="1881187"/>
            <a:ext cx="42576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0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A499"/>
                </a:solidFill>
              </a:rPr>
              <a:t>Advances in AI to assess carotid artery disease</a:t>
            </a:r>
          </a:p>
          <a:p>
            <a:endParaRPr lang="en-US" altLang="en-US" sz="2400" dirty="0">
              <a:solidFill>
                <a:srgbClr val="00A499"/>
              </a:solidFill>
            </a:endParaRP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52412" y="779490"/>
            <a:ext cx="8479358" cy="418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123208" indent="-297644">
              <a:buFont typeface="Arial" panose="020B0604020202020204" pitchFamily="34" charset="0"/>
              <a:buChar char="•"/>
            </a:pPr>
            <a:r>
              <a:rPr lang="en-GB" sz="1600" b="0" dirty="0"/>
              <a:t>Mr Dominic Howard</a:t>
            </a:r>
          </a:p>
          <a:p>
            <a:pPr marL="123208" indent="-297644">
              <a:buFont typeface="Arial" panose="020B0604020202020204" pitchFamily="34" charset="0"/>
              <a:buChar char="•"/>
            </a:pPr>
            <a:r>
              <a:rPr lang="en-GB" sz="1600" b="0" dirty="0"/>
              <a:t>See-Mode</a:t>
            </a:r>
          </a:p>
          <a:p>
            <a:pPr marL="123208" indent="-297644">
              <a:buFont typeface="Arial" panose="020B0604020202020204" pitchFamily="34" charset="0"/>
              <a:buChar char="•"/>
            </a:pPr>
            <a:r>
              <a:rPr lang="en-GB" sz="1600" b="0" dirty="0"/>
              <a:t>“Our AI-enhanced ultrasound reporting software automatically reads and assesses ultrasound images, producing accurate clinical reports”</a:t>
            </a:r>
          </a:p>
          <a:p>
            <a:pPr marL="639936" lvl="1" indent="-357174">
              <a:buFont typeface="Arial" panose="020B0604020202020204" pitchFamily="34" charset="0"/>
              <a:buChar char="•"/>
            </a:pPr>
            <a:endParaRPr lang="en-GB" sz="1200" b="0" dirty="0"/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061CC8-016E-DEEC-4AE4-D438C731D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128" y="2065023"/>
            <a:ext cx="5402721" cy="277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11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A499"/>
                </a:solidFill>
              </a:rPr>
              <a:t>Advances in AI to assess carotid artery disease</a:t>
            </a:r>
          </a:p>
          <a:p>
            <a:endParaRPr lang="en-US" altLang="en-US" sz="2400" dirty="0">
              <a:solidFill>
                <a:srgbClr val="00A499"/>
              </a:solidFill>
            </a:endParaRP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52412" y="779490"/>
            <a:ext cx="8479358" cy="418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AI classification of symptomatic/asymptomatic carotid plaque</a:t>
            </a:r>
          </a:p>
          <a:p>
            <a:pPr marL="1283178" lvl="3" indent="-357174"/>
            <a:r>
              <a:rPr lang="en-GB" sz="1600" b="0" dirty="0"/>
              <a:t>Carotid US scans labelled</a:t>
            </a:r>
          </a:p>
          <a:p>
            <a:pPr marL="1283178" lvl="3" indent="-357174"/>
            <a:r>
              <a:rPr lang="en-GB" sz="1600" b="0" dirty="0"/>
              <a:t>Deep learning model trained to classify status</a:t>
            </a:r>
          </a:p>
          <a:p>
            <a:pPr marL="1283178" lvl="3" indent="-357174"/>
            <a:r>
              <a:rPr lang="en-GB" sz="1600" b="0" dirty="0"/>
              <a:t>Evaluate model on a test against assessments</a:t>
            </a:r>
          </a:p>
          <a:p>
            <a:pPr marL="1283178" lvl="3" indent="-357174"/>
            <a:endParaRPr lang="en-GB" sz="1600" b="0" dirty="0"/>
          </a:p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Initial dataset: 103 US scans containing:</a:t>
            </a:r>
          </a:p>
          <a:p>
            <a:pPr marL="1283178" lvl="3" indent="-357174"/>
            <a:r>
              <a:rPr lang="en-GB" sz="1600" b="0" dirty="0"/>
              <a:t>53 scans of symptomatic carotid plaques</a:t>
            </a:r>
          </a:p>
          <a:p>
            <a:pPr marL="1283178" lvl="3" indent="-357174"/>
            <a:r>
              <a:rPr lang="en-GB" sz="1600" b="0" dirty="0"/>
              <a:t>50 scans of asymptomatic plaques</a:t>
            </a:r>
          </a:p>
          <a:p>
            <a:pPr marL="1283178" lvl="3" indent="-357174"/>
            <a:endParaRPr lang="en-GB" sz="1600" b="0" dirty="0"/>
          </a:p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Inclusion criteria</a:t>
            </a:r>
          </a:p>
          <a:p>
            <a:pPr marL="1283178" lvl="3" indent="-357174"/>
            <a:r>
              <a:rPr lang="en-GB" sz="1600" b="0" dirty="0"/>
              <a:t>Subjects &gt;18 years old</a:t>
            </a:r>
          </a:p>
          <a:p>
            <a:pPr marL="1283178" lvl="3" indent="-357174"/>
            <a:r>
              <a:rPr lang="en-GB" sz="1600" b="0" dirty="0"/>
              <a:t>Greater than 50% stenosis on ultrasound</a:t>
            </a:r>
          </a:p>
          <a:p>
            <a:pPr marL="1283178" lvl="3" indent="-357174"/>
            <a:r>
              <a:rPr lang="en-GB" sz="1600" b="0" dirty="0"/>
              <a:t>Longitudinal B-mode or colour flow</a:t>
            </a:r>
          </a:p>
          <a:p>
            <a:pPr marL="639936" lvl="1" indent="-357174">
              <a:buFont typeface="Arial" panose="020B0604020202020204" pitchFamily="34" charset="0"/>
              <a:buChar char="•"/>
            </a:pPr>
            <a:endParaRPr lang="en-GB" sz="1000" b="0" dirty="0"/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A499"/>
                </a:solidFill>
              </a:rPr>
              <a:t>Advances in AI to assess carotid artery disease</a:t>
            </a:r>
          </a:p>
          <a:p>
            <a:endParaRPr lang="en-US" altLang="en-US" sz="2400" dirty="0">
              <a:solidFill>
                <a:srgbClr val="00A499"/>
              </a:solidFill>
            </a:endParaRP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52412" y="779490"/>
            <a:ext cx="8479358" cy="418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Machine Learning</a:t>
            </a:r>
          </a:p>
          <a:p>
            <a:pPr marL="937580" lvl="2" indent="-357174">
              <a:buFont typeface="Arial" panose="020B0604020202020204" pitchFamily="34" charset="0"/>
              <a:buChar char="•"/>
            </a:pPr>
            <a:r>
              <a:rPr lang="en-GB" sz="1600" b="0" dirty="0"/>
              <a:t>Training data to train model</a:t>
            </a:r>
          </a:p>
          <a:p>
            <a:pPr marL="937580" lvl="2" indent="-357174">
              <a:buFont typeface="Arial" panose="020B0604020202020204" pitchFamily="34" charset="0"/>
              <a:buChar char="•"/>
            </a:pPr>
            <a:r>
              <a:rPr lang="en-GB" sz="1600" b="0" dirty="0"/>
              <a:t>Cross-validation to tuning parameters</a:t>
            </a:r>
          </a:p>
          <a:p>
            <a:pPr marL="937580" lvl="2" indent="-357174">
              <a:buFont typeface="Arial" panose="020B0604020202020204" pitchFamily="34" charset="0"/>
              <a:buChar char="•"/>
            </a:pPr>
            <a:r>
              <a:rPr lang="en-GB" sz="1600" b="0" dirty="0"/>
              <a:t>Test data to measure final performance</a:t>
            </a:r>
          </a:p>
          <a:p>
            <a:pPr marL="639936" lvl="1" indent="-357174">
              <a:buFont typeface="Arial" panose="020B0604020202020204" pitchFamily="34" charset="0"/>
              <a:buChar char="•"/>
            </a:pPr>
            <a:endParaRPr lang="en-GB" sz="1000" b="0" dirty="0"/>
          </a:p>
          <a:p>
            <a:pPr marL="639936" lvl="1" indent="-357174">
              <a:buFont typeface="Arial" panose="020B0604020202020204" pitchFamily="34" charset="0"/>
              <a:buChar char="•"/>
            </a:pPr>
            <a:endParaRPr lang="en-GB" sz="1000" b="0" dirty="0"/>
          </a:p>
          <a:p>
            <a:pPr marL="282762" lvl="1"/>
            <a:endParaRPr lang="en-GB" sz="1000" b="0" dirty="0"/>
          </a:p>
          <a:p>
            <a:pPr marL="639936" lvl="1" indent="-357174">
              <a:buFont typeface="Arial" panose="020B0604020202020204" pitchFamily="34" charset="0"/>
              <a:buChar char="•"/>
            </a:pPr>
            <a:endParaRPr lang="en-GB" sz="1000" b="0" dirty="0"/>
          </a:p>
          <a:p>
            <a:pPr marL="182736" indent="-357174">
              <a:buFont typeface="Arial" panose="020B0604020202020204" pitchFamily="34" charset="0"/>
              <a:buChar char="•"/>
            </a:pPr>
            <a:r>
              <a:rPr lang="en-GB" sz="1600" b="0" dirty="0"/>
              <a:t>Labelled: 447 images</a:t>
            </a:r>
          </a:p>
          <a:p>
            <a:pPr marL="639936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364 training images (75 patients)</a:t>
            </a:r>
          </a:p>
          <a:p>
            <a:pPr marL="639936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83 images for test (28 patients)</a:t>
            </a:r>
          </a:p>
          <a:p>
            <a:pPr marL="1097136" lvl="2" indent="-357174">
              <a:buFont typeface="Arial" panose="020B0604020202020204" pitchFamily="34" charset="0"/>
              <a:buChar char="•"/>
            </a:pPr>
            <a:r>
              <a:rPr lang="en-GB" sz="1600" b="0" dirty="0"/>
              <a:t>43 images asymptomatic (11 patients)</a:t>
            </a:r>
          </a:p>
          <a:p>
            <a:pPr marL="1097136" lvl="2" indent="-357174">
              <a:buFont typeface="Arial" panose="020B0604020202020204" pitchFamily="34" charset="0"/>
              <a:buChar char="•"/>
            </a:pPr>
            <a:r>
              <a:rPr lang="en-GB" sz="1600" b="0" dirty="0"/>
              <a:t>40 images symptomatic (17 patients)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803ED4-C8B8-1A4B-969F-EF5D5DAEB9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775" y="1951440"/>
            <a:ext cx="3834225" cy="148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69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A499"/>
                </a:solidFill>
              </a:rPr>
              <a:t>Advances in AI to assess carotid artery disease</a:t>
            </a:r>
          </a:p>
          <a:p>
            <a:endParaRPr lang="en-US" altLang="en-US" sz="2400" dirty="0">
              <a:solidFill>
                <a:srgbClr val="00A499"/>
              </a:solidFill>
            </a:endParaRP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FAD46B-6770-351E-601F-52D2E40933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8761" y="1636760"/>
            <a:ext cx="2626073" cy="2421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7B4B55-A919-B231-D396-B9B8B788A5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0674" y="1643321"/>
            <a:ext cx="2537232" cy="24145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5E5016-A9D1-2602-A3B9-AA83DC851819}"/>
              </a:ext>
            </a:extLst>
          </p:cNvPr>
          <p:cNvSpPr txBox="1"/>
          <p:nvPr/>
        </p:nvSpPr>
        <p:spPr>
          <a:xfrm>
            <a:off x="4049449" y="4365586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ROC AUC: 0.61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B3B1F0-49CA-5AC1-3342-A4A5BF882A72}"/>
              </a:ext>
            </a:extLst>
          </p:cNvPr>
          <p:cNvSpPr txBox="1"/>
          <p:nvPr/>
        </p:nvSpPr>
        <p:spPr>
          <a:xfrm>
            <a:off x="6673850" y="4365586"/>
            <a:ext cx="218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ROC AUC: 0.91</a:t>
            </a:r>
          </a:p>
        </p:txBody>
      </p:sp>
      <p:pic>
        <p:nvPicPr>
          <p:cNvPr id="1026" name="Picture 2" descr="Evaluation Metrics Part 3. ROC Curve and AUC score Explained and… | by  Siladittya Manna | The Owl | Medium">
            <a:extLst>
              <a:ext uri="{FF2B5EF4-FFF2-40B4-BE49-F238E27FC236}">
                <a16:creationId xmlns:a16="http://schemas.microsoft.com/office/drawing/2014/main" id="{4311DDA3-16B7-6FE8-8E90-AB0F74F24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65" y="1643321"/>
            <a:ext cx="3248146" cy="243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721B4A-5EA2-2929-33A4-0A1CCACBE8B5}"/>
              </a:ext>
            </a:extLst>
          </p:cNvPr>
          <p:cNvSpPr txBox="1"/>
          <p:nvPr/>
        </p:nvSpPr>
        <p:spPr>
          <a:xfrm>
            <a:off x="849860" y="4369277"/>
            <a:ext cx="218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Random model: 0.5</a:t>
            </a:r>
          </a:p>
          <a:p>
            <a:r>
              <a:rPr lang="en-GB" dirty="0"/>
              <a:t>Perfect model: 1.0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F23EA0-7D59-D906-D330-95DC31FBC6D0}"/>
              </a:ext>
            </a:extLst>
          </p:cNvPr>
          <p:cNvSpPr txBox="1"/>
          <p:nvPr/>
        </p:nvSpPr>
        <p:spPr>
          <a:xfrm>
            <a:off x="439474" y="868324"/>
            <a:ext cx="7523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Measure the accuracy of diagnostic tests</a:t>
            </a:r>
          </a:p>
        </p:txBody>
      </p:sp>
    </p:spTree>
    <p:extLst>
      <p:ext uri="{BB962C8B-B14F-4D97-AF65-F5344CB8AC3E}">
        <p14:creationId xmlns:p14="http://schemas.microsoft.com/office/powerpoint/2010/main" val="615048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52412" y="184307"/>
            <a:ext cx="6929437" cy="4677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>
                <a:solidFill>
                  <a:srgbClr val="00A499"/>
                </a:solidFill>
              </a:rPr>
              <a:t>Advances in AI to assess carotid artery disease</a:t>
            </a:r>
          </a:p>
          <a:p>
            <a:endParaRPr lang="en-US" altLang="en-US" sz="2400" dirty="0">
              <a:solidFill>
                <a:srgbClr val="00A499"/>
              </a:solidFill>
            </a:endParaRPr>
          </a:p>
        </p:txBody>
      </p:sp>
      <p:sp>
        <p:nvSpPr>
          <p:cNvPr id="13314" name="Text Placeholder 8">
            <a:extLst>
              <a:ext uri="{FF2B5EF4-FFF2-40B4-BE49-F238E27FC236}">
                <a16:creationId xmlns:a16="http://schemas.microsoft.com/office/drawing/2014/main" id="{EDD31A16-B4C0-3944-B1DE-946B829D39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252412" y="779490"/>
            <a:ext cx="8479358" cy="4189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Dr Steven Rogers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endParaRPr lang="en-GB" sz="1600" b="0" dirty="0"/>
          </a:p>
          <a:p>
            <a:pPr marL="123206" lvl="1"/>
            <a:r>
              <a:rPr lang="en-GB" sz="1600" dirty="0"/>
              <a:t>Abstract: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Patients with symptoms associated with carotid artery disease and PAD have the same high-risk of Major Adverse Cardiovascular Event (MACE, including stroke) as those with ischaemic heart disease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Long term effects of atherosclerosis largely preventable (BMT)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Early detection screening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Reduction in frequency and cost of MACE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Screening with 2D US requires skilled staff, unlikely to be cost-effective at population level</a:t>
            </a:r>
          </a:p>
          <a:p>
            <a:pPr marL="480380" lvl="1" indent="-357174">
              <a:buFont typeface="Arial" panose="020B0604020202020204" pitchFamily="34" charset="0"/>
              <a:buChar char="•"/>
            </a:pPr>
            <a:r>
              <a:rPr lang="en-GB" sz="1600" b="0" dirty="0"/>
              <a:t>Using AI combined with tomographic 3D-US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E53BBE-E01D-4BAB-9984-59C84FC3364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901" r="3480"/>
          <a:stretch/>
        </p:blipFill>
        <p:spPr>
          <a:xfrm>
            <a:off x="0" y="5161324"/>
            <a:ext cx="8892000" cy="56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5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FEB 2019">
      <a:dk1>
        <a:srgbClr val="231F20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5EB8"/>
      </a:accent2>
      <a:accent3>
        <a:srgbClr val="0071CE"/>
      </a:accent3>
      <a:accent4>
        <a:srgbClr val="41B6E6"/>
      </a:accent4>
      <a:accent5>
        <a:srgbClr val="00A9CE"/>
      </a:accent5>
      <a:accent6>
        <a:srgbClr val="768692"/>
      </a:accent6>
      <a:hlink>
        <a:srgbClr val="231F20"/>
      </a:hlink>
      <a:folHlink>
        <a:srgbClr val="231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T_Powerpoint_Presentation_AB" id="{63CDC7FF-BE61-914E-AA4C-E0711A28CCD5}" vid="{F14E3C9F-40AF-E64B-9EC2-8ABD14B3B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673</Words>
  <Application>Microsoft Office PowerPoint</Application>
  <PresentationFormat>On-screen Show (16:10)</PresentationFormat>
  <Paragraphs>97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IBM Plex Sans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Marles</dc:creator>
  <cp:lastModifiedBy>William Owen</cp:lastModifiedBy>
  <cp:revision>59</cp:revision>
  <dcterms:created xsi:type="dcterms:W3CDTF">2018-08-29T15:08:11Z</dcterms:created>
  <dcterms:modified xsi:type="dcterms:W3CDTF">2024-01-17T11:47:06Z</dcterms:modified>
</cp:coreProperties>
</file>