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6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11E9-32AF-4F88-9A6D-69F1B90D6D5E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BC60-2292-4D8B-8C69-5A3BCA86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94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11E9-32AF-4F88-9A6D-69F1B90D6D5E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BC60-2292-4D8B-8C69-5A3BCA86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592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11E9-32AF-4F88-9A6D-69F1B90D6D5E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BC60-2292-4D8B-8C69-5A3BCA86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250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11E9-32AF-4F88-9A6D-69F1B90D6D5E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BC60-2292-4D8B-8C69-5A3BCA86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765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11E9-32AF-4F88-9A6D-69F1B90D6D5E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BC60-2292-4D8B-8C69-5A3BCA86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775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11E9-32AF-4F88-9A6D-69F1B90D6D5E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BC60-2292-4D8B-8C69-5A3BCA86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603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11E9-32AF-4F88-9A6D-69F1B90D6D5E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BC60-2292-4D8B-8C69-5A3BCA86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087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11E9-32AF-4F88-9A6D-69F1B90D6D5E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BC60-2292-4D8B-8C69-5A3BCA86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98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11E9-32AF-4F88-9A6D-69F1B90D6D5E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BC60-2292-4D8B-8C69-5A3BCA86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05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11E9-32AF-4F88-9A6D-69F1B90D6D5E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BC60-2292-4D8B-8C69-5A3BCA86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094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11E9-32AF-4F88-9A6D-69F1B90D6D5E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BC60-2292-4D8B-8C69-5A3BCA86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768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11E9-32AF-4F88-9A6D-69F1B90D6D5E}" type="datetimeFigureOut">
              <a:rPr lang="en-GB" smtClean="0"/>
              <a:t>17/07/2020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BC60-2292-4D8B-8C69-5A3BCA86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565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>
            <a:normAutofit fontScale="90000"/>
          </a:bodyPr>
          <a:lstStyle/>
          <a:p>
            <a:r>
              <a:rPr lang="en-GB" u="sng" dirty="0" smtClean="0"/>
              <a:t>VSU review of CUH vascular surveillance patients – July </a:t>
            </a:r>
            <a:r>
              <a:rPr lang="en-GB" u="sng" dirty="0" smtClean="0"/>
              <a:t>2020</a:t>
            </a:r>
            <a:br>
              <a:rPr lang="en-GB" u="sng" dirty="0" smtClean="0"/>
            </a:br>
            <a:r>
              <a:rPr lang="en-GB" u="sng" dirty="0"/>
              <a:t/>
            </a:r>
            <a:br>
              <a:rPr lang="en-GB" u="sng" dirty="0"/>
            </a:br>
            <a:r>
              <a:rPr lang="en-GB" u="sng" dirty="0" smtClean="0"/>
              <a:t>Outcomes</a:t>
            </a:r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6240" y="4993958"/>
            <a:ext cx="9144000" cy="1655762"/>
          </a:xfrm>
        </p:spPr>
        <p:txBody>
          <a:bodyPr/>
          <a:lstStyle/>
          <a:p>
            <a:r>
              <a:rPr lang="en-GB" dirty="0" smtClean="0"/>
              <a:t>Vascular audit – 17</a:t>
            </a:r>
            <a:r>
              <a:rPr lang="en-GB" baseline="30000" dirty="0" smtClean="0"/>
              <a:t>th</a:t>
            </a:r>
            <a:r>
              <a:rPr lang="en-GB" dirty="0" smtClean="0"/>
              <a:t> July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682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Discussion points raised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Review of patients for continued surveillance who are not/unlikely to be offered any future intervention</a:t>
            </a:r>
          </a:p>
          <a:p>
            <a:r>
              <a:rPr lang="en-GB" dirty="0" smtClean="0"/>
              <a:t>Consideration of inclusion of specific age groups who have not reached certain thresholds</a:t>
            </a:r>
          </a:p>
          <a:p>
            <a:pPr lvl="2"/>
            <a:r>
              <a:rPr lang="en-GB" dirty="0" err="1" smtClean="0"/>
              <a:t>ie</a:t>
            </a:r>
            <a:r>
              <a:rPr lang="en-GB" dirty="0" smtClean="0"/>
              <a:t>. 90+ year olds with &lt;5cm AAA</a:t>
            </a:r>
          </a:p>
          <a:p>
            <a:r>
              <a:rPr lang="en-GB" dirty="0" smtClean="0"/>
              <a:t>Guidance should be rolled out across network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262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Surveillance clinic moving forward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Reduced capacity due to </a:t>
            </a:r>
            <a:r>
              <a:rPr lang="en-GB" sz="2400" dirty="0" err="1" smtClean="0"/>
              <a:t>Covid</a:t>
            </a:r>
            <a:r>
              <a:rPr lang="en-GB" sz="2400" dirty="0" smtClean="0"/>
              <a:t> restrictions and reduced footfall in department</a:t>
            </a:r>
          </a:p>
          <a:p>
            <a:r>
              <a:rPr lang="en-GB" sz="2400" dirty="0" smtClean="0"/>
              <a:t>Specialist nurse will not be having face to face consultation, but will contact the patient during the week following the scan</a:t>
            </a:r>
          </a:p>
          <a:p>
            <a:r>
              <a:rPr lang="en-GB" sz="2400" dirty="0" smtClean="0"/>
              <a:t>Vascular scientists to contact consultant/</a:t>
            </a:r>
            <a:r>
              <a:rPr lang="en-GB" sz="2400" dirty="0" err="1" smtClean="0"/>
              <a:t>SpR</a:t>
            </a:r>
            <a:r>
              <a:rPr lang="en-GB" sz="2400" dirty="0" smtClean="0"/>
              <a:t> running the CLI clinic if any immediate/urgent issues</a:t>
            </a:r>
          </a:p>
          <a:p>
            <a:r>
              <a:rPr lang="en-GB" sz="2400" dirty="0" smtClean="0"/>
              <a:t>Specialist nurses to specify follow up intervals in notes and repeat referral in line with guidance following todays meeting</a:t>
            </a:r>
          </a:p>
          <a:p>
            <a:r>
              <a:rPr lang="en-GB" sz="2400" dirty="0" smtClean="0"/>
              <a:t>VSU / Specialist nurses will manage the newly created database of surveillance patients, to be updated weekly</a:t>
            </a:r>
          </a:p>
          <a:p>
            <a:r>
              <a:rPr lang="en-GB" sz="2400" dirty="0" smtClean="0"/>
              <a:t>To be reviewed in the autumn.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5240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Outcomes following July vascular audit.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6202680" cy="4636135"/>
          </a:xfrm>
        </p:spPr>
        <p:txBody>
          <a:bodyPr/>
          <a:lstStyle/>
          <a:p>
            <a:r>
              <a:rPr lang="en-GB" sz="2400" dirty="0" smtClean="0"/>
              <a:t>Consultants in meeting:</a:t>
            </a:r>
          </a:p>
          <a:p>
            <a:endParaRPr lang="en-GB" sz="2400" dirty="0"/>
          </a:p>
          <a:p>
            <a:r>
              <a:rPr lang="en-GB" sz="2400" dirty="0" smtClean="0"/>
              <a:t>This document is to confirm discussions and outcomes prior to formalised guidance policy document is created. </a:t>
            </a:r>
          </a:p>
          <a:p>
            <a:endParaRPr lang="en-GB" dirty="0" smtClean="0"/>
          </a:p>
          <a:p>
            <a:pPr lvl="1"/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927216"/>
              </p:ext>
            </p:extLst>
          </p:nvPr>
        </p:nvGraphicFramePr>
        <p:xfrm>
          <a:off x="7934960" y="1825624"/>
          <a:ext cx="2590800" cy="32885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7277">
                  <a:extLst>
                    <a:ext uri="{9D8B030D-6E8A-4147-A177-3AD203B41FA5}">
                      <a16:colId xmlns:a16="http://schemas.microsoft.com/office/drawing/2014/main" val="880515690"/>
                    </a:ext>
                  </a:extLst>
                </a:gridCol>
                <a:gridCol w="1443523">
                  <a:extLst>
                    <a:ext uri="{9D8B030D-6E8A-4147-A177-3AD203B41FA5}">
                      <a16:colId xmlns:a16="http://schemas.microsoft.com/office/drawing/2014/main" val="1750802117"/>
                    </a:ext>
                  </a:extLst>
                </a:gridCol>
              </a:tblGrid>
              <a:tr h="32885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Sandeep 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Bahia 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1940895"/>
                  </a:ext>
                </a:extLst>
              </a:tr>
              <a:tr h="32885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Jon 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Boyle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79467785"/>
                  </a:ext>
                </a:extLst>
              </a:tr>
              <a:tr h="32885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smtClean="0">
                          <a:effectLst/>
                        </a:rPr>
                        <a:t>Paddy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Coughlin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14148149"/>
                  </a:ext>
                </a:extLst>
              </a:tr>
              <a:tr h="32885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err="1" smtClean="0">
                          <a:effectLst/>
                        </a:rPr>
                        <a:t>Manj</a:t>
                      </a:r>
                      <a:r>
                        <a:rPr lang="en-GB" sz="1800" u="none" strike="noStrike" dirty="0" smtClean="0">
                          <a:effectLst/>
                        </a:rPr>
                        <a:t>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Gohel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88095867"/>
                  </a:ext>
                </a:extLst>
              </a:tr>
              <a:tr h="32885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Seamus 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Harrison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4652166"/>
                  </a:ext>
                </a:extLst>
              </a:tr>
              <a:tr h="32885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Simon 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Kreckler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7809502"/>
                  </a:ext>
                </a:extLst>
              </a:tr>
              <a:tr h="32885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Tristan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Lane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8435036"/>
                  </a:ext>
                </a:extLst>
              </a:tr>
              <a:tr h="32885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Hansoo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Lee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33334244"/>
                  </a:ext>
                </a:extLst>
              </a:tr>
              <a:tr h="32885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Phil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Stather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73121739"/>
                  </a:ext>
                </a:extLst>
              </a:tr>
              <a:tr h="32885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Chandana 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err="1" smtClean="0">
                          <a:effectLst/>
                        </a:rPr>
                        <a:t>Wijewardena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530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119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Inner-to-inner measurements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It was unanimously agreed that measurements of AAA will be changed to be in line with the 2020 NICE guidance. </a:t>
            </a:r>
          </a:p>
          <a:p>
            <a:endParaRPr lang="en-GB" dirty="0"/>
          </a:p>
          <a:p>
            <a:r>
              <a:rPr lang="en-GB" dirty="0" smtClean="0"/>
              <a:t>Measurements will be made from the inner wall- to –inner wall. </a:t>
            </a:r>
          </a:p>
          <a:p>
            <a:endParaRPr lang="en-GB" dirty="0"/>
          </a:p>
          <a:p>
            <a:r>
              <a:rPr lang="en-GB" dirty="0" smtClean="0"/>
              <a:t>A clear note will be made in new reports to identify the change from OTO to ITI to recognise the variance in measurement</a:t>
            </a:r>
          </a:p>
          <a:p>
            <a:endParaRPr lang="en-GB" dirty="0"/>
          </a:p>
          <a:p>
            <a:r>
              <a:rPr lang="en-GB" dirty="0" smtClean="0"/>
              <a:t>VSU review of measurements ITI vs CTA &amp; OTO vs CTA 2020</a:t>
            </a:r>
          </a:p>
          <a:p>
            <a:pPr lvl="1"/>
            <a:r>
              <a:rPr lang="en-GB" dirty="0" smtClean="0"/>
              <a:t>ITI measures 5mm less than CTA</a:t>
            </a:r>
          </a:p>
          <a:p>
            <a:pPr lvl="1"/>
            <a:r>
              <a:rPr lang="en-GB" dirty="0" smtClean="0"/>
              <a:t>OTO measures 2-3mm less than CTA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97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AAA surveillance intervals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agreed to change current practice</a:t>
            </a:r>
          </a:p>
          <a:p>
            <a:r>
              <a:rPr lang="en-GB" dirty="0" smtClean="0"/>
              <a:t>Discussion with regards to following NICE guidance of 3 month surveillance for &gt;4.5cm or to go with VSU proposal of 6 month surveillance of &gt;4.5cm </a:t>
            </a:r>
          </a:p>
          <a:p>
            <a:r>
              <a:rPr lang="en-GB" dirty="0" smtClean="0"/>
              <a:t>Due to the current situation with Covid19, the backlog of surveillance patients and the issues regarding footfall in the department and capacity – agreed to trial </a:t>
            </a:r>
            <a:r>
              <a:rPr lang="en-GB" u="sng" dirty="0" smtClean="0"/>
              <a:t>6 month surveillance for &gt;4.5cm AAA</a:t>
            </a:r>
            <a:r>
              <a:rPr lang="en-GB" dirty="0" smtClean="0"/>
              <a:t> with a review in 12 months.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276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AAA surveillance intervals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753492"/>
              </p:ext>
            </p:extLst>
          </p:nvPr>
        </p:nvGraphicFramePr>
        <p:xfrm>
          <a:off x="4886644" y="5031803"/>
          <a:ext cx="2418710" cy="6801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2282">
                  <a:extLst>
                    <a:ext uri="{9D8B030D-6E8A-4147-A177-3AD203B41FA5}">
                      <a16:colId xmlns:a16="http://schemas.microsoft.com/office/drawing/2014/main" val="2826635053"/>
                    </a:ext>
                  </a:extLst>
                </a:gridCol>
                <a:gridCol w="782345">
                  <a:extLst>
                    <a:ext uri="{9D8B030D-6E8A-4147-A177-3AD203B41FA5}">
                      <a16:colId xmlns:a16="http://schemas.microsoft.com/office/drawing/2014/main" val="2901946659"/>
                    </a:ext>
                  </a:extLst>
                </a:gridCol>
                <a:gridCol w="804083">
                  <a:extLst>
                    <a:ext uri="{9D8B030D-6E8A-4147-A177-3AD203B41FA5}">
                      <a16:colId xmlns:a16="http://schemas.microsoft.com/office/drawing/2014/main" val="709541664"/>
                    </a:ext>
                  </a:extLst>
                </a:gridCol>
              </a:tblGrid>
              <a:tr h="226705">
                <a:tc>
                  <a:txBody>
                    <a:bodyPr/>
                    <a:lstStyle/>
                    <a:p>
                      <a:pPr algn="ctr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AAA Size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Interval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23103219"/>
                  </a:ext>
                </a:extLst>
              </a:tr>
              <a:tr h="22670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 smtClean="0">
                          <a:effectLst/>
                        </a:rPr>
                        <a:t>NICE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&gt;4.5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3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2917509"/>
                  </a:ext>
                </a:extLst>
              </a:tr>
              <a:tr h="226705">
                <a:tc>
                  <a:txBody>
                    <a:bodyPr/>
                    <a:lstStyle/>
                    <a:p>
                      <a:pPr algn="ct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&lt;4.5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24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3078151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4916171"/>
              </p:ext>
            </p:extLst>
          </p:nvPr>
        </p:nvGraphicFramePr>
        <p:xfrm>
          <a:off x="4001769" y="1930399"/>
          <a:ext cx="4188460" cy="20015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01779">
                  <a:extLst>
                    <a:ext uri="{9D8B030D-6E8A-4147-A177-3AD203B41FA5}">
                      <a16:colId xmlns:a16="http://schemas.microsoft.com/office/drawing/2014/main" val="304987272"/>
                    </a:ext>
                  </a:extLst>
                </a:gridCol>
                <a:gridCol w="2186681">
                  <a:extLst>
                    <a:ext uri="{9D8B030D-6E8A-4147-A177-3AD203B41FA5}">
                      <a16:colId xmlns:a16="http://schemas.microsoft.com/office/drawing/2014/main" val="1648836172"/>
                    </a:ext>
                  </a:extLst>
                </a:gridCol>
              </a:tblGrid>
              <a:tr h="667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smtClean="0">
                          <a:effectLst/>
                        </a:rPr>
                        <a:t>24 </a:t>
                      </a:r>
                      <a:r>
                        <a:rPr lang="en-GB" sz="1800" u="none" strike="noStrike" dirty="0">
                          <a:effectLst/>
                        </a:rPr>
                        <a:t>months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smtClean="0">
                          <a:effectLst/>
                        </a:rPr>
                        <a:t>&lt;4.4cm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56827562"/>
                  </a:ext>
                </a:extLst>
              </a:tr>
              <a:tr h="667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6 months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smtClean="0">
                          <a:effectLst/>
                        </a:rPr>
                        <a:t>≥4.5cm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00213717"/>
                  </a:ext>
                </a:extLst>
              </a:tr>
              <a:tr h="667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smtClean="0">
                          <a:effectLst/>
                        </a:rPr>
                        <a:t>Email to consultant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smtClean="0">
                          <a:effectLst/>
                        </a:rPr>
                        <a:t>≥5.5cm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98510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63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CIA aneurysm surveillance</a:t>
            </a:r>
            <a:endParaRPr lang="en-GB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3998622"/>
              </p:ext>
            </p:extLst>
          </p:nvPr>
        </p:nvGraphicFramePr>
        <p:xfrm>
          <a:off x="3236769" y="2580639"/>
          <a:ext cx="4188460" cy="20015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01779">
                  <a:extLst>
                    <a:ext uri="{9D8B030D-6E8A-4147-A177-3AD203B41FA5}">
                      <a16:colId xmlns:a16="http://schemas.microsoft.com/office/drawing/2014/main" val="304987272"/>
                    </a:ext>
                  </a:extLst>
                </a:gridCol>
                <a:gridCol w="2186681">
                  <a:extLst>
                    <a:ext uri="{9D8B030D-6E8A-4147-A177-3AD203B41FA5}">
                      <a16:colId xmlns:a16="http://schemas.microsoft.com/office/drawing/2014/main" val="1648836172"/>
                    </a:ext>
                  </a:extLst>
                </a:gridCol>
              </a:tblGrid>
              <a:tr h="667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24 months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1.8cm - 2.9cm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56827562"/>
                  </a:ext>
                </a:extLst>
              </a:tr>
              <a:tr h="667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6 months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3.0cm </a:t>
                      </a:r>
                      <a:r>
                        <a:rPr lang="en-GB" sz="1800" u="none" strike="noStrike" dirty="0" smtClean="0">
                          <a:effectLst/>
                        </a:rPr>
                        <a:t>– 3.9cm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00213717"/>
                  </a:ext>
                </a:extLst>
              </a:tr>
              <a:tr h="667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smtClean="0">
                          <a:effectLst/>
                        </a:rPr>
                        <a:t>Email to consultant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smtClean="0">
                          <a:effectLst/>
                        </a:rPr>
                        <a:t>≥4.0cm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985109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09040" y="1838960"/>
            <a:ext cx="62161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All agreed to follow below guidance for CIA aneurysms: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01698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Popliteal artery aneurysm surveillance</a:t>
            </a:r>
            <a:endParaRPr lang="en-GB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4224650"/>
              </p:ext>
            </p:extLst>
          </p:nvPr>
        </p:nvGraphicFramePr>
        <p:xfrm>
          <a:off x="3236769" y="2580639"/>
          <a:ext cx="4188460" cy="20015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01779">
                  <a:extLst>
                    <a:ext uri="{9D8B030D-6E8A-4147-A177-3AD203B41FA5}">
                      <a16:colId xmlns:a16="http://schemas.microsoft.com/office/drawing/2014/main" val="304987272"/>
                    </a:ext>
                  </a:extLst>
                </a:gridCol>
                <a:gridCol w="2186681">
                  <a:extLst>
                    <a:ext uri="{9D8B030D-6E8A-4147-A177-3AD203B41FA5}">
                      <a16:colId xmlns:a16="http://schemas.microsoft.com/office/drawing/2014/main" val="1648836172"/>
                    </a:ext>
                  </a:extLst>
                </a:gridCol>
              </a:tblGrid>
              <a:tr h="667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smtClean="0">
                          <a:effectLst/>
                        </a:rPr>
                        <a:t>12 </a:t>
                      </a:r>
                      <a:r>
                        <a:rPr lang="en-GB" sz="1800" u="none" strike="noStrike" dirty="0">
                          <a:effectLst/>
                        </a:rPr>
                        <a:t>months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smtClean="0">
                          <a:effectLst/>
                        </a:rPr>
                        <a:t>1.0cm – 1.9cm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56827562"/>
                  </a:ext>
                </a:extLst>
              </a:tr>
              <a:tr h="667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6 months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smtClean="0">
                          <a:effectLst/>
                        </a:rPr>
                        <a:t>2.0cm</a:t>
                      </a:r>
                      <a:r>
                        <a:rPr lang="en-GB" sz="1800" u="none" strike="noStrike" baseline="0" dirty="0" smtClean="0">
                          <a:effectLst/>
                        </a:rPr>
                        <a:t> – 2.4</a:t>
                      </a:r>
                      <a:r>
                        <a:rPr lang="en-GB" sz="1800" u="none" strike="noStrike" dirty="0" smtClean="0">
                          <a:effectLst/>
                        </a:rPr>
                        <a:t>cm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00213717"/>
                  </a:ext>
                </a:extLst>
              </a:tr>
              <a:tr h="667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smtClean="0">
                          <a:effectLst/>
                        </a:rPr>
                        <a:t>Email to consultant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smtClean="0">
                          <a:effectLst/>
                        </a:rPr>
                        <a:t>≥2.5cm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985109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09040" y="1838960"/>
            <a:ext cx="74667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All agreed to follow below guidance for Popliteal artery aneurysms: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14017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AAA surveillance in women</a:t>
            </a:r>
            <a:endParaRPr lang="en-GB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9265054"/>
              </p:ext>
            </p:extLst>
          </p:nvPr>
        </p:nvGraphicFramePr>
        <p:xfrm>
          <a:off x="3236769" y="2580639"/>
          <a:ext cx="4188460" cy="20015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05791">
                  <a:extLst>
                    <a:ext uri="{9D8B030D-6E8A-4147-A177-3AD203B41FA5}">
                      <a16:colId xmlns:a16="http://schemas.microsoft.com/office/drawing/2014/main" val="304987272"/>
                    </a:ext>
                  </a:extLst>
                </a:gridCol>
                <a:gridCol w="2182669">
                  <a:extLst>
                    <a:ext uri="{9D8B030D-6E8A-4147-A177-3AD203B41FA5}">
                      <a16:colId xmlns:a16="http://schemas.microsoft.com/office/drawing/2014/main" val="1648836172"/>
                    </a:ext>
                  </a:extLst>
                </a:gridCol>
              </a:tblGrid>
              <a:tr h="667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smtClean="0">
                          <a:effectLst/>
                        </a:rPr>
                        <a:t>24 </a:t>
                      </a:r>
                      <a:r>
                        <a:rPr lang="en-GB" sz="1800" u="none" strike="noStrike" dirty="0">
                          <a:effectLst/>
                        </a:rPr>
                        <a:t>months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smtClean="0">
                          <a:effectLst/>
                        </a:rPr>
                        <a:t>&lt;4.4cm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56827562"/>
                  </a:ext>
                </a:extLst>
              </a:tr>
              <a:tr h="667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6 months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smtClean="0">
                          <a:effectLst/>
                        </a:rPr>
                        <a:t>≥4.5cm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00213717"/>
                  </a:ext>
                </a:extLst>
              </a:tr>
              <a:tr h="667174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smtClean="0">
                          <a:effectLst/>
                        </a:rPr>
                        <a:t>Email </a:t>
                      </a:r>
                      <a:r>
                        <a:rPr lang="en-GB" sz="1800" u="none" strike="noStrike" dirty="0">
                          <a:effectLst/>
                        </a:rPr>
                        <a:t>to </a:t>
                      </a:r>
                      <a:r>
                        <a:rPr lang="en-GB" sz="1800" u="none" strike="noStrike" dirty="0" smtClean="0">
                          <a:effectLst/>
                        </a:rPr>
                        <a:t>consultant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smtClean="0">
                          <a:effectLst/>
                        </a:rPr>
                        <a:t>≥5.0cm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985109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09040" y="1838960"/>
            <a:ext cx="74667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All agreed to follow below guidance for Popliteal artery aneurysms: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5331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7720" y="273535"/>
            <a:ext cx="10515600" cy="1325563"/>
          </a:xfrm>
        </p:spPr>
        <p:txBody>
          <a:bodyPr/>
          <a:lstStyle/>
          <a:p>
            <a:r>
              <a:rPr lang="en-GB" u="sng" dirty="0" smtClean="0"/>
              <a:t>EVAR surveillance </a:t>
            </a:r>
            <a:endParaRPr lang="en-GB" u="sng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13900" y="1618063"/>
            <a:ext cx="4844954" cy="4446872"/>
          </a:xfrm>
        </p:spPr>
        <p:txBody>
          <a:bodyPr>
            <a:normAutofit/>
          </a:bodyPr>
          <a:lstStyle/>
          <a:p>
            <a:r>
              <a:rPr lang="en-GB" sz="2000" dirty="0" smtClean="0"/>
              <a:t>Current practice for EVAR surveillance</a:t>
            </a:r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r>
              <a:rPr lang="en-GB" sz="2000" dirty="0" smtClean="0"/>
              <a:t>Proposed </a:t>
            </a:r>
            <a:r>
              <a:rPr lang="en-GB" sz="2000" dirty="0" smtClean="0"/>
              <a:t>EVAR surveillance </a:t>
            </a:r>
            <a:r>
              <a:rPr lang="en-GB" sz="2000" dirty="0"/>
              <a:t>guidance for CUH:</a:t>
            </a:r>
          </a:p>
          <a:p>
            <a:pPr lvl="2"/>
            <a:endParaRPr lang="en-GB" dirty="0" smtClean="0"/>
          </a:p>
          <a:p>
            <a:pPr lvl="2"/>
            <a:endParaRPr lang="en-GB" dirty="0"/>
          </a:p>
          <a:p>
            <a:r>
              <a:rPr lang="en-GB" sz="2000" dirty="0" smtClean="0"/>
              <a:t>When </a:t>
            </a:r>
            <a:r>
              <a:rPr lang="en-GB" sz="2000" dirty="0"/>
              <a:t>should we refer </a:t>
            </a:r>
            <a:r>
              <a:rPr lang="en-GB" sz="2000" dirty="0" smtClean="0"/>
              <a:t>back to </a:t>
            </a:r>
            <a:r>
              <a:rPr lang="en-GB" sz="2000" dirty="0"/>
              <a:t>consultants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152602"/>
              </p:ext>
            </p:extLst>
          </p:nvPr>
        </p:nvGraphicFramePr>
        <p:xfrm>
          <a:off x="5559909" y="1618063"/>
          <a:ext cx="6088607" cy="1313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37051">
                  <a:extLst>
                    <a:ext uri="{9D8B030D-6E8A-4147-A177-3AD203B41FA5}">
                      <a16:colId xmlns:a16="http://schemas.microsoft.com/office/drawing/2014/main" val="3109683929"/>
                    </a:ext>
                  </a:extLst>
                </a:gridCol>
                <a:gridCol w="2951556">
                  <a:extLst>
                    <a:ext uri="{9D8B030D-6E8A-4147-A177-3AD203B41FA5}">
                      <a16:colId xmlns:a16="http://schemas.microsoft.com/office/drawing/2014/main" val="724121606"/>
                    </a:ext>
                  </a:extLst>
                </a:gridCol>
              </a:tblGrid>
              <a:tr h="3283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effectLst/>
                        </a:rPr>
                        <a:t>Six weeks post operatively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effectLst/>
                        </a:rPr>
                        <a:t>Ultrasound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9638417"/>
                  </a:ext>
                </a:extLst>
              </a:tr>
              <a:tr h="3283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effectLst/>
                        </a:rPr>
                        <a:t>Three months post-operatively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effectLst/>
                        </a:rPr>
                        <a:t>CTA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7984048"/>
                  </a:ext>
                </a:extLst>
              </a:tr>
              <a:tr h="3283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effectLst/>
                        </a:rPr>
                        <a:t>Six months post-operatively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>
                          <a:effectLst/>
                        </a:rPr>
                        <a:t>Ultrasound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216103"/>
                  </a:ext>
                </a:extLst>
              </a:tr>
              <a:tr h="32834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effectLst/>
                        </a:rPr>
                        <a:t>Yearly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u="none" strike="noStrike" dirty="0">
                          <a:effectLst/>
                        </a:rPr>
                        <a:t>Ultrasound and AXR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45532569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6861391"/>
              </p:ext>
            </p:extLst>
          </p:nvPr>
        </p:nvGraphicFramePr>
        <p:xfrm>
          <a:off x="5559908" y="3129140"/>
          <a:ext cx="6088608" cy="12249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1903">
                  <a:extLst>
                    <a:ext uri="{9D8B030D-6E8A-4147-A177-3AD203B41FA5}">
                      <a16:colId xmlns:a16="http://schemas.microsoft.com/office/drawing/2014/main" val="2319759448"/>
                    </a:ext>
                  </a:extLst>
                </a:gridCol>
                <a:gridCol w="3986705">
                  <a:extLst>
                    <a:ext uri="{9D8B030D-6E8A-4147-A177-3AD203B41FA5}">
                      <a16:colId xmlns:a16="http://schemas.microsoft.com/office/drawing/2014/main" val="18947386"/>
                    </a:ext>
                  </a:extLst>
                </a:gridCol>
              </a:tblGrid>
              <a:tr h="40831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12 months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Stable or decreasing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96188022"/>
                  </a:ext>
                </a:extLst>
              </a:tr>
              <a:tr h="40831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6 months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Type II </a:t>
                      </a:r>
                      <a:r>
                        <a:rPr lang="en-US" sz="1800" u="none" strike="noStrike" dirty="0" err="1" smtClean="0">
                          <a:effectLst/>
                        </a:rPr>
                        <a:t>Endoleak</a:t>
                      </a:r>
                      <a:r>
                        <a:rPr lang="en-US" sz="1800" u="none" strike="noStrike" dirty="0" smtClean="0">
                          <a:effectLst/>
                        </a:rPr>
                        <a:t> </a:t>
                      </a:r>
                      <a:r>
                        <a:rPr lang="en-US" sz="1800" u="sng" strike="noStrike" dirty="0" smtClean="0">
                          <a:effectLst/>
                        </a:rPr>
                        <a:t>only</a:t>
                      </a:r>
                      <a:r>
                        <a:rPr lang="en-US" sz="1800" u="none" strike="noStrike" dirty="0" smtClean="0">
                          <a:effectLst/>
                        </a:rPr>
                        <a:t> if sac increase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3718356"/>
                  </a:ext>
                </a:extLst>
              </a:tr>
              <a:tr h="40831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</a:rPr>
                        <a:t>6 months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Increasing sac size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1855542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636649"/>
              </p:ext>
            </p:extLst>
          </p:nvPr>
        </p:nvGraphicFramePr>
        <p:xfrm>
          <a:off x="5559908" y="4640217"/>
          <a:ext cx="4996332" cy="13311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21902">
                  <a:extLst>
                    <a:ext uri="{9D8B030D-6E8A-4147-A177-3AD203B41FA5}">
                      <a16:colId xmlns:a16="http://schemas.microsoft.com/office/drawing/2014/main" val="733027758"/>
                    </a:ext>
                  </a:extLst>
                </a:gridCol>
                <a:gridCol w="2674430">
                  <a:extLst>
                    <a:ext uri="{9D8B030D-6E8A-4147-A177-3AD203B41FA5}">
                      <a16:colId xmlns:a16="http://schemas.microsoft.com/office/drawing/2014/main" val="1713284867"/>
                    </a:ext>
                  </a:extLst>
                </a:gridCol>
              </a:tblGrid>
              <a:tr h="55618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 smtClean="0">
                          <a:effectLst/>
                        </a:rPr>
                        <a:t>Email </a:t>
                      </a:r>
                      <a:r>
                        <a:rPr lang="en-GB" sz="1800" u="none" strike="noStrike" dirty="0">
                          <a:effectLst/>
                        </a:rPr>
                        <a:t>to </a:t>
                      </a:r>
                      <a:r>
                        <a:rPr lang="en-GB" sz="1800" u="none" strike="noStrike" dirty="0" smtClean="0">
                          <a:effectLst/>
                        </a:rPr>
                        <a:t>consultant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Large </a:t>
                      </a:r>
                      <a:r>
                        <a:rPr lang="en-GB" sz="1800" u="none" strike="noStrike" dirty="0" smtClean="0">
                          <a:effectLst/>
                        </a:rPr>
                        <a:t>Type</a:t>
                      </a:r>
                      <a:r>
                        <a:rPr lang="en-GB" sz="1800" u="none" strike="noStrike" baseline="0" dirty="0" smtClean="0">
                          <a:effectLst/>
                        </a:rPr>
                        <a:t> II </a:t>
                      </a:r>
                      <a:r>
                        <a:rPr lang="en-GB" sz="1800" u="none" strike="noStrike" dirty="0" err="1" smtClean="0">
                          <a:effectLst/>
                        </a:rPr>
                        <a:t>endoleak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42044291"/>
                  </a:ext>
                </a:extLst>
              </a:tr>
              <a:tr h="387489">
                <a:tc>
                  <a:txBody>
                    <a:bodyPr/>
                    <a:lstStyle/>
                    <a:p>
                      <a:pPr algn="ctr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</a:rPr>
                        <a:t>Increase in sac &gt;0.5cm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74942818"/>
                  </a:ext>
                </a:extLst>
              </a:tr>
              <a:tr h="387489">
                <a:tc>
                  <a:txBody>
                    <a:bodyPr/>
                    <a:lstStyle/>
                    <a:p>
                      <a:pPr algn="ctr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 I or III </a:t>
                      </a:r>
                      <a:r>
                        <a:rPr lang="en-GB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endoleak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09414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06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554</Words>
  <Application>Microsoft Office PowerPoint</Application>
  <PresentationFormat>Widescreen</PresentationFormat>
  <Paragraphs>117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VSU review of CUH vascular surveillance patients – July 2020  Outcomes</vt:lpstr>
      <vt:lpstr>Outcomes following July vascular audit.</vt:lpstr>
      <vt:lpstr>Inner-to-inner measurements</vt:lpstr>
      <vt:lpstr>AAA surveillance intervals</vt:lpstr>
      <vt:lpstr>AAA surveillance intervals</vt:lpstr>
      <vt:lpstr>CIA aneurysm surveillance</vt:lpstr>
      <vt:lpstr>Popliteal artery aneurysm surveillance</vt:lpstr>
      <vt:lpstr>AAA surveillance in women</vt:lpstr>
      <vt:lpstr>EVAR surveillance </vt:lpstr>
      <vt:lpstr>Discussion points raised</vt:lpstr>
      <vt:lpstr>Surveillance clinic moving forward</vt:lpstr>
    </vt:vector>
  </TitlesOfParts>
  <Company>CUH (Cambridge University Hospital)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VSU review of CUH vascular surveillance patients – July 2020  Outcomes</dc:title>
  <dc:creator>Elliott, Robert</dc:creator>
  <cp:lastModifiedBy>Elliott, Robert</cp:lastModifiedBy>
  <cp:revision>14</cp:revision>
  <dcterms:created xsi:type="dcterms:W3CDTF">2020-07-17T12:54:05Z</dcterms:created>
  <dcterms:modified xsi:type="dcterms:W3CDTF">2020-07-17T15:41:51Z</dcterms:modified>
</cp:coreProperties>
</file>