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337" r:id="rId3"/>
    <p:sldId id="257" r:id="rId4"/>
    <p:sldId id="258" r:id="rId5"/>
    <p:sldId id="269" r:id="rId6"/>
    <p:sldId id="270" r:id="rId7"/>
    <p:sldId id="271" r:id="rId8"/>
    <p:sldId id="272" r:id="rId9"/>
    <p:sldId id="321" r:id="rId10"/>
    <p:sldId id="326" r:id="rId11"/>
    <p:sldId id="274" r:id="rId12"/>
    <p:sldId id="301" r:id="rId13"/>
    <p:sldId id="305" r:id="rId14"/>
    <p:sldId id="304" r:id="rId15"/>
    <p:sldId id="303" r:id="rId16"/>
    <p:sldId id="316" r:id="rId17"/>
    <p:sldId id="275" r:id="rId18"/>
    <p:sldId id="302" r:id="rId19"/>
    <p:sldId id="260" r:id="rId20"/>
    <p:sldId id="276" r:id="rId21"/>
    <p:sldId id="277" r:id="rId22"/>
    <p:sldId id="279" r:id="rId23"/>
    <p:sldId id="293" r:id="rId24"/>
    <p:sldId id="294" r:id="rId25"/>
    <p:sldId id="298" r:id="rId26"/>
    <p:sldId id="338" r:id="rId27"/>
    <p:sldId id="339" r:id="rId28"/>
    <p:sldId id="273" r:id="rId29"/>
    <p:sldId id="327" r:id="rId30"/>
    <p:sldId id="329" r:id="rId31"/>
    <p:sldId id="328" r:id="rId32"/>
    <p:sldId id="332" r:id="rId33"/>
    <p:sldId id="330" r:id="rId34"/>
    <p:sldId id="331" r:id="rId35"/>
    <p:sldId id="333" r:id="rId36"/>
    <p:sldId id="300" r:id="rId37"/>
    <p:sldId id="280" r:id="rId38"/>
    <p:sldId id="283" r:id="rId39"/>
    <p:sldId id="287" r:id="rId40"/>
    <p:sldId id="289" r:id="rId41"/>
    <p:sldId id="290" r:id="rId42"/>
    <p:sldId id="291" r:id="rId43"/>
    <p:sldId id="292" r:id="rId44"/>
    <p:sldId id="285" r:id="rId45"/>
    <p:sldId id="286" r:id="rId46"/>
    <p:sldId id="288" r:id="rId47"/>
    <p:sldId id="296" r:id="rId48"/>
    <p:sldId id="297" r:id="rId49"/>
    <p:sldId id="340" r:id="rId50"/>
    <p:sldId id="320" r:id="rId51"/>
    <p:sldId id="314" r:id="rId52"/>
    <p:sldId id="315" r:id="rId53"/>
    <p:sldId id="318" r:id="rId54"/>
    <p:sldId id="319" r:id="rId55"/>
    <p:sldId id="341" r:id="rId56"/>
    <p:sldId id="306" r:id="rId57"/>
    <p:sldId id="307" r:id="rId58"/>
    <p:sldId id="308" r:id="rId59"/>
    <p:sldId id="309" r:id="rId60"/>
    <p:sldId id="310" r:id="rId61"/>
    <p:sldId id="311" r:id="rId62"/>
    <p:sldId id="312" r:id="rId63"/>
    <p:sldId id="342" r:id="rId64"/>
    <p:sldId id="266" r:id="rId65"/>
    <p:sldId id="322" r:id="rId66"/>
    <p:sldId id="323" r:id="rId67"/>
    <p:sldId id="325" r:id="rId68"/>
    <p:sldId id="264" r:id="rId69"/>
    <p:sldId id="267" r:id="rId70"/>
    <p:sldId id="343" r:id="rId71"/>
    <p:sldId id="33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94660"/>
  </p:normalViewPr>
  <p:slideViewPr>
    <p:cSldViewPr snapToGrid="0">
      <p:cViewPr varScale="1">
        <p:scale>
          <a:sx n="79" d="100"/>
          <a:sy n="79" d="100"/>
        </p:scale>
        <p:origin x="126" y="5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5B236-90AB-473B-BF5A-CFC6264A6624}" type="datetimeFigureOut">
              <a:rPr lang="en-GB" smtClean="0"/>
              <a:t>01/07/2024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C8184-45FC-47AF-82D1-01DC973FD9A6}" type="slidenum">
              <a:rPr lang="en-GB" smtClean="0"/>
              <a:t>‹#›</a:t>
            </a:fld>
            <a:endParaRPr lang="en-GB"/>
          </a:p>
        </p:txBody>
      </p:sp>
    </p:spTree>
    <p:extLst>
      <p:ext uri="{BB962C8B-B14F-4D97-AF65-F5344CB8AC3E}">
        <p14:creationId xmlns:p14="http://schemas.microsoft.com/office/powerpoint/2010/main" val="234653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Vein walls are much thinner than arterial walls, which have to be stronger to contain the increased pressure of arterial blood.</a:t>
            </a:r>
          </a:p>
          <a:p>
            <a:pPr marL="171450" indent="-171450">
              <a:buFont typeface="Arial" panose="020B0604020202020204" pitchFamily="34" charset="0"/>
              <a:buChar char="•"/>
            </a:pPr>
            <a:r>
              <a:rPr lang="en-GB" dirty="0"/>
              <a:t>Venous blood pressure is much lower than arterial pressure.</a:t>
            </a:r>
          </a:p>
          <a:p>
            <a:pPr marL="171450" indent="-171450">
              <a:buFont typeface="Arial" panose="020B0604020202020204" pitchFamily="34" charset="0"/>
              <a:buChar char="•"/>
            </a:pPr>
            <a:r>
              <a:rPr lang="en-GB" dirty="0"/>
              <a:t>As a result of these two factors, veins are easily compressible with relatively little pressure.</a:t>
            </a:r>
          </a:p>
          <a:p>
            <a:pPr marL="171450" indent="-171450">
              <a:buFont typeface="Arial" panose="020B0604020202020204" pitchFamily="34" charset="0"/>
              <a:buChar char="•"/>
            </a:pPr>
            <a:r>
              <a:rPr lang="en-GB" dirty="0"/>
              <a:t>Because there is no cardiac pressure constantly pushing venous blood around the body and back towards the heart, peripheral veins have valves within them to prevent backflow of blood when standing or moving.</a:t>
            </a:r>
          </a:p>
          <a:p>
            <a:endParaRPr lang="en-GB" dirty="0"/>
          </a:p>
        </p:txBody>
      </p:sp>
      <p:sp>
        <p:nvSpPr>
          <p:cNvPr id="4" name="Slide Number Placeholder 3"/>
          <p:cNvSpPr>
            <a:spLocks noGrp="1"/>
          </p:cNvSpPr>
          <p:nvPr>
            <p:ph type="sldNum" sz="quarter" idx="5"/>
          </p:nvPr>
        </p:nvSpPr>
        <p:spPr/>
        <p:txBody>
          <a:bodyPr/>
          <a:lstStyle/>
          <a:p>
            <a:fld id="{36FC8184-45FC-47AF-82D1-01DC973FD9A6}" type="slidenum">
              <a:rPr lang="en-GB" smtClean="0"/>
              <a:t>11</a:t>
            </a:fld>
            <a:endParaRPr lang="en-GB"/>
          </a:p>
        </p:txBody>
      </p:sp>
    </p:spTree>
    <p:extLst>
      <p:ext uri="{BB962C8B-B14F-4D97-AF65-F5344CB8AC3E}">
        <p14:creationId xmlns:p14="http://schemas.microsoft.com/office/powerpoint/2010/main" val="70948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FC8184-45FC-47AF-82D1-01DC973FD9A6}" type="slidenum">
              <a:rPr lang="en-GB" smtClean="0"/>
              <a:t>49</a:t>
            </a:fld>
            <a:endParaRPr lang="en-GB"/>
          </a:p>
        </p:txBody>
      </p:sp>
    </p:spTree>
    <p:extLst>
      <p:ext uri="{BB962C8B-B14F-4D97-AF65-F5344CB8AC3E}">
        <p14:creationId xmlns:p14="http://schemas.microsoft.com/office/powerpoint/2010/main" val="240871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FC8184-45FC-47AF-82D1-01DC973FD9A6}" type="slidenum">
              <a:rPr lang="en-GB" smtClean="0"/>
              <a:t>52</a:t>
            </a:fld>
            <a:endParaRPr lang="en-GB"/>
          </a:p>
        </p:txBody>
      </p:sp>
    </p:spTree>
    <p:extLst>
      <p:ext uri="{BB962C8B-B14F-4D97-AF65-F5344CB8AC3E}">
        <p14:creationId xmlns:p14="http://schemas.microsoft.com/office/powerpoint/2010/main" val="283202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4970-817F-2B28-8549-995ED84735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A5E96C4-AB0B-65EC-8D65-5498B58F8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CD679A5-801C-FDBE-52A2-0FC6014AF6B5}"/>
              </a:ext>
            </a:extLst>
          </p:cNvPr>
          <p:cNvSpPr>
            <a:spLocks noGrp="1"/>
          </p:cNvSpPr>
          <p:nvPr>
            <p:ph type="dt" sz="half" idx="10"/>
          </p:nvPr>
        </p:nvSpPr>
        <p:spPr/>
        <p:txBody>
          <a:bodyPr/>
          <a:lstStyle/>
          <a:p>
            <a:fld id="{6E308AEB-0BF1-4FC3-B1B7-6E96E89F5988}" type="datetimeFigureOut">
              <a:rPr lang="en-GB" smtClean="0"/>
              <a:t>01/07/2024</a:t>
            </a:fld>
            <a:endParaRPr lang="en-GB"/>
          </a:p>
        </p:txBody>
      </p:sp>
      <p:sp>
        <p:nvSpPr>
          <p:cNvPr id="5" name="Footer Placeholder 4">
            <a:extLst>
              <a:ext uri="{FF2B5EF4-FFF2-40B4-BE49-F238E27FC236}">
                <a16:creationId xmlns:a16="http://schemas.microsoft.com/office/drawing/2014/main" id="{077550BF-0879-E2E5-235D-6D483DC7E4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6876F4-58C8-B3E3-2221-2E03935C0FEA}"/>
              </a:ext>
            </a:extLst>
          </p:cNvPr>
          <p:cNvSpPr>
            <a:spLocks noGrp="1"/>
          </p:cNvSpPr>
          <p:nvPr>
            <p:ph type="sldNum" sz="quarter" idx="12"/>
          </p:nvPr>
        </p:nvSpPr>
        <p:spPr/>
        <p:txBody>
          <a:bodyPr/>
          <a:lstStyle/>
          <a:p>
            <a:fld id="{9EDA1CB1-F031-45D4-A674-42EB7DBCFA16}" type="slidenum">
              <a:rPr lang="en-GB" smtClean="0"/>
              <a:t>‹#›</a:t>
            </a:fld>
            <a:endParaRPr lang="en-GB"/>
          </a:p>
        </p:txBody>
      </p:sp>
    </p:spTree>
    <p:extLst>
      <p:ext uri="{BB962C8B-B14F-4D97-AF65-F5344CB8AC3E}">
        <p14:creationId xmlns:p14="http://schemas.microsoft.com/office/powerpoint/2010/main" val="4115875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074C-8CBC-A296-2B19-F60B5B03255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E09F43-F230-44A7-C786-E8AC98869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67B0BC-00DB-269F-0236-C90364429710}"/>
              </a:ext>
            </a:extLst>
          </p:cNvPr>
          <p:cNvSpPr>
            <a:spLocks noGrp="1"/>
          </p:cNvSpPr>
          <p:nvPr>
            <p:ph type="dt" sz="half" idx="10"/>
          </p:nvPr>
        </p:nvSpPr>
        <p:spPr/>
        <p:txBody>
          <a:bodyPr/>
          <a:lstStyle/>
          <a:p>
            <a:fld id="{6E308AEB-0BF1-4FC3-B1B7-6E96E89F5988}" type="datetimeFigureOut">
              <a:rPr lang="en-GB" smtClean="0"/>
              <a:t>01/07/2024</a:t>
            </a:fld>
            <a:endParaRPr lang="en-GB"/>
          </a:p>
        </p:txBody>
      </p:sp>
      <p:sp>
        <p:nvSpPr>
          <p:cNvPr id="5" name="Footer Placeholder 4">
            <a:extLst>
              <a:ext uri="{FF2B5EF4-FFF2-40B4-BE49-F238E27FC236}">
                <a16:creationId xmlns:a16="http://schemas.microsoft.com/office/drawing/2014/main" id="{9AD20F55-5666-FD48-164B-990FD4DF12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2A8FF6-93AF-34FD-B835-748036C795B6}"/>
              </a:ext>
            </a:extLst>
          </p:cNvPr>
          <p:cNvSpPr>
            <a:spLocks noGrp="1"/>
          </p:cNvSpPr>
          <p:nvPr>
            <p:ph type="sldNum" sz="quarter" idx="12"/>
          </p:nvPr>
        </p:nvSpPr>
        <p:spPr/>
        <p:txBody>
          <a:bodyPr/>
          <a:lstStyle/>
          <a:p>
            <a:fld id="{9EDA1CB1-F031-45D4-A674-42EB7DBCFA16}" type="slidenum">
              <a:rPr lang="en-GB" smtClean="0"/>
              <a:t>‹#›</a:t>
            </a:fld>
            <a:endParaRPr lang="en-GB"/>
          </a:p>
        </p:txBody>
      </p:sp>
    </p:spTree>
    <p:extLst>
      <p:ext uri="{BB962C8B-B14F-4D97-AF65-F5344CB8AC3E}">
        <p14:creationId xmlns:p14="http://schemas.microsoft.com/office/powerpoint/2010/main" val="403831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0F478-94B6-94FE-BFB4-B5B13A9956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2A48EF-EF1B-B4F4-8900-83203342F2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F27B4E-761E-4EA3-37FB-EE1A2BFDC1FE}"/>
              </a:ext>
            </a:extLst>
          </p:cNvPr>
          <p:cNvSpPr>
            <a:spLocks noGrp="1"/>
          </p:cNvSpPr>
          <p:nvPr>
            <p:ph type="dt" sz="half" idx="10"/>
          </p:nvPr>
        </p:nvSpPr>
        <p:spPr/>
        <p:txBody>
          <a:bodyPr/>
          <a:lstStyle/>
          <a:p>
            <a:fld id="{6E308AEB-0BF1-4FC3-B1B7-6E96E89F5988}" type="datetimeFigureOut">
              <a:rPr lang="en-GB" smtClean="0"/>
              <a:t>01/07/2024</a:t>
            </a:fld>
            <a:endParaRPr lang="en-GB"/>
          </a:p>
        </p:txBody>
      </p:sp>
      <p:sp>
        <p:nvSpPr>
          <p:cNvPr id="5" name="Footer Placeholder 4">
            <a:extLst>
              <a:ext uri="{FF2B5EF4-FFF2-40B4-BE49-F238E27FC236}">
                <a16:creationId xmlns:a16="http://schemas.microsoft.com/office/drawing/2014/main" id="{72DCF5F0-C1D2-D5EB-C9CC-6EF3816D04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EF505E-5D51-E5CE-1DE4-FDD774F5BD77}"/>
              </a:ext>
            </a:extLst>
          </p:cNvPr>
          <p:cNvSpPr>
            <a:spLocks noGrp="1"/>
          </p:cNvSpPr>
          <p:nvPr>
            <p:ph type="sldNum" sz="quarter" idx="12"/>
          </p:nvPr>
        </p:nvSpPr>
        <p:spPr/>
        <p:txBody>
          <a:bodyPr/>
          <a:lstStyle/>
          <a:p>
            <a:fld id="{9EDA1CB1-F031-45D4-A674-42EB7DBCFA16}" type="slidenum">
              <a:rPr lang="en-GB" smtClean="0"/>
              <a:t>‹#›</a:t>
            </a:fld>
            <a:endParaRPr lang="en-GB"/>
          </a:p>
        </p:txBody>
      </p:sp>
    </p:spTree>
    <p:extLst>
      <p:ext uri="{BB962C8B-B14F-4D97-AF65-F5344CB8AC3E}">
        <p14:creationId xmlns:p14="http://schemas.microsoft.com/office/powerpoint/2010/main" val="999774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1533-F141-A6B6-8D31-A2DF7D0461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BE5901-E8A3-F5E1-EA12-C15E31FEC2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CDBB47-6F39-C778-758D-B9D3D1C1B560}"/>
              </a:ext>
            </a:extLst>
          </p:cNvPr>
          <p:cNvSpPr>
            <a:spLocks noGrp="1"/>
          </p:cNvSpPr>
          <p:nvPr>
            <p:ph type="dt" sz="half" idx="10"/>
          </p:nvPr>
        </p:nvSpPr>
        <p:spPr/>
        <p:txBody>
          <a:bodyPr/>
          <a:lstStyle/>
          <a:p>
            <a:fld id="{6E308AEB-0BF1-4FC3-B1B7-6E96E89F5988}" type="datetimeFigureOut">
              <a:rPr lang="en-GB" smtClean="0"/>
              <a:t>01/07/2024</a:t>
            </a:fld>
            <a:endParaRPr lang="en-GB"/>
          </a:p>
        </p:txBody>
      </p:sp>
      <p:sp>
        <p:nvSpPr>
          <p:cNvPr id="5" name="Footer Placeholder 4">
            <a:extLst>
              <a:ext uri="{FF2B5EF4-FFF2-40B4-BE49-F238E27FC236}">
                <a16:creationId xmlns:a16="http://schemas.microsoft.com/office/drawing/2014/main" id="{D8AEF6E1-2C43-A6AD-453A-6B183F1616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E91E39-6447-D1DA-D446-EBF4EB0C5845}"/>
              </a:ext>
            </a:extLst>
          </p:cNvPr>
          <p:cNvSpPr>
            <a:spLocks noGrp="1"/>
          </p:cNvSpPr>
          <p:nvPr>
            <p:ph type="sldNum" sz="quarter" idx="12"/>
          </p:nvPr>
        </p:nvSpPr>
        <p:spPr/>
        <p:txBody>
          <a:bodyPr/>
          <a:lstStyle/>
          <a:p>
            <a:fld id="{9EDA1CB1-F031-45D4-A674-42EB7DBCFA16}" type="slidenum">
              <a:rPr lang="en-GB" smtClean="0"/>
              <a:t>‹#›</a:t>
            </a:fld>
            <a:endParaRPr lang="en-GB"/>
          </a:p>
        </p:txBody>
      </p:sp>
    </p:spTree>
    <p:extLst>
      <p:ext uri="{BB962C8B-B14F-4D97-AF65-F5344CB8AC3E}">
        <p14:creationId xmlns:p14="http://schemas.microsoft.com/office/powerpoint/2010/main" val="384950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AA08-00A2-47DD-2D46-02234F05FA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530C3A0-26D9-8A04-60F5-DF35BF3DA3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B5CBA-893B-9DC4-66FB-AFC32DD1E3E9}"/>
              </a:ext>
            </a:extLst>
          </p:cNvPr>
          <p:cNvSpPr>
            <a:spLocks noGrp="1"/>
          </p:cNvSpPr>
          <p:nvPr>
            <p:ph type="dt" sz="half" idx="10"/>
          </p:nvPr>
        </p:nvSpPr>
        <p:spPr/>
        <p:txBody>
          <a:bodyPr/>
          <a:lstStyle/>
          <a:p>
            <a:fld id="{6E308AEB-0BF1-4FC3-B1B7-6E96E89F5988}" type="datetimeFigureOut">
              <a:rPr lang="en-GB" smtClean="0"/>
              <a:t>01/07/2024</a:t>
            </a:fld>
            <a:endParaRPr lang="en-GB"/>
          </a:p>
        </p:txBody>
      </p:sp>
      <p:sp>
        <p:nvSpPr>
          <p:cNvPr id="5" name="Footer Placeholder 4">
            <a:extLst>
              <a:ext uri="{FF2B5EF4-FFF2-40B4-BE49-F238E27FC236}">
                <a16:creationId xmlns:a16="http://schemas.microsoft.com/office/drawing/2014/main" id="{B5EC70BD-558D-A359-551F-9FE09448F1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DDAAAA-BB9A-1299-D25F-DA15A51680D9}"/>
              </a:ext>
            </a:extLst>
          </p:cNvPr>
          <p:cNvSpPr>
            <a:spLocks noGrp="1"/>
          </p:cNvSpPr>
          <p:nvPr>
            <p:ph type="sldNum" sz="quarter" idx="12"/>
          </p:nvPr>
        </p:nvSpPr>
        <p:spPr/>
        <p:txBody>
          <a:bodyPr/>
          <a:lstStyle/>
          <a:p>
            <a:fld id="{9EDA1CB1-F031-45D4-A674-42EB7DBCFA16}" type="slidenum">
              <a:rPr lang="en-GB" smtClean="0"/>
              <a:t>‹#›</a:t>
            </a:fld>
            <a:endParaRPr lang="en-GB"/>
          </a:p>
        </p:txBody>
      </p:sp>
    </p:spTree>
    <p:extLst>
      <p:ext uri="{BB962C8B-B14F-4D97-AF65-F5344CB8AC3E}">
        <p14:creationId xmlns:p14="http://schemas.microsoft.com/office/powerpoint/2010/main" val="16243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3A88-7E2F-CC1B-BB52-5A8B422740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E9EDEF-620B-C9D8-8BE6-EA6643DB9E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892A62-2462-51F6-A1DC-FE07051998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F4CDFB-8C81-DB4E-DB37-2FCBAFE6DAC1}"/>
              </a:ext>
            </a:extLst>
          </p:cNvPr>
          <p:cNvSpPr>
            <a:spLocks noGrp="1"/>
          </p:cNvSpPr>
          <p:nvPr>
            <p:ph type="dt" sz="half" idx="10"/>
          </p:nvPr>
        </p:nvSpPr>
        <p:spPr/>
        <p:txBody>
          <a:bodyPr/>
          <a:lstStyle/>
          <a:p>
            <a:fld id="{6E308AEB-0BF1-4FC3-B1B7-6E96E89F5988}" type="datetimeFigureOut">
              <a:rPr lang="en-GB" smtClean="0"/>
              <a:t>01/07/2024</a:t>
            </a:fld>
            <a:endParaRPr lang="en-GB"/>
          </a:p>
        </p:txBody>
      </p:sp>
      <p:sp>
        <p:nvSpPr>
          <p:cNvPr id="6" name="Footer Placeholder 5">
            <a:extLst>
              <a:ext uri="{FF2B5EF4-FFF2-40B4-BE49-F238E27FC236}">
                <a16:creationId xmlns:a16="http://schemas.microsoft.com/office/drawing/2014/main" id="{78A5052D-A003-97F4-5D3D-0086A98513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5B4535-AD2B-0C05-C557-2B39E256903F}"/>
              </a:ext>
            </a:extLst>
          </p:cNvPr>
          <p:cNvSpPr>
            <a:spLocks noGrp="1"/>
          </p:cNvSpPr>
          <p:nvPr>
            <p:ph type="sldNum" sz="quarter" idx="12"/>
          </p:nvPr>
        </p:nvSpPr>
        <p:spPr/>
        <p:txBody>
          <a:bodyPr/>
          <a:lstStyle/>
          <a:p>
            <a:fld id="{9EDA1CB1-F031-45D4-A674-42EB7DBCFA16}" type="slidenum">
              <a:rPr lang="en-GB" smtClean="0"/>
              <a:t>‹#›</a:t>
            </a:fld>
            <a:endParaRPr lang="en-GB"/>
          </a:p>
        </p:txBody>
      </p:sp>
    </p:spTree>
    <p:extLst>
      <p:ext uri="{BB962C8B-B14F-4D97-AF65-F5344CB8AC3E}">
        <p14:creationId xmlns:p14="http://schemas.microsoft.com/office/powerpoint/2010/main" val="3050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1AEF-EDCA-D8AF-7F37-A81A84FF575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02B016-1A2F-AB23-A962-790C9FF85F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9146C3-F8EE-1965-0842-C55B78A0A2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4F7BDF-B106-7475-29E7-465E3AEF46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BE5D6-3052-8D0F-11C5-4B8358E32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64A0D23-42E8-DD63-46AF-889610BAFD80}"/>
              </a:ext>
            </a:extLst>
          </p:cNvPr>
          <p:cNvSpPr>
            <a:spLocks noGrp="1"/>
          </p:cNvSpPr>
          <p:nvPr>
            <p:ph type="dt" sz="half" idx="10"/>
          </p:nvPr>
        </p:nvSpPr>
        <p:spPr/>
        <p:txBody>
          <a:bodyPr/>
          <a:lstStyle/>
          <a:p>
            <a:fld id="{6E308AEB-0BF1-4FC3-B1B7-6E96E89F5988}" type="datetimeFigureOut">
              <a:rPr lang="en-GB" smtClean="0"/>
              <a:t>01/07/2024</a:t>
            </a:fld>
            <a:endParaRPr lang="en-GB"/>
          </a:p>
        </p:txBody>
      </p:sp>
      <p:sp>
        <p:nvSpPr>
          <p:cNvPr id="8" name="Footer Placeholder 7">
            <a:extLst>
              <a:ext uri="{FF2B5EF4-FFF2-40B4-BE49-F238E27FC236}">
                <a16:creationId xmlns:a16="http://schemas.microsoft.com/office/drawing/2014/main" id="{85B3A99E-FA28-BF73-B2F1-8076D98AB3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53EEB9A-D86D-E3E8-A8E5-3DAD45F7D879}"/>
              </a:ext>
            </a:extLst>
          </p:cNvPr>
          <p:cNvSpPr>
            <a:spLocks noGrp="1"/>
          </p:cNvSpPr>
          <p:nvPr>
            <p:ph type="sldNum" sz="quarter" idx="12"/>
          </p:nvPr>
        </p:nvSpPr>
        <p:spPr/>
        <p:txBody>
          <a:bodyPr/>
          <a:lstStyle/>
          <a:p>
            <a:fld id="{9EDA1CB1-F031-45D4-A674-42EB7DBCFA16}" type="slidenum">
              <a:rPr lang="en-GB" smtClean="0"/>
              <a:t>‹#›</a:t>
            </a:fld>
            <a:endParaRPr lang="en-GB"/>
          </a:p>
        </p:txBody>
      </p:sp>
    </p:spTree>
    <p:extLst>
      <p:ext uri="{BB962C8B-B14F-4D97-AF65-F5344CB8AC3E}">
        <p14:creationId xmlns:p14="http://schemas.microsoft.com/office/powerpoint/2010/main" val="2420840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5196-CD7A-5BA3-4483-857B5DE2651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D7A94E-F92E-2B1A-70A4-2E9525D0661B}"/>
              </a:ext>
            </a:extLst>
          </p:cNvPr>
          <p:cNvSpPr>
            <a:spLocks noGrp="1"/>
          </p:cNvSpPr>
          <p:nvPr>
            <p:ph type="dt" sz="half" idx="10"/>
          </p:nvPr>
        </p:nvSpPr>
        <p:spPr/>
        <p:txBody>
          <a:bodyPr/>
          <a:lstStyle/>
          <a:p>
            <a:fld id="{6E308AEB-0BF1-4FC3-B1B7-6E96E89F5988}" type="datetimeFigureOut">
              <a:rPr lang="en-GB" smtClean="0"/>
              <a:t>01/07/2024</a:t>
            </a:fld>
            <a:endParaRPr lang="en-GB"/>
          </a:p>
        </p:txBody>
      </p:sp>
      <p:sp>
        <p:nvSpPr>
          <p:cNvPr id="4" name="Footer Placeholder 3">
            <a:extLst>
              <a:ext uri="{FF2B5EF4-FFF2-40B4-BE49-F238E27FC236}">
                <a16:creationId xmlns:a16="http://schemas.microsoft.com/office/drawing/2014/main" id="{98DC0983-728E-F426-FC2B-CE8C611784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29C255-FCA1-8F36-E198-911D5AAA0641}"/>
              </a:ext>
            </a:extLst>
          </p:cNvPr>
          <p:cNvSpPr>
            <a:spLocks noGrp="1"/>
          </p:cNvSpPr>
          <p:nvPr>
            <p:ph type="sldNum" sz="quarter" idx="12"/>
          </p:nvPr>
        </p:nvSpPr>
        <p:spPr/>
        <p:txBody>
          <a:bodyPr/>
          <a:lstStyle/>
          <a:p>
            <a:fld id="{9EDA1CB1-F031-45D4-A674-42EB7DBCFA16}" type="slidenum">
              <a:rPr lang="en-GB" smtClean="0"/>
              <a:t>‹#›</a:t>
            </a:fld>
            <a:endParaRPr lang="en-GB"/>
          </a:p>
        </p:txBody>
      </p:sp>
    </p:spTree>
    <p:extLst>
      <p:ext uri="{BB962C8B-B14F-4D97-AF65-F5344CB8AC3E}">
        <p14:creationId xmlns:p14="http://schemas.microsoft.com/office/powerpoint/2010/main" val="411611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36111-D03A-1A49-7AE5-9D5224AB303D}"/>
              </a:ext>
            </a:extLst>
          </p:cNvPr>
          <p:cNvSpPr>
            <a:spLocks noGrp="1"/>
          </p:cNvSpPr>
          <p:nvPr>
            <p:ph type="dt" sz="half" idx="10"/>
          </p:nvPr>
        </p:nvSpPr>
        <p:spPr/>
        <p:txBody>
          <a:bodyPr/>
          <a:lstStyle/>
          <a:p>
            <a:fld id="{6E308AEB-0BF1-4FC3-B1B7-6E96E89F5988}" type="datetimeFigureOut">
              <a:rPr lang="en-GB" smtClean="0"/>
              <a:t>01/07/2024</a:t>
            </a:fld>
            <a:endParaRPr lang="en-GB"/>
          </a:p>
        </p:txBody>
      </p:sp>
      <p:sp>
        <p:nvSpPr>
          <p:cNvPr id="3" name="Footer Placeholder 2">
            <a:extLst>
              <a:ext uri="{FF2B5EF4-FFF2-40B4-BE49-F238E27FC236}">
                <a16:creationId xmlns:a16="http://schemas.microsoft.com/office/drawing/2014/main" id="{4CA4A10A-25A7-6C42-B868-73454F2B19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D985FC7-931E-A000-4BF2-73E62D38CE9C}"/>
              </a:ext>
            </a:extLst>
          </p:cNvPr>
          <p:cNvSpPr>
            <a:spLocks noGrp="1"/>
          </p:cNvSpPr>
          <p:nvPr>
            <p:ph type="sldNum" sz="quarter" idx="12"/>
          </p:nvPr>
        </p:nvSpPr>
        <p:spPr/>
        <p:txBody>
          <a:bodyPr/>
          <a:lstStyle/>
          <a:p>
            <a:fld id="{9EDA1CB1-F031-45D4-A674-42EB7DBCFA16}" type="slidenum">
              <a:rPr lang="en-GB" smtClean="0"/>
              <a:t>‹#›</a:t>
            </a:fld>
            <a:endParaRPr lang="en-GB"/>
          </a:p>
        </p:txBody>
      </p:sp>
    </p:spTree>
    <p:extLst>
      <p:ext uri="{BB962C8B-B14F-4D97-AF65-F5344CB8AC3E}">
        <p14:creationId xmlns:p14="http://schemas.microsoft.com/office/powerpoint/2010/main" val="3911162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DCBE-59CD-5F04-6953-82AF1C9E30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E7CC7B-62DC-815E-CE73-0933E8E0F8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9AC451-F728-E9A0-BAD3-C90E338FB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2FC038-F82D-C5A3-895F-75AFD0B30209}"/>
              </a:ext>
            </a:extLst>
          </p:cNvPr>
          <p:cNvSpPr>
            <a:spLocks noGrp="1"/>
          </p:cNvSpPr>
          <p:nvPr>
            <p:ph type="dt" sz="half" idx="10"/>
          </p:nvPr>
        </p:nvSpPr>
        <p:spPr/>
        <p:txBody>
          <a:bodyPr/>
          <a:lstStyle/>
          <a:p>
            <a:fld id="{6E308AEB-0BF1-4FC3-B1B7-6E96E89F5988}" type="datetimeFigureOut">
              <a:rPr lang="en-GB" smtClean="0"/>
              <a:t>01/07/2024</a:t>
            </a:fld>
            <a:endParaRPr lang="en-GB"/>
          </a:p>
        </p:txBody>
      </p:sp>
      <p:sp>
        <p:nvSpPr>
          <p:cNvPr id="6" name="Footer Placeholder 5">
            <a:extLst>
              <a:ext uri="{FF2B5EF4-FFF2-40B4-BE49-F238E27FC236}">
                <a16:creationId xmlns:a16="http://schemas.microsoft.com/office/drawing/2014/main" id="{11C33165-6187-F318-498A-B5BE6EDA0B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A730C-A1EA-994B-DA6D-C76BD53ED657}"/>
              </a:ext>
            </a:extLst>
          </p:cNvPr>
          <p:cNvSpPr>
            <a:spLocks noGrp="1"/>
          </p:cNvSpPr>
          <p:nvPr>
            <p:ph type="sldNum" sz="quarter" idx="12"/>
          </p:nvPr>
        </p:nvSpPr>
        <p:spPr/>
        <p:txBody>
          <a:bodyPr/>
          <a:lstStyle/>
          <a:p>
            <a:fld id="{9EDA1CB1-F031-45D4-A674-42EB7DBCFA16}" type="slidenum">
              <a:rPr lang="en-GB" smtClean="0"/>
              <a:t>‹#›</a:t>
            </a:fld>
            <a:endParaRPr lang="en-GB"/>
          </a:p>
        </p:txBody>
      </p:sp>
    </p:spTree>
    <p:extLst>
      <p:ext uri="{BB962C8B-B14F-4D97-AF65-F5344CB8AC3E}">
        <p14:creationId xmlns:p14="http://schemas.microsoft.com/office/powerpoint/2010/main" val="378896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7E97-28A1-BB39-8DFF-AAE0CC9538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DD8A87-B211-489F-220D-99EB021F36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374D2C-016F-C10B-C65F-5FB6D7738C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710526-67BB-DA14-B569-FDD948E4EA1D}"/>
              </a:ext>
            </a:extLst>
          </p:cNvPr>
          <p:cNvSpPr>
            <a:spLocks noGrp="1"/>
          </p:cNvSpPr>
          <p:nvPr>
            <p:ph type="dt" sz="half" idx="10"/>
          </p:nvPr>
        </p:nvSpPr>
        <p:spPr/>
        <p:txBody>
          <a:bodyPr/>
          <a:lstStyle/>
          <a:p>
            <a:fld id="{6E308AEB-0BF1-4FC3-B1B7-6E96E89F5988}" type="datetimeFigureOut">
              <a:rPr lang="en-GB" smtClean="0"/>
              <a:t>01/07/2024</a:t>
            </a:fld>
            <a:endParaRPr lang="en-GB"/>
          </a:p>
        </p:txBody>
      </p:sp>
      <p:sp>
        <p:nvSpPr>
          <p:cNvPr id="6" name="Footer Placeholder 5">
            <a:extLst>
              <a:ext uri="{FF2B5EF4-FFF2-40B4-BE49-F238E27FC236}">
                <a16:creationId xmlns:a16="http://schemas.microsoft.com/office/drawing/2014/main" id="{B8283A27-B7AB-0A0A-C728-1CC68547AE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1A1AC8-D8EF-27BD-DF23-ADDF29431DA9}"/>
              </a:ext>
            </a:extLst>
          </p:cNvPr>
          <p:cNvSpPr>
            <a:spLocks noGrp="1"/>
          </p:cNvSpPr>
          <p:nvPr>
            <p:ph type="sldNum" sz="quarter" idx="12"/>
          </p:nvPr>
        </p:nvSpPr>
        <p:spPr/>
        <p:txBody>
          <a:bodyPr/>
          <a:lstStyle/>
          <a:p>
            <a:fld id="{9EDA1CB1-F031-45D4-A674-42EB7DBCFA16}" type="slidenum">
              <a:rPr lang="en-GB" smtClean="0"/>
              <a:t>‹#›</a:t>
            </a:fld>
            <a:endParaRPr lang="en-GB"/>
          </a:p>
        </p:txBody>
      </p:sp>
    </p:spTree>
    <p:extLst>
      <p:ext uri="{BB962C8B-B14F-4D97-AF65-F5344CB8AC3E}">
        <p14:creationId xmlns:p14="http://schemas.microsoft.com/office/powerpoint/2010/main" val="3215610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202A5F-40BD-D4CC-9BD1-5F7B6F901F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E570EA-0D08-3D11-D848-2AFDF9D87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AFA850-C376-BE44-FC75-3C0E9609F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308AEB-0BF1-4FC3-B1B7-6E96E89F5988}" type="datetimeFigureOut">
              <a:rPr lang="en-GB" smtClean="0"/>
              <a:t>01/07/2024</a:t>
            </a:fld>
            <a:endParaRPr lang="en-GB"/>
          </a:p>
        </p:txBody>
      </p:sp>
      <p:sp>
        <p:nvSpPr>
          <p:cNvPr id="5" name="Footer Placeholder 4">
            <a:extLst>
              <a:ext uri="{FF2B5EF4-FFF2-40B4-BE49-F238E27FC236}">
                <a16:creationId xmlns:a16="http://schemas.microsoft.com/office/drawing/2014/main" id="{9805E214-2BCE-2F7A-BE1A-114EE10C91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ACFCFCA-F005-0421-C386-1336EBCC48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DA1CB1-F031-45D4-A674-42EB7DBCFA16}" type="slidenum">
              <a:rPr lang="en-GB" smtClean="0"/>
              <a:t>‹#›</a:t>
            </a:fld>
            <a:endParaRPr lang="en-GB"/>
          </a:p>
        </p:txBody>
      </p:sp>
    </p:spTree>
    <p:extLst>
      <p:ext uri="{BB962C8B-B14F-4D97-AF65-F5344CB8AC3E}">
        <p14:creationId xmlns:p14="http://schemas.microsoft.com/office/powerpoint/2010/main" val="325033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36.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f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jfif"/><Relationship Id="rId2" Type="http://schemas.openxmlformats.org/officeDocument/2006/relationships/image" Target="../media/image91.jfif"/><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jfif"/></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4F91-662E-0425-801F-A93D820AA4CE}"/>
              </a:ext>
            </a:extLst>
          </p:cNvPr>
          <p:cNvSpPr>
            <a:spLocks noGrp="1"/>
          </p:cNvSpPr>
          <p:nvPr>
            <p:ph type="ctrTitle"/>
          </p:nvPr>
        </p:nvSpPr>
        <p:spPr/>
        <p:txBody>
          <a:bodyPr>
            <a:normAutofit fontScale="90000"/>
          </a:bodyPr>
          <a:lstStyle/>
          <a:p>
            <a:r>
              <a:rPr lang="en-GB" dirty="0"/>
              <a:t>Ultrasound Investigation of Lower Limb Venous Thromboembolism (VTE)</a:t>
            </a:r>
          </a:p>
        </p:txBody>
      </p:sp>
      <p:sp>
        <p:nvSpPr>
          <p:cNvPr id="3" name="Subtitle 2">
            <a:extLst>
              <a:ext uri="{FF2B5EF4-FFF2-40B4-BE49-F238E27FC236}">
                <a16:creationId xmlns:a16="http://schemas.microsoft.com/office/drawing/2014/main" id="{1159A5D0-99A6-9468-99A0-E21AF0224F34}"/>
              </a:ext>
            </a:extLst>
          </p:cNvPr>
          <p:cNvSpPr>
            <a:spLocks noGrp="1"/>
          </p:cNvSpPr>
          <p:nvPr>
            <p:ph type="subTitle" idx="1"/>
          </p:nvPr>
        </p:nvSpPr>
        <p:spPr/>
        <p:txBody>
          <a:bodyPr/>
          <a:lstStyle/>
          <a:p>
            <a:r>
              <a:rPr lang="en-GB" dirty="0"/>
              <a:t>Ben Warner-Michel</a:t>
            </a:r>
          </a:p>
          <a:p>
            <a:r>
              <a:rPr lang="en-GB" dirty="0"/>
              <a:t>Clinical Vascular Scientist</a:t>
            </a:r>
          </a:p>
        </p:txBody>
      </p:sp>
    </p:spTree>
    <p:extLst>
      <p:ext uri="{BB962C8B-B14F-4D97-AF65-F5344CB8AC3E}">
        <p14:creationId xmlns:p14="http://schemas.microsoft.com/office/powerpoint/2010/main" val="173238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diagram of a human leg&#10;&#10;Description automatically generated">
            <a:extLst>
              <a:ext uri="{FF2B5EF4-FFF2-40B4-BE49-F238E27FC236}">
                <a16:creationId xmlns:a16="http://schemas.microsoft.com/office/drawing/2014/main" id="{26980E72-AFAC-6856-7B34-86EA434AAF71}"/>
              </a:ext>
            </a:extLst>
          </p:cNvPr>
          <p:cNvPicPr>
            <a:picLocks noChangeAspect="1"/>
          </p:cNvPicPr>
          <p:nvPr/>
        </p:nvPicPr>
        <p:blipFill rotWithShape="1">
          <a:blip r:embed="rId2">
            <a:extLst>
              <a:ext uri="{28A0092B-C50C-407E-A947-70E740481C1C}">
                <a14:useLocalDpi xmlns:a14="http://schemas.microsoft.com/office/drawing/2010/main" val="0"/>
              </a:ext>
            </a:extLst>
          </a:blip>
          <a:srcRect l="-656"/>
          <a:stretch/>
        </p:blipFill>
        <p:spPr>
          <a:xfrm>
            <a:off x="1211832" y="0"/>
            <a:ext cx="9768336" cy="6858001"/>
          </a:xfrm>
          <a:prstGeom prst="rect">
            <a:avLst/>
          </a:prstGeom>
        </p:spPr>
      </p:pic>
    </p:spTree>
    <p:extLst>
      <p:ext uri="{BB962C8B-B14F-4D97-AF65-F5344CB8AC3E}">
        <p14:creationId xmlns:p14="http://schemas.microsoft.com/office/powerpoint/2010/main" val="13100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the inside of a human body&#10;&#10;Description automatically generated">
            <a:extLst>
              <a:ext uri="{FF2B5EF4-FFF2-40B4-BE49-F238E27FC236}">
                <a16:creationId xmlns:a16="http://schemas.microsoft.com/office/drawing/2014/main" id="{EAC92FCA-40AD-D841-074B-95C0DD09D011}"/>
              </a:ext>
            </a:extLst>
          </p:cNvPr>
          <p:cNvPicPr>
            <a:picLocks noChangeAspect="1"/>
          </p:cNvPicPr>
          <p:nvPr/>
        </p:nvPicPr>
        <p:blipFill rotWithShape="1">
          <a:blip r:embed="rId3">
            <a:extLst>
              <a:ext uri="{28A0092B-C50C-407E-A947-70E740481C1C}">
                <a14:useLocalDpi xmlns:a14="http://schemas.microsoft.com/office/drawing/2010/main" val="0"/>
              </a:ext>
            </a:extLst>
          </a:blip>
          <a:srcRect l="2728" t="3244" r="2243" b="2028"/>
          <a:stretch/>
        </p:blipFill>
        <p:spPr>
          <a:xfrm>
            <a:off x="974436" y="116968"/>
            <a:ext cx="10243127" cy="6624064"/>
          </a:xfrm>
          <a:prstGeom prst="rect">
            <a:avLst/>
          </a:prstGeom>
        </p:spPr>
      </p:pic>
    </p:spTree>
    <p:extLst>
      <p:ext uri="{BB962C8B-B14F-4D97-AF65-F5344CB8AC3E}">
        <p14:creationId xmlns:p14="http://schemas.microsoft.com/office/powerpoint/2010/main" val="134067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lage of ultrasound images&#10;&#10;Description automatically generated">
            <a:extLst>
              <a:ext uri="{FF2B5EF4-FFF2-40B4-BE49-F238E27FC236}">
                <a16:creationId xmlns:a16="http://schemas.microsoft.com/office/drawing/2014/main" id="{147D0773-9D5A-ADA6-646E-5B6C9F2A0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468" y="-13449"/>
            <a:ext cx="5475923" cy="6871449"/>
          </a:xfrm>
          <a:prstGeom prst="rect">
            <a:avLst/>
          </a:prstGeom>
        </p:spPr>
      </p:pic>
      <p:sp>
        <p:nvSpPr>
          <p:cNvPr id="8" name="TextBox 7">
            <a:extLst>
              <a:ext uri="{FF2B5EF4-FFF2-40B4-BE49-F238E27FC236}">
                <a16:creationId xmlns:a16="http://schemas.microsoft.com/office/drawing/2014/main" id="{FD25DA2D-33A9-30FF-1F06-51F12E55458A}"/>
              </a:ext>
            </a:extLst>
          </p:cNvPr>
          <p:cNvSpPr txBox="1"/>
          <p:nvPr/>
        </p:nvSpPr>
        <p:spPr>
          <a:xfrm>
            <a:off x="845820" y="57150"/>
            <a:ext cx="2023110" cy="2585323"/>
          </a:xfrm>
          <a:prstGeom prst="rect">
            <a:avLst/>
          </a:prstGeom>
          <a:noFill/>
        </p:spPr>
        <p:txBody>
          <a:bodyPr wrap="square" rtlCol="0">
            <a:spAutoFit/>
          </a:bodyPr>
          <a:lstStyle/>
          <a:p>
            <a:r>
              <a:rPr lang="en-GB" u="sng" dirty="0"/>
              <a:t>No compression</a:t>
            </a:r>
          </a:p>
          <a:p>
            <a:endParaRPr lang="en-GB" dirty="0"/>
          </a:p>
          <a:p>
            <a:endParaRPr lang="en-GB" dirty="0"/>
          </a:p>
          <a:p>
            <a:endParaRPr lang="en-GB" dirty="0"/>
          </a:p>
          <a:p>
            <a:r>
              <a:rPr lang="en-GB" dirty="0"/>
              <a:t>Femoral artery</a:t>
            </a:r>
          </a:p>
          <a:p>
            <a:endParaRPr lang="en-GB" dirty="0"/>
          </a:p>
          <a:p>
            <a:endParaRPr lang="en-GB" dirty="0"/>
          </a:p>
          <a:p>
            <a:endParaRPr lang="en-GB" dirty="0"/>
          </a:p>
          <a:p>
            <a:r>
              <a:rPr lang="en-GB" dirty="0"/>
              <a:t>Femoral vein</a:t>
            </a:r>
          </a:p>
        </p:txBody>
      </p:sp>
      <p:sp>
        <p:nvSpPr>
          <p:cNvPr id="9" name="TextBox 8">
            <a:extLst>
              <a:ext uri="{FF2B5EF4-FFF2-40B4-BE49-F238E27FC236}">
                <a16:creationId xmlns:a16="http://schemas.microsoft.com/office/drawing/2014/main" id="{C8C170FA-FB42-2BFB-8936-0A0D06F901B0}"/>
              </a:ext>
            </a:extLst>
          </p:cNvPr>
          <p:cNvSpPr txBox="1"/>
          <p:nvPr/>
        </p:nvSpPr>
        <p:spPr>
          <a:xfrm>
            <a:off x="9323070" y="57149"/>
            <a:ext cx="2747010" cy="2585323"/>
          </a:xfrm>
          <a:prstGeom prst="rect">
            <a:avLst/>
          </a:prstGeom>
          <a:noFill/>
        </p:spPr>
        <p:txBody>
          <a:bodyPr wrap="square" rtlCol="0">
            <a:spAutoFit/>
          </a:bodyPr>
          <a:lstStyle/>
          <a:p>
            <a:r>
              <a:rPr lang="en-GB" u="sng" dirty="0"/>
              <a:t>Compression</a:t>
            </a:r>
          </a:p>
          <a:p>
            <a:endParaRPr lang="en-GB" dirty="0"/>
          </a:p>
          <a:p>
            <a:endParaRPr lang="en-GB" dirty="0"/>
          </a:p>
          <a:p>
            <a:r>
              <a:rPr lang="en-GB" dirty="0"/>
              <a:t>Femoral artery</a:t>
            </a:r>
          </a:p>
          <a:p>
            <a:endParaRPr lang="en-GB" dirty="0"/>
          </a:p>
          <a:p>
            <a:endParaRPr lang="en-GB" dirty="0"/>
          </a:p>
          <a:p>
            <a:endParaRPr lang="en-GB" dirty="0"/>
          </a:p>
          <a:p>
            <a:r>
              <a:rPr lang="en-GB" dirty="0"/>
              <a:t>Femoral vein (compressible – no DVT)</a:t>
            </a:r>
          </a:p>
        </p:txBody>
      </p:sp>
      <p:sp>
        <p:nvSpPr>
          <p:cNvPr id="10" name="TextBox 9">
            <a:extLst>
              <a:ext uri="{FF2B5EF4-FFF2-40B4-BE49-F238E27FC236}">
                <a16:creationId xmlns:a16="http://schemas.microsoft.com/office/drawing/2014/main" id="{4EEC30E0-4889-8A3D-66A2-6A4C16D66D8D}"/>
              </a:ext>
            </a:extLst>
          </p:cNvPr>
          <p:cNvSpPr txBox="1"/>
          <p:nvPr/>
        </p:nvSpPr>
        <p:spPr>
          <a:xfrm>
            <a:off x="845820" y="3712609"/>
            <a:ext cx="2023110" cy="2585323"/>
          </a:xfrm>
          <a:prstGeom prst="rect">
            <a:avLst/>
          </a:prstGeom>
          <a:noFill/>
        </p:spPr>
        <p:txBody>
          <a:bodyPr wrap="square" rtlCol="0">
            <a:spAutoFit/>
          </a:bodyPr>
          <a:lstStyle/>
          <a:p>
            <a:r>
              <a:rPr lang="en-GB" u="sng" dirty="0"/>
              <a:t>No compression</a:t>
            </a:r>
          </a:p>
          <a:p>
            <a:endParaRPr lang="en-GB" dirty="0"/>
          </a:p>
          <a:p>
            <a:endParaRPr lang="en-GB" dirty="0"/>
          </a:p>
          <a:p>
            <a:endParaRPr lang="en-GB" dirty="0"/>
          </a:p>
          <a:p>
            <a:r>
              <a:rPr lang="en-GB" dirty="0"/>
              <a:t>Femoral artery</a:t>
            </a:r>
          </a:p>
          <a:p>
            <a:endParaRPr lang="en-GB" dirty="0"/>
          </a:p>
          <a:p>
            <a:endParaRPr lang="en-GB" dirty="0"/>
          </a:p>
          <a:p>
            <a:endParaRPr lang="en-GB" dirty="0"/>
          </a:p>
          <a:p>
            <a:r>
              <a:rPr lang="en-GB" dirty="0"/>
              <a:t>Femoral vein</a:t>
            </a:r>
          </a:p>
        </p:txBody>
      </p:sp>
      <p:sp>
        <p:nvSpPr>
          <p:cNvPr id="11" name="TextBox 10">
            <a:extLst>
              <a:ext uri="{FF2B5EF4-FFF2-40B4-BE49-F238E27FC236}">
                <a16:creationId xmlns:a16="http://schemas.microsoft.com/office/drawing/2014/main" id="{680BFB05-3697-4138-9326-710F60857E8F}"/>
              </a:ext>
            </a:extLst>
          </p:cNvPr>
          <p:cNvSpPr txBox="1"/>
          <p:nvPr/>
        </p:nvSpPr>
        <p:spPr>
          <a:xfrm>
            <a:off x="9323070" y="3712608"/>
            <a:ext cx="2472690" cy="2308324"/>
          </a:xfrm>
          <a:prstGeom prst="rect">
            <a:avLst/>
          </a:prstGeom>
          <a:noFill/>
        </p:spPr>
        <p:txBody>
          <a:bodyPr wrap="square" rtlCol="0">
            <a:spAutoFit/>
          </a:bodyPr>
          <a:lstStyle/>
          <a:p>
            <a:r>
              <a:rPr lang="en-GB" u="sng" dirty="0"/>
              <a:t>Compression</a:t>
            </a:r>
          </a:p>
          <a:p>
            <a:endParaRPr lang="en-GB" dirty="0"/>
          </a:p>
          <a:p>
            <a:r>
              <a:rPr lang="en-GB" dirty="0"/>
              <a:t>Femoral artery</a:t>
            </a:r>
          </a:p>
          <a:p>
            <a:endParaRPr lang="en-GB" dirty="0"/>
          </a:p>
          <a:p>
            <a:endParaRPr lang="en-GB" dirty="0"/>
          </a:p>
          <a:p>
            <a:endParaRPr lang="en-GB" dirty="0"/>
          </a:p>
          <a:p>
            <a:r>
              <a:rPr lang="en-GB" dirty="0"/>
              <a:t>Femoral vein (incompressible – DVT)</a:t>
            </a:r>
          </a:p>
        </p:txBody>
      </p:sp>
      <p:cxnSp>
        <p:nvCxnSpPr>
          <p:cNvPr id="13" name="Straight Arrow Connector 12">
            <a:extLst>
              <a:ext uri="{FF2B5EF4-FFF2-40B4-BE49-F238E27FC236}">
                <a16:creationId xmlns:a16="http://schemas.microsoft.com/office/drawing/2014/main" id="{BB49FBA6-0BF8-A674-6B59-BD8CC55F259A}"/>
              </a:ext>
            </a:extLst>
          </p:cNvPr>
          <p:cNvCxnSpPr/>
          <p:nvPr/>
        </p:nvCxnSpPr>
        <p:spPr>
          <a:xfrm>
            <a:off x="2434590" y="1371600"/>
            <a:ext cx="1154430" cy="13716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6DFBE7F-35A8-262C-5394-66C895940CA7}"/>
              </a:ext>
            </a:extLst>
          </p:cNvPr>
          <p:cNvCxnSpPr>
            <a:cxnSpLocks/>
          </p:cNvCxnSpPr>
          <p:nvPr/>
        </p:nvCxnSpPr>
        <p:spPr>
          <a:xfrm flipV="1">
            <a:off x="2314574" y="1975248"/>
            <a:ext cx="2280286" cy="42969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854D183-6005-9C72-5D63-71BE19DED56D}"/>
              </a:ext>
            </a:extLst>
          </p:cNvPr>
          <p:cNvCxnSpPr>
            <a:cxnSpLocks/>
          </p:cNvCxnSpPr>
          <p:nvPr/>
        </p:nvCxnSpPr>
        <p:spPr>
          <a:xfrm flipV="1">
            <a:off x="2554606" y="4903470"/>
            <a:ext cx="1411604" cy="10668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423411D-3F95-7975-C0A6-EA8CE710917B}"/>
              </a:ext>
            </a:extLst>
          </p:cNvPr>
          <p:cNvCxnSpPr>
            <a:cxnSpLocks/>
          </p:cNvCxnSpPr>
          <p:nvPr/>
        </p:nvCxnSpPr>
        <p:spPr>
          <a:xfrm flipV="1">
            <a:off x="2434590" y="5269230"/>
            <a:ext cx="2503170" cy="77426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0A6EC93-C912-1CA1-0245-F2E2D8415D40}"/>
              </a:ext>
            </a:extLst>
          </p:cNvPr>
          <p:cNvCxnSpPr>
            <a:cxnSpLocks/>
          </p:cNvCxnSpPr>
          <p:nvPr/>
        </p:nvCxnSpPr>
        <p:spPr>
          <a:xfrm flipH="1">
            <a:off x="7520940" y="1085850"/>
            <a:ext cx="1824989" cy="16002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5331839-6D24-A9DD-2F9C-8C0630A01F07}"/>
              </a:ext>
            </a:extLst>
          </p:cNvPr>
          <p:cNvCxnSpPr>
            <a:cxnSpLocks/>
          </p:cNvCxnSpPr>
          <p:nvPr/>
        </p:nvCxnSpPr>
        <p:spPr>
          <a:xfrm flipH="1" flipV="1">
            <a:off x="7944088" y="1508760"/>
            <a:ext cx="1378982" cy="90208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EC2DF32-924E-27CD-CA5C-DA69671967F1}"/>
              </a:ext>
            </a:extLst>
          </p:cNvPr>
          <p:cNvCxnSpPr>
            <a:cxnSpLocks/>
          </p:cNvCxnSpPr>
          <p:nvPr/>
        </p:nvCxnSpPr>
        <p:spPr>
          <a:xfrm flipH="1">
            <a:off x="7258050" y="4447160"/>
            <a:ext cx="2087879" cy="13627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521BA9B6-D355-37D7-E76D-EAE23074188C}"/>
              </a:ext>
            </a:extLst>
          </p:cNvPr>
          <p:cNvCxnSpPr>
            <a:cxnSpLocks/>
          </p:cNvCxnSpPr>
          <p:nvPr/>
        </p:nvCxnSpPr>
        <p:spPr>
          <a:xfrm flipH="1" flipV="1">
            <a:off x="8092440" y="5010150"/>
            <a:ext cx="1141094" cy="97684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493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3F32-4F09-B2A2-5EFF-BC99B35991B7}"/>
              </a:ext>
            </a:extLst>
          </p:cNvPr>
          <p:cNvSpPr>
            <a:spLocks noGrp="1"/>
          </p:cNvSpPr>
          <p:nvPr>
            <p:ph type="title"/>
          </p:nvPr>
        </p:nvSpPr>
        <p:spPr/>
        <p:txBody>
          <a:bodyPr/>
          <a:lstStyle/>
          <a:p>
            <a:r>
              <a:rPr lang="en-GB" dirty="0"/>
              <a:t>Screening for lower limb DVT</a:t>
            </a:r>
          </a:p>
        </p:txBody>
      </p:sp>
      <p:pic>
        <p:nvPicPr>
          <p:cNvPr id="23" name="Picture 22" descr="A person holding a device in their hand&#10;&#10;Description automatically generated">
            <a:extLst>
              <a:ext uri="{FF2B5EF4-FFF2-40B4-BE49-F238E27FC236}">
                <a16:creationId xmlns:a16="http://schemas.microsoft.com/office/drawing/2014/main" id="{4BE87802-79B6-4D1F-761E-196EC16B7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3897"/>
            <a:ext cx="4464621" cy="2971003"/>
          </a:xfrm>
          <a:prstGeom prst="rect">
            <a:avLst/>
          </a:prstGeom>
        </p:spPr>
      </p:pic>
      <p:sp>
        <p:nvSpPr>
          <p:cNvPr id="25" name="Content Placeholder 24">
            <a:extLst>
              <a:ext uri="{FF2B5EF4-FFF2-40B4-BE49-F238E27FC236}">
                <a16:creationId xmlns:a16="http://schemas.microsoft.com/office/drawing/2014/main" id="{A6E9C4F5-3AE4-3D7F-CD46-CC9AAAC155F1}"/>
              </a:ext>
            </a:extLst>
          </p:cNvPr>
          <p:cNvSpPr>
            <a:spLocks noGrp="1"/>
          </p:cNvSpPr>
          <p:nvPr>
            <p:ph idx="1"/>
          </p:nvPr>
        </p:nvSpPr>
        <p:spPr>
          <a:xfrm>
            <a:off x="530225" y="1881751"/>
            <a:ext cx="3594100" cy="423862"/>
          </a:xfrm>
        </p:spPr>
        <p:txBody>
          <a:bodyPr>
            <a:normAutofit fontScale="92500" lnSpcReduction="10000"/>
          </a:bodyPr>
          <a:lstStyle/>
          <a:p>
            <a:r>
              <a:rPr lang="en-GB" dirty="0"/>
              <a:t>D-dimer (blood test)</a:t>
            </a:r>
          </a:p>
        </p:txBody>
      </p:sp>
      <p:sp>
        <p:nvSpPr>
          <p:cNvPr id="26" name="Content Placeholder 24">
            <a:extLst>
              <a:ext uri="{FF2B5EF4-FFF2-40B4-BE49-F238E27FC236}">
                <a16:creationId xmlns:a16="http://schemas.microsoft.com/office/drawing/2014/main" id="{0E06D037-B269-CEE4-7CE9-29CC35329A2F}"/>
              </a:ext>
            </a:extLst>
          </p:cNvPr>
          <p:cNvSpPr txBox="1">
            <a:spLocks/>
          </p:cNvSpPr>
          <p:nvPr/>
        </p:nvSpPr>
        <p:spPr>
          <a:xfrm>
            <a:off x="4953000" y="1845051"/>
            <a:ext cx="2286000" cy="497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Well’s score</a:t>
            </a:r>
          </a:p>
        </p:txBody>
      </p:sp>
      <p:sp>
        <p:nvSpPr>
          <p:cNvPr id="27" name="Content Placeholder 24">
            <a:extLst>
              <a:ext uri="{FF2B5EF4-FFF2-40B4-BE49-F238E27FC236}">
                <a16:creationId xmlns:a16="http://schemas.microsoft.com/office/drawing/2014/main" id="{1DF87930-CC6D-E998-4B6C-C66A682EEEFC}"/>
              </a:ext>
            </a:extLst>
          </p:cNvPr>
          <p:cNvSpPr txBox="1">
            <a:spLocks/>
          </p:cNvSpPr>
          <p:nvPr/>
        </p:nvSpPr>
        <p:spPr>
          <a:xfrm>
            <a:off x="9221996" y="1845051"/>
            <a:ext cx="2131804" cy="847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Ultrasound</a:t>
            </a:r>
          </a:p>
        </p:txBody>
      </p:sp>
      <p:pic>
        <p:nvPicPr>
          <p:cNvPr id="21" name="Picture 20" descr="A person measuring a leg&#10;&#10;Description automatically generated">
            <a:extLst>
              <a:ext uri="{FF2B5EF4-FFF2-40B4-BE49-F238E27FC236}">
                <a16:creationId xmlns:a16="http://schemas.microsoft.com/office/drawing/2014/main" id="{F55ABEC5-3D41-1BF9-BA45-732469B68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550" y="2342314"/>
            <a:ext cx="3390900" cy="4515686"/>
          </a:xfrm>
          <a:prstGeom prst="rect">
            <a:avLst/>
          </a:prstGeom>
        </p:spPr>
      </p:pic>
      <p:pic>
        <p:nvPicPr>
          <p:cNvPr id="5" name="Picture 4" descr="A person using a device to scan a leg&#10;&#10;Description automatically generated with medium confidence">
            <a:extLst>
              <a:ext uri="{FF2B5EF4-FFF2-40B4-BE49-F238E27FC236}">
                <a16:creationId xmlns:a16="http://schemas.microsoft.com/office/drawing/2014/main" id="{645FEEDE-C7FE-CD18-EE14-F768AB41C6B0}"/>
              </a:ext>
            </a:extLst>
          </p:cNvPr>
          <p:cNvPicPr>
            <a:picLocks noChangeAspect="1"/>
          </p:cNvPicPr>
          <p:nvPr/>
        </p:nvPicPr>
        <p:blipFill rotWithShape="1">
          <a:blip r:embed="rId4">
            <a:extLst>
              <a:ext uri="{28A0092B-C50C-407E-A947-70E740481C1C}">
                <a14:useLocalDpi xmlns:a14="http://schemas.microsoft.com/office/drawing/2010/main" val="0"/>
              </a:ext>
            </a:extLst>
          </a:blip>
          <a:srcRect t="13439"/>
          <a:stretch/>
        </p:blipFill>
        <p:spPr>
          <a:xfrm>
            <a:off x="7468437" y="3517899"/>
            <a:ext cx="4723563" cy="2571717"/>
          </a:xfrm>
          <a:prstGeom prst="rect">
            <a:avLst/>
          </a:prstGeom>
        </p:spPr>
      </p:pic>
    </p:spTree>
    <p:extLst>
      <p:ext uri="{BB962C8B-B14F-4D97-AF65-F5344CB8AC3E}">
        <p14:creationId xmlns:p14="http://schemas.microsoft.com/office/powerpoint/2010/main" val="314046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4A82A-0B94-3310-06A4-472D98C6E918}"/>
              </a:ext>
            </a:extLst>
          </p:cNvPr>
          <p:cNvSpPr>
            <a:spLocks noGrp="1"/>
          </p:cNvSpPr>
          <p:nvPr>
            <p:ph type="title"/>
          </p:nvPr>
        </p:nvSpPr>
        <p:spPr/>
        <p:txBody>
          <a:bodyPr/>
          <a:lstStyle/>
          <a:p>
            <a:r>
              <a:rPr lang="en-GB" dirty="0"/>
              <a:t>D-dimer test</a:t>
            </a:r>
          </a:p>
        </p:txBody>
      </p:sp>
      <p:sp>
        <p:nvSpPr>
          <p:cNvPr id="3" name="Content Placeholder 2">
            <a:extLst>
              <a:ext uri="{FF2B5EF4-FFF2-40B4-BE49-F238E27FC236}">
                <a16:creationId xmlns:a16="http://schemas.microsoft.com/office/drawing/2014/main" id="{888DDD0B-4EFB-42EB-D86B-8E26E39D3B24}"/>
              </a:ext>
            </a:extLst>
          </p:cNvPr>
          <p:cNvSpPr>
            <a:spLocks noGrp="1"/>
          </p:cNvSpPr>
          <p:nvPr>
            <p:ph idx="1"/>
          </p:nvPr>
        </p:nvSpPr>
        <p:spPr>
          <a:xfrm>
            <a:off x="838200" y="1825625"/>
            <a:ext cx="7781818" cy="4351338"/>
          </a:xfrm>
        </p:spPr>
        <p:txBody>
          <a:bodyPr>
            <a:normAutofit fontScale="85000" lnSpcReduction="20000"/>
          </a:bodyPr>
          <a:lstStyle/>
          <a:p>
            <a:r>
              <a:rPr lang="en-GB" dirty="0"/>
              <a:t>D-dimer is a protein fragment present in the blood after degradation of thrombus</a:t>
            </a:r>
          </a:p>
          <a:p>
            <a:endParaRPr lang="en-GB" dirty="0"/>
          </a:p>
          <a:p>
            <a:r>
              <a:rPr lang="en-GB" dirty="0"/>
              <a:t>Normal range for adults is &lt;500ng/mL </a:t>
            </a:r>
          </a:p>
          <a:p>
            <a:endParaRPr lang="en-GB" dirty="0"/>
          </a:p>
          <a:p>
            <a:r>
              <a:rPr lang="en-GB" dirty="0"/>
              <a:t>A D-dimer of &lt;500 is strongly predictive of no DVT</a:t>
            </a:r>
          </a:p>
          <a:p>
            <a:endParaRPr lang="en-GB" dirty="0"/>
          </a:p>
          <a:p>
            <a:r>
              <a:rPr lang="en-GB" dirty="0"/>
              <a:t>A number of other phenomena can increase D-dimer, including inflammation, cancer, pregnancy, smoking</a:t>
            </a:r>
          </a:p>
          <a:p>
            <a:endParaRPr lang="en-GB" dirty="0"/>
          </a:p>
          <a:p>
            <a:r>
              <a:rPr lang="en-GB" dirty="0"/>
              <a:t>Therefore, the D-dimer test is </a:t>
            </a:r>
            <a:r>
              <a:rPr lang="en-GB" b="1" i="1" dirty="0"/>
              <a:t>highly sensitive</a:t>
            </a:r>
            <a:r>
              <a:rPr lang="en-GB" dirty="0"/>
              <a:t> but </a:t>
            </a:r>
            <a:r>
              <a:rPr lang="en-GB" b="1" i="1" dirty="0"/>
              <a:t>poorly specific</a:t>
            </a:r>
            <a:r>
              <a:rPr lang="en-GB" dirty="0"/>
              <a:t> for DVT </a:t>
            </a:r>
          </a:p>
        </p:txBody>
      </p:sp>
      <p:pic>
        <p:nvPicPr>
          <p:cNvPr id="5" name="Picture 4" descr="A diagram of a cross link mesh&#10;&#10;Description automatically generated">
            <a:extLst>
              <a:ext uri="{FF2B5EF4-FFF2-40B4-BE49-F238E27FC236}">
                <a16:creationId xmlns:a16="http://schemas.microsoft.com/office/drawing/2014/main" id="{4763A2EA-4DDC-E6BD-3374-A880792B9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372" y="1690688"/>
            <a:ext cx="3486028" cy="4453847"/>
          </a:xfrm>
          <a:prstGeom prst="rect">
            <a:avLst/>
          </a:prstGeom>
        </p:spPr>
      </p:pic>
    </p:spTree>
    <p:extLst>
      <p:ext uri="{BB962C8B-B14F-4D97-AF65-F5344CB8AC3E}">
        <p14:creationId xmlns:p14="http://schemas.microsoft.com/office/powerpoint/2010/main" val="167425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82B7A3E-1DA1-B7AF-68DE-B69A5A46F3A8}"/>
              </a:ext>
            </a:extLst>
          </p:cNvPr>
          <p:cNvGraphicFramePr>
            <a:graphicFrameLocks noGrp="1"/>
          </p:cNvGraphicFramePr>
          <p:nvPr>
            <p:ph idx="1"/>
            <p:extLst>
              <p:ext uri="{D42A27DB-BD31-4B8C-83A1-F6EECF244321}">
                <p14:modId xmlns:p14="http://schemas.microsoft.com/office/powerpoint/2010/main" val="411138374"/>
              </p:ext>
            </p:extLst>
          </p:nvPr>
        </p:nvGraphicFramePr>
        <p:xfrm>
          <a:off x="1662701" y="-8502"/>
          <a:ext cx="8866598" cy="6866502"/>
        </p:xfrm>
        <a:graphic>
          <a:graphicData uri="http://schemas.openxmlformats.org/drawingml/2006/table">
            <a:tbl>
              <a:tblPr firstRow="1" bandRow="1">
                <a:tableStyleId>{5C22544A-7EE6-4342-B048-85BDC9FD1C3A}</a:tableStyleId>
              </a:tblPr>
              <a:tblGrid>
                <a:gridCol w="7546570">
                  <a:extLst>
                    <a:ext uri="{9D8B030D-6E8A-4147-A177-3AD203B41FA5}">
                      <a16:colId xmlns:a16="http://schemas.microsoft.com/office/drawing/2014/main" val="3681555604"/>
                    </a:ext>
                  </a:extLst>
                </a:gridCol>
                <a:gridCol w="1320028">
                  <a:extLst>
                    <a:ext uri="{9D8B030D-6E8A-4147-A177-3AD203B41FA5}">
                      <a16:colId xmlns:a16="http://schemas.microsoft.com/office/drawing/2014/main" val="3695849067"/>
                    </a:ext>
                  </a:extLst>
                </a:gridCol>
              </a:tblGrid>
              <a:tr h="509653">
                <a:tc gridSpan="2">
                  <a:txBody>
                    <a:bodyPr/>
                    <a:lstStyle/>
                    <a:p>
                      <a:pPr algn="ctr"/>
                      <a:r>
                        <a:rPr lang="en-GB" sz="2800" u="sng" dirty="0"/>
                        <a:t>Wells Score</a:t>
                      </a:r>
                    </a:p>
                  </a:txBody>
                  <a:tcPr>
                    <a:solidFill>
                      <a:schemeClr val="tx2">
                        <a:lumMod val="75000"/>
                        <a:lumOff val="25000"/>
                      </a:schemeClr>
                    </a:solidFill>
                  </a:tcPr>
                </a:tc>
                <a:tc hMerge="1">
                  <a:txBody>
                    <a:bodyPr/>
                    <a:lstStyle/>
                    <a:p>
                      <a:endParaRPr dirty="0"/>
                    </a:p>
                  </a:txBody>
                  <a:tcPr>
                    <a:solidFill>
                      <a:schemeClr val="tx2">
                        <a:lumMod val="75000"/>
                        <a:lumOff val="25000"/>
                      </a:schemeClr>
                    </a:solidFill>
                  </a:tcPr>
                </a:tc>
                <a:extLst>
                  <a:ext uri="{0D108BD9-81ED-4DB2-BD59-A6C34878D82A}">
                    <a16:rowId xmlns:a16="http://schemas.microsoft.com/office/drawing/2014/main" val="3578761420"/>
                  </a:ext>
                </a:extLst>
              </a:tr>
              <a:tr h="6948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rPr>
                        <a:t>Clinical feature</a:t>
                      </a:r>
                    </a:p>
                  </a:txBody>
                  <a:tcPr>
                    <a:solidFill>
                      <a:schemeClr val="tx2">
                        <a:lumMod val="75000"/>
                        <a:lumOff val="25000"/>
                      </a:schemeClr>
                    </a:solidFill>
                  </a:tcPr>
                </a:tc>
                <a:tc>
                  <a:txBody>
                    <a:bodyPr/>
                    <a:lstStyle/>
                    <a:p>
                      <a:r>
                        <a:rPr lang="en-GB" sz="2400" b="1" dirty="0">
                          <a:solidFill>
                            <a:schemeClr val="bg1"/>
                          </a:solidFill>
                        </a:rPr>
                        <a:t>Points</a:t>
                      </a:r>
                      <a:endParaRPr lang="en-GB" dirty="0"/>
                    </a:p>
                  </a:txBody>
                  <a:tcPr>
                    <a:solidFill>
                      <a:schemeClr val="tx2">
                        <a:lumMod val="75000"/>
                        <a:lumOff val="25000"/>
                      </a:schemeClr>
                    </a:solidFill>
                  </a:tcPr>
                </a:tc>
                <a:extLst>
                  <a:ext uri="{0D108BD9-81ED-4DB2-BD59-A6C34878D82A}">
                    <a16:rowId xmlns:a16="http://schemas.microsoft.com/office/drawing/2014/main" val="2396071548"/>
                  </a:ext>
                </a:extLst>
              </a:tr>
              <a:tr h="397059">
                <a:tc>
                  <a:txBody>
                    <a:bodyPr/>
                    <a:lstStyle/>
                    <a:p>
                      <a:r>
                        <a:rPr lang="en-GB" dirty="0"/>
                        <a:t>Active cancer</a:t>
                      </a:r>
                    </a:p>
                  </a:txBody>
                  <a:tcPr/>
                </a:tc>
                <a:tc>
                  <a:txBody>
                    <a:bodyPr/>
                    <a:lstStyle/>
                    <a:p>
                      <a:r>
                        <a:rPr lang="en-GB" dirty="0"/>
                        <a:t>1</a:t>
                      </a:r>
                    </a:p>
                  </a:txBody>
                  <a:tcPr/>
                </a:tc>
                <a:extLst>
                  <a:ext uri="{0D108BD9-81ED-4DB2-BD59-A6C34878D82A}">
                    <a16:rowId xmlns:a16="http://schemas.microsoft.com/office/drawing/2014/main" val="361680157"/>
                  </a:ext>
                </a:extLst>
              </a:tr>
              <a:tr h="562773">
                <a:tc>
                  <a:txBody>
                    <a:bodyPr/>
                    <a:lstStyle/>
                    <a:p>
                      <a:r>
                        <a:rPr lang="en-GB" dirty="0"/>
                        <a:t>Paralysis, paresis or immobilisation</a:t>
                      </a:r>
                    </a:p>
                  </a:txBody>
                  <a:tcPr/>
                </a:tc>
                <a:tc>
                  <a:txBody>
                    <a:bodyPr/>
                    <a:lstStyle/>
                    <a:p>
                      <a:r>
                        <a:rPr lang="en-GB" dirty="0"/>
                        <a:t>1</a:t>
                      </a:r>
                    </a:p>
                  </a:txBody>
                  <a:tcPr/>
                </a:tc>
                <a:extLst>
                  <a:ext uri="{0D108BD9-81ED-4DB2-BD59-A6C34878D82A}">
                    <a16:rowId xmlns:a16="http://schemas.microsoft.com/office/drawing/2014/main" val="1341378789"/>
                  </a:ext>
                </a:extLst>
              </a:tr>
              <a:tr h="560062">
                <a:tc>
                  <a:txBody>
                    <a:bodyPr/>
                    <a:lstStyle/>
                    <a:p>
                      <a:r>
                        <a:rPr lang="en-GB" dirty="0"/>
                        <a:t>Recently bedridden ≥3 days or major surgery &lt;12 weeks </a:t>
                      </a:r>
                    </a:p>
                  </a:txBody>
                  <a:tcPr/>
                </a:tc>
                <a:tc>
                  <a:txBody>
                    <a:bodyPr/>
                    <a:lstStyle/>
                    <a:p>
                      <a:r>
                        <a:rPr lang="en-GB" dirty="0"/>
                        <a:t>1</a:t>
                      </a:r>
                    </a:p>
                  </a:txBody>
                  <a:tcPr/>
                </a:tc>
                <a:extLst>
                  <a:ext uri="{0D108BD9-81ED-4DB2-BD59-A6C34878D82A}">
                    <a16:rowId xmlns:a16="http://schemas.microsoft.com/office/drawing/2014/main" val="4160301488"/>
                  </a:ext>
                </a:extLst>
              </a:tr>
              <a:tr h="560062">
                <a:tc>
                  <a:txBody>
                    <a:bodyPr/>
                    <a:lstStyle/>
                    <a:p>
                      <a:r>
                        <a:rPr lang="en-GB" dirty="0"/>
                        <a:t>Localised tenderness along the deep venous system</a:t>
                      </a:r>
                    </a:p>
                  </a:txBody>
                  <a:tcPr/>
                </a:tc>
                <a:tc>
                  <a:txBody>
                    <a:bodyPr/>
                    <a:lstStyle/>
                    <a:p>
                      <a:r>
                        <a:rPr lang="en-GB" dirty="0"/>
                        <a:t>1</a:t>
                      </a:r>
                    </a:p>
                  </a:txBody>
                  <a:tcPr/>
                </a:tc>
                <a:extLst>
                  <a:ext uri="{0D108BD9-81ED-4DB2-BD59-A6C34878D82A}">
                    <a16:rowId xmlns:a16="http://schemas.microsoft.com/office/drawing/2014/main" val="3864483248"/>
                  </a:ext>
                </a:extLst>
              </a:tr>
              <a:tr h="397059">
                <a:tc>
                  <a:txBody>
                    <a:bodyPr/>
                    <a:lstStyle/>
                    <a:p>
                      <a:r>
                        <a:rPr lang="en-GB" dirty="0"/>
                        <a:t>Entire leg swollen</a:t>
                      </a:r>
                    </a:p>
                  </a:txBody>
                  <a:tcPr/>
                </a:tc>
                <a:tc>
                  <a:txBody>
                    <a:bodyPr/>
                    <a:lstStyle/>
                    <a:p>
                      <a:r>
                        <a:rPr lang="en-GB" dirty="0"/>
                        <a:t>1</a:t>
                      </a:r>
                    </a:p>
                  </a:txBody>
                  <a:tcPr/>
                </a:tc>
                <a:extLst>
                  <a:ext uri="{0D108BD9-81ED-4DB2-BD59-A6C34878D82A}">
                    <a16:rowId xmlns:a16="http://schemas.microsoft.com/office/drawing/2014/main" val="2090736142"/>
                  </a:ext>
                </a:extLst>
              </a:tr>
              <a:tr h="397059">
                <a:tc>
                  <a:txBody>
                    <a:bodyPr/>
                    <a:lstStyle/>
                    <a:p>
                      <a:r>
                        <a:rPr lang="en-GB" dirty="0"/>
                        <a:t>Calf swelling ≥3cm larger than asymptomatic side</a:t>
                      </a:r>
                    </a:p>
                  </a:txBody>
                  <a:tcPr/>
                </a:tc>
                <a:tc>
                  <a:txBody>
                    <a:bodyPr/>
                    <a:lstStyle/>
                    <a:p>
                      <a:r>
                        <a:rPr lang="en-GB" dirty="0"/>
                        <a:t>1</a:t>
                      </a:r>
                    </a:p>
                  </a:txBody>
                  <a:tcPr/>
                </a:tc>
                <a:extLst>
                  <a:ext uri="{0D108BD9-81ED-4DB2-BD59-A6C34878D82A}">
                    <a16:rowId xmlns:a16="http://schemas.microsoft.com/office/drawing/2014/main" val="3789204537"/>
                  </a:ext>
                </a:extLst>
              </a:tr>
              <a:tr h="397059">
                <a:tc>
                  <a:txBody>
                    <a:bodyPr/>
                    <a:lstStyle/>
                    <a:p>
                      <a:r>
                        <a:rPr lang="en-GB" dirty="0"/>
                        <a:t>Unilateral pitting oedema</a:t>
                      </a:r>
                    </a:p>
                  </a:txBody>
                  <a:tcPr/>
                </a:tc>
                <a:tc>
                  <a:txBody>
                    <a:bodyPr/>
                    <a:lstStyle/>
                    <a:p>
                      <a:r>
                        <a:rPr lang="en-GB" dirty="0"/>
                        <a:t>1</a:t>
                      </a:r>
                    </a:p>
                  </a:txBody>
                  <a:tcPr/>
                </a:tc>
                <a:extLst>
                  <a:ext uri="{0D108BD9-81ED-4DB2-BD59-A6C34878D82A}">
                    <a16:rowId xmlns:a16="http://schemas.microsoft.com/office/drawing/2014/main" val="2004691351"/>
                  </a:ext>
                </a:extLst>
              </a:tr>
              <a:tr h="397059">
                <a:tc>
                  <a:txBody>
                    <a:bodyPr/>
                    <a:lstStyle/>
                    <a:p>
                      <a:r>
                        <a:rPr lang="en-GB" dirty="0"/>
                        <a:t>Collateral superficial veins (non-varicose)</a:t>
                      </a:r>
                    </a:p>
                  </a:txBody>
                  <a:tcPr/>
                </a:tc>
                <a:tc>
                  <a:txBody>
                    <a:bodyPr/>
                    <a:lstStyle/>
                    <a:p>
                      <a:r>
                        <a:rPr lang="en-GB" dirty="0"/>
                        <a:t>1</a:t>
                      </a:r>
                    </a:p>
                  </a:txBody>
                  <a:tcPr/>
                </a:tc>
                <a:extLst>
                  <a:ext uri="{0D108BD9-81ED-4DB2-BD59-A6C34878D82A}">
                    <a16:rowId xmlns:a16="http://schemas.microsoft.com/office/drawing/2014/main" val="3582490212"/>
                  </a:ext>
                </a:extLst>
              </a:tr>
              <a:tr h="397059">
                <a:tc>
                  <a:txBody>
                    <a:bodyPr/>
                    <a:lstStyle/>
                    <a:p>
                      <a:r>
                        <a:rPr lang="en-GB" dirty="0"/>
                        <a:t>Previously documented DVT</a:t>
                      </a:r>
                    </a:p>
                  </a:txBody>
                  <a:tcPr/>
                </a:tc>
                <a:tc>
                  <a:txBody>
                    <a:bodyPr/>
                    <a:lstStyle/>
                    <a:p>
                      <a:r>
                        <a:rPr lang="en-GB" dirty="0"/>
                        <a:t>1</a:t>
                      </a:r>
                    </a:p>
                  </a:txBody>
                  <a:tcPr/>
                </a:tc>
                <a:extLst>
                  <a:ext uri="{0D108BD9-81ED-4DB2-BD59-A6C34878D82A}">
                    <a16:rowId xmlns:a16="http://schemas.microsoft.com/office/drawing/2014/main" val="1298495775"/>
                  </a:ext>
                </a:extLst>
              </a:tr>
              <a:tr h="397059">
                <a:tc>
                  <a:txBody>
                    <a:bodyPr/>
                    <a:lstStyle/>
                    <a:p>
                      <a:r>
                        <a:rPr lang="en-GB" dirty="0"/>
                        <a:t>An alternative diagnosis at least as likely as DVT</a:t>
                      </a:r>
                    </a:p>
                  </a:txBody>
                  <a:tcPr/>
                </a:tc>
                <a:tc>
                  <a:txBody>
                    <a:bodyPr/>
                    <a:lstStyle/>
                    <a:p>
                      <a:r>
                        <a:rPr lang="en-GB" dirty="0"/>
                        <a:t>-2 </a:t>
                      </a:r>
                    </a:p>
                  </a:txBody>
                  <a:tcPr/>
                </a:tc>
                <a:extLst>
                  <a:ext uri="{0D108BD9-81ED-4DB2-BD59-A6C34878D82A}">
                    <a16:rowId xmlns:a16="http://schemas.microsoft.com/office/drawing/2014/main" val="226851719"/>
                  </a:ext>
                </a:extLst>
              </a:tr>
              <a:tr h="397059">
                <a:tc>
                  <a:txBody>
                    <a:bodyPr/>
                    <a:lstStyle/>
                    <a:p>
                      <a:r>
                        <a:rPr lang="en-GB" b="1" dirty="0">
                          <a:solidFill>
                            <a:schemeClr val="bg1"/>
                          </a:solidFill>
                        </a:rPr>
                        <a:t>Clinical probability</a:t>
                      </a:r>
                    </a:p>
                  </a:txBody>
                  <a:tcPr>
                    <a:solidFill>
                      <a:schemeClr val="tx2">
                        <a:lumMod val="75000"/>
                        <a:lumOff val="25000"/>
                      </a:schemeClr>
                    </a:solidFill>
                  </a:tcPr>
                </a:tc>
                <a:tc>
                  <a:txBody>
                    <a:bodyPr/>
                    <a:lstStyle/>
                    <a:p>
                      <a:r>
                        <a:rPr lang="en-GB" b="1" dirty="0">
                          <a:solidFill>
                            <a:schemeClr val="bg1"/>
                          </a:solidFill>
                        </a:rPr>
                        <a:t>Points</a:t>
                      </a:r>
                    </a:p>
                  </a:txBody>
                  <a:tcPr>
                    <a:solidFill>
                      <a:schemeClr val="tx2">
                        <a:lumMod val="75000"/>
                        <a:lumOff val="25000"/>
                      </a:schemeClr>
                    </a:solidFill>
                  </a:tcPr>
                </a:tc>
                <a:extLst>
                  <a:ext uri="{0D108BD9-81ED-4DB2-BD59-A6C34878D82A}">
                    <a16:rowId xmlns:a16="http://schemas.microsoft.com/office/drawing/2014/main" val="4175322813"/>
                  </a:ext>
                </a:extLst>
              </a:tr>
              <a:tr h="397059">
                <a:tc>
                  <a:txBody>
                    <a:bodyPr/>
                    <a:lstStyle/>
                    <a:p>
                      <a:r>
                        <a:rPr lang="en-GB" dirty="0"/>
                        <a:t>DVT likely</a:t>
                      </a:r>
                    </a:p>
                  </a:txBody>
                  <a:tcPr/>
                </a:tc>
                <a:tc>
                  <a:txBody>
                    <a:bodyPr/>
                    <a:lstStyle/>
                    <a:p>
                      <a:r>
                        <a:rPr lang="en-GB" dirty="0"/>
                        <a:t>≥2</a:t>
                      </a:r>
                    </a:p>
                  </a:txBody>
                  <a:tcPr/>
                </a:tc>
                <a:extLst>
                  <a:ext uri="{0D108BD9-81ED-4DB2-BD59-A6C34878D82A}">
                    <a16:rowId xmlns:a16="http://schemas.microsoft.com/office/drawing/2014/main" val="4049967706"/>
                  </a:ext>
                </a:extLst>
              </a:tr>
              <a:tr h="397059">
                <a:tc>
                  <a:txBody>
                    <a:bodyPr/>
                    <a:lstStyle/>
                    <a:p>
                      <a:r>
                        <a:rPr lang="en-GB" dirty="0"/>
                        <a:t>DVT unlikely</a:t>
                      </a:r>
                    </a:p>
                  </a:txBody>
                  <a:tcPr/>
                </a:tc>
                <a:tc>
                  <a:txBody>
                    <a:bodyPr/>
                    <a:lstStyle/>
                    <a:p>
                      <a:r>
                        <a:rPr lang="en-GB" dirty="0"/>
                        <a:t>≤1</a:t>
                      </a:r>
                    </a:p>
                  </a:txBody>
                  <a:tcPr/>
                </a:tc>
                <a:extLst>
                  <a:ext uri="{0D108BD9-81ED-4DB2-BD59-A6C34878D82A}">
                    <a16:rowId xmlns:a16="http://schemas.microsoft.com/office/drawing/2014/main" val="2758379226"/>
                  </a:ext>
                </a:extLst>
              </a:tr>
            </a:tbl>
          </a:graphicData>
        </a:graphic>
      </p:graphicFrame>
    </p:spTree>
    <p:extLst>
      <p:ext uri="{BB962C8B-B14F-4D97-AF65-F5344CB8AC3E}">
        <p14:creationId xmlns:p14="http://schemas.microsoft.com/office/powerpoint/2010/main" val="20448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2E32-80D4-D367-87F9-A5FFB87D8885}"/>
              </a:ext>
            </a:extLst>
          </p:cNvPr>
          <p:cNvSpPr>
            <a:spLocks noGrp="1"/>
          </p:cNvSpPr>
          <p:nvPr>
            <p:ph type="title"/>
          </p:nvPr>
        </p:nvSpPr>
        <p:spPr/>
        <p:txBody>
          <a:bodyPr/>
          <a:lstStyle/>
          <a:p>
            <a:r>
              <a:rPr lang="en-GB" dirty="0"/>
              <a:t>Management of DVT</a:t>
            </a:r>
          </a:p>
        </p:txBody>
      </p:sp>
      <p:sp>
        <p:nvSpPr>
          <p:cNvPr id="3" name="Content Placeholder 2">
            <a:extLst>
              <a:ext uri="{FF2B5EF4-FFF2-40B4-BE49-F238E27FC236}">
                <a16:creationId xmlns:a16="http://schemas.microsoft.com/office/drawing/2014/main" id="{37DEAF71-FFF7-375C-4CEB-14CF3972AA22}"/>
              </a:ext>
            </a:extLst>
          </p:cNvPr>
          <p:cNvSpPr>
            <a:spLocks noGrp="1"/>
          </p:cNvSpPr>
          <p:nvPr>
            <p:ph idx="1"/>
          </p:nvPr>
        </p:nvSpPr>
        <p:spPr>
          <a:xfrm>
            <a:off x="838200" y="1825625"/>
            <a:ext cx="6616700" cy="4351338"/>
          </a:xfrm>
        </p:spPr>
        <p:txBody>
          <a:bodyPr>
            <a:normAutofit fontScale="77500" lnSpcReduction="20000"/>
          </a:bodyPr>
          <a:lstStyle/>
          <a:p>
            <a:r>
              <a:rPr lang="en-GB" dirty="0"/>
              <a:t>Negative USS</a:t>
            </a:r>
          </a:p>
          <a:p>
            <a:pPr lvl="1"/>
            <a:r>
              <a:rPr lang="en-GB" dirty="0"/>
              <a:t>Suspend anticoagulant therapy</a:t>
            </a:r>
          </a:p>
          <a:p>
            <a:pPr lvl="1"/>
            <a:r>
              <a:rPr lang="en-GB" dirty="0"/>
              <a:t>Consider alternative diagnosis</a:t>
            </a:r>
          </a:p>
          <a:p>
            <a:pPr lvl="1"/>
            <a:endParaRPr lang="en-GB" dirty="0"/>
          </a:p>
          <a:p>
            <a:r>
              <a:rPr lang="en-GB" dirty="0"/>
              <a:t>Inconclusive USS (calf veins not visible)</a:t>
            </a:r>
          </a:p>
          <a:p>
            <a:pPr lvl="1"/>
            <a:r>
              <a:rPr lang="en-GB" dirty="0"/>
              <a:t>Prescribe prophylactic anticoagulant therapy</a:t>
            </a:r>
          </a:p>
          <a:p>
            <a:pPr lvl="1"/>
            <a:r>
              <a:rPr lang="en-GB" dirty="0"/>
              <a:t>Repeat scan in 7 days – if negative / still inconclusive then discharge</a:t>
            </a:r>
          </a:p>
          <a:p>
            <a:pPr lvl="1"/>
            <a:endParaRPr lang="en-GB" dirty="0"/>
          </a:p>
          <a:p>
            <a:r>
              <a:rPr lang="en-GB" dirty="0"/>
              <a:t>Positive USS (DVT confirmed)</a:t>
            </a:r>
          </a:p>
          <a:p>
            <a:pPr lvl="1"/>
            <a:r>
              <a:rPr lang="en-GB" dirty="0"/>
              <a:t>Prescribe treatment dose of anticoagulant therapy (warfarin, apixaban, edoxaban, rivaroxaban)</a:t>
            </a:r>
          </a:p>
          <a:p>
            <a:pPr lvl="1"/>
            <a:r>
              <a:rPr lang="en-GB" dirty="0"/>
              <a:t>Treatment usually lasts 3 months, but may be longer depending on risk factors </a:t>
            </a:r>
          </a:p>
          <a:p>
            <a:pPr lvl="1"/>
            <a:r>
              <a:rPr lang="en-GB" dirty="0"/>
              <a:t>If unprovoked DVT (no obvious cause) – investigate for potential undiagnosed cancer / thrombophilia</a:t>
            </a:r>
          </a:p>
          <a:p>
            <a:pPr lvl="1"/>
            <a:endParaRPr lang="en-GB" dirty="0"/>
          </a:p>
        </p:txBody>
      </p:sp>
      <p:pic>
        <p:nvPicPr>
          <p:cNvPr id="7" name="Picture 6">
            <a:extLst>
              <a:ext uri="{FF2B5EF4-FFF2-40B4-BE49-F238E27FC236}">
                <a16:creationId xmlns:a16="http://schemas.microsoft.com/office/drawing/2014/main" id="{6FBE042D-C016-D74A-B352-84F641135536}"/>
              </a:ext>
            </a:extLst>
          </p:cNvPr>
          <p:cNvPicPr>
            <a:picLocks noChangeAspect="1"/>
          </p:cNvPicPr>
          <p:nvPr/>
        </p:nvPicPr>
        <p:blipFill rotWithShape="1">
          <a:blip r:embed="rId2"/>
          <a:srcRect l="6889" t="16667" r="22297" b="3889"/>
          <a:stretch/>
        </p:blipFill>
        <p:spPr>
          <a:xfrm>
            <a:off x="7168544" y="1174750"/>
            <a:ext cx="5023456" cy="4508500"/>
          </a:xfrm>
          <a:prstGeom prst="rect">
            <a:avLst/>
          </a:prstGeom>
        </p:spPr>
      </p:pic>
    </p:spTree>
    <p:extLst>
      <p:ext uri="{BB962C8B-B14F-4D97-AF65-F5344CB8AC3E}">
        <p14:creationId xmlns:p14="http://schemas.microsoft.com/office/powerpoint/2010/main" val="122507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7632-BFB6-2336-D790-0EBE0319EB66}"/>
              </a:ext>
            </a:extLst>
          </p:cNvPr>
          <p:cNvSpPr>
            <a:spLocks noGrp="1"/>
          </p:cNvSpPr>
          <p:nvPr>
            <p:ph type="title"/>
          </p:nvPr>
        </p:nvSpPr>
        <p:spPr/>
        <p:txBody>
          <a:bodyPr/>
          <a:lstStyle/>
          <a:p>
            <a:r>
              <a:rPr lang="en-GB" dirty="0"/>
              <a:t>Venous physiology</a:t>
            </a:r>
          </a:p>
        </p:txBody>
      </p:sp>
      <p:sp>
        <p:nvSpPr>
          <p:cNvPr id="3" name="Content Placeholder 2">
            <a:extLst>
              <a:ext uri="{FF2B5EF4-FFF2-40B4-BE49-F238E27FC236}">
                <a16:creationId xmlns:a16="http://schemas.microsoft.com/office/drawing/2014/main" id="{186CE55C-8D3B-4D06-4A7E-0AB5F596F9A0}"/>
              </a:ext>
            </a:extLst>
          </p:cNvPr>
          <p:cNvSpPr>
            <a:spLocks noGrp="1"/>
          </p:cNvSpPr>
          <p:nvPr>
            <p:ph idx="1"/>
          </p:nvPr>
        </p:nvSpPr>
        <p:spPr/>
        <p:txBody>
          <a:bodyPr>
            <a:normAutofit fontScale="92500" lnSpcReduction="10000"/>
          </a:bodyPr>
          <a:lstStyle/>
          <a:p>
            <a:r>
              <a:rPr lang="en-GB" dirty="0"/>
              <a:t>Unlike the arterial system, there is no systolic pressure gradient forcing blood around the circulation</a:t>
            </a:r>
          </a:p>
          <a:p>
            <a:endParaRPr lang="en-GB" dirty="0"/>
          </a:p>
          <a:p>
            <a:r>
              <a:rPr lang="en-GB" dirty="0"/>
              <a:t>In the lower limb, venous blood must travel against gravity to return from the legs back to the heart</a:t>
            </a:r>
          </a:p>
          <a:p>
            <a:endParaRPr lang="en-GB" dirty="0"/>
          </a:p>
          <a:p>
            <a:r>
              <a:rPr lang="en-GB" dirty="0"/>
              <a:t>There are three main anatomical phenomena which control venous return from the lower limb to the heart:</a:t>
            </a:r>
          </a:p>
          <a:p>
            <a:pPr lvl="1"/>
            <a:r>
              <a:rPr lang="en-GB" dirty="0"/>
              <a:t>Intravenous valves</a:t>
            </a:r>
          </a:p>
          <a:p>
            <a:pPr lvl="1"/>
            <a:r>
              <a:rPr lang="en-GB" dirty="0"/>
              <a:t>The calf muscle pump</a:t>
            </a:r>
          </a:p>
          <a:p>
            <a:pPr lvl="1"/>
            <a:r>
              <a:rPr lang="en-GB" dirty="0"/>
              <a:t>Pressure changes during respiration</a:t>
            </a:r>
          </a:p>
        </p:txBody>
      </p:sp>
    </p:spTree>
    <p:extLst>
      <p:ext uri="{BB962C8B-B14F-4D97-AF65-F5344CB8AC3E}">
        <p14:creationId xmlns:p14="http://schemas.microsoft.com/office/powerpoint/2010/main" val="193957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1ECA-E367-14D2-66F2-F20A8FC6CBB8}"/>
              </a:ext>
            </a:extLst>
          </p:cNvPr>
          <p:cNvSpPr>
            <a:spLocks noGrp="1"/>
          </p:cNvSpPr>
          <p:nvPr>
            <p:ph type="title"/>
          </p:nvPr>
        </p:nvSpPr>
        <p:spPr/>
        <p:txBody>
          <a:bodyPr/>
          <a:lstStyle/>
          <a:p>
            <a:r>
              <a:rPr lang="en-GB" dirty="0"/>
              <a:t>The calf muscle pump</a:t>
            </a:r>
          </a:p>
        </p:txBody>
      </p:sp>
      <p:pic>
        <p:nvPicPr>
          <p:cNvPr id="5" name="Content Placeholder 4" descr="A diagram of the muscles of the calf&#10;&#10;Description automatically generated">
            <a:extLst>
              <a:ext uri="{FF2B5EF4-FFF2-40B4-BE49-F238E27FC236}">
                <a16:creationId xmlns:a16="http://schemas.microsoft.com/office/drawing/2014/main" id="{7A8DB996-3B89-89BE-4D69-A189100267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640"/>
          <a:stretch/>
        </p:blipFill>
        <p:spPr>
          <a:xfrm>
            <a:off x="6096000" y="1690688"/>
            <a:ext cx="6049394" cy="3749834"/>
          </a:xfrm>
        </p:spPr>
      </p:pic>
      <p:sp>
        <p:nvSpPr>
          <p:cNvPr id="6" name="Content Placeholder 2">
            <a:extLst>
              <a:ext uri="{FF2B5EF4-FFF2-40B4-BE49-F238E27FC236}">
                <a16:creationId xmlns:a16="http://schemas.microsoft.com/office/drawing/2014/main" id="{713FDA33-4FC2-AE5F-D9CB-810C9557A7C2}"/>
              </a:ext>
            </a:extLst>
          </p:cNvPr>
          <p:cNvSpPr txBox="1">
            <a:spLocks/>
          </p:cNvSpPr>
          <p:nvPr/>
        </p:nvSpPr>
        <p:spPr>
          <a:xfrm>
            <a:off x="838200" y="1825625"/>
            <a:ext cx="52578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Venous return from the lower leg to the upper leg is primarily controlled by the calf muscle pump</a:t>
            </a:r>
          </a:p>
          <a:p>
            <a:endParaRPr lang="en-GB" dirty="0"/>
          </a:p>
          <a:p>
            <a:r>
              <a:rPr lang="en-GB" dirty="0"/>
              <a:t>Increased pressure caused by contraction of the gastrocnemius heads during plantarflexion propels blood proximally</a:t>
            </a:r>
          </a:p>
          <a:p>
            <a:endParaRPr lang="en-GB" dirty="0"/>
          </a:p>
          <a:p>
            <a:r>
              <a:rPr lang="en-GB" dirty="0"/>
              <a:t>During muscular relaxation, the intravenous valves close and prevent blood from refluxing back down the leg (this is referred to as venous competence)</a:t>
            </a:r>
          </a:p>
        </p:txBody>
      </p:sp>
    </p:spTree>
    <p:extLst>
      <p:ext uri="{BB962C8B-B14F-4D97-AF65-F5344CB8AC3E}">
        <p14:creationId xmlns:p14="http://schemas.microsoft.com/office/powerpoint/2010/main" val="409346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A0B21-19BA-5FB3-D671-6895182EB080}"/>
              </a:ext>
            </a:extLst>
          </p:cNvPr>
          <p:cNvSpPr>
            <a:spLocks noGrp="1"/>
          </p:cNvSpPr>
          <p:nvPr>
            <p:ph idx="1"/>
          </p:nvPr>
        </p:nvSpPr>
        <p:spPr>
          <a:xfrm>
            <a:off x="838200" y="1825625"/>
            <a:ext cx="5619750" cy="4351338"/>
          </a:xfrm>
        </p:spPr>
        <p:txBody>
          <a:bodyPr>
            <a:normAutofit/>
          </a:bodyPr>
          <a:lstStyle/>
          <a:p>
            <a:endParaRPr lang="en-GB" dirty="0"/>
          </a:p>
          <a:p>
            <a:pPr marL="0" indent="0">
              <a:buNone/>
            </a:pPr>
            <a:endParaRPr lang="en-GB" dirty="0"/>
          </a:p>
        </p:txBody>
      </p:sp>
      <p:pic>
        <p:nvPicPr>
          <p:cNvPr id="9" name="Picture 8" descr="A diagram of the human body&#10;&#10;Description automatically generated">
            <a:extLst>
              <a:ext uri="{FF2B5EF4-FFF2-40B4-BE49-F238E27FC236}">
                <a16:creationId xmlns:a16="http://schemas.microsoft.com/office/drawing/2014/main" id="{0EBA2688-33EF-D651-3F35-03DADA076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1781175"/>
            <a:ext cx="5734050" cy="5076825"/>
          </a:xfrm>
          <a:prstGeom prst="rect">
            <a:avLst/>
          </a:prstGeom>
        </p:spPr>
      </p:pic>
      <p:sp>
        <p:nvSpPr>
          <p:cNvPr id="10" name="Title 1">
            <a:extLst>
              <a:ext uri="{FF2B5EF4-FFF2-40B4-BE49-F238E27FC236}">
                <a16:creationId xmlns:a16="http://schemas.microsoft.com/office/drawing/2014/main" id="{A63CC837-B304-3C1E-63A0-BC527AF6CCA6}"/>
              </a:ext>
            </a:extLst>
          </p:cNvPr>
          <p:cNvSpPr>
            <a:spLocks noGrp="1"/>
          </p:cNvSpPr>
          <p:nvPr>
            <p:ph type="title"/>
          </p:nvPr>
        </p:nvSpPr>
        <p:spPr>
          <a:xfrm>
            <a:off x="838200" y="365125"/>
            <a:ext cx="10515600" cy="1325563"/>
          </a:xfrm>
        </p:spPr>
        <p:txBody>
          <a:bodyPr/>
          <a:lstStyle/>
          <a:p>
            <a:r>
              <a:rPr lang="en-GB" dirty="0"/>
              <a:t>The respiratory venous pump</a:t>
            </a:r>
          </a:p>
        </p:txBody>
      </p:sp>
      <p:sp>
        <p:nvSpPr>
          <p:cNvPr id="11" name="Content Placeholder 2">
            <a:extLst>
              <a:ext uri="{FF2B5EF4-FFF2-40B4-BE49-F238E27FC236}">
                <a16:creationId xmlns:a16="http://schemas.microsoft.com/office/drawing/2014/main" id="{B1BE7FEC-7ADB-758C-FC27-5ADBF3391B86}"/>
              </a:ext>
            </a:extLst>
          </p:cNvPr>
          <p:cNvSpPr txBox="1">
            <a:spLocks/>
          </p:cNvSpPr>
          <p:nvPr/>
        </p:nvSpPr>
        <p:spPr>
          <a:xfrm>
            <a:off x="838200" y="1825625"/>
            <a:ext cx="57340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Venous return from the upper leg into the abdomen and thorax are controlled by changes in abdominal pressure during respiration </a:t>
            </a:r>
          </a:p>
          <a:p>
            <a:endParaRPr lang="en-GB" dirty="0"/>
          </a:p>
          <a:p>
            <a:r>
              <a:rPr lang="en-GB" dirty="0"/>
              <a:t>Movement of the diaphragm during respiration causes increased or decreased abdominal pressure </a:t>
            </a:r>
          </a:p>
        </p:txBody>
      </p:sp>
    </p:spTree>
    <p:extLst>
      <p:ext uri="{BB962C8B-B14F-4D97-AF65-F5344CB8AC3E}">
        <p14:creationId xmlns:p14="http://schemas.microsoft.com/office/powerpoint/2010/main" val="157323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2B74-163B-5EE5-788B-171223290D25}"/>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18C34762-7A26-BDE0-7178-185881A7E1C4}"/>
              </a:ext>
            </a:extLst>
          </p:cNvPr>
          <p:cNvSpPr>
            <a:spLocks noGrp="1"/>
          </p:cNvSpPr>
          <p:nvPr>
            <p:ph idx="1"/>
          </p:nvPr>
        </p:nvSpPr>
        <p:spPr>
          <a:xfrm>
            <a:off x="838200" y="1862201"/>
            <a:ext cx="5981700" cy="4351338"/>
          </a:xfrm>
        </p:spPr>
        <p:txBody>
          <a:bodyPr>
            <a:normAutofit fontScale="92500" lnSpcReduction="10000"/>
          </a:bodyPr>
          <a:lstStyle/>
          <a:p>
            <a:r>
              <a:rPr lang="en-GB" dirty="0"/>
              <a:t>What is VTE?</a:t>
            </a:r>
          </a:p>
          <a:p>
            <a:r>
              <a:rPr lang="en-GB" dirty="0"/>
              <a:t>What causes clots?</a:t>
            </a:r>
          </a:p>
          <a:p>
            <a:r>
              <a:rPr lang="en-GB" dirty="0"/>
              <a:t>Screening for and managing DVT</a:t>
            </a:r>
          </a:p>
          <a:p>
            <a:r>
              <a:rPr lang="en-GB" dirty="0"/>
              <a:t>Venous anatomy and physiology</a:t>
            </a:r>
          </a:p>
          <a:p>
            <a:r>
              <a:rPr lang="en-GB" dirty="0"/>
              <a:t>Ultrasound appearances of lower limb veins</a:t>
            </a:r>
          </a:p>
          <a:p>
            <a:r>
              <a:rPr lang="en-GB" dirty="0"/>
              <a:t>DVT case studies</a:t>
            </a:r>
          </a:p>
          <a:p>
            <a:r>
              <a:rPr lang="en-GB" dirty="0"/>
              <a:t>Superficial thrombophlebitis</a:t>
            </a:r>
          </a:p>
          <a:p>
            <a:r>
              <a:rPr lang="en-GB" dirty="0"/>
              <a:t>Scan limitations</a:t>
            </a:r>
          </a:p>
          <a:p>
            <a:r>
              <a:rPr lang="en-GB" dirty="0"/>
              <a:t>Scanning tips</a:t>
            </a:r>
          </a:p>
          <a:p>
            <a:endParaRPr lang="en-GB" dirty="0"/>
          </a:p>
          <a:p>
            <a:endParaRPr lang="en-GB" dirty="0"/>
          </a:p>
        </p:txBody>
      </p:sp>
      <p:pic>
        <p:nvPicPr>
          <p:cNvPr id="5" name="Picture 4" descr="A person leaning on a desk with her head on her hand&#10;&#10;Description automatically generated">
            <a:extLst>
              <a:ext uri="{FF2B5EF4-FFF2-40B4-BE49-F238E27FC236}">
                <a16:creationId xmlns:a16="http://schemas.microsoft.com/office/drawing/2014/main" id="{9A550861-17F4-A4FF-4008-D753262BA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900" y="3940013"/>
            <a:ext cx="5372100" cy="2762250"/>
          </a:xfrm>
          <a:prstGeom prst="rect">
            <a:avLst/>
          </a:prstGeom>
        </p:spPr>
      </p:pic>
      <p:pic>
        <p:nvPicPr>
          <p:cNvPr id="7" name="Picture 6" descr="A person writing on a blackboard&#10;&#10;Description automatically generated">
            <a:extLst>
              <a:ext uri="{FF2B5EF4-FFF2-40B4-BE49-F238E27FC236}">
                <a16:creationId xmlns:a16="http://schemas.microsoft.com/office/drawing/2014/main" id="{76D467DF-7BE2-FB4C-A1A5-8C79B865A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900" y="155737"/>
            <a:ext cx="5372100" cy="3574888"/>
          </a:xfrm>
          <a:prstGeom prst="rect">
            <a:avLst/>
          </a:prstGeom>
        </p:spPr>
      </p:pic>
    </p:spTree>
    <p:extLst>
      <p:ext uri="{BB962C8B-B14F-4D97-AF65-F5344CB8AC3E}">
        <p14:creationId xmlns:p14="http://schemas.microsoft.com/office/powerpoint/2010/main" val="145079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A0B21-19BA-5FB3-D671-6895182EB080}"/>
              </a:ext>
            </a:extLst>
          </p:cNvPr>
          <p:cNvSpPr>
            <a:spLocks noGrp="1"/>
          </p:cNvSpPr>
          <p:nvPr>
            <p:ph idx="1"/>
          </p:nvPr>
        </p:nvSpPr>
        <p:spPr>
          <a:xfrm>
            <a:off x="838200" y="1825625"/>
            <a:ext cx="5619750" cy="4351338"/>
          </a:xfrm>
        </p:spPr>
        <p:txBody>
          <a:bodyPr>
            <a:normAutofit/>
          </a:bodyPr>
          <a:lstStyle/>
          <a:p>
            <a:endParaRPr lang="en-GB" dirty="0"/>
          </a:p>
          <a:p>
            <a:pPr marL="0" indent="0">
              <a:buNone/>
            </a:pPr>
            <a:endParaRPr lang="en-GB" dirty="0"/>
          </a:p>
        </p:txBody>
      </p:sp>
      <p:pic>
        <p:nvPicPr>
          <p:cNvPr id="9" name="Picture 8" descr="A diagram of the human body&#10;&#10;Description automatically generated">
            <a:extLst>
              <a:ext uri="{FF2B5EF4-FFF2-40B4-BE49-F238E27FC236}">
                <a16:creationId xmlns:a16="http://schemas.microsoft.com/office/drawing/2014/main" id="{0EBA2688-33EF-D651-3F35-03DADA076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1781175"/>
            <a:ext cx="5734050" cy="5076825"/>
          </a:xfrm>
          <a:prstGeom prst="rect">
            <a:avLst/>
          </a:prstGeom>
        </p:spPr>
      </p:pic>
      <p:sp>
        <p:nvSpPr>
          <p:cNvPr id="10" name="Title 1">
            <a:extLst>
              <a:ext uri="{FF2B5EF4-FFF2-40B4-BE49-F238E27FC236}">
                <a16:creationId xmlns:a16="http://schemas.microsoft.com/office/drawing/2014/main" id="{A63CC837-B304-3C1E-63A0-BC527AF6CCA6}"/>
              </a:ext>
            </a:extLst>
          </p:cNvPr>
          <p:cNvSpPr>
            <a:spLocks noGrp="1"/>
          </p:cNvSpPr>
          <p:nvPr>
            <p:ph type="title"/>
          </p:nvPr>
        </p:nvSpPr>
        <p:spPr>
          <a:xfrm>
            <a:off x="838200" y="365125"/>
            <a:ext cx="10515600" cy="1325563"/>
          </a:xfrm>
        </p:spPr>
        <p:txBody>
          <a:bodyPr/>
          <a:lstStyle/>
          <a:p>
            <a:r>
              <a:rPr lang="en-GB" dirty="0"/>
              <a:t>The respiratory venous pump</a:t>
            </a:r>
          </a:p>
        </p:txBody>
      </p:sp>
      <p:sp>
        <p:nvSpPr>
          <p:cNvPr id="11" name="Content Placeholder 2">
            <a:extLst>
              <a:ext uri="{FF2B5EF4-FFF2-40B4-BE49-F238E27FC236}">
                <a16:creationId xmlns:a16="http://schemas.microsoft.com/office/drawing/2014/main" id="{B1BE7FEC-7ADB-758C-FC27-5ADBF3391B86}"/>
              </a:ext>
            </a:extLst>
          </p:cNvPr>
          <p:cNvSpPr txBox="1">
            <a:spLocks/>
          </p:cNvSpPr>
          <p:nvPr/>
        </p:nvSpPr>
        <p:spPr>
          <a:xfrm>
            <a:off x="838200" y="1825625"/>
            <a:ext cx="57340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During inspiration:</a:t>
            </a:r>
          </a:p>
          <a:p>
            <a:pPr lvl="1"/>
            <a:r>
              <a:rPr lang="en-GB" dirty="0"/>
              <a:t>The diaphragm moves down to allow the lungs to expand</a:t>
            </a:r>
          </a:p>
          <a:p>
            <a:pPr lvl="1"/>
            <a:r>
              <a:rPr lang="en-GB" dirty="0"/>
              <a:t>This increases abdominal pressure and compresses the large abdominal veins (IVC and iliac veins)</a:t>
            </a:r>
          </a:p>
          <a:p>
            <a:pPr lvl="1"/>
            <a:r>
              <a:rPr lang="en-GB" dirty="0"/>
              <a:t>This also decreases pressure within the thorax</a:t>
            </a:r>
          </a:p>
          <a:p>
            <a:pPr lvl="1"/>
            <a:r>
              <a:rPr lang="en-GB" dirty="0"/>
              <a:t>Compression of the iliac veins and decreased thoracic pressure forces blood from the abdominal veins into the thoracic veins</a:t>
            </a:r>
          </a:p>
          <a:p>
            <a:endParaRPr lang="en-GB" dirty="0"/>
          </a:p>
        </p:txBody>
      </p:sp>
      <p:cxnSp>
        <p:nvCxnSpPr>
          <p:cNvPr id="4" name="Straight Arrow Connector 3">
            <a:extLst>
              <a:ext uri="{FF2B5EF4-FFF2-40B4-BE49-F238E27FC236}">
                <a16:creationId xmlns:a16="http://schemas.microsoft.com/office/drawing/2014/main" id="{568139A9-CBFD-6483-46F2-D00B6119E705}"/>
              </a:ext>
            </a:extLst>
          </p:cNvPr>
          <p:cNvCxnSpPr/>
          <p:nvPr/>
        </p:nvCxnSpPr>
        <p:spPr>
          <a:xfrm>
            <a:off x="8164945" y="2262909"/>
            <a:ext cx="0" cy="803564"/>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65656D48-9185-D628-D424-8595689B7660}"/>
              </a:ext>
            </a:extLst>
          </p:cNvPr>
          <p:cNvCxnSpPr/>
          <p:nvPr/>
        </p:nvCxnSpPr>
        <p:spPr>
          <a:xfrm>
            <a:off x="10741889" y="2262909"/>
            <a:ext cx="0" cy="803564"/>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4FCD0293-B718-7B84-236C-AE82290719D9}"/>
              </a:ext>
            </a:extLst>
          </p:cNvPr>
          <p:cNvCxnSpPr>
            <a:cxnSpLocks/>
          </p:cNvCxnSpPr>
          <p:nvPr/>
        </p:nvCxnSpPr>
        <p:spPr>
          <a:xfrm flipH="1" flipV="1">
            <a:off x="8997946" y="1521329"/>
            <a:ext cx="69272" cy="2479965"/>
          </a:xfrm>
          <a:prstGeom prst="straightConnector1">
            <a:avLst/>
          </a:prstGeom>
          <a:ln w="76200">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543DE2B-B313-02F1-4B38-7040062EF3DB}"/>
              </a:ext>
            </a:extLst>
          </p:cNvPr>
          <p:cNvCxnSpPr>
            <a:cxnSpLocks/>
          </p:cNvCxnSpPr>
          <p:nvPr/>
        </p:nvCxnSpPr>
        <p:spPr>
          <a:xfrm>
            <a:off x="7970982" y="6022108"/>
            <a:ext cx="406400" cy="346365"/>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E63D03F-EA36-8CA7-06F0-A2DD63E4482A}"/>
              </a:ext>
            </a:extLst>
          </p:cNvPr>
          <p:cNvCxnSpPr>
            <a:cxnSpLocks/>
          </p:cNvCxnSpPr>
          <p:nvPr/>
        </p:nvCxnSpPr>
        <p:spPr>
          <a:xfrm>
            <a:off x="8289636" y="4793673"/>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F31585E-FBFC-13A8-2DAC-C5759D26F343}"/>
              </a:ext>
            </a:extLst>
          </p:cNvPr>
          <p:cNvCxnSpPr>
            <a:cxnSpLocks/>
          </p:cNvCxnSpPr>
          <p:nvPr/>
        </p:nvCxnSpPr>
        <p:spPr>
          <a:xfrm>
            <a:off x="8289636" y="5153891"/>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D545E46-12CE-5648-0084-7BB19C9C5B03}"/>
              </a:ext>
            </a:extLst>
          </p:cNvPr>
          <p:cNvCxnSpPr>
            <a:cxnSpLocks/>
          </p:cNvCxnSpPr>
          <p:nvPr/>
        </p:nvCxnSpPr>
        <p:spPr>
          <a:xfrm>
            <a:off x="8289636" y="5495636"/>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FA51383-D3FD-FF2A-EA82-D36184C42B66}"/>
              </a:ext>
            </a:extLst>
          </p:cNvPr>
          <p:cNvCxnSpPr>
            <a:cxnSpLocks/>
          </p:cNvCxnSpPr>
          <p:nvPr/>
        </p:nvCxnSpPr>
        <p:spPr>
          <a:xfrm>
            <a:off x="8289636" y="5726545"/>
            <a:ext cx="369454" cy="295563"/>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8E7ABFC-DC3D-ADAB-9180-45FBD319C7DD}"/>
              </a:ext>
            </a:extLst>
          </p:cNvPr>
          <p:cNvCxnSpPr>
            <a:cxnSpLocks/>
          </p:cNvCxnSpPr>
          <p:nvPr/>
        </p:nvCxnSpPr>
        <p:spPr>
          <a:xfrm flipH="1">
            <a:off x="9829223" y="5969000"/>
            <a:ext cx="406400" cy="346365"/>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D0548773-7ACE-D661-9BD1-2C5254CD586D}"/>
              </a:ext>
            </a:extLst>
          </p:cNvPr>
          <p:cNvCxnSpPr>
            <a:cxnSpLocks/>
          </p:cNvCxnSpPr>
          <p:nvPr/>
        </p:nvCxnSpPr>
        <p:spPr>
          <a:xfrm flipH="1">
            <a:off x="9289475" y="4779819"/>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5FBF7BA-DE8B-73FF-480F-DB04BF97134A}"/>
              </a:ext>
            </a:extLst>
          </p:cNvPr>
          <p:cNvCxnSpPr>
            <a:cxnSpLocks/>
          </p:cNvCxnSpPr>
          <p:nvPr/>
        </p:nvCxnSpPr>
        <p:spPr>
          <a:xfrm flipH="1">
            <a:off x="9289475" y="5140037"/>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07C69CC-06D1-676F-9FF0-B47BAB5D3045}"/>
              </a:ext>
            </a:extLst>
          </p:cNvPr>
          <p:cNvCxnSpPr>
            <a:cxnSpLocks/>
          </p:cNvCxnSpPr>
          <p:nvPr/>
        </p:nvCxnSpPr>
        <p:spPr>
          <a:xfrm flipH="1">
            <a:off x="9289475" y="5481782"/>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F513A4B-47B1-ACE0-A49E-8A6D9A6399B7}"/>
              </a:ext>
            </a:extLst>
          </p:cNvPr>
          <p:cNvCxnSpPr>
            <a:cxnSpLocks/>
          </p:cNvCxnSpPr>
          <p:nvPr/>
        </p:nvCxnSpPr>
        <p:spPr>
          <a:xfrm flipH="1">
            <a:off x="9619096" y="5682673"/>
            <a:ext cx="369454" cy="295563"/>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7" name="Multiplication Sign 6">
            <a:extLst>
              <a:ext uri="{FF2B5EF4-FFF2-40B4-BE49-F238E27FC236}">
                <a16:creationId xmlns:a16="http://schemas.microsoft.com/office/drawing/2014/main" id="{DFA3B52D-16FC-051B-EC4B-7CFE1E3C08BB}"/>
              </a:ext>
            </a:extLst>
          </p:cNvPr>
          <p:cNvSpPr/>
          <p:nvPr/>
        </p:nvSpPr>
        <p:spPr>
          <a:xfrm>
            <a:off x="8174182" y="6489701"/>
            <a:ext cx="360219" cy="40870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ultiplication Sign 7">
            <a:extLst>
              <a:ext uri="{FF2B5EF4-FFF2-40B4-BE49-F238E27FC236}">
                <a16:creationId xmlns:a16="http://schemas.microsoft.com/office/drawing/2014/main" id="{ECF7BDDE-9C43-F6E0-E1F5-722446F29316}"/>
              </a:ext>
            </a:extLst>
          </p:cNvPr>
          <p:cNvSpPr/>
          <p:nvPr/>
        </p:nvSpPr>
        <p:spPr>
          <a:xfrm>
            <a:off x="9732819" y="6515100"/>
            <a:ext cx="360219" cy="40870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F059F4C-EB0D-C4F7-684A-456B5A0C1491}"/>
              </a:ext>
            </a:extLst>
          </p:cNvPr>
          <p:cNvSpPr txBox="1"/>
          <p:nvPr/>
        </p:nvSpPr>
        <p:spPr>
          <a:xfrm>
            <a:off x="9619097" y="1732720"/>
            <a:ext cx="2610312" cy="369332"/>
          </a:xfrm>
          <a:prstGeom prst="rect">
            <a:avLst/>
          </a:prstGeom>
          <a:noFill/>
        </p:spPr>
        <p:txBody>
          <a:bodyPr wrap="square" rtlCol="0">
            <a:spAutoFit/>
          </a:bodyPr>
          <a:lstStyle/>
          <a:p>
            <a:r>
              <a:rPr lang="en-GB" dirty="0">
                <a:solidFill>
                  <a:srgbClr val="FF0000"/>
                </a:solidFill>
              </a:rPr>
              <a:t>Diaphragm moves down</a:t>
            </a:r>
          </a:p>
        </p:txBody>
      </p:sp>
      <p:sp>
        <p:nvSpPr>
          <p:cNvPr id="12" name="TextBox 11">
            <a:extLst>
              <a:ext uri="{FF2B5EF4-FFF2-40B4-BE49-F238E27FC236}">
                <a16:creationId xmlns:a16="http://schemas.microsoft.com/office/drawing/2014/main" id="{EA256521-0F89-3EC2-EA09-881FA85EBF3F}"/>
              </a:ext>
            </a:extLst>
          </p:cNvPr>
          <p:cNvSpPr txBox="1"/>
          <p:nvPr/>
        </p:nvSpPr>
        <p:spPr>
          <a:xfrm>
            <a:off x="3131820" y="6469369"/>
            <a:ext cx="5157816" cy="369332"/>
          </a:xfrm>
          <a:prstGeom prst="rect">
            <a:avLst/>
          </a:prstGeom>
          <a:noFill/>
        </p:spPr>
        <p:txBody>
          <a:bodyPr wrap="square" rtlCol="0">
            <a:spAutoFit/>
          </a:bodyPr>
          <a:lstStyle/>
          <a:p>
            <a:r>
              <a:rPr lang="en-GB" dirty="0">
                <a:solidFill>
                  <a:srgbClr val="FF0000"/>
                </a:solidFill>
              </a:rPr>
              <a:t>Blood flow from lower limbs into abdomen ceases</a:t>
            </a:r>
          </a:p>
        </p:txBody>
      </p:sp>
      <p:sp>
        <p:nvSpPr>
          <p:cNvPr id="13" name="TextBox 12">
            <a:extLst>
              <a:ext uri="{FF2B5EF4-FFF2-40B4-BE49-F238E27FC236}">
                <a16:creationId xmlns:a16="http://schemas.microsoft.com/office/drawing/2014/main" id="{781324EC-F7BD-8552-7512-3C6FDB1C7E30}"/>
              </a:ext>
            </a:extLst>
          </p:cNvPr>
          <p:cNvSpPr txBox="1"/>
          <p:nvPr/>
        </p:nvSpPr>
        <p:spPr>
          <a:xfrm>
            <a:off x="7692789" y="937671"/>
            <a:ext cx="3049097" cy="646331"/>
          </a:xfrm>
          <a:prstGeom prst="rect">
            <a:avLst/>
          </a:prstGeom>
          <a:noFill/>
        </p:spPr>
        <p:txBody>
          <a:bodyPr wrap="square" rtlCol="0">
            <a:spAutoFit/>
          </a:bodyPr>
          <a:lstStyle/>
          <a:p>
            <a:r>
              <a:rPr lang="en-GB" dirty="0">
                <a:solidFill>
                  <a:schemeClr val="accent1">
                    <a:lumMod val="60000"/>
                    <a:lumOff val="40000"/>
                  </a:schemeClr>
                </a:solidFill>
              </a:rPr>
              <a:t>Blood flows from abdominal IVC into thoracic IVC </a:t>
            </a:r>
          </a:p>
        </p:txBody>
      </p:sp>
      <p:sp>
        <p:nvSpPr>
          <p:cNvPr id="15" name="TextBox 14">
            <a:extLst>
              <a:ext uri="{FF2B5EF4-FFF2-40B4-BE49-F238E27FC236}">
                <a16:creationId xmlns:a16="http://schemas.microsoft.com/office/drawing/2014/main" id="{2ECA6270-5BD7-492E-4170-24138419A48E}"/>
              </a:ext>
            </a:extLst>
          </p:cNvPr>
          <p:cNvSpPr txBox="1"/>
          <p:nvPr/>
        </p:nvSpPr>
        <p:spPr>
          <a:xfrm>
            <a:off x="10288958" y="5090451"/>
            <a:ext cx="1903042" cy="1477328"/>
          </a:xfrm>
          <a:prstGeom prst="rect">
            <a:avLst/>
          </a:prstGeom>
          <a:solidFill>
            <a:schemeClr val="bg1">
              <a:alpha val="76000"/>
            </a:schemeClr>
          </a:solidFill>
        </p:spPr>
        <p:txBody>
          <a:bodyPr wrap="square" rtlCol="0">
            <a:spAutoFit/>
          </a:bodyPr>
          <a:lstStyle/>
          <a:p>
            <a:r>
              <a:rPr lang="en-GB" dirty="0">
                <a:solidFill>
                  <a:srgbClr val="FFC000"/>
                </a:solidFill>
              </a:rPr>
              <a:t>Abdominal pressure increases, compressing IVC and iliac veins</a:t>
            </a:r>
          </a:p>
        </p:txBody>
      </p:sp>
    </p:spTree>
    <p:extLst>
      <p:ext uri="{BB962C8B-B14F-4D97-AF65-F5344CB8AC3E}">
        <p14:creationId xmlns:p14="http://schemas.microsoft.com/office/powerpoint/2010/main" val="340211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6E83AFE-EC15-3058-384D-C142160245B1}"/>
              </a:ext>
            </a:extLst>
          </p:cNvPr>
          <p:cNvSpPr>
            <a:spLocks noGrp="1"/>
          </p:cNvSpPr>
          <p:nvPr>
            <p:ph idx="1"/>
          </p:nvPr>
        </p:nvSpPr>
        <p:spPr>
          <a:xfrm>
            <a:off x="838200" y="1825625"/>
            <a:ext cx="5619750" cy="4351338"/>
          </a:xfrm>
        </p:spPr>
        <p:txBody>
          <a:bodyPr>
            <a:normAutofit/>
          </a:bodyPr>
          <a:lstStyle/>
          <a:p>
            <a:endParaRPr lang="en-GB" dirty="0"/>
          </a:p>
          <a:p>
            <a:pPr marL="0" indent="0">
              <a:buNone/>
            </a:pPr>
            <a:endParaRPr lang="en-GB" dirty="0"/>
          </a:p>
        </p:txBody>
      </p:sp>
      <p:pic>
        <p:nvPicPr>
          <p:cNvPr id="8" name="Picture 7" descr="A diagram of the human body&#10;&#10;Description automatically generated">
            <a:extLst>
              <a:ext uri="{FF2B5EF4-FFF2-40B4-BE49-F238E27FC236}">
                <a16:creationId xmlns:a16="http://schemas.microsoft.com/office/drawing/2014/main" id="{54A62B3B-8C9E-8B82-9089-DFEF90AD2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1781175"/>
            <a:ext cx="5734050" cy="5076825"/>
          </a:xfrm>
          <a:prstGeom prst="rect">
            <a:avLst/>
          </a:prstGeom>
        </p:spPr>
      </p:pic>
      <p:sp>
        <p:nvSpPr>
          <p:cNvPr id="12" name="Title 1">
            <a:extLst>
              <a:ext uri="{FF2B5EF4-FFF2-40B4-BE49-F238E27FC236}">
                <a16:creationId xmlns:a16="http://schemas.microsoft.com/office/drawing/2014/main" id="{C8E5193C-95E2-1AAC-E5FC-107C8CF80BD5}"/>
              </a:ext>
            </a:extLst>
          </p:cNvPr>
          <p:cNvSpPr>
            <a:spLocks noGrp="1"/>
          </p:cNvSpPr>
          <p:nvPr>
            <p:ph type="title"/>
          </p:nvPr>
        </p:nvSpPr>
        <p:spPr>
          <a:xfrm>
            <a:off x="838200" y="365125"/>
            <a:ext cx="10515600" cy="1325563"/>
          </a:xfrm>
        </p:spPr>
        <p:txBody>
          <a:bodyPr/>
          <a:lstStyle/>
          <a:p>
            <a:r>
              <a:rPr lang="en-GB" dirty="0"/>
              <a:t>The respiratory venous pump</a:t>
            </a:r>
          </a:p>
        </p:txBody>
      </p:sp>
      <p:sp>
        <p:nvSpPr>
          <p:cNvPr id="13" name="Content Placeholder 2">
            <a:extLst>
              <a:ext uri="{FF2B5EF4-FFF2-40B4-BE49-F238E27FC236}">
                <a16:creationId xmlns:a16="http://schemas.microsoft.com/office/drawing/2014/main" id="{E29CDF51-3387-937B-D325-906A76B739FB}"/>
              </a:ext>
            </a:extLst>
          </p:cNvPr>
          <p:cNvSpPr txBox="1">
            <a:spLocks/>
          </p:cNvSpPr>
          <p:nvPr/>
        </p:nvSpPr>
        <p:spPr>
          <a:xfrm>
            <a:off x="838200" y="1825625"/>
            <a:ext cx="573405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During expiration:</a:t>
            </a:r>
          </a:p>
          <a:p>
            <a:pPr lvl="1"/>
            <a:r>
              <a:rPr lang="en-GB" dirty="0"/>
              <a:t>The diaphragm moves up to compress the lungs</a:t>
            </a:r>
          </a:p>
          <a:p>
            <a:pPr lvl="1"/>
            <a:r>
              <a:rPr lang="en-GB" dirty="0"/>
              <a:t>This increases pressure within the thorax and reduces abdominal pressure and releases the pressure on the large abdominal veins </a:t>
            </a:r>
          </a:p>
          <a:p>
            <a:pPr lvl="1"/>
            <a:r>
              <a:rPr lang="en-GB" dirty="0"/>
              <a:t>Increased pressure within the thorax prevents blood draining from the IVC into the thorax</a:t>
            </a:r>
          </a:p>
          <a:p>
            <a:pPr lvl="1"/>
            <a:r>
              <a:rPr lang="en-GB" dirty="0"/>
              <a:t>Decreased pressure within the iliac veins allows blood from the lower limbs to fill the iliac veins and IVC</a:t>
            </a:r>
          </a:p>
          <a:p>
            <a:pPr lvl="1"/>
            <a:endParaRPr lang="en-GB" dirty="0"/>
          </a:p>
          <a:p>
            <a:endParaRPr lang="en-GB" dirty="0"/>
          </a:p>
        </p:txBody>
      </p:sp>
      <p:cxnSp>
        <p:nvCxnSpPr>
          <p:cNvPr id="14" name="Straight Arrow Connector 13">
            <a:extLst>
              <a:ext uri="{FF2B5EF4-FFF2-40B4-BE49-F238E27FC236}">
                <a16:creationId xmlns:a16="http://schemas.microsoft.com/office/drawing/2014/main" id="{83976323-4AB6-820C-C516-FCDFF513EBFE}"/>
              </a:ext>
            </a:extLst>
          </p:cNvPr>
          <p:cNvCxnSpPr>
            <a:cxnSpLocks/>
          </p:cNvCxnSpPr>
          <p:nvPr/>
        </p:nvCxnSpPr>
        <p:spPr>
          <a:xfrm rot="10800000">
            <a:off x="8164945" y="2262909"/>
            <a:ext cx="0" cy="803564"/>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D696951-BDCC-8868-4094-1CEA45BB8D81}"/>
              </a:ext>
            </a:extLst>
          </p:cNvPr>
          <p:cNvCxnSpPr>
            <a:cxnSpLocks/>
          </p:cNvCxnSpPr>
          <p:nvPr/>
        </p:nvCxnSpPr>
        <p:spPr>
          <a:xfrm rot="10800000">
            <a:off x="10741889" y="2262909"/>
            <a:ext cx="0" cy="803564"/>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4163DF9-B709-5467-C6A8-C4E975BE87F2}"/>
              </a:ext>
            </a:extLst>
          </p:cNvPr>
          <p:cNvCxnSpPr>
            <a:cxnSpLocks/>
          </p:cNvCxnSpPr>
          <p:nvPr/>
        </p:nvCxnSpPr>
        <p:spPr>
          <a:xfrm flipV="1">
            <a:off x="7970982" y="6385433"/>
            <a:ext cx="614222" cy="851256"/>
          </a:xfrm>
          <a:prstGeom prst="straightConnector1">
            <a:avLst/>
          </a:prstGeom>
          <a:ln w="76200">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7612EB8-1D44-060A-4BE4-C92DFC56B8E7}"/>
              </a:ext>
            </a:extLst>
          </p:cNvPr>
          <p:cNvCxnSpPr>
            <a:cxnSpLocks/>
          </p:cNvCxnSpPr>
          <p:nvPr/>
        </p:nvCxnSpPr>
        <p:spPr>
          <a:xfrm rot="10800000">
            <a:off x="7970982" y="6022108"/>
            <a:ext cx="406400" cy="346365"/>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C29E014-B3F7-57F1-9212-01778ECB1D47}"/>
              </a:ext>
            </a:extLst>
          </p:cNvPr>
          <p:cNvCxnSpPr>
            <a:cxnSpLocks/>
          </p:cNvCxnSpPr>
          <p:nvPr/>
        </p:nvCxnSpPr>
        <p:spPr>
          <a:xfrm flipH="1">
            <a:off x="8289636" y="4793673"/>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A8A69D1-BEEE-7AD3-83E4-C3192FEA5CAA}"/>
              </a:ext>
            </a:extLst>
          </p:cNvPr>
          <p:cNvCxnSpPr>
            <a:cxnSpLocks/>
          </p:cNvCxnSpPr>
          <p:nvPr/>
        </p:nvCxnSpPr>
        <p:spPr>
          <a:xfrm flipH="1">
            <a:off x="8289636" y="5153891"/>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1BADE22-10B6-4819-5269-12D1796C2146}"/>
              </a:ext>
            </a:extLst>
          </p:cNvPr>
          <p:cNvCxnSpPr>
            <a:cxnSpLocks/>
          </p:cNvCxnSpPr>
          <p:nvPr/>
        </p:nvCxnSpPr>
        <p:spPr>
          <a:xfrm flipH="1">
            <a:off x="8289636" y="5495636"/>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AFF9B4F-62A8-0CB9-BC5D-FFD671E73504}"/>
              </a:ext>
            </a:extLst>
          </p:cNvPr>
          <p:cNvCxnSpPr>
            <a:cxnSpLocks/>
          </p:cNvCxnSpPr>
          <p:nvPr/>
        </p:nvCxnSpPr>
        <p:spPr>
          <a:xfrm rot="10800000">
            <a:off x="8289636" y="5726545"/>
            <a:ext cx="369454" cy="295563"/>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6724B16-510C-B423-B288-8FBBB1D254BB}"/>
              </a:ext>
            </a:extLst>
          </p:cNvPr>
          <p:cNvCxnSpPr>
            <a:cxnSpLocks/>
          </p:cNvCxnSpPr>
          <p:nvPr/>
        </p:nvCxnSpPr>
        <p:spPr>
          <a:xfrm rot="10800000" flipH="1">
            <a:off x="9829223" y="5969000"/>
            <a:ext cx="406400" cy="346365"/>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DFFDB2B-C079-41BB-4055-8BBFA2247321}"/>
              </a:ext>
            </a:extLst>
          </p:cNvPr>
          <p:cNvCxnSpPr>
            <a:cxnSpLocks/>
          </p:cNvCxnSpPr>
          <p:nvPr/>
        </p:nvCxnSpPr>
        <p:spPr>
          <a:xfrm>
            <a:off x="9289475" y="4779819"/>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0062609-27A4-8698-4D1B-854A4B586E74}"/>
              </a:ext>
            </a:extLst>
          </p:cNvPr>
          <p:cNvCxnSpPr>
            <a:cxnSpLocks/>
          </p:cNvCxnSpPr>
          <p:nvPr/>
        </p:nvCxnSpPr>
        <p:spPr>
          <a:xfrm>
            <a:off x="9289475" y="5140037"/>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5C13C037-BF6C-1B1E-2528-433CF7DD7297}"/>
              </a:ext>
            </a:extLst>
          </p:cNvPr>
          <p:cNvCxnSpPr>
            <a:cxnSpLocks/>
          </p:cNvCxnSpPr>
          <p:nvPr/>
        </p:nvCxnSpPr>
        <p:spPr>
          <a:xfrm>
            <a:off x="9289475" y="5481782"/>
            <a:ext cx="604982"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529A583-2238-608F-0806-2F21C45E5749}"/>
              </a:ext>
            </a:extLst>
          </p:cNvPr>
          <p:cNvCxnSpPr>
            <a:cxnSpLocks/>
          </p:cNvCxnSpPr>
          <p:nvPr/>
        </p:nvCxnSpPr>
        <p:spPr>
          <a:xfrm rot="10800000" flipH="1">
            <a:off x="9619096" y="5682673"/>
            <a:ext cx="369454" cy="295563"/>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EAB30AE-6E9E-EB69-78C4-210524C191CD}"/>
              </a:ext>
            </a:extLst>
          </p:cNvPr>
          <p:cNvCxnSpPr>
            <a:cxnSpLocks/>
          </p:cNvCxnSpPr>
          <p:nvPr/>
        </p:nvCxnSpPr>
        <p:spPr>
          <a:xfrm flipH="1" flipV="1">
            <a:off x="9758174" y="6384636"/>
            <a:ext cx="487834" cy="833581"/>
          </a:xfrm>
          <a:prstGeom prst="straightConnector1">
            <a:avLst/>
          </a:prstGeom>
          <a:ln w="76200">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86A780-A772-C12F-4D2A-DAD162C1A50A}"/>
              </a:ext>
            </a:extLst>
          </p:cNvPr>
          <p:cNvCxnSpPr>
            <a:cxnSpLocks/>
          </p:cNvCxnSpPr>
          <p:nvPr/>
        </p:nvCxnSpPr>
        <p:spPr>
          <a:xfrm flipH="1" flipV="1">
            <a:off x="9112716" y="5276449"/>
            <a:ext cx="52753" cy="597877"/>
          </a:xfrm>
          <a:prstGeom prst="straightConnector1">
            <a:avLst/>
          </a:prstGeom>
          <a:ln w="76200">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Multiplication Sign 36">
            <a:extLst>
              <a:ext uri="{FF2B5EF4-FFF2-40B4-BE49-F238E27FC236}">
                <a16:creationId xmlns:a16="http://schemas.microsoft.com/office/drawing/2014/main" id="{ABCF60E4-7BF7-D49A-BE40-DA81E303510B}"/>
              </a:ext>
            </a:extLst>
          </p:cNvPr>
          <p:cNvSpPr/>
          <p:nvPr/>
        </p:nvSpPr>
        <p:spPr>
          <a:xfrm>
            <a:off x="8865930" y="1741487"/>
            <a:ext cx="360219" cy="40870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329AD26-64B8-1723-EA39-10B37FC8CB11}"/>
              </a:ext>
            </a:extLst>
          </p:cNvPr>
          <p:cNvSpPr txBox="1"/>
          <p:nvPr/>
        </p:nvSpPr>
        <p:spPr>
          <a:xfrm>
            <a:off x="9619097" y="1732720"/>
            <a:ext cx="2610312" cy="369332"/>
          </a:xfrm>
          <a:prstGeom prst="rect">
            <a:avLst/>
          </a:prstGeom>
          <a:noFill/>
        </p:spPr>
        <p:txBody>
          <a:bodyPr wrap="square" rtlCol="0">
            <a:spAutoFit/>
          </a:bodyPr>
          <a:lstStyle/>
          <a:p>
            <a:r>
              <a:rPr lang="en-GB" dirty="0">
                <a:solidFill>
                  <a:srgbClr val="FF0000"/>
                </a:solidFill>
              </a:rPr>
              <a:t>Diaphragm moves up</a:t>
            </a:r>
          </a:p>
        </p:txBody>
      </p:sp>
      <p:sp>
        <p:nvSpPr>
          <p:cNvPr id="3" name="TextBox 2">
            <a:extLst>
              <a:ext uri="{FF2B5EF4-FFF2-40B4-BE49-F238E27FC236}">
                <a16:creationId xmlns:a16="http://schemas.microsoft.com/office/drawing/2014/main" id="{CB77BFEF-780E-87C5-51BC-6D5B68740DC5}"/>
              </a:ext>
            </a:extLst>
          </p:cNvPr>
          <p:cNvSpPr txBox="1"/>
          <p:nvPr/>
        </p:nvSpPr>
        <p:spPr>
          <a:xfrm>
            <a:off x="3131820" y="6469369"/>
            <a:ext cx="5157816" cy="369332"/>
          </a:xfrm>
          <a:prstGeom prst="rect">
            <a:avLst/>
          </a:prstGeom>
          <a:noFill/>
        </p:spPr>
        <p:txBody>
          <a:bodyPr wrap="square" rtlCol="0">
            <a:spAutoFit/>
          </a:bodyPr>
          <a:lstStyle/>
          <a:p>
            <a:r>
              <a:rPr lang="en-GB" dirty="0">
                <a:solidFill>
                  <a:srgbClr val="FF0000"/>
                </a:solidFill>
              </a:rPr>
              <a:t>Blood flows from lower limbs into abdominal veins</a:t>
            </a:r>
          </a:p>
        </p:txBody>
      </p:sp>
      <p:sp>
        <p:nvSpPr>
          <p:cNvPr id="4" name="TextBox 3">
            <a:extLst>
              <a:ext uri="{FF2B5EF4-FFF2-40B4-BE49-F238E27FC236}">
                <a16:creationId xmlns:a16="http://schemas.microsoft.com/office/drawing/2014/main" id="{A6EF3756-F1B6-264A-D9D2-896CC9AB3C5B}"/>
              </a:ext>
            </a:extLst>
          </p:cNvPr>
          <p:cNvSpPr txBox="1"/>
          <p:nvPr/>
        </p:nvSpPr>
        <p:spPr>
          <a:xfrm>
            <a:off x="7692789" y="937671"/>
            <a:ext cx="3049097" cy="646331"/>
          </a:xfrm>
          <a:prstGeom prst="rect">
            <a:avLst/>
          </a:prstGeom>
          <a:noFill/>
        </p:spPr>
        <p:txBody>
          <a:bodyPr wrap="square" rtlCol="0">
            <a:spAutoFit/>
          </a:bodyPr>
          <a:lstStyle/>
          <a:p>
            <a:r>
              <a:rPr lang="en-GB" dirty="0">
                <a:solidFill>
                  <a:schemeClr val="accent1">
                    <a:lumMod val="60000"/>
                    <a:lumOff val="40000"/>
                  </a:schemeClr>
                </a:solidFill>
              </a:rPr>
              <a:t>Blood flow from abdominal IVC into thoracic IVC ceases</a:t>
            </a:r>
          </a:p>
        </p:txBody>
      </p:sp>
      <p:sp>
        <p:nvSpPr>
          <p:cNvPr id="5" name="TextBox 4">
            <a:extLst>
              <a:ext uri="{FF2B5EF4-FFF2-40B4-BE49-F238E27FC236}">
                <a16:creationId xmlns:a16="http://schemas.microsoft.com/office/drawing/2014/main" id="{B68BAC7E-768E-17B4-D1CA-2010050097DE}"/>
              </a:ext>
            </a:extLst>
          </p:cNvPr>
          <p:cNvSpPr txBox="1"/>
          <p:nvPr/>
        </p:nvSpPr>
        <p:spPr>
          <a:xfrm>
            <a:off x="10288958" y="5090451"/>
            <a:ext cx="1903042" cy="1477328"/>
          </a:xfrm>
          <a:prstGeom prst="rect">
            <a:avLst/>
          </a:prstGeom>
          <a:solidFill>
            <a:schemeClr val="bg1">
              <a:alpha val="76000"/>
            </a:schemeClr>
          </a:solidFill>
        </p:spPr>
        <p:txBody>
          <a:bodyPr wrap="square" rtlCol="0">
            <a:spAutoFit/>
          </a:bodyPr>
          <a:lstStyle/>
          <a:p>
            <a:r>
              <a:rPr lang="en-GB" dirty="0">
                <a:solidFill>
                  <a:srgbClr val="FFC000"/>
                </a:solidFill>
              </a:rPr>
              <a:t>Abdominal pressure decreases, releasing IVC and iliac veins</a:t>
            </a:r>
          </a:p>
        </p:txBody>
      </p:sp>
    </p:spTree>
    <p:extLst>
      <p:ext uri="{BB962C8B-B14F-4D97-AF65-F5344CB8AC3E}">
        <p14:creationId xmlns:p14="http://schemas.microsoft.com/office/powerpoint/2010/main" val="124415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F657-A96B-0F18-5012-74E1860AD066}"/>
              </a:ext>
            </a:extLst>
          </p:cNvPr>
          <p:cNvSpPr>
            <a:spLocks noGrp="1"/>
          </p:cNvSpPr>
          <p:nvPr>
            <p:ph type="title"/>
          </p:nvPr>
        </p:nvSpPr>
        <p:spPr/>
        <p:txBody>
          <a:bodyPr/>
          <a:lstStyle/>
          <a:p>
            <a:r>
              <a:rPr lang="en-GB" dirty="0"/>
              <a:t>Common femoral vein flow patterns</a:t>
            </a:r>
          </a:p>
        </p:txBody>
      </p:sp>
      <p:sp>
        <p:nvSpPr>
          <p:cNvPr id="3" name="Content Placeholder 2">
            <a:extLst>
              <a:ext uri="{FF2B5EF4-FFF2-40B4-BE49-F238E27FC236}">
                <a16:creationId xmlns:a16="http://schemas.microsoft.com/office/drawing/2014/main" id="{1431D1B8-EDA4-97F1-8807-C86C2AE8374C}"/>
              </a:ext>
            </a:extLst>
          </p:cNvPr>
          <p:cNvSpPr>
            <a:spLocks noGrp="1"/>
          </p:cNvSpPr>
          <p:nvPr>
            <p:ph idx="1"/>
          </p:nvPr>
        </p:nvSpPr>
        <p:spPr>
          <a:xfrm>
            <a:off x="0" y="1810008"/>
            <a:ext cx="3463422" cy="4351338"/>
          </a:xfrm>
        </p:spPr>
        <p:txBody>
          <a:bodyPr>
            <a:normAutofit/>
          </a:bodyPr>
          <a:lstStyle/>
          <a:p>
            <a:pPr marL="0" indent="0">
              <a:buNone/>
            </a:pPr>
            <a:r>
              <a:rPr lang="en-GB" sz="2400" dirty="0"/>
              <a:t>A – spontaneous antegrade phasic flow</a:t>
            </a:r>
          </a:p>
          <a:p>
            <a:pPr marL="0" indent="0">
              <a:buNone/>
            </a:pPr>
            <a:endParaRPr lang="en-GB" sz="2400" dirty="0"/>
          </a:p>
          <a:p>
            <a:pPr marL="0" indent="0">
              <a:buNone/>
            </a:pPr>
            <a:r>
              <a:rPr lang="en-GB" sz="2400" dirty="0"/>
              <a:t>B – spontaneous antegrade minimally phasic flow</a:t>
            </a:r>
          </a:p>
          <a:p>
            <a:pPr marL="0" indent="0">
              <a:buNone/>
            </a:pPr>
            <a:endParaRPr lang="en-GB" sz="2400" dirty="0"/>
          </a:p>
          <a:p>
            <a:pPr marL="0" indent="0">
              <a:buNone/>
            </a:pPr>
            <a:r>
              <a:rPr lang="en-GB" sz="2600" dirty="0"/>
              <a:t>C – spontaneous antegrade aphasic flow</a:t>
            </a:r>
          </a:p>
        </p:txBody>
      </p:sp>
      <p:pic>
        <p:nvPicPr>
          <p:cNvPr id="4" name="Picture 3" descr="A close-up of a test results&#10;&#10;Description automatically generated">
            <a:extLst>
              <a:ext uri="{FF2B5EF4-FFF2-40B4-BE49-F238E27FC236}">
                <a16:creationId xmlns:a16="http://schemas.microsoft.com/office/drawing/2014/main" id="{8FC5D639-549F-F1A9-354A-645AF4FBD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422" y="1810008"/>
            <a:ext cx="8728578" cy="4351338"/>
          </a:xfrm>
          <a:prstGeom prst="rect">
            <a:avLst/>
          </a:prstGeom>
        </p:spPr>
      </p:pic>
      <p:sp>
        <p:nvSpPr>
          <p:cNvPr id="5" name="TextBox 4">
            <a:extLst>
              <a:ext uri="{FF2B5EF4-FFF2-40B4-BE49-F238E27FC236}">
                <a16:creationId xmlns:a16="http://schemas.microsoft.com/office/drawing/2014/main" id="{61E4C875-A99A-DE8F-DC01-B64B4A91797B}"/>
              </a:ext>
            </a:extLst>
          </p:cNvPr>
          <p:cNvSpPr txBox="1"/>
          <p:nvPr/>
        </p:nvSpPr>
        <p:spPr>
          <a:xfrm>
            <a:off x="9964615" y="6503500"/>
            <a:ext cx="2310248" cy="369332"/>
          </a:xfrm>
          <a:prstGeom prst="rect">
            <a:avLst/>
          </a:prstGeom>
          <a:noFill/>
        </p:spPr>
        <p:txBody>
          <a:bodyPr wrap="none" rtlCol="0">
            <a:spAutoFit/>
          </a:bodyPr>
          <a:lstStyle/>
          <a:p>
            <a:r>
              <a:rPr lang="en-GB" dirty="0" err="1"/>
              <a:t>Kayılıoğlu</a:t>
            </a:r>
            <a:r>
              <a:rPr lang="en-GB" dirty="0"/>
              <a:t> </a:t>
            </a:r>
            <a:r>
              <a:rPr lang="en-GB" i="1" dirty="0"/>
              <a:t>et al.</a:t>
            </a:r>
            <a:r>
              <a:rPr lang="en-GB" dirty="0"/>
              <a:t>, 2013</a:t>
            </a:r>
          </a:p>
        </p:txBody>
      </p:sp>
      <p:sp>
        <p:nvSpPr>
          <p:cNvPr id="7" name="TextBox 6">
            <a:extLst>
              <a:ext uri="{FF2B5EF4-FFF2-40B4-BE49-F238E27FC236}">
                <a16:creationId xmlns:a16="http://schemas.microsoft.com/office/drawing/2014/main" id="{71B83859-1229-5658-5B00-6EE8B4010292}"/>
              </a:ext>
            </a:extLst>
          </p:cNvPr>
          <p:cNvSpPr txBox="1"/>
          <p:nvPr/>
        </p:nvSpPr>
        <p:spPr>
          <a:xfrm>
            <a:off x="7708958" y="2040630"/>
            <a:ext cx="1013255" cy="369332"/>
          </a:xfrm>
          <a:prstGeom prst="rect">
            <a:avLst/>
          </a:prstGeom>
          <a:noFill/>
        </p:spPr>
        <p:txBody>
          <a:bodyPr wrap="square" rtlCol="0">
            <a:spAutoFit/>
          </a:bodyPr>
          <a:lstStyle/>
          <a:p>
            <a:r>
              <a:rPr lang="en-GB" dirty="0">
                <a:solidFill>
                  <a:srgbClr val="FFFF00"/>
                </a:solidFill>
              </a:rPr>
              <a:t>Insp</a:t>
            </a:r>
          </a:p>
        </p:txBody>
      </p:sp>
      <p:sp>
        <p:nvSpPr>
          <p:cNvPr id="8" name="TextBox 7">
            <a:extLst>
              <a:ext uri="{FF2B5EF4-FFF2-40B4-BE49-F238E27FC236}">
                <a16:creationId xmlns:a16="http://schemas.microsoft.com/office/drawing/2014/main" id="{C3D9E5F1-3B6F-4AF5-801E-612F9DF541D1}"/>
              </a:ext>
            </a:extLst>
          </p:cNvPr>
          <p:cNvSpPr txBox="1"/>
          <p:nvPr/>
        </p:nvSpPr>
        <p:spPr>
          <a:xfrm>
            <a:off x="5470620" y="2028593"/>
            <a:ext cx="1013255" cy="369332"/>
          </a:xfrm>
          <a:prstGeom prst="rect">
            <a:avLst/>
          </a:prstGeom>
          <a:noFill/>
        </p:spPr>
        <p:txBody>
          <a:bodyPr wrap="square" rtlCol="0">
            <a:spAutoFit/>
          </a:bodyPr>
          <a:lstStyle/>
          <a:p>
            <a:r>
              <a:rPr lang="en-GB" dirty="0">
                <a:solidFill>
                  <a:srgbClr val="FFFF00"/>
                </a:solidFill>
              </a:rPr>
              <a:t>Exp</a:t>
            </a:r>
          </a:p>
        </p:txBody>
      </p:sp>
      <p:sp>
        <p:nvSpPr>
          <p:cNvPr id="9" name="TextBox 8">
            <a:extLst>
              <a:ext uri="{FF2B5EF4-FFF2-40B4-BE49-F238E27FC236}">
                <a16:creationId xmlns:a16="http://schemas.microsoft.com/office/drawing/2014/main" id="{C4B3E481-7D4F-170A-26F0-EE2E0320FA0B}"/>
              </a:ext>
            </a:extLst>
          </p:cNvPr>
          <p:cNvSpPr txBox="1"/>
          <p:nvPr/>
        </p:nvSpPr>
        <p:spPr>
          <a:xfrm>
            <a:off x="10503778" y="1980768"/>
            <a:ext cx="1013255" cy="369332"/>
          </a:xfrm>
          <a:prstGeom prst="rect">
            <a:avLst/>
          </a:prstGeom>
          <a:noFill/>
        </p:spPr>
        <p:txBody>
          <a:bodyPr wrap="square" rtlCol="0">
            <a:spAutoFit/>
          </a:bodyPr>
          <a:lstStyle/>
          <a:p>
            <a:r>
              <a:rPr lang="en-GB" dirty="0">
                <a:solidFill>
                  <a:srgbClr val="FFFF00"/>
                </a:solidFill>
              </a:rPr>
              <a:t>Exp</a:t>
            </a:r>
          </a:p>
        </p:txBody>
      </p:sp>
      <p:sp>
        <p:nvSpPr>
          <p:cNvPr id="10" name="TextBox 9">
            <a:extLst>
              <a:ext uri="{FF2B5EF4-FFF2-40B4-BE49-F238E27FC236}">
                <a16:creationId xmlns:a16="http://schemas.microsoft.com/office/drawing/2014/main" id="{B2E04A80-9767-DDF1-CDAC-61D88D0E6547}"/>
              </a:ext>
            </a:extLst>
          </p:cNvPr>
          <p:cNvSpPr txBox="1"/>
          <p:nvPr/>
        </p:nvSpPr>
        <p:spPr>
          <a:xfrm>
            <a:off x="5463717" y="3480935"/>
            <a:ext cx="1013255" cy="369332"/>
          </a:xfrm>
          <a:prstGeom prst="rect">
            <a:avLst/>
          </a:prstGeom>
          <a:noFill/>
        </p:spPr>
        <p:txBody>
          <a:bodyPr wrap="square" rtlCol="0">
            <a:spAutoFit/>
          </a:bodyPr>
          <a:lstStyle/>
          <a:p>
            <a:r>
              <a:rPr lang="en-GB" dirty="0">
                <a:solidFill>
                  <a:srgbClr val="FFFF00"/>
                </a:solidFill>
              </a:rPr>
              <a:t>Insp</a:t>
            </a:r>
          </a:p>
        </p:txBody>
      </p:sp>
      <p:sp>
        <p:nvSpPr>
          <p:cNvPr id="11" name="TextBox 10">
            <a:extLst>
              <a:ext uri="{FF2B5EF4-FFF2-40B4-BE49-F238E27FC236}">
                <a16:creationId xmlns:a16="http://schemas.microsoft.com/office/drawing/2014/main" id="{97F7CFCF-C910-E1D2-D8D3-38BC0A9F9215}"/>
              </a:ext>
            </a:extLst>
          </p:cNvPr>
          <p:cNvSpPr txBox="1"/>
          <p:nvPr/>
        </p:nvSpPr>
        <p:spPr>
          <a:xfrm>
            <a:off x="8215585" y="3480935"/>
            <a:ext cx="1013255" cy="369332"/>
          </a:xfrm>
          <a:prstGeom prst="rect">
            <a:avLst/>
          </a:prstGeom>
          <a:noFill/>
        </p:spPr>
        <p:txBody>
          <a:bodyPr wrap="square" rtlCol="0">
            <a:spAutoFit/>
          </a:bodyPr>
          <a:lstStyle/>
          <a:p>
            <a:r>
              <a:rPr lang="en-GB" dirty="0">
                <a:solidFill>
                  <a:srgbClr val="FFFF00"/>
                </a:solidFill>
              </a:rPr>
              <a:t>Exp</a:t>
            </a:r>
          </a:p>
        </p:txBody>
      </p:sp>
      <p:sp>
        <p:nvSpPr>
          <p:cNvPr id="12" name="TextBox 11">
            <a:extLst>
              <a:ext uri="{FF2B5EF4-FFF2-40B4-BE49-F238E27FC236}">
                <a16:creationId xmlns:a16="http://schemas.microsoft.com/office/drawing/2014/main" id="{6F932FCF-0C4D-6051-E827-FB29B23DC93C}"/>
              </a:ext>
            </a:extLst>
          </p:cNvPr>
          <p:cNvSpPr txBox="1"/>
          <p:nvPr/>
        </p:nvSpPr>
        <p:spPr>
          <a:xfrm>
            <a:off x="10360339" y="3480935"/>
            <a:ext cx="1013255" cy="369332"/>
          </a:xfrm>
          <a:prstGeom prst="rect">
            <a:avLst/>
          </a:prstGeom>
          <a:noFill/>
        </p:spPr>
        <p:txBody>
          <a:bodyPr wrap="square" rtlCol="0">
            <a:spAutoFit/>
          </a:bodyPr>
          <a:lstStyle/>
          <a:p>
            <a:r>
              <a:rPr lang="en-GB" dirty="0">
                <a:solidFill>
                  <a:srgbClr val="FFFF00"/>
                </a:solidFill>
              </a:rPr>
              <a:t>Insp</a:t>
            </a:r>
          </a:p>
        </p:txBody>
      </p:sp>
      <p:sp>
        <p:nvSpPr>
          <p:cNvPr id="13" name="TextBox 12">
            <a:extLst>
              <a:ext uri="{FF2B5EF4-FFF2-40B4-BE49-F238E27FC236}">
                <a16:creationId xmlns:a16="http://schemas.microsoft.com/office/drawing/2014/main" id="{F4BBBE27-2E6B-3893-EB4E-1C4562C84B71}"/>
              </a:ext>
            </a:extLst>
          </p:cNvPr>
          <p:cNvSpPr txBox="1"/>
          <p:nvPr/>
        </p:nvSpPr>
        <p:spPr>
          <a:xfrm>
            <a:off x="6096000" y="4933277"/>
            <a:ext cx="1013255" cy="369332"/>
          </a:xfrm>
          <a:prstGeom prst="rect">
            <a:avLst/>
          </a:prstGeom>
          <a:noFill/>
        </p:spPr>
        <p:txBody>
          <a:bodyPr wrap="square" rtlCol="0">
            <a:spAutoFit/>
          </a:bodyPr>
          <a:lstStyle/>
          <a:p>
            <a:r>
              <a:rPr lang="en-GB" dirty="0">
                <a:solidFill>
                  <a:srgbClr val="FFFF00"/>
                </a:solidFill>
              </a:rPr>
              <a:t>Insp</a:t>
            </a:r>
          </a:p>
        </p:txBody>
      </p:sp>
      <p:sp>
        <p:nvSpPr>
          <p:cNvPr id="14" name="TextBox 13">
            <a:extLst>
              <a:ext uri="{FF2B5EF4-FFF2-40B4-BE49-F238E27FC236}">
                <a16:creationId xmlns:a16="http://schemas.microsoft.com/office/drawing/2014/main" id="{EB19710D-5732-7A8B-DD78-3D75338D1427}"/>
              </a:ext>
            </a:extLst>
          </p:cNvPr>
          <p:cNvSpPr txBox="1"/>
          <p:nvPr/>
        </p:nvSpPr>
        <p:spPr>
          <a:xfrm>
            <a:off x="8915025" y="4928683"/>
            <a:ext cx="1013255" cy="369332"/>
          </a:xfrm>
          <a:prstGeom prst="rect">
            <a:avLst/>
          </a:prstGeom>
          <a:noFill/>
        </p:spPr>
        <p:txBody>
          <a:bodyPr wrap="square" rtlCol="0">
            <a:spAutoFit/>
          </a:bodyPr>
          <a:lstStyle/>
          <a:p>
            <a:r>
              <a:rPr lang="en-GB" dirty="0">
                <a:solidFill>
                  <a:srgbClr val="FFFF00"/>
                </a:solidFill>
              </a:rPr>
              <a:t>Exp</a:t>
            </a:r>
          </a:p>
        </p:txBody>
      </p:sp>
    </p:spTree>
    <p:extLst>
      <p:ext uri="{BB962C8B-B14F-4D97-AF65-F5344CB8AC3E}">
        <p14:creationId xmlns:p14="http://schemas.microsoft.com/office/powerpoint/2010/main" val="74508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4719-7DB7-9654-6B74-F39461CCE357}"/>
              </a:ext>
            </a:extLst>
          </p:cNvPr>
          <p:cNvSpPr>
            <a:spLocks noGrp="1"/>
          </p:cNvSpPr>
          <p:nvPr>
            <p:ph type="title"/>
          </p:nvPr>
        </p:nvSpPr>
        <p:spPr/>
        <p:txBody>
          <a:bodyPr/>
          <a:lstStyle/>
          <a:p>
            <a:r>
              <a:rPr lang="en-GB" dirty="0"/>
              <a:t>Common femoral vein flow patterns</a:t>
            </a:r>
          </a:p>
        </p:txBody>
      </p:sp>
      <p:sp>
        <p:nvSpPr>
          <p:cNvPr id="3" name="Content Placeholder 2">
            <a:extLst>
              <a:ext uri="{FF2B5EF4-FFF2-40B4-BE49-F238E27FC236}">
                <a16:creationId xmlns:a16="http://schemas.microsoft.com/office/drawing/2014/main" id="{F9CE43CF-E4B3-CFD7-A260-AB90757DE3E6}"/>
              </a:ext>
            </a:extLst>
          </p:cNvPr>
          <p:cNvSpPr>
            <a:spLocks noGrp="1"/>
          </p:cNvSpPr>
          <p:nvPr>
            <p:ph idx="1"/>
          </p:nvPr>
        </p:nvSpPr>
        <p:spPr>
          <a:xfrm>
            <a:off x="0" y="1825625"/>
            <a:ext cx="6096000" cy="4351338"/>
          </a:xfrm>
        </p:spPr>
        <p:txBody>
          <a:bodyPr/>
          <a:lstStyle/>
          <a:p>
            <a:pPr marL="514350" indent="-514350">
              <a:buAutoNum type="alphaUcParenBoth"/>
            </a:pPr>
            <a:r>
              <a:rPr lang="en-GB" dirty="0"/>
              <a:t>complete cessation of flow with Valsalva</a:t>
            </a:r>
          </a:p>
          <a:p>
            <a:pPr marL="514350" indent="-514350">
              <a:buAutoNum type="alphaUcParenBoth"/>
            </a:pPr>
            <a:endParaRPr lang="en-GB" dirty="0"/>
          </a:p>
          <a:p>
            <a:pPr marL="514350" indent="-514350">
              <a:buAutoNum type="alphaUcParenBoth"/>
            </a:pPr>
            <a:r>
              <a:rPr lang="en-GB" dirty="0"/>
              <a:t>reversal of flow with Valsalva (reflux)</a:t>
            </a:r>
          </a:p>
          <a:p>
            <a:pPr marL="514350" indent="-514350">
              <a:buAutoNum type="alphaUcParenBoth"/>
            </a:pPr>
            <a:endParaRPr lang="en-GB" dirty="0"/>
          </a:p>
          <a:p>
            <a:pPr marL="514350" indent="-514350">
              <a:buAutoNum type="alphaUcParenBoth"/>
            </a:pPr>
            <a:r>
              <a:rPr lang="en-GB" dirty="0"/>
              <a:t>unceasing forward flow despite Valsalva.</a:t>
            </a:r>
          </a:p>
        </p:txBody>
      </p:sp>
      <p:pic>
        <p:nvPicPr>
          <p:cNvPr id="4" name="Picture 3" descr="A close-up of a black and white image&#10;&#10;Description automatically generated">
            <a:extLst>
              <a:ext uri="{FF2B5EF4-FFF2-40B4-BE49-F238E27FC236}">
                <a16:creationId xmlns:a16="http://schemas.microsoft.com/office/drawing/2014/main" id="{1D7C1E52-A1E3-60F8-3E19-EFF4B6F2B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901" y="1825625"/>
            <a:ext cx="6658099" cy="4214741"/>
          </a:xfrm>
          <a:prstGeom prst="rect">
            <a:avLst/>
          </a:prstGeom>
        </p:spPr>
      </p:pic>
      <p:sp>
        <p:nvSpPr>
          <p:cNvPr id="5" name="TextBox 4">
            <a:extLst>
              <a:ext uri="{FF2B5EF4-FFF2-40B4-BE49-F238E27FC236}">
                <a16:creationId xmlns:a16="http://schemas.microsoft.com/office/drawing/2014/main" id="{8EEF11A6-B5A8-03E7-41B6-18AD64210D7F}"/>
              </a:ext>
            </a:extLst>
          </p:cNvPr>
          <p:cNvSpPr txBox="1"/>
          <p:nvPr/>
        </p:nvSpPr>
        <p:spPr>
          <a:xfrm>
            <a:off x="8862950" y="2005004"/>
            <a:ext cx="1013255" cy="369332"/>
          </a:xfrm>
          <a:prstGeom prst="rect">
            <a:avLst/>
          </a:prstGeom>
          <a:noFill/>
        </p:spPr>
        <p:txBody>
          <a:bodyPr wrap="square" rtlCol="0">
            <a:spAutoFit/>
          </a:bodyPr>
          <a:lstStyle/>
          <a:p>
            <a:r>
              <a:rPr lang="en-GB" dirty="0">
                <a:solidFill>
                  <a:srgbClr val="FFFF00"/>
                </a:solidFill>
              </a:rPr>
              <a:t>Val</a:t>
            </a:r>
          </a:p>
        </p:txBody>
      </p:sp>
      <p:sp>
        <p:nvSpPr>
          <p:cNvPr id="6" name="TextBox 5">
            <a:extLst>
              <a:ext uri="{FF2B5EF4-FFF2-40B4-BE49-F238E27FC236}">
                <a16:creationId xmlns:a16="http://schemas.microsoft.com/office/drawing/2014/main" id="{E460A3E5-1335-DEE6-8568-0564B34C5E04}"/>
              </a:ext>
            </a:extLst>
          </p:cNvPr>
          <p:cNvSpPr txBox="1"/>
          <p:nvPr/>
        </p:nvSpPr>
        <p:spPr>
          <a:xfrm>
            <a:off x="8862950" y="3653353"/>
            <a:ext cx="1013255" cy="369332"/>
          </a:xfrm>
          <a:prstGeom prst="rect">
            <a:avLst/>
          </a:prstGeom>
          <a:noFill/>
        </p:spPr>
        <p:txBody>
          <a:bodyPr wrap="square" rtlCol="0">
            <a:spAutoFit/>
          </a:bodyPr>
          <a:lstStyle/>
          <a:p>
            <a:r>
              <a:rPr lang="en-GB" dirty="0">
                <a:solidFill>
                  <a:srgbClr val="FFFF00"/>
                </a:solidFill>
              </a:rPr>
              <a:t>Val</a:t>
            </a:r>
          </a:p>
        </p:txBody>
      </p:sp>
      <p:sp>
        <p:nvSpPr>
          <p:cNvPr id="7" name="TextBox 6">
            <a:extLst>
              <a:ext uri="{FF2B5EF4-FFF2-40B4-BE49-F238E27FC236}">
                <a16:creationId xmlns:a16="http://schemas.microsoft.com/office/drawing/2014/main" id="{DCC2C7DD-5485-8200-1565-2F5401C41CB0}"/>
              </a:ext>
            </a:extLst>
          </p:cNvPr>
          <p:cNvSpPr txBox="1"/>
          <p:nvPr/>
        </p:nvSpPr>
        <p:spPr>
          <a:xfrm>
            <a:off x="8862950" y="5019357"/>
            <a:ext cx="1013255" cy="369332"/>
          </a:xfrm>
          <a:prstGeom prst="rect">
            <a:avLst/>
          </a:prstGeom>
          <a:noFill/>
        </p:spPr>
        <p:txBody>
          <a:bodyPr wrap="square" rtlCol="0">
            <a:spAutoFit/>
          </a:bodyPr>
          <a:lstStyle/>
          <a:p>
            <a:r>
              <a:rPr lang="en-GB" dirty="0">
                <a:solidFill>
                  <a:srgbClr val="FFFF00"/>
                </a:solidFill>
              </a:rPr>
              <a:t>Val</a:t>
            </a:r>
          </a:p>
        </p:txBody>
      </p:sp>
      <p:sp>
        <p:nvSpPr>
          <p:cNvPr id="8" name="TextBox 7">
            <a:extLst>
              <a:ext uri="{FF2B5EF4-FFF2-40B4-BE49-F238E27FC236}">
                <a16:creationId xmlns:a16="http://schemas.microsoft.com/office/drawing/2014/main" id="{C58021B5-E0CF-5546-1290-B576A059BFB4}"/>
              </a:ext>
            </a:extLst>
          </p:cNvPr>
          <p:cNvSpPr txBox="1"/>
          <p:nvPr/>
        </p:nvSpPr>
        <p:spPr>
          <a:xfrm>
            <a:off x="9964615" y="6503500"/>
            <a:ext cx="2310248" cy="369332"/>
          </a:xfrm>
          <a:prstGeom prst="rect">
            <a:avLst/>
          </a:prstGeom>
          <a:noFill/>
        </p:spPr>
        <p:txBody>
          <a:bodyPr wrap="none" rtlCol="0">
            <a:spAutoFit/>
          </a:bodyPr>
          <a:lstStyle/>
          <a:p>
            <a:r>
              <a:rPr lang="en-GB" dirty="0" err="1"/>
              <a:t>Kayılıoğlu</a:t>
            </a:r>
            <a:r>
              <a:rPr lang="en-GB" dirty="0"/>
              <a:t> </a:t>
            </a:r>
            <a:r>
              <a:rPr lang="en-GB" i="1" dirty="0"/>
              <a:t>et al.</a:t>
            </a:r>
            <a:r>
              <a:rPr lang="en-GB" dirty="0"/>
              <a:t>, 2013</a:t>
            </a:r>
          </a:p>
        </p:txBody>
      </p:sp>
    </p:spTree>
    <p:extLst>
      <p:ext uri="{BB962C8B-B14F-4D97-AF65-F5344CB8AC3E}">
        <p14:creationId xmlns:p14="http://schemas.microsoft.com/office/powerpoint/2010/main" val="159292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BE25CA-8923-4A86-4BD3-02C6817A05F5}"/>
              </a:ext>
            </a:extLst>
          </p:cNvPr>
          <p:cNvSpPr>
            <a:spLocks noGrp="1"/>
          </p:cNvSpPr>
          <p:nvPr>
            <p:ph idx="1"/>
          </p:nvPr>
        </p:nvSpPr>
        <p:spPr/>
        <p:txBody>
          <a:bodyPr>
            <a:normAutofit fontScale="92500" lnSpcReduction="10000"/>
          </a:bodyPr>
          <a:lstStyle/>
          <a:p>
            <a:r>
              <a:rPr lang="en-GB" dirty="0"/>
              <a:t>Phasic flow has a 32% PPV for iliac vein obstruction and 0% PPV for iliac vein occlusion</a:t>
            </a:r>
          </a:p>
          <a:p>
            <a:endParaRPr lang="en-GB" dirty="0"/>
          </a:p>
          <a:p>
            <a:r>
              <a:rPr lang="en-GB" dirty="0"/>
              <a:t>Aphasic flow alone has a 93% PPV for iliac vein obstruction and 51% PPV for iliac vein occlusion</a:t>
            </a:r>
          </a:p>
          <a:p>
            <a:endParaRPr lang="en-GB" dirty="0"/>
          </a:p>
          <a:p>
            <a:r>
              <a:rPr lang="en-GB" dirty="0"/>
              <a:t>Aphasic flow combined with unceasing forward flow at Valsalva has a 100% PPV for iliac vein obstruction and 76% PPV for iliac vein occlusion</a:t>
            </a:r>
          </a:p>
          <a:p>
            <a:pPr marL="0" indent="0">
              <a:buNone/>
            </a:pPr>
            <a:endParaRPr lang="en-GB" dirty="0"/>
          </a:p>
          <a:p>
            <a:r>
              <a:rPr lang="en-GB" dirty="0"/>
              <a:t>So… if common femoral vein flow is monophasic +/- if forward flow is seen despite Valsalva – </a:t>
            </a:r>
            <a:r>
              <a:rPr lang="en-GB" b="1" i="1" dirty="0"/>
              <a:t>image the iliac veins!</a:t>
            </a:r>
            <a:endParaRPr lang="en-GB" i="1" dirty="0"/>
          </a:p>
          <a:p>
            <a:endParaRPr lang="en-GB" dirty="0"/>
          </a:p>
          <a:p>
            <a:endParaRPr lang="en-GB" dirty="0"/>
          </a:p>
        </p:txBody>
      </p:sp>
      <p:sp>
        <p:nvSpPr>
          <p:cNvPr id="4" name="Title 1">
            <a:extLst>
              <a:ext uri="{FF2B5EF4-FFF2-40B4-BE49-F238E27FC236}">
                <a16:creationId xmlns:a16="http://schemas.microsoft.com/office/drawing/2014/main" id="{1E0A965D-B677-3D00-8508-1AA11A955FF0}"/>
              </a:ext>
            </a:extLst>
          </p:cNvPr>
          <p:cNvSpPr>
            <a:spLocks noGrp="1"/>
          </p:cNvSpPr>
          <p:nvPr>
            <p:ph type="title"/>
          </p:nvPr>
        </p:nvSpPr>
        <p:spPr>
          <a:xfrm>
            <a:off x="838200" y="365125"/>
            <a:ext cx="10515600" cy="1325563"/>
          </a:xfrm>
        </p:spPr>
        <p:txBody>
          <a:bodyPr/>
          <a:lstStyle/>
          <a:p>
            <a:r>
              <a:rPr lang="en-GB" dirty="0"/>
              <a:t>Common femoral vein flow patterns</a:t>
            </a:r>
          </a:p>
        </p:txBody>
      </p:sp>
      <p:sp>
        <p:nvSpPr>
          <p:cNvPr id="2" name="TextBox 1">
            <a:extLst>
              <a:ext uri="{FF2B5EF4-FFF2-40B4-BE49-F238E27FC236}">
                <a16:creationId xmlns:a16="http://schemas.microsoft.com/office/drawing/2014/main" id="{B5383D38-80BD-9655-7CB6-D937F6EA9511}"/>
              </a:ext>
            </a:extLst>
          </p:cNvPr>
          <p:cNvSpPr txBox="1"/>
          <p:nvPr/>
        </p:nvSpPr>
        <p:spPr>
          <a:xfrm>
            <a:off x="9964615" y="6503500"/>
            <a:ext cx="2310248" cy="369332"/>
          </a:xfrm>
          <a:prstGeom prst="rect">
            <a:avLst/>
          </a:prstGeom>
          <a:noFill/>
        </p:spPr>
        <p:txBody>
          <a:bodyPr wrap="none" rtlCol="0">
            <a:spAutoFit/>
          </a:bodyPr>
          <a:lstStyle/>
          <a:p>
            <a:r>
              <a:rPr lang="en-GB" dirty="0" err="1"/>
              <a:t>Kayılıoğlu</a:t>
            </a:r>
            <a:r>
              <a:rPr lang="en-GB" dirty="0"/>
              <a:t> </a:t>
            </a:r>
            <a:r>
              <a:rPr lang="en-GB" i="1" dirty="0"/>
              <a:t>et al.</a:t>
            </a:r>
            <a:r>
              <a:rPr lang="en-GB" dirty="0"/>
              <a:t>, 2013</a:t>
            </a:r>
          </a:p>
        </p:txBody>
      </p:sp>
    </p:spTree>
    <p:extLst>
      <p:ext uri="{BB962C8B-B14F-4D97-AF65-F5344CB8AC3E}">
        <p14:creationId xmlns:p14="http://schemas.microsoft.com/office/powerpoint/2010/main" val="238329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ultrasound&#10;&#10;Description automatically generated">
            <a:extLst>
              <a:ext uri="{FF2B5EF4-FFF2-40B4-BE49-F238E27FC236}">
                <a16:creationId xmlns:a16="http://schemas.microsoft.com/office/drawing/2014/main" id="{661199CB-08B6-679D-5FA0-FF070D0AF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89" y="1715079"/>
            <a:ext cx="5153517" cy="4126920"/>
          </a:xfrm>
          <a:prstGeom prst="rect">
            <a:avLst/>
          </a:prstGeom>
        </p:spPr>
      </p:pic>
      <p:pic>
        <p:nvPicPr>
          <p:cNvPr id="7" name="Picture 6" descr="Close-up of a ultrasound&#10;&#10;Description automatically generated">
            <a:extLst>
              <a:ext uri="{FF2B5EF4-FFF2-40B4-BE49-F238E27FC236}">
                <a16:creationId xmlns:a16="http://schemas.microsoft.com/office/drawing/2014/main" id="{276FBAD7-C92A-51F3-B7AC-4B4068DB4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195" y="1715079"/>
            <a:ext cx="5153516" cy="4126919"/>
          </a:xfrm>
          <a:prstGeom prst="rect">
            <a:avLst/>
          </a:prstGeom>
        </p:spPr>
      </p:pic>
      <p:sp>
        <p:nvSpPr>
          <p:cNvPr id="8" name="Content Placeholder 2">
            <a:extLst>
              <a:ext uri="{FF2B5EF4-FFF2-40B4-BE49-F238E27FC236}">
                <a16:creationId xmlns:a16="http://schemas.microsoft.com/office/drawing/2014/main" id="{5475147F-0AE3-9374-3C1A-3731AF8CB135}"/>
              </a:ext>
            </a:extLst>
          </p:cNvPr>
          <p:cNvSpPr>
            <a:spLocks noGrp="1"/>
          </p:cNvSpPr>
          <p:nvPr>
            <p:ph idx="1"/>
          </p:nvPr>
        </p:nvSpPr>
        <p:spPr>
          <a:xfrm>
            <a:off x="946781" y="0"/>
            <a:ext cx="4280534" cy="1715080"/>
          </a:xfrm>
        </p:spPr>
        <p:txBody>
          <a:bodyPr>
            <a:normAutofit/>
          </a:bodyPr>
          <a:lstStyle/>
          <a:p>
            <a:pPr marL="0" indent="0">
              <a:buNone/>
            </a:pPr>
            <a:r>
              <a:rPr lang="en-GB" dirty="0"/>
              <a:t>Phasic CFV waveform</a:t>
            </a:r>
          </a:p>
          <a:p>
            <a:pPr marL="0" indent="0">
              <a:buNone/>
            </a:pPr>
            <a:endParaRPr lang="en-GB" dirty="0"/>
          </a:p>
          <a:p>
            <a:r>
              <a:rPr lang="en-GB" sz="2000" dirty="0"/>
              <a:t>Continue with lower limb DVT scan</a:t>
            </a:r>
          </a:p>
          <a:p>
            <a:endParaRPr lang="en-GB" dirty="0"/>
          </a:p>
        </p:txBody>
      </p:sp>
      <p:sp>
        <p:nvSpPr>
          <p:cNvPr id="9" name="Content Placeholder 2">
            <a:extLst>
              <a:ext uri="{FF2B5EF4-FFF2-40B4-BE49-F238E27FC236}">
                <a16:creationId xmlns:a16="http://schemas.microsoft.com/office/drawing/2014/main" id="{A0FAF7DE-E610-A866-4F8F-AFC5C181B3CF}"/>
              </a:ext>
            </a:extLst>
          </p:cNvPr>
          <p:cNvSpPr txBox="1">
            <a:spLocks/>
          </p:cNvSpPr>
          <p:nvPr/>
        </p:nvSpPr>
        <p:spPr>
          <a:xfrm>
            <a:off x="6964686" y="-1"/>
            <a:ext cx="4280533" cy="1715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Aphasic CFV waveform</a:t>
            </a:r>
          </a:p>
          <a:p>
            <a:pPr marL="0" indent="0">
              <a:buNone/>
            </a:pPr>
            <a:endParaRPr lang="en-GB" dirty="0"/>
          </a:p>
          <a:p>
            <a:r>
              <a:rPr lang="en-GB" sz="2000" dirty="0"/>
              <a:t>Scan the IVC and ipsilateral iliac veins for proximal DVT</a:t>
            </a:r>
          </a:p>
        </p:txBody>
      </p:sp>
    </p:spTree>
    <p:extLst>
      <p:ext uri="{BB962C8B-B14F-4D97-AF65-F5344CB8AC3E}">
        <p14:creationId xmlns:p14="http://schemas.microsoft.com/office/powerpoint/2010/main" val="263154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AFFE2-A5A5-799F-E84C-5AE80FA6A10A}"/>
              </a:ext>
            </a:extLst>
          </p:cNvPr>
          <p:cNvPicPr>
            <a:picLocks noChangeAspect="1"/>
          </p:cNvPicPr>
          <p:nvPr/>
        </p:nvPicPr>
        <p:blipFill>
          <a:blip r:embed="rId2"/>
          <a:stretch>
            <a:fillRect/>
          </a:stretch>
        </p:blipFill>
        <p:spPr>
          <a:xfrm>
            <a:off x="5549692" y="1"/>
            <a:ext cx="6379088" cy="3428999"/>
          </a:xfrm>
          <a:prstGeom prst="rect">
            <a:avLst/>
          </a:prstGeom>
        </p:spPr>
      </p:pic>
      <p:pic>
        <p:nvPicPr>
          <p:cNvPr id="5" name="Content Placeholder 4" descr="A diagram of the veins of the leg&#10;&#10;Description automatically generated">
            <a:extLst>
              <a:ext uri="{FF2B5EF4-FFF2-40B4-BE49-F238E27FC236}">
                <a16:creationId xmlns:a16="http://schemas.microsoft.com/office/drawing/2014/main" id="{5994D862-FD6E-C3D6-2530-3B5B335091B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 t="4556" r="63514" b="14746"/>
          <a:stretch/>
        </p:blipFill>
        <p:spPr>
          <a:xfrm>
            <a:off x="1401287" y="0"/>
            <a:ext cx="2675880" cy="6858000"/>
          </a:xfrm>
        </p:spPr>
      </p:pic>
      <p:cxnSp>
        <p:nvCxnSpPr>
          <p:cNvPr id="6" name="Straight Connector 5">
            <a:extLst>
              <a:ext uri="{FF2B5EF4-FFF2-40B4-BE49-F238E27FC236}">
                <a16:creationId xmlns:a16="http://schemas.microsoft.com/office/drawing/2014/main" id="{499A5173-86F2-6D71-A27C-90BF93C2C35F}"/>
              </a:ext>
            </a:extLst>
          </p:cNvPr>
          <p:cNvCxnSpPr>
            <a:cxnSpLocks/>
          </p:cNvCxnSpPr>
          <p:nvPr/>
        </p:nvCxnSpPr>
        <p:spPr>
          <a:xfrm>
            <a:off x="4077167" y="256032"/>
            <a:ext cx="4225585" cy="12679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4E09F9BF-2EA2-A1FF-1DC0-856F5D29B356}"/>
              </a:ext>
            </a:extLst>
          </p:cNvPr>
          <p:cNvPicPr>
            <a:picLocks noChangeAspect="1"/>
          </p:cNvPicPr>
          <p:nvPr/>
        </p:nvPicPr>
        <p:blipFill>
          <a:blip r:embed="rId4"/>
          <a:stretch>
            <a:fillRect/>
          </a:stretch>
        </p:blipFill>
        <p:spPr>
          <a:xfrm>
            <a:off x="5286471" y="3429000"/>
            <a:ext cx="6905530" cy="3429000"/>
          </a:xfrm>
          <a:prstGeom prst="rect">
            <a:avLst/>
          </a:prstGeom>
        </p:spPr>
      </p:pic>
      <p:cxnSp>
        <p:nvCxnSpPr>
          <p:cNvPr id="10" name="Straight Connector 9">
            <a:extLst>
              <a:ext uri="{FF2B5EF4-FFF2-40B4-BE49-F238E27FC236}">
                <a16:creationId xmlns:a16="http://schemas.microsoft.com/office/drawing/2014/main" id="{2055FB50-0E68-8954-E3A5-F7F1D3868E8A}"/>
              </a:ext>
            </a:extLst>
          </p:cNvPr>
          <p:cNvCxnSpPr>
            <a:cxnSpLocks/>
          </p:cNvCxnSpPr>
          <p:nvPr/>
        </p:nvCxnSpPr>
        <p:spPr>
          <a:xfrm>
            <a:off x="4077167" y="414528"/>
            <a:ext cx="3925807" cy="516940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4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the veins of the leg&#10;&#10;Description automatically generated">
            <a:extLst>
              <a:ext uri="{FF2B5EF4-FFF2-40B4-BE49-F238E27FC236}">
                <a16:creationId xmlns:a16="http://schemas.microsoft.com/office/drawing/2014/main" id="{AD1D9BC7-1D00-3CFE-0BCE-6309ADBB20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t="4556" r="63514" b="14746"/>
          <a:stretch/>
        </p:blipFill>
        <p:spPr>
          <a:xfrm>
            <a:off x="1401287" y="0"/>
            <a:ext cx="2675880" cy="6858000"/>
          </a:xfrm>
        </p:spPr>
      </p:pic>
      <p:pic>
        <p:nvPicPr>
          <p:cNvPr id="10" name="Picture 9" descr="A colorful image of a person's body&#10;&#10;Description automatically generated">
            <a:extLst>
              <a:ext uri="{FF2B5EF4-FFF2-40B4-BE49-F238E27FC236}">
                <a16:creationId xmlns:a16="http://schemas.microsoft.com/office/drawing/2014/main" id="{C16CE6A8-6E04-DE6D-1A3C-83665AC2F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582" y="1"/>
            <a:ext cx="5340418" cy="3429000"/>
          </a:xfrm>
          <a:prstGeom prst="rect">
            <a:avLst/>
          </a:prstGeom>
        </p:spPr>
      </p:pic>
      <p:pic>
        <p:nvPicPr>
          <p:cNvPr id="12" name="Picture 11" descr="A colorful image of a kidney&#10;&#10;Description automatically generated with medium confidence">
            <a:extLst>
              <a:ext uri="{FF2B5EF4-FFF2-40B4-BE49-F238E27FC236}">
                <a16:creationId xmlns:a16="http://schemas.microsoft.com/office/drawing/2014/main" id="{59A4DD47-6BE5-AB6C-5DD5-863B252D7D9C}"/>
              </a:ext>
            </a:extLst>
          </p:cNvPr>
          <p:cNvPicPr>
            <a:picLocks noChangeAspect="1"/>
          </p:cNvPicPr>
          <p:nvPr/>
        </p:nvPicPr>
        <p:blipFill rotWithShape="1">
          <a:blip r:embed="rId4">
            <a:extLst>
              <a:ext uri="{28A0092B-C50C-407E-A947-70E740481C1C}">
                <a14:useLocalDpi xmlns:a14="http://schemas.microsoft.com/office/drawing/2010/main" val="0"/>
              </a:ext>
            </a:extLst>
          </a:blip>
          <a:srcRect l="8336" t="11111" r="7825" b="12657"/>
          <a:stretch/>
        </p:blipFill>
        <p:spPr>
          <a:xfrm>
            <a:off x="6851582" y="3213141"/>
            <a:ext cx="5340418" cy="3641813"/>
          </a:xfrm>
          <a:prstGeom prst="rect">
            <a:avLst/>
          </a:prstGeom>
        </p:spPr>
      </p:pic>
      <p:cxnSp>
        <p:nvCxnSpPr>
          <p:cNvPr id="8" name="Straight Connector 7">
            <a:extLst>
              <a:ext uri="{FF2B5EF4-FFF2-40B4-BE49-F238E27FC236}">
                <a16:creationId xmlns:a16="http://schemas.microsoft.com/office/drawing/2014/main" id="{EC19D907-1B01-5E7E-3FB9-7628605684E5}"/>
              </a:ext>
            </a:extLst>
          </p:cNvPr>
          <p:cNvCxnSpPr>
            <a:cxnSpLocks/>
          </p:cNvCxnSpPr>
          <p:nvPr/>
        </p:nvCxnSpPr>
        <p:spPr>
          <a:xfrm>
            <a:off x="3584448" y="1194816"/>
            <a:ext cx="4418526" cy="43891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578A3D7-A957-438F-8F7B-3074E5D49CA6}"/>
              </a:ext>
            </a:extLst>
          </p:cNvPr>
          <p:cNvCxnSpPr>
            <a:cxnSpLocks/>
          </p:cNvCxnSpPr>
          <p:nvPr/>
        </p:nvCxnSpPr>
        <p:spPr>
          <a:xfrm>
            <a:off x="3852672" y="682752"/>
            <a:ext cx="5145024" cy="99974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492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diagram of the veins of the leg&#10;&#10;Description automatically generated">
            <a:extLst>
              <a:ext uri="{FF2B5EF4-FFF2-40B4-BE49-F238E27FC236}">
                <a16:creationId xmlns:a16="http://schemas.microsoft.com/office/drawing/2014/main" id="{C69ACBA7-06F6-9887-F344-A0C331E990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t="4556" r="63514" b="14746"/>
          <a:stretch/>
        </p:blipFill>
        <p:spPr>
          <a:xfrm>
            <a:off x="1401287" y="0"/>
            <a:ext cx="2675880" cy="6858000"/>
          </a:xfrm>
        </p:spPr>
      </p:pic>
      <p:pic>
        <p:nvPicPr>
          <p:cNvPr id="11" name="Picture 10" descr="A close-up of ultrasound images&#10;&#10;Description automatically generated">
            <a:extLst>
              <a:ext uri="{FF2B5EF4-FFF2-40B4-BE49-F238E27FC236}">
                <a16:creationId xmlns:a16="http://schemas.microsoft.com/office/drawing/2014/main" id="{42383517-7BD8-70A4-6C47-78889ADA6607}"/>
              </a:ext>
            </a:extLst>
          </p:cNvPr>
          <p:cNvPicPr>
            <a:picLocks noChangeAspect="1"/>
          </p:cNvPicPr>
          <p:nvPr/>
        </p:nvPicPr>
        <p:blipFill rotWithShape="1">
          <a:blip r:embed="rId3">
            <a:extLst>
              <a:ext uri="{28A0092B-C50C-407E-A947-70E740481C1C}">
                <a14:useLocalDpi xmlns:a14="http://schemas.microsoft.com/office/drawing/2010/main" val="0"/>
              </a:ext>
            </a:extLst>
          </a:blip>
          <a:srcRect l="5186" t="1731" r="13171" b="23463"/>
          <a:stretch/>
        </p:blipFill>
        <p:spPr>
          <a:xfrm>
            <a:off x="6835283" y="0"/>
            <a:ext cx="5356718" cy="3408104"/>
          </a:xfrm>
          <a:prstGeom prst="rect">
            <a:avLst/>
          </a:prstGeom>
        </p:spPr>
      </p:pic>
      <p:sp>
        <p:nvSpPr>
          <p:cNvPr id="13" name="TextBox 12">
            <a:extLst>
              <a:ext uri="{FF2B5EF4-FFF2-40B4-BE49-F238E27FC236}">
                <a16:creationId xmlns:a16="http://schemas.microsoft.com/office/drawing/2014/main" id="{7FA30832-D852-ED3D-8C5B-759145725462}"/>
              </a:ext>
            </a:extLst>
          </p:cNvPr>
          <p:cNvSpPr txBox="1"/>
          <p:nvPr/>
        </p:nvSpPr>
        <p:spPr>
          <a:xfrm>
            <a:off x="8517266" y="275546"/>
            <a:ext cx="409237" cy="307777"/>
          </a:xfrm>
          <a:prstGeom prst="rect">
            <a:avLst/>
          </a:prstGeom>
          <a:noFill/>
          <a:ln>
            <a:noFill/>
          </a:ln>
        </p:spPr>
        <p:txBody>
          <a:bodyPr wrap="square" rtlCol="0">
            <a:spAutoFit/>
          </a:bodyPr>
          <a:lstStyle/>
          <a:p>
            <a:r>
              <a:rPr lang="en-GB" sz="1400" dirty="0">
                <a:solidFill>
                  <a:schemeClr val="bg1"/>
                </a:solidFill>
                <a:latin typeface="Arial" panose="020B0604020202020204" pitchFamily="34" charset="0"/>
                <a:cs typeface="Arial" panose="020B0604020202020204" pitchFamily="34" charset="0"/>
              </a:rPr>
              <a:t>G</a:t>
            </a:r>
            <a:endParaRPr lang="en-GB" sz="1200"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753D6B3C-5DE5-F60A-9A27-073E40BFF673}"/>
              </a:ext>
            </a:extLst>
          </p:cNvPr>
          <p:cNvCxnSpPr>
            <a:cxnSpLocks/>
          </p:cNvCxnSpPr>
          <p:nvPr/>
        </p:nvCxnSpPr>
        <p:spPr>
          <a:xfrm flipV="1">
            <a:off x="3486150" y="1116281"/>
            <a:ext cx="4339689" cy="5410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0187707-2626-E4D8-32AB-8E0C5184DCB5}"/>
              </a:ext>
            </a:extLst>
          </p:cNvPr>
          <p:cNvCxnSpPr>
            <a:cxnSpLocks/>
          </p:cNvCxnSpPr>
          <p:nvPr/>
        </p:nvCxnSpPr>
        <p:spPr>
          <a:xfrm>
            <a:off x="3600450" y="1988820"/>
            <a:ext cx="5220277" cy="62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8E17D096-20A7-E41F-E7AC-CDD3A9A9C6D9}"/>
              </a:ext>
            </a:extLst>
          </p:cNvPr>
          <p:cNvCxnSpPr>
            <a:cxnSpLocks/>
          </p:cNvCxnSpPr>
          <p:nvPr/>
        </p:nvCxnSpPr>
        <p:spPr>
          <a:xfrm flipV="1">
            <a:off x="8820727" y="637309"/>
            <a:ext cx="215504" cy="13577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F241393-6A63-2E74-3892-F803FD2D75C5}"/>
              </a:ext>
            </a:extLst>
          </p:cNvPr>
          <p:cNvPicPr>
            <a:picLocks noChangeAspect="1"/>
          </p:cNvPicPr>
          <p:nvPr/>
        </p:nvPicPr>
        <p:blipFill>
          <a:blip r:embed="rId4"/>
          <a:stretch>
            <a:fillRect/>
          </a:stretch>
        </p:blipFill>
        <p:spPr>
          <a:xfrm>
            <a:off x="6712009" y="3408104"/>
            <a:ext cx="5479991" cy="3462088"/>
          </a:xfrm>
          <a:prstGeom prst="rect">
            <a:avLst/>
          </a:prstGeom>
        </p:spPr>
      </p:pic>
      <p:pic>
        <p:nvPicPr>
          <p:cNvPr id="4" name="Picture 3" descr="Ultrasound of a fetus&#10;&#10;Description automatically generated">
            <a:extLst>
              <a:ext uri="{FF2B5EF4-FFF2-40B4-BE49-F238E27FC236}">
                <a16:creationId xmlns:a16="http://schemas.microsoft.com/office/drawing/2014/main" id="{68C73B11-12D7-F103-A311-D72FFD691155}"/>
              </a:ext>
            </a:extLst>
          </p:cNvPr>
          <p:cNvPicPr>
            <a:picLocks noChangeAspect="1"/>
          </p:cNvPicPr>
          <p:nvPr/>
        </p:nvPicPr>
        <p:blipFill rotWithShape="1">
          <a:blip r:embed="rId5">
            <a:extLst>
              <a:ext uri="{28A0092B-C50C-407E-A947-70E740481C1C}">
                <a14:useLocalDpi xmlns:a14="http://schemas.microsoft.com/office/drawing/2010/main" val="0"/>
              </a:ext>
            </a:extLst>
          </a:blip>
          <a:srcRect t="12522" b="3905"/>
          <a:stretch/>
        </p:blipFill>
        <p:spPr>
          <a:xfrm>
            <a:off x="1694688" y="3411768"/>
            <a:ext cx="5017321" cy="3458423"/>
          </a:xfrm>
          <a:prstGeom prst="rect">
            <a:avLst/>
          </a:prstGeom>
        </p:spPr>
      </p:pic>
      <p:cxnSp>
        <p:nvCxnSpPr>
          <p:cNvPr id="18" name="Straight Connector 17">
            <a:extLst>
              <a:ext uri="{FF2B5EF4-FFF2-40B4-BE49-F238E27FC236}">
                <a16:creationId xmlns:a16="http://schemas.microsoft.com/office/drawing/2014/main" id="{38380A87-FF9C-8E94-1C87-4E5975D5DAF7}"/>
              </a:ext>
            </a:extLst>
          </p:cNvPr>
          <p:cNvCxnSpPr>
            <a:cxnSpLocks/>
          </p:cNvCxnSpPr>
          <p:nvPr/>
        </p:nvCxnSpPr>
        <p:spPr>
          <a:xfrm>
            <a:off x="3486912" y="2048256"/>
            <a:ext cx="6417925" cy="30316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EB9B279-E857-59DF-6790-7BA52976590C}"/>
              </a:ext>
            </a:extLst>
          </p:cNvPr>
          <p:cNvCxnSpPr>
            <a:cxnSpLocks/>
          </p:cNvCxnSpPr>
          <p:nvPr/>
        </p:nvCxnSpPr>
        <p:spPr>
          <a:xfrm flipH="1">
            <a:off x="3182112" y="2755392"/>
            <a:ext cx="304038" cy="19385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9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147274-F844-DC16-3B59-7B1EA1372121}"/>
              </a:ext>
            </a:extLst>
          </p:cNvPr>
          <p:cNvPicPr>
            <a:picLocks noChangeAspect="1"/>
          </p:cNvPicPr>
          <p:nvPr/>
        </p:nvPicPr>
        <p:blipFill rotWithShape="1">
          <a:blip r:embed="rId2"/>
          <a:srcRect t="11382"/>
          <a:stretch/>
        </p:blipFill>
        <p:spPr>
          <a:xfrm>
            <a:off x="3986337" y="-8658"/>
            <a:ext cx="8205663" cy="3437658"/>
          </a:xfrm>
          <a:prstGeom prst="rect">
            <a:avLst/>
          </a:prstGeom>
        </p:spPr>
      </p:pic>
      <p:pic>
        <p:nvPicPr>
          <p:cNvPr id="5" name="Content Placeholder 4" descr="A diagram of the veins of the leg&#10;&#10;Description automatically generated">
            <a:extLst>
              <a:ext uri="{FF2B5EF4-FFF2-40B4-BE49-F238E27FC236}">
                <a16:creationId xmlns:a16="http://schemas.microsoft.com/office/drawing/2014/main" id="{0011E126-6C65-8372-4A46-FB5F0C2DABB6}"/>
              </a:ext>
            </a:extLst>
          </p:cNvPr>
          <p:cNvPicPr>
            <a:picLocks noChangeAspect="1"/>
          </p:cNvPicPr>
          <p:nvPr/>
        </p:nvPicPr>
        <p:blipFill rotWithShape="1">
          <a:blip r:embed="rId3">
            <a:extLst>
              <a:ext uri="{28A0092B-C50C-407E-A947-70E740481C1C}">
                <a14:useLocalDpi xmlns:a14="http://schemas.microsoft.com/office/drawing/2010/main" val="0"/>
              </a:ext>
            </a:extLst>
          </a:blip>
          <a:srcRect l="59161" t="42461" b="3349"/>
          <a:stretch/>
        </p:blipFill>
        <p:spPr>
          <a:xfrm>
            <a:off x="0" y="0"/>
            <a:ext cx="4460443" cy="6858000"/>
          </a:xfrm>
          <a:prstGeom prst="rect">
            <a:avLst/>
          </a:prstGeom>
        </p:spPr>
      </p:pic>
      <p:cxnSp>
        <p:nvCxnSpPr>
          <p:cNvPr id="6" name="Straight Connector 5">
            <a:extLst>
              <a:ext uri="{FF2B5EF4-FFF2-40B4-BE49-F238E27FC236}">
                <a16:creationId xmlns:a16="http://schemas.microsoft.com/office/drawing/2014/main" id="{30F0A660-F488-8BB3-A372-2361A1E66284}"/>
              </a:ext>
            </a:extLst>
          </p:cNvPr>
          <p:cNvCxnSpPr>
            <a:cxnSpLocks/>
          </p:cNvCxnSpPr>
          <p:nvPr/>
        </p:nvCxnSpPr>
        <p:spPr>
          <a:xfrm flipV="1">
            <a:off x="1002890" y="2148840"/>
            <a:ext cx="4689250" cy="3583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5EC3201-7696-4763-D35E-E9456C5F348F}"/>
              </a:ext>
            </a:extLst>
          </p:cNvPr>
          <p:cNvPicPr>
            <a:picLocks noChangeAspect="1"/>
          </p:cNvPicPr>
          <p:nvPr/>
        </p:nvPicPr>
        <p:blipFill>
          <a:blip r:embed="rId4"/>
          <a:stretch>
            <a:fillRect/>
          </a:stretch>
        </p:blipFill>
        <p:spPr>
          <a:xfrm>
            <a:off x="5478576" y="3413425"/>
            <a:ext cx="5221184" cy="3444575"/>
          </a:xfrm>
          <a:prstGeom prst="rect">
            <a:avLst/>
          </a:prstGeom>
        </p:spPr>
      </p:pic>
    </p:spTree>
    <p:extLst>
      <p:ext uri="{BB962C8B-B14F-4D97-AF65-F5344CB8AC3E}">
        <p14:creationId xmlns:p14="http://schemas.microsoft.com/office/powerpoint/2010/main" val="297634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F352-0467-D841-1651-725A8A840136}"/>
              </a:ext>
            </a:extLst>
          </p:cNvPr>
          <p:cNvSpPr>
            <a:spLocks noGrp="1"/>
          </p:cNvSpPr>
          <p:nvPr>
            <p:ph type="title"/>
          </p:nvPr>
        </p:nvSpPr>
        <p:spPr/>
        <p:txBody>
          <a:bodyPr/>
          <a:lstStyle/>
          <a:p>
            <a:r>
              <a:rPr lang="en-GB" dirty="0"/>
              <a:t>What is VTE?</a:t>
            </a:r>
          </a:p>
        </p:txBody>
      </p:sp>
      <p:sp>
        <p:nvSpPr>
          <p:cNvPr id="3" name="Content Placeholder 2">
            <a:extLst>
              <a:ext uri="{FF2B5EF4-FFF2-40B4-BE49-F238E27FC236}">
                <a16:creationId xmlns:a16="http://schemas.microsoft.com/office/drawing/2014/main" id="{B21B9385-67D8-6F78-16E9-48859037F5FD}"/>
              </a:ext>
            </a:extLst>
          </p:cNvPr>
          <p:cNvSpPr>
            <a:spLocks noGrp="1"/>
          </p:cNvSpPr>
          <p:nvPr>
            <p:ph idx="1"/>
          </p:nvPr>
        </p:nvSpPr>
        <p:spPr>
          <a:xfrm>
            <a:off x="838200" y="1825625"/>
            <a:ext cx="5048115" cy="4351338"/>
          </a:xfrm>
        </p:spPr>
        <p:txBody>
          <a:bodyPr>
            <a:normAutofit fontScale="77500" lnSpcReduction="20000"/>
          </a:bodyPr>
          <a:lstStyle/>
          <a:p>
            <a:r>
              <a:rPr lang="en-GB" dirty="0"/>
              <a:t>Blood clots in veins within the body, usually lower limb but can be upper limb or centrally</a:t>
            </a:r>
          </a:p>
          <a:p>
            <a:endParaRPr lang="en-GB" dirty="0"/>
          </a:p>
          <a:p>
            <a:r>
              <a:rPr lang="en-GB" dirty="0"/>
              <a:t>Two-fold condition – localised thrombosis (DVT) and thromboembolism</a:t>
            </a:r>
          </a:p>
          <a:p>
            <a:endParaRPr lang="en-GB" dirty="0"/>
          </a:p>
          <a:p>
            <a:r>
              <a:rPr lang="en-GB" dirty="0"/>
              <a:t>Symptoms of localised thrombosis – pain, swelling, immobility</a:t>
            </a:r>
          </a:p>
          <a:p>
            <a:endParaRPr lang="en-GB" dirty="0"/>
          </a:p>
          <a:p>
            <a:r>
              <a:rPr lang="en-GB" dirty="0"/>
              <a:t>Symptoms of thromboembolism – chest pain, haemoptysis, hypoxia, death </a:t>
            </a:r>
          </a:p>
        </p:txBody>
      </p:sp>
      <p:pic>
        <p:nvPicPr>
          <p:cNvPr id="6" name="Picture 5" descr="A diagram of a vein&#10;&#10;Description automatically generated">
            <a:extLst>
              <a:ext uri="{FF2B5EF4-FFF2-40B4-BE49-F238E27FC236}">
                <a16:creationId xmlns:a16="http://schemas.microsoft.com/office/drawing/2014/main" id="{DF681DCD-A037-E7C8-0C24-B1801CC488D9}"/>
              </a:ext>
            </a:extLst>
          </p:cNvPr>
          <p:cNvPicPr>
            <a:picLocks noChangeAspect="1"/>
          </p:cNvPicPr>
          <p:nvPr/>
        </p:nvPicPr>
        <p:blipFill rotWithShape="1">
          <a:blip r:embed="rId2">
            <a:extLst>
              <a:ext uri="{28A0092B-C50C-407E-A947-70E740481C1C}">
                <a14:useLocalDpi xmlns:a14="http://schemas.microsoft.com/office/drawing/2010/main" val="0"/>
              </a:ext>
            </a:extLst>
          </a:blip>
          <a:srcRect b="5324"/>
          <a:stretch/>
        </p:blipFill>
        <p:spPr>
          <a:xfrm>
            <a:off x="5886315" y="1"/>
            <a:ext cx="6305686" cy="6858000"/>
          </a:xfrm>
          <a:prstGeom prst="rect">
            <a:avLst/>
          </a:prstGeom>
        </p:spPr>
      </p:pic>
    </p:spTree>
    <p:extLst>
      <p:ext uri="{BB962C8B-B14F-4D97-AF65-F5344CB8AC3E}">
        <p14:creationId xmlns:p14="http://schemas.microsoft.com/office/powerpoint/2010/main" val="270097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06875E-037C-0383-D702-EB39B59A2417}"/>
              </a:ext>
            </a:extLst>
          </p:cNvPr>
          <p:cNvPicPr>
            <a:picLocks noChangeAspect="1"/>
          </p:cNvPicPr>
          <p:nvPr/>
        </p:nvPicPr>
        <p:blipFill rotWithShape="1">
          <a:blip r:embed="rId2"/>
          <a:srcRect t="6953"/>
          <a:stretch/>
        </p:blipFill>
        <p:spPr>
          <a:xfrm>
            <a:off x="4514284" y="1714591"/>
            <a:ext cx="7677716" cy="3428818"/>
          </a:xfrm>
          <a:prstGeom prst="rect">
            <a:avLst/>
          </a:prstGeom>
        </p:spPr>
      </p:pic>
      <p:pic>
        <p:nvPicPr>
          <p:cNvPr id="5" name="Content Placeholder 4" descr="A diagram of the veins of the leg&#10;&#10;Description automatically generated">
            <a:extLst>
              <a:ext uri="{FF2B5EF4-FFF2-40B4-BE49-F238E27FC236}">
                <a16:creationId xmlns:a16="http://schemas.microsoft.com/office/drawing/2014/main" id="{10424337-0C4A-119A-6610-935BF765520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 t="4556" r="63514" b="14746"/>
          <a:stretch/>
        </p:blipFill>
        <p:spPr>
          <a:xfrm>
            <a:off x="1401287" y="0"/>
            <a:ext cx="2675880" cy="6858000"/>
          </a:xfrm>
        </p:spPr>
      </p:pic>
      <p:cxnSp>
        <p:nvCxnSpPr>
          <p:cNvPr id="6" name="Straight Connector 5">
            <a:extLst>
              <a:ext uri="{FF2B5EF4-FFF2-40B4-BE49-F238E27FC236}">
                <a16:creationId xmlns:a16="http://schemas.microsoft.com/office/drawing/2014/main" id="{1EBEF17D-DBF6-53DB-5387-5D51CFB7EFF0}"/>
              </a:ext>
            </a:extLst>
          </p:cNvPr>
          <p:cNvCxnSpPr>
            <a:cxnSpLocks/>
          </p:cNvCxnSpPr>
          <p:nvPr/>
        </p:nvCxnSpPr>
        <p:spPr>
          <a:xfrm flipV="1">
            <a:off x="3040380" y="3749040"/>
            <a:ext cx="4401017" cy="14058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BA7FF07-8530-D330-66CD-512572B8B060}"/>
              </a:ext>
            </a:extLst>
          </p:cNvPr>
          <p:cNvCxnSpPr>
            <a:cxnSpLocks/>
          </p:cNvCxnSpPr>
          <p:nvPr/>
        </p:nvCxnSpPr>
        <p:spPr>
          <a:xfrm flipV="1">
            <a:off x="3120390" y="3954780"/>
            <a:ext cx="4183380" cy="15773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886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diagram of the veins of the leg&#10;&#10;Description automatically generated">
            <a:extLst>
              <a:ext uri="{FF2B5EF4-FFF2-40B4-BE49-F238E27FC236}">
                <a16:creationId xmlns:a16="http://schemas.microsoft.com/office/drawing/2014/main" id="{BF9FE3D5-3627-5400-7173-D0A8687F2857}"/>
              </a:ext>
            </a:extLst>
          </p:cNvPr>
          <p:cNvPicPr>
            <a:picLocks noChangeAspect="1"/>
          </p:cNvPicPr>
          <p:nvPr/>
        </p:nvPicPr>
        <p:blipFill rotWithShape="1">
          <a:blip r:embed="rId2">
            <a:extLst>
              <a:ext uri="{28A0092B-C50C-407E-A947-70E740481C1C}">
                <a14:useLocalDpi xmlns:a14="http://schemas.microsoft.com/office/drawing/2010/main" val="0"/>
              </a:ext>
            </a:extLst>
          </a:blip>
          <a:srcRect l="37555" t="42461" b="3349"/>
          <a:stretch/>
        </p:blipFill>
        <p:spPr>
          <a:xfrm>
            <a:off x="0" y="0"/>
            <a:ext cx="6820185" cy="6858000"/>
          </a:xfrm>
          <a:prstGeom prst="rect">
            <a:avLst/>
          </a:prstGeom>
        </p:spPr>
      </p:pic>
      <p:pic>
        <p:nvPicPr>
          <p:cNvPr id="21" name="Picture 20">
            <a:extLst>
              <a:ext uri="{FF2B5EF4-FFF2-40B4-BE49-F238E27FC236}">
                <a16:creationId xmlns:a16="http://schemas.microsoft.com/office/drawing/2014/main" id="{F5112441-01CE-88E2-F41A-20AC4A42D562}"/>
              </a:ext>
            </a:extLst>
          </p:cNvPr>
          <p:cNvPicPr>
            <a:picLocks noChangeAspect="1"/>
          </p:cNvPicPr>
          <p:nvPr/>
        </p:nvPicPr>
        <p:blipFill>
          <a:blip r:embed="rId3"/>
          <a:stretch>
            <a:fillRect/>
          </a:stretch>
        </p:blipFill>
        <p:spPr>
          <a:xfrm>
            <a:off x="3744877" y="0"/>
            <a:ext cx="8447124" cy="3410852"/>
          </a:xfrm>
          <a:prstGeom prst="rect">
            <a:avLst/>
          </a:prstGeom>
        </p:spPr>
      </p:pic>
      <p:cxnSp>
        <p:nvCxnSpPr>
          <p:cNvPr id="22" name="Straight Connector 21">
            <a:extLst>
              <a:ext uri="{FF2B5EF4-FFF2-40B4-BE49-F238E27FC236}">
                <a16:creationId xmlns:a16="http://schemas.microsoft.com/office/drawing/2014/main" id="{890E80E7-F6EA-8FA9-B71B-7D4F5C078731}"/>
              </a:ext>
            </a:extLst>
          </p:cNvPr>
          <p:cNvCxnSpPr>
            <a:cxnSpLocks/>
          </p:cNvCxnSpPr>
          <p:nvPr/>
        </p:nvCxnSpPr>
        <p:spPr>
          <a:xfrm flipV="1">
            <a:off x="3126658" y="1394460"/>
            <a:ext cx="3365582" cy="26613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D16704-324E-6A72-A400-EAB594387208}"/>
              </a:ext>
            </a:extLst>
          </p:cNvPr>
          <p:cNvCxnSpPr>
            <a:cxnSpLocks/>
          </p:cNvCxnSpPr>
          <p:nvPr/>
        </p:nvCxnSpPr>
        <p:spPr>
          <a:xfrm flipV="1">
            <a:off x="3038169" y="1448357"/>
            <a:ext cx="3153073" cy="24994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1C45883C-585F-6FBD-BB94-1FD9D13F91DD}"/>
              </a:ext>
            </a:extLst>
          </p:cNvPr>
          <p:cNvPicPr>
            <a:picLocks noChangeAspect="1"/>
          </p:cNvPicPr>
          <p:nvPr/>
        </p:nvPicPr>
        <p:blipFill>
          <a:blip r:embed="rId4"/>
          <a:stretch>
            <a:fillRect/>
          </a:stretch>
        </p:blipFill>
        <p:spPr>
          <a:xfrm>
            <a:off x="6335662" y="3283917"/>
            <a:ext cx="5861670" cy="3571600"/>
          </a:xfrm>
          <a:prstGeom prst="rect">
            <a:avLst/>
          </a:prstGeom>
        </p:spPr>
      </p:pic>
      <p:sp>
        <p:nvSpPr>
          <p:cNvPr id="25" name="Rectangle 24">
            <a:extLst>
              <a:ext uri="{FF2B5EF4-FFF2-40B4-BE49-F238E27FC236}">
                <a16:creationId xmlns:a16="http://schemas.microsoft.com/office/drawing/2014/main" id="{99DA8FEE-C3A5-6796-DCAB-DBE9DFE0A889}"/>
              </a:ext>
            </a:extLst>
          </p:cNvPr>
          <p:cNvSpPr/>
          <p:nvPr/>
        </p:nvSpPr>
        <p:spPr>
          <a:xfrm>
            <a:off x="0" y="0"/>
            <a:ext cx="1634490" cy="1851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955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diagram of the veins of the leg&#10;&#10;Description automatically generated">
            <a:extLst>
              <a:ext uri="{FF2B5EF4-FFF2-40B4-BE49-F238E27FC236}">
                <a16:creationId xmlns:a16="http://schemas.microsoft.com/office/drawing/2014/main" id="{71786C59-2D5E-6EF2-138C-60E769ACFA67}"/>
              </a:ext>
            </a:extLst>
          </p:cNvPr>
          <p:cNvPicPr>
            <a:picLocks noChangeAspect="1"/>
          </p:cNvPicPr>
          <p:nvPr/>
        </p:nvPicPr>
        <p:blipFill rotWithShape="1">
          <a:blip r:embed="rId2">
            <a:extLst>
              <a:ext uri="{28A0092B-C50C-407E-A947-70E740481C1C}">
                <a14:useLocalDpi xmlns:a14="http://schemas.microsoft.com/office/drawing/2010/main" val="0"/>
              </a:ext>
            </a:extLst>
          </a:blip>
          <a:srcRect l="37555" t="42461" b="3349"/>
          <a:stretch/>
        </p:blipFill>
        <p:spPr>
          <a:xfrm>
            <a:off x="0" y="0"/>
            <a:ext cx="6820185" cy="6858000"/>
          </a:xfrm>
          <a:prstGeom prst="rect">
            <a:avLst/>
          </a:prstGeom>
        </p:spPr>
      </p:pic>
      <p:pic>
        <p:nvPicPr>
          <p:cNvPr id="9" name="Picture 8">
            <a:extLst>
              <a:ext uri="{FF2B5EF4-FFF2-40B4-BE49-F238E27FC236}">
                <a16:creationId xmlns:a16="http://schemas.microsoft.com/office/drawing/2014/main" id="{7E0B5D3F-FF27-A7F8-83DC-F7A9192D7380}"/>
              </a:ext>
            </a:extLst>
          </p:cNvPr>
          <p:cNvPicPr>
            <a:picLocks noChangeAspect="1"/>
          </p:cNvPicPr>
          <p:nvPr/>
        </p:nvPicPr>
        <p:blipFill>
          <a:blip r:embed="rId3"/>
          <a:stretch>
            <a:fillRect/>
          </a:stretch>
        </p:blipFill>
        <p:spPr>
          <a:xfrm>
            <a:off x="3744877" y="0"/>
            <a:ext cx="8447124" cy="3410852"/>
          </a:xfrm>
          <a:prstGeom prst="rect">
            <a:avLst/>
          </a:prstGeom>
        </p:spPr>
      </p:pic>
      <p:cxnSp>
        <p:nvCxnSpPr>
          <p:cNvPr id="4" name="Straight Connector 3">
            <a:extLst>
              <a:ext uri="{FF2B5EF4-FFF2-40B4-BE49-F238E27FC236}">
                <a16:creationId xmlns:a16="http://schemas.microsoft.com/office/drawing/2014/main" id="{1C670433-7BBE-4833-3961-ADE361809AF0}"/>
              </a:ext>
            </a:extLst>
          </p:cNvPr>
          <p:cNvCxnSpPr>
            <a:cxnSpLocks/>
          </p:cNvCxnSpPr>
          <p:nvPr/>
        </p:nvCxnSpPr>
        <p:spPr>
          <a:xfrm flipV="1">
            <a:off x="3474720" y="2503170"/>
            <a:ext cx="1840230" cy="18973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EA207C8-59EF-AE5F-E17F-3B2DAB89C907}"/>
              </a:ext>
            </a:extLst>
          </p:cNvPr>
          <p:cNvCxnSpPr>
            <a:cxnSpLocks/>
          </p:cNvCxnSpPr>
          <p:nvPr/>
        </p:nvCxnSpPr>
        <p:spPr>
          <a:xfrm flipV="1">
            <a:off x="3566160" y="2137410"/>
            <a:ext cx="1828800" cy="19888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B3B06B76-8905-89BB-8B89-0B88EA79282B}"/>
              </a:ext>
            </a:extLst>
          </p:cNvPr>
          <p:cNvPicPr>
            <a:picLocks noChangeAspect="1"/>
          </p:cNvPicPr>
          <p:nvPr/>
        </p:nvPicPr>
        <p:blipFill>
          <a:blip r:embed="rId4"/>
          <a:stretch>
            <a:fillRect/>
          </a:stretch>
        </p:blipFill>
        <p:spPr>
          <a:xfrm>
            <a:off x="6335662" y="3283917"/>
            <a:ext cx="5861670" cy="3571600"/>
          </a:xfrm>
          <a:prstGeom prst="rect">
            <a:avLst/>
          </a:prstGeom>
        </p:spPr>
      </p:pic>
      <p:sp>
        <p:nvSpPr>
          <p:cNvPr id="17" name="Rectangle 16">
            <a:extLst>
              <a:ext uri="{FF2B5EF4-FFF2-40B4-BE49-F238E27FC236}">
                <a16:creationId xmlns:a16="http://schemas.microsoft.com/office/drawing/2014/main" id="{17C55DE5-6C45-0637-B5CD-EF693C393E63}"/>
              </a:ext>
            </a:extLst>
          </p:cNvPr>
          <p:cNvSpPr/>
          <p:nvPr/>
        </p:nvSpPr>
        <p:spPr>
          <a:xfrm>
            <a:off x="0" y="0"/>
            <a:ext cx="1634490" cy="1851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739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diagram of the veins of the leg&#10;&#10;Description automatically generated">
            <a:extLst>
              <a:ext uri="{FF2B5EF4-FFF2-40B4-BE49-F238E27FC236}">
                <a16:creationId xmlns:a16="http://schemas.microsoft.com/office/drawing/2014/main" id="{85B50C78-ABC2-43AD-543C-A621776EF1F2}"/>
              </a:ext>
            </a:extLst>
          </p:cNvPr>
          <p:cNvPicPr>
            <a:picLocks noChangeAspect="1"/>
          </p:cNvPicPr>
          <p:nvPr/>
        </p:nvPicPr>
        <p:blipFill rotWithShape="1">
          <a:blip r:embed="rId2">
            <a:extLst>
              <a:ext uri="{28A0092B-C50C-407E-A947-70E740481C1C}">
                <a14:useLocalDpi xmlns:a14="http://schemas.microsoft.com/office/drawing/2010/main" val="0"/>
              </a:ext>
            </a:extLst>
          </a:blip>
          <a:srcRect l="59161" t="42461" b="3349"/>
          <a:stretch/>
        </p:blipFill>
        <p:spPr>
          <a:xfrm>
            <a:off x="0" y="0"/>
            <a:ext cx="4460443" cy="6858000"/>
          </a:xfrm>
          <a:prstGeom prst="rect">
            <a:avLst/>
          </a:prstGeom>
        </p:spPr>
      </p:pic>
      <p:pic>
        <p:nvPicPr>
          <p:cNvPr id="5" name="Picture 4">
            <a:extLst>
              <a:ext uri="{FF2B5EF4-FFF2-40B4-BE49-F238E27FC236}">
                <a16:creationId xmlns:a16="http://schemas.microsoft.com/office/drawing/2014/main" id="{1F28B820-0432-C4FD-62FD-4032476A578B}"/>
              </a:ext>
            </a:extLst>
          </p:cNvPr>
          <p:cNvPicPr>
            <a:picLocks noChangeAspect="1"/>
          </p:cNvPicPr>
          <p:nvPr/>
        </p:nvPicPr>
        <p:blipFill>
          <a:blip r:embed="rId3"/>
          <a:stretch>
            <a:fillRect/>
          </a:stretch>
        </p:blipFill>
        <p:spPr>
          <a:xfrm>
            <a:off x="3714750" y="0"/>
            <a:ext cx="8477250" cy="3392601"/>
          </a:xfrm>
          <a:prstGeom prst="rect">
            <a:avLst/>
          </a:prstGeom>
        </p:spPr>
      </p:pic>
      <p:pic>
        <p:nvPicPr>
          <p:cNvPr id="7" name="Picture 6">
            <a:extLst>
              <a:ext uri="{FF2B5EF4-FFF2-40B4-BE49-F238E27FC236}">
                <a16:creationId xmlns:a16="http://schemas.microsoft.com/office/drawing/2014/main" id="{F551BA9D-7E59-B64D-CF6E-F86D33071C02}"/>
              </a:ext>
            </a:extLst>
          </p:cNvPr>
          <p:cNvPicPr>
            <a:picLocks noChangeAspect="1"/>
          </p:cNvPicPr>
          <p:nvPr/>
        </p:nvPicPr>
        <p:blipFill>
          <a:blip r:embed="rId4"/>
          <a:stretch>
            <a:fillRect/>
          </a:stretch>
        </p:blipFill>
        <p:spPr>
          <a:xfrm>
            <a:off x="3714750" y="3526739"/>
            <a:ext cx="8477250" cy="3331261"/>
          </a:xfrm>
          <a:prstGeom prst="rect">
            <a:avLst/>
          </a:prstGeom>
        </p:spPr>
      </p:pic>
      <p:cxnSp>
        <p:nvCxnSpPr>
          <p:cNvPr id="9" name="Straight Connector 8">
            <a:extLst>
              <a:ext uri="{FF2B5EF4-FFF2-40B4-BE49-F238E27FC236}">
                <a16:creationId xmlns:a16="http://schemas.microsoft.com/office/drawing/2014/main" id="{001ED20D-0E9E-E432-60EF-7801B6866E75}"/>
              </a:ext>
            </a:extLst>
          </p:cNvPr>
          <p:cNvCxnSpPr>
            <a:cxnSpLocks/>
          </p:cNvCxnSpPr>
          <p:nvPr/>
        </p:nvCxnSpPr>
        <p:spPr>
          <a:xfrm>
            <a:off x="1154430" y="3331261"/>
            <a:ext cx="4080510" cy="1617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BD1FB95-3241-10C2-7066-D5DD5978761A}"/>
              </a:ext>
            </a:extLst>
          </p:cNvPr>
          <p:cNvCxnSpPr>
            <a:cxnSpLocks/>
          </p:cNvCxnSpPr>
          <p:nvPr/>
        </p:nvCxnSpPr>
        <p:spPr>
          <a:xfrm flipV="1">
            <a:off x="971550" y="1044571"/>
            <a:ext cx="4762236" cy="18357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134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diagram of a human leg&#10;&#10;Description automatically generated">
            <a:extLst>
              <a:ext uri="{FF2B5EF4-FFF2-40B4-BE49-F238E27FC236}">
                <a16:creationId xmlns:a16="http://schemas.microsoft.com/office/drawing/2014/main" id="{916AE5B8-8F86-A18B-677D-BFCE86EB8B03}"/>
              </a:ext>
            </a:extLst>
          </p:cNvPr>
          <p:cNvPicPr>
            <a:picLocks noChangeAspect="1"/>
          </p:cNvPicPr>
          <p:nvPr/>
        </p:nvPicPr>
        <p:blipFill rotWithShape="1">
          <a:blip r:embed="rId2">
            <a:extLst>
              <a:ext uri="{28A0092B-C50C-407E-A947-70E740481C1C}">
                <a14:useLocalDpi xmlns:a14="http://schemas.microsoft.com/office/drawing/2010/main" val="0"/>
              </a:ext>
            </a:extLst>
          </a:blip>
          <a:srcRect l="57880"/>
          <a:stretch/>
        </p:blipFill>
        <p:spPr>
          <a:xfrm>
            <a:off x="2038350" y="0"/>
            <a:ext cx="4057650" cy="6807761"/>
          </a:xfrm>
          <a:prstGeom prst="rect">
            <a:avLst/>
          </a:prstGeom>
        </p:spPr>
      </p:pic>
      <p:pic>
        <p:nvPicPr>
          <p:cNvPr id="6" name="Picture 5" descr="A close-up of an ultrasound&#10;&#10;Description automatically generated">
            <a:extLst>
              <a:ext uri="{FF2B5EF4-FFF2-40B4-BE49-F238E27FC236}">
                <a16:creationId xmlns:a16="http://schemas.microsoft.com/office/drawing/2014/main" id="{8E076EF8-CA0E-6BDD-AFB2-53BEC8189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370" y="0"/>
            <a:ext cx="3371850" cy="3803288"/>
          </a:xfrm>
          <a:prstGeom prst="rect">
            <a:avLst/>
          </a:prstGeom>
        </p:spPr>
      </p:pic>
      <p:pic>
        <p:nvPicPr>
          <p:cNvPr id="7" name="Picture 6">
            <a:extLst>
              <a:ext uri="{FF2B5EF4-FFF2-40B4-BE49-F238E27FC236}">
                <a16:creationId xmlns:a16="http://schemas.microsoft.com/office/drawing/2014/main" id="{17A2A9C7-A347-855E-99AD-870383BBA070}"/>
              </a:ext>
            </a:extLst>
          </p:cNvPr>
          <p:cNvPicPr>
            <a:picLocks noChangeAspect="1"/>
          </p:cNvPicPr>
          <p:nvPr/>
        </p:nvPicPr>
        <p:blipFill>
          <a:blip r:embed="rId4"/>
          <a:stretch>
            <a:fillRect/>
          </a:stretch>
        </p:blipFill>
        <p:spPr>
          <a:xfrm>
            <a:off x="3554729" y="3777283"/>
            <a:ext cx="8637271" cy="3090242"/>
          </a:xfrm>
          <a:prstGeom prst="rect">
            <a:avLst/>
          </a:prstGeom>
        </p:spPr>
      </p:pic>
      <p:cxnSp>
        <p:nvCxnSpPr>
          <p:cNvPr id="8" name="Straight Connector 7">
            <a:extLst>
              <a:ext uri="{FF2B5EF4-FFF2-40B4-BE49-F238E27FC236}">
                <a16:creationId xmlns:a16="http://schemas.microsoft.com/office/drawing/2014/main" id="{FB3F5CB0-587F-EBF3-CB87-73922A7BC8A8}"/>
              </a:ext>
            </a:extLst>
          </p:cNvPr>
          <p:cNvCxnSpPr>
            <a:cxnSpLocks/>
          </p:cNvCxnSpPr>
          <p:nvPr/>
        </p:nvCxnSpPr>
        <p:spPr>
          <a:xfrm>
            <a:off x="3326130" y="1943100"/>
            <a:ext cx="2268854" cy="29946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E291320-7635-08CB-4CDC-068FD9D7BA3B}"/>
              </a:ext>
            </a:extLst>
          </p:cNvPr>
          <p:cNvCxnSpPr>
            <a:cxnSpLocks/>
          </p:cNvCxnSpPr>
          <p:nvPr/>
        </p:nvCxnSpPr>
        <p:spPr>
          <a:xfrm>
            <a:off x="3028950" y="560070"/>
            <a:ext cx="5905236" cy="11584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924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n ultrasound&#10;&#10;Description automatically generated">
            <a:extLst>
              <a:ext uri="{FF2B5EF4-FFF2-40B4-BE49-F238E27FC236}">
                <a16:creationId xmlns:a16="http://schemas.microsoft.com/office/drawing/2014/main" id="{DB82F039-3364-2C12-70E3-9406E458B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343" y="2908118"/>
            <a:ext cx="4463143" cy="3949882"/>
          </a:xfrm>
          <a:prstGeom prst="rect">
            <a:avLst/>
          </a:prstGeom>
        </p:spPr>
      </p:pic>
      <p:pic>
        <p:nvPicPr>
          <p:cNvPr id="9" name="Content Placeholder 5" descr="A diagram of a human leg&#10;&#10;Description automatically generated">
            <a:extLst>
              <a:ext uri="{FF2B5EF4-FFF2-40B4-BE49-F238E27FC236}">
                <a16:creationId xmlns:a16="http://schemas.microsoft.com/office/drawing/2014/main" id="{B565D044-B9F7-6F33-64A7-9F3D8813DCED}"/>
              </a:ext>
            </a:extLst>
          </p:cNvPr>
          <p:cNvPicPr>
            <a:picLocks noChangeAspect="1"/>
          </p:cNvPicPr>
          <p:nvPr/>
        </p:nvPicPr>
        <p:blipFill rotWithShape="1">
          <a:blip r:embed="rId3">
            <a:extLst>
              <a:ext uri="{28A0092B-C50C-407E-A947-70E740481C1C}">
                <a14:useLocalDpi xmlns:a14="http://schemas.microsoft.com/office/drawing/2010/main" val="0"/>
              </a:ext>
            </a:extLst>
          </a:blip>
          <a:srcRect l="-115" r="41957"/>
          <a:stretch/>
        </p:blipFill>
        <p:spPr>
          <a:xfrm>
            <a:off x="0" y="0"/>
            <a:ext cx="5605829" cy="6811590"/>
          </a:xfrm>
          <a:prstGeom prst="rect">
            <a:avLst/>
          </a:prstGeom>
        </p:spPr>
      </p:pic>
      <p:cxnSp>
        <p:nvCxnSpPr>
          <p:cNvPr id="10" name="Straight Connector 9">
            <a:extLst>
              <a:ext uri="{FF2B5EF4-FFF2-40B4-BE49-F238E27FC236}">
                <a16:creationId xmlns:a16="http://schemas.microsoft.com/office/drawing/2014/main" id="{0F90D617-8D23-8688-545C-7BE2F7DDDB85}"/>
              </a:ext>
            </a:extLst>
          </p:cNvPr>
          <p:cNvCxnSpPr>
            <a:cxnSpLocks/>
          </p:cNvCxnSpPr>
          <p:nvPr/>
        </p:nvCxnSpPr>
        <p:spPr>
          <a:xfrm>
            <a:off x="2606040" y="2908118"/>
            <a:ext cx="5310648" cy="16638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F1C5BD68-7C73-B710-6DB3-4A9E45406911}"/>
              </a:ext>
            </a:extLst>
          </p:cNvPr>
          <p:cNvPicPr>
            <a:picLocks noChangeAspect="1"/>
          </p:cNvPicPr>
          <p:nvPr/>
        </p:nvPicPr>
        <p:blipFill>
          <a:blip r:embed="rId4"/>
          <a:stretch>
            <a:fillRect/>
          </a:stretch>
        </p:blipFill>
        <p:spPr>
          <a:xfrm>
            <a:off x="3641376" y="2268"/>
            <a:ext cx="8550624" cy="2889522"/>
          </a:xfrm>
          <a:prstGeom prst="rect">
            <a:avLst/>
          </a:prstGeom>
        </p:spPr>
      </p:pic>
      <p:cxnSp>
        <p:nvCxnSpPr>
          <p:cNvPr id="11" name="Straight Connector 10">
            <a:extLst>
              <a:ext uri="{FF2B5EF4-FFF2-40B4-BE49-F238E27FC236}">
                <a16:creationId xmlns:a16="http://schemas.microsoft.com/office/drawing/2014/main" id="{8C713169-8361-3490-9FAE-CC624CA6A2C2}"/>
              </a:ext>
            </a:extLst>
          </p:cNvPr>
          <p:cNvCxnSpPr>
            <a:cxnSpLocks/>
          </p:cNvCxnSpPr>
          <p:nvPr/>
        </p:nvCxnSpPr>
        <p:spPr>
          <a:xfrm flipV="1">
            <a:off x="2699657" y="1034143"/>
            <a:ext cx="3254829" cy="29320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638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AF82-7025-F6F3-19A0-A8B44B8D5A18}"/>
              </a:ext>
            </a:extLst>
          </p:cNvPr>
          <p:cNvSpPr>
            <a:spLocks noGrp="1"/>
          </p:cNvSpPr>
          <p:nvPr>
            <p:ph type="title"/>
          </p:nvPr>
        </p:nvSpPr>
        <p:spPr/>
        <p:txBody>
          <a:bodyPr/>
          <a:lstStyle/>
          <a:p>
            <a:r>
              <a:rPr lang="en-GB" dirty="0"/>
              <a:t>Case study 1:</a:t>
            </a:r>
          </a:p>
        </p:txBody>
      </p:sp>
      <p:sp>
        <p:nvSpPr>
          <p:cNvPr id="3" name="Content Placeholder 2">
            <a:extLst>
              <a:ext uri="{FF2B5EF4-FFF2-40B4-BE49-F238E27FC236}">
                <a16:creationId xmlns:a16="http://schemas.microsoft.com/office/drawing/2014/main" id="{96A0542E-1431-18CD-6616-A757A44A6B88}"/>
              </a:ext>
            </a:extLst>
          </p:cNvPr>
          <p:cNvSpPr>
            <a:spLocks noGrp="1"/>
          </p:cNvSpPr>
          <p:nvPr>
            <p:ph idx="1"/>
          </p:nvPr>
        </p:nvSpPr>
        <p:spPr/>
        <p:txBody>
          <a:bodyPr/>
          <a:lstStyle/>
          <a:p>
            <a:r>
              <a:rPr lang="en-GB" dirty="0"/>
              <a:t>28y/o male</a:t>
            </a:r>
          </a:p>
          <a:p>
            <a:endParaRPr lang="en-GB" dirty="0"/>
          </a:p>
          <a:p>
            <a:endParaRPr lang="en-GB" dirty="0"/>
          </a:p>
          <a:p>
            <a:r>
              <a:rPr lang="en-GB" dirty="0"/>
              <a:t>Presented to A&amp;E with calf pain and swelling</a:t>
            </a:r>
          </a:p>
          <a:p>
            <a:endParaRPr lang="en-GB" dirty="0"/>
          </a:p>
          <a:p>
            <a:endParaRPr lang="en-GB" dirty="0"/>
          </a:p>
          <a:p>
            <a:r>
              <a:rPr lang="en-GB" dirty="0"/>
              <a:t>D-dimer = 913</a:t>
            </a:r>
          </a:p>
        </p:txBody>
      </p:sp>
    </p:spTree>
    <p:extLst>
      <p:ext uri="{BB962C8B-B14F-4D97-AF65-F5344CB8AC3E}">
        <p14:creationId xmlns:p14="http://schemas.microsoft.com/office/powerpoint/2010/main" val="253833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51DEA-878E-55BF-660C-204C89004953}"/>
              </a:ext>
            </a:extLst>
          </p:cNvPr>
          <p:cNvPicPr>
            <a:picLocks noChangeAspect="1"/>
          </p:cNvPicPr>
          <p:nvPr/>
        </p:nvPicPr>
        <p:blipFill>
          <a:blip r:embed="rId2"/>
          <a:stretch>
            <a:fillRect/>
          </a:stretch>
        </p:blipFill>
        <p:spPr>
          <a:xfrm>
            <a:off x="1" y="0"/>
            <a:ext cx="5852160" cy="3433912"/>
          </a:xfrm>
          <a:prstGeom prst="rect">
            <a:avLst/>
          </a:prstGeom>
        </p:spPr>
      </p:pic>
      <p:pic>
        <p:nvPicPr>
          <p:cNvPr id="2" name="Picture 1">
            <a:extLst>
              <a:ext uri="{FF2B5EF4-FFF2-40B4-BE49-F238E27FC236}">
                <a16:creationId xmlns:a16="http://schemas.microsoft.com/office/drawing/2014/main" id="{C98C52AC-7933-8D8D-B433-00799237CF75}"/>
              </a:ext>
            </a:extLst>
          </p:cNvPr>
          <p:cNvPicPr>
            <a:picLocks noChangeAspect="1"/>
          </p:cNvPicPr>
          <p:nvPr/>
        </p:nvPicPr>
        <p:blipFill>
          <a:blip r:embed="rId3"/>
          <a:stretch>
            <a:fillRect/>
          </a:stretch>
        </p:blipFill>
        <p:spPr>
          <a:xfrm>
            <a:off x="6275427" y="0"/>
            <a:ext cx="5916572" cy="3429000"/>
          </a:xfrm>
          <a:prstGeom prst="rect">
            <a:avLst/>
          </a:prstGeom>
        </p:spPr>
      </p:pic>
      <p:pic>
        <p:nvPicPr>
          <p:cNvPr id="4" name="Picture 3">
            <a:extLst>
              <a:ext uri="{FF2B5EF4-FFF2-40B4-BE49-F238E27FC236}">
                <a16:creationId xmlns:a16="http://schemas.microsoft.com/office/drawing/2014/main" id="{F2C3A636-EFF9-88F9-1E50-558554BB8F44}"/>
              </a:ext>
            </a:extLst>
          </p:cNvPr>
          <p:cNvPicPr>
            <a:picLocks noChangeAspect="1"/>
          </p:cNvPicPr>
          <p:nvPr/>
        </p:nvPicPr>
        <p:blipFill rotWithShape="1">
          <a:blip r:embed="rId4"/>
          <a:srcRect t="22799" b="3967"/>
          <a:stretch/>
        </p:blipFill>
        <p:spPr>
          <a:xfrm>
            <a:off x="899404" y="3429000"/>
            <a:ext cx="10393192" cy="3430774"/>
          </a:xfrm>
          <a:prstGeom prst="rect">
            <a:avLst/>
          </a:prstGeom>
        </p:spPr>
      </p:pic>
      <p:cxnSp>
        <p:nvCxnSpPr>
          <p:cNvPr id="6" name="Straight Arrow Connector 5">
            <a:extLst>
              <a:ext uri="{FF2B5EF4-FFF2-40B4-BE49-F238E27FC236}">
                <a16:creationId xmlns:a16="http://schemas.microsoft.com/office/drawing/2014/main" id="{5566DBFA-621F-4689-1624-6DD72545C6C7}"/>
              </a:ext>
            </a:extLst>
          </p:cNvPr>
          <p:cNvCxnSpPr/>
          <p:nvPr/>
        </p:nvCxnSpPr>
        <p:spPr>
          <a:xfrm flipV="1">
            <a:off x="4052454" y="2086940"/>
            <a:ext cx="83127" cy="62939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08E304C2-C8A5-DA64-5851-DF7210D72565}"/>
              </a:ext>
            </a:extLst>
          </p:cNvPr>
          <p:cNvCxnSpPr>
            <a:cxnSpLocks/>
          </p:cNvCxnSpPr>
          <p:nvPr/>
        </p:nvCxnSpPr>
        <p:spPr>
          <a:xfrm flipH="1">
            <a:off x="9761220" y="567492"/>
            <a:ext cx="97674" cy="64408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298DAA94-D9D0-524C-A9BD-8DD2216C1D7D}"/>
              </a:ext>
            </a:extLst>
          </p:cNvPr>
          <p:cNvCxnSpPr/>
          <p:nvPr/>
        </p:nvCxnSpPr>
        <p:spPr>
          <a:xfrm flipV="1">
            <a:off x="3176154" y="5736920"/>
            <a:ext cx="83127" cy="62939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3731B16-A25D-74E6-06C0-404A3B1FCB09}"/>
              </a:ext>
            </a:extLst>
          </p:cNvPr>
          <p:cNvCxnSpPr>
            <a:cxnSpLocks/>
          </p:cNvCxnSpPr>
          <p:nvPr/>
        </p:nvCxnSpPr>
        <p:spPr>
          <a:xfrm flipH="1">
            <a:off x="8468244" y="4057650"/>
            <a:ext cx="229986" cy="64008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D3CD2E8-F225-47AD-7BF5-C10EF2A8848A}"/>
              </a:ext>
            </a:extLst>
          </p:cNvPr>
          <p:cNvCxnSpPr>
            <a:cxnSpLocks/>
          </p:cNvCxnSpPr>
          <p:nvPr/>
        </p:nvCxnSpPr>
        <p:spPr>
          <a:xfrm flipH="1" flipV="1">
            <a:off x="4309110" y="4858782"/>
            <a:ext cx="535946" cy="35507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48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A0A125-38B1-0ACE-F863-01D8002A6494}"/>
              </a:ext>
            </a:extLst>
          </p:cNvPr>
          <p:cNvPicPr>
            <a:picLocks noChangeAspect="1"/>
          </p:cNvPicPr>
          <p:nvPr/>
        </p:nvPicPr>
        <p:blipFill>
          <a:blip r:embed="rId2"/>
          <a:stretch>
            <a:fillRect/>
          </a:stretch>
        </p:blipFill>
        <p:spPr>
          <a:xfrm>
            <a:off x="906483" y="-15929"/>
            <a:ext cx="10379034" cy="6889858"/>
          </a:xfrm>
          <a:prstGeom prst="rect">
            <a:avLst/>
          </a:prstGeom>
        </p:spPr>
      </p:pic>
    </p:spTree>
    <p:extLst>
      <p:ext uri="{BB962C8B-B14F-4D97-AF65-F5344CB8AC3E}">
        <p14:creationId xmlns:p14="http://schemas.microsoft.com/office/powerpoint/2010/main" val="114904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3D84D-25C4-9E1C-2FF6-8F7FD0DFD5DB}"/>
              </a:ext>
            </a:extLst>
          </p:cNvPr>
          <p:cNvPicPr>
            <a:picLocks noChangeAspect="1"/>
          </p:cNvPicPr>
          <p:nvPr/>
        </p:nvPicPr>
        <p:blipFill>
          <a:blip r:embed="rId2"/>
          <a:stretch>
            <a:fillRect/>
          </a:stretch>
        </p:blipFill>
        <p:spPr>
          <a:xfrm>
            <a:off x="452103" y="13043"/>
            <a:ext cx="10463547" cy="6844957"/>
          </a:xfrm>
          <a:prstGeom prst="rect">
            <a:avLst/>
          </a:prstGeom>
        </p:spPr>
      </p:pic>
    </p:spTree>
    <p:extLst>
      <p:ext uri="{BB962C8B-B14F-4D97-AF65-F5344CB8AC3E}">
        <p14:creationId xmlns:p14="http://schemas.microsoft.com/office/powerpoint/2010/main" val="362461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6A818332-C546-A2E7-0292-3ACDD3AA77EE}"/>
              </a:ext>
            </a:extLst>
          </p:cNvPr>
          <p:cNvSpPr/>
          <p:nvPr/>
        </p:nvSpPr>
        <p:spPr>
          <a:xfrm>
            <a:off x="2258290" y="402276"/>
            <a:ext cx="7675418" cy="6053447"/>
          </a:xfrm>
          <a:prstGeom prst="triangl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EDAE865-E143-69C2-90F5-D3BCC4EB9D4B}"/>
              </a:ext>
            </a:extLst>
          </p:cNvPr>
          <p:cNvSpPr txBox="1"/>
          <p:nvPr/>
        </p:nvSpPr>
        <p:spPr>
          <a:xfrm>
            <a:off x="4656210" y="-96486"/>
            <a:ext cx="2607765" cy="584775"/>
          </a:xfrm>
          <a:prstGeom prst="rect">
            <a:avLst/>
          </a:prstGeom>
          <a:noFill/>
        </p:spPr>
        <p:txBody>
          <a:bodyPr wrap="none" rtlCol="0">
            <a:spAutoFit/>
          </a:bodyPr>
          <a:lstStyle/>
          <a:p>
            <a:r>
              <a:rPr lang="en-GB" sz="3200" dirty="0"/>
              <a:t>Venous</a:t>
            </a:r>
            <a:r>
              <a:rPr lang="en-GB" sz="2400" dirty="0"/>
              <a:t> </a:t>
            </a:r>
            <a:r>
              <a:rPr lang="en-GB" sz="3200" dirty="0"/>
              <a:t>stasis</a:t>
            </a:r>
            <a:endParaRPr lang="en-GB" sz="2400" dirty="0"/>
          </a:p>
        </p:txBody>
      </p:sp>
      <p:sp>
        <p:nvSpPr>
          <p:cNvPr id="8" name="TextBox 7">
            <a:extLst>
              <a:ext uri="{FF2B5EF4-FFF2-40B4-BE49-F238E27FC236}">
                <a16:creationId xmlns:a16="http://schemas.microsoft.com/office/drawing/2014/main" id="{1099B3D4-E9F2-C0F0-C3D2-A46BE18351B0}"/>
              </a:ext>
            </a:extLst>
          </p:cNvPr>
          <p:cNvSpPr txBox="1"/>
          <p:nvPr/>
        </p:nvSpPr>
        <p:spPr>
          <a:xfrm>
            <a:off x="9351992" y="6369709"/>
            <a:ext cx="2840008" cy="584775"/>
          </a:xfrm>
          <a:prstGeom prst="rect">
            <a:avLst/>
          </a:prstGeom>
          <a:noFill/>
        </p:spPr>
        <p:txBody>
          <a:bodyPr wrap="none" rtlCol="0">
            <a:spAutoFit/>
          </a:bodyPr>
          <a:lstStyle/>
          <a:p>
            <a:r>
              <a:rPr lang="en-GB" sz="3200" dirty="0"/>
              <a:t>Venous trauma</a:t>
            </a:r>
          </a:p>
        </p:txBody>
      </p:sp>
      <p:sp>
        <p:nvSpPr>
          <p:cNvPr id="9" name="TextBox 8">
            <a:extLst>
              <a:ext uri="{FF2B5EF4-FFF2-40B4-BE49-F238E27FC236}">
                <a16:creationId xmlns:a16="http://schemas.microsoft.com/office/drawing/2014/main" id="{C8C58244-AA8F-2659-2F76-CEB2BA11E5D0}"/>
              </a:ext>
            </a:extLst>
          </p:cNvPr>
          <p:cNvSpPr txBox="1"/>
          <p:nvPr/>
        </p:nvSpPr>
        <p:spPr>
          <a:xfrm>
            <a:off x="0" y="6369710"/>
            <a:ext cx="3505255" cy="584775"/>
          </a:xfrm>
          <a:prstGeom prst="rect">
            <a:avLst/>
          </a:prstGeom>
          <a:noFill/>
        </p:spPr>
        <p:txBody>
          <a:bodyPr wrap="none" rtlCol="0">
            <a:spAutoFit/>
          </a:bodyPr>
          <a:lstStyle/>
          <a:p>
            <a:r>
              <a:rPr lang="en-GB" sz="3200" dirty="0"/>
              <a:t>Hypercoagulability</a:t>
            </a:r>
            <a:endParaRPr lang="en-GB" sz="2400" dirty="0"/>
          </a:p>
        </p:txBody>
      </p:sp>
      <p:sp>
        <p:nvSpPr>
          <p:cNvPr id="10" name="Title 1">
            <a:extLst>
              <a:ext uri="{FF2B5EF4-FFF2-40B4-BE49-F238E27FC236}">
                <a16:creationId xmlns:a16="http://schemas.microsoft.com/office/drawing/2014/main" id="{F8757732-C24B-2F82-4F0C-54984DE2FEAB}"/>
              </a:ext>
            </a:extLst>
          </p:cNvPr>
          <p:cNvSpPr>
            <a:spLocks noGrp="1"/>
          </p:cNvSpPr>
          <p:nvPr>
            <p:ph type="title"/>
          </p:nvPr>
        </p:nvSpPr>
        <p:spPr>
          <a:xfrm>
            <a:off x="4205349" y="1907177"/>
            <a:ext cx="3781302" cy="3853543"/>
          </a:xfrm>
        </p:spPr>
        <p:txBody>
          <a:bodyPr>
            <a:normAutofit/>
          </a:bodyPr>
          <a:lstStyle/>
          <a:p>
            <a:pPr algn="ctr"/>
            <a:r>
              <a:rPr lang="en-GB" dirty="0"/>
              <a:t>What </a:t>
            </a:r>
            <a:br>
              <a:rPr lang="en-GB" dirty="0"/>
            </a:br>
            <a:r>
              <a:rPr lang="en-GB" dirty="0"/>
              <a:t>causes clots?</a:t>
            </a:r>
            <a:br>
              <a:rPr lang="en-GB" dirty="0"/>
            </a:br>
            <a:br>
              <a:rPr lang="en-GB" dirty="0"/>
            </a:br>
            <a:br>
              <a:rPr lang="en-GB" dirty="0"/>
            </a:br>
            <a:r>
              <a:rPr lang="en-GB" dirty="0"/>
              <a:t>Virchow’s Triad</a:t>
            </a:r>
          </a:p>
        </p:txBody>
      </p:sp>
    </p:spTree>
    <p:extLst>
      <p:ext uri="{BB962C8B-B14F-4D97-AF65-F5344CB8AC3E}">
        <p14:creationId xmlns:p14="http://schemas.microsoft.com/office/powerpoint/2010/main" val="382391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993CF-2BA0-6B10-46AB-FA56E06509F6}"/>
              </a:ext>
            </a:extLst>
          </p:cNvPr>
          <p:cNvPicPr>
            <a:picLocks noChangeAspect="1"/>
          </p:cNvPicPr>
          <p:nvPr/>
        </p:nvPicPr>
        <p:blipFill>
          <a:blip r:embed="rId2"/>
          <a:stretch>
            <a:fillRect/>
          </a:stretch>
        </p:blipFill>
        <p:spPr>
          <a:xfrm>
            <a:off x="57918" y="365166"/>
            <a:ext cx="12076164" cy="6127668"/>
          </a:xfrm>
          <a:prstGeom prst="rect">
            <a:avLst/>
          </a:prstGeom>
        </p:spPr>
      </p:pic>
      <p:cxnSp>
        <p:nvCxnSpPr>
          <p:cNvPr id="2" name="Straight Arrow Connector 1">
            <a:extLst>
              <a:ext uri="{FF2B5EF4-FFF2-40B4-BE49-F238E27FC236}">
                <a16:creationId xmlns:a16="http://schemas.microsoft.com/office/drawing/2014/main" id="{E216E1DC-1F60-AC97-5937-3195AA15816B}"/>
              </a:ext>
            </a:extLst>
          </p:cNvPr>
          <p:cNvCxnSpPr/>
          <p:nvPr/>
        </p:nvCxnSpPr>
        <p:spPr>
          <a:xfrm flipV="1">
            <a:off x="6258444" y="4875860"/>
            <a:ext cx="83127" cy="62939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660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2243CE-076F-2669-4991-66DDA3CCBC51}"/>
              </a:ext>
            </a:extLst>
          </p:cNvPr>
          <p:cNvPicPr>
            <a:picLocks noChangeAspect="1"/>
          </p:cNvPicPr>
          <p:nvPr/>
        </p:nvPicPr>
        <p:blipFill>
          <a:blip r:embed="rId2"/>
          <a:stretch>
            <a:fillRect/>
          </a:stretch>
        </p:blipFill>
        <p:spPr>
          <a:xfrm>
            <a:off x="34515" y="439387"/>
            <a:ext cx="12122970" cy="6151418"/>
          </a:xfrm>
          <a:prstGeom prst="rect">
            <a:avLst/>
          </a:prstGeom>
        </p:spPr>
      </p:pic>
      <p:cxnSp>
        <p:nvCxnSpPr>
          <p:cNvPr id="2" name="Straight Arrow Connector 1">
            <a:extLst>
              <a:ext uri="{FF2B5EF4-FFF2-40B4-BE49-F238E27FC236}">
                <a16:creationId xmlns:a16="http://schemas.microsoft.com/office/drawing/2014/main" id="{E414EC6D-8A8A-751B-D5A7-5F4A355E38C6}"/>
              </a:ext>
            </a:extLst>
          </p:cNvPr>
          <p:cNvCxnSpPr>
            <a:cxnSpLocks/>
          </p:cNvCxnSpPr>
          <p:nvPr/>
        </p:nvCxnSpPr>
        <p:spPr>
          <a:xfrm flipH="1" flipV="1">
            <a:off x="7690311" y="3429000"/>
            <a:ext cx="493569" cy="63340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473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B7BF67-029A-E61A-E92F-5152C4A0F031}"/>
              </a:ext>
            </a:extLst>
          </p:cNvPr>
          <p:cNvPicPr>
            <a:picLocks noChangeAspect="1"/>
          </p:cNvPicPr>
          <p:nvPr/>
        </p:nvPicPr>
        <p:blipFill>
          <a:blip r:embed="rId2"/>
          <a:stretch>
            <a:fillRect/>
          </a:stretch>
        </p:blipFill>
        <p:spPr>
          <a:xfrm>
            <a:off x="13155" y="403761"/>
            <a:ext cx="12178845" cy="6047509"/>
          </a:xfrm>
          <a:prstGeom prst="rect">
            <a:avLst/>
          </a:prstGeom>
        </p:spPr>
      </p:pic>
    </p:spTree>
    <p:extLst>
      <p:ext uri="{BB962C8B-B14F-4D97-AF65-F5344CB8AC3E}">
        <p14:creationId xmlns:p14="http://schemas.microsoft.com/office/powerpoint/2010/main" val="35772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DDE7F1-6CE6-3245-305F-8EE7E69205BC}"/>
              </a:ext>
            </a:extLst>
          </p:cNvPr>
          <p:cNvPicPr>
            <a:picLocks noChangeAspect="1"/>
          </p:cNvPicPr>
          <p:nvPr/>
        </p:nvPicPr>
        <p:blipFill>
          <a:blip r:embed="rId2"/>
          <a:stretch>
            <a:fillRect/>
          </a:stretch>
        </p:blipFill>
        <p:spPr>
          <a:xfrm>
            <a:off x="19261" y="157348"/>
            <a:ext cx="12172739" cy="6543304"/>
          </a:xfrm>
          <a:prstGeom prst="rect">
            <a:avLst/>
          </a:prstGeom>
        </p:spPr>
      </p:pic>
    </p:spTree>
    <p:extLst>
      <p:ext uri="{BB962C8B-B14F-4D97-AF65-F5344CB8AC3E}">
        <p14:creationId xmlns:p14="http://schemas.microsoft.com/office/powerpoint/2010/main" val="107508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8245C1-4837-FF8D-E8A5-82E166F12179}"/>
              </a:ext>
            </a:extLst>
          </p:cNvPr>
          <p:cNvPicPr>
            <a:picLocks noChangeAspect="1"/>
          </p:cNvPicPr>
          <p:nvPr/>
        </p:nvPicPr>
        <p:blipFill>
          <a:blip r:embed="rId2"/>
          <a:stretch>
            <a:fillRect/>
          </a:stretch>
        </p:blipFill>
        <p:spPr>
          <a:xfrm>
            <a:off x="6096000" y="0"/>
            <a:ext cx="6096000" cy="3449143"/>
          </a:xfrm>
          <a:prstGeom prst="rect">
            <a:avLst/>
          </a:prstGeom>
        </p:spPr>
      </p:pic>
      <p:pic>
        <p:nvPicPr>
          <p:cNvPr id="6" name="Picture 5">
            <a:extLst>
              <a:ext uri="{FF2B5EF4-FFF2-40B4-BE49-F238E27FC236}">
                <a16:creationId xmlns:a16="http://schemas.microsoft.com/office/drawing/2014/main" id="{864DF03B-F1ED-646A-FDFA-33C2E3CBA9FB}"/>
              </a:ext>
            </a:extLst>
          </p:cNvPr>
          <p:cNvPicPr>
            <a:picLocks noChangeAspect="1"/>
          </p:cNvPicPr>
          <p:nvPr/>
        </p:nvPicPr>
        <p:blipFill>
          <a:blip r:embed="rId3"/>
          <a:stretch>
            <a:fillRect/>
          </a:stretch>
        </p:blipFill>
        <p:spPr>
          <a:xfrm>
            <a:off x="285010" y="0"/>
            <a:ext cx="5450774" cy="3452387"/>
          </a:xfrm>
          <a:prstGeom prst="rect">
            <a:avLst/>
          </a:prstGeom>
        </p:spPr>
      </p:pic>
      <p:pic>
        <p:nvPicPr>
          <p:cNvPr id="8" name="Picture 7">
            <a:extLst>
              <a:ext uri="{FF2B5EF4-FFF2-40B4-BE49-F238E27FC236}">
                <a16:creationId xmlns:a16="http://schemas.microsoft.com/office/drawing/2014/main" id="{5815A583-BEB5-0FA4-25D8-1B2E9243A277}"/>
              </a:ext>
            </a:extLst>
          </p:cNvPr>
          <p:cNvPicPr>
            <a:picLocks noChangeAspect="1"/>
          </p:cNvPicPr>
          <p:nvPr/>
        </p:nvPicPr>
        <p:blipFill rotWithShape="1">
          <a:blip r:embed="rId4"/>
          <a:srcRect t="10886"/>
          <a:stretch/>
        </p:blipFill>
        <p:spPr>
          <a:xfrm>
            <a:off x="1971724" y="3449143"/>
            <a:ext cx="8248552" cy="3408857"/>
          </a:xfrm>
          <a:prstGeom prst="rect">
            <a:avLst/>
          </a:prstGeom>
        </p:spPr>
      </p:pic>
      <p:cxnSp>
        <p:nvCxnSpPr>
          <p:cNvPr id="10" name="Straight Arrow Connector 9">
            <a:extLst>
              <a:ext uri="{FF2B5EF4-FFF2-40B4-BE49-F238E27FC236}">
                <a16:creationId xmlns:a16="http://schemas.microsoft.com/office/drawing/2014/main" id="{7DF06884-CED4-67B4-8331-6053724DD239}"/>
              </a:ext>
            </a:extLst>
          </p:cNvPr>
          <p:cNvCxnSpPr/>
          <p:nvPr/>
        </p:nvCxnSpPr>
        <p:spPr>
          <a:xfrm flipV="1">
            <a:off x="3978234" y="5890161"/>
            <a:ext cx="83127" cy="62939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D052E58C-26C2-C25E-0088-0ABC3B19FD1E}"/>
              </a:ext>
            </a:extLst>
          </p:cNvPr>
          <p:cNvSpPr txBox="1"/>
          <p:nvPr/>
        </p:nvSpPr>
        <p:spPr>
          <a:xfrm>
            <a:off x="7147876" y="4111978"/>
            <a:ext cx="1996124" cy="369332"/>
          </a:xfrm>
          <a:prstGeom prst="rect">
            <a:avLst/>
          </a:prstGeom>
          <a:noFill/>
        </p:spPr>
        <p:txBody>
          <a:bodyPr wrap="none" rtlCol="0">
            <a:spAutoFit/>
          </a:bodyPr>
          <a:lstStyle/>
          <a:p>
            <a:r>
              <a:rPr lang="en-GB" dirty="0">
                <a:solidFill>
                  <a:srgbClr val="FFFF00"/>
                </a:solidFill>
              </a:rPr>
              <a:t>With compression</a:t>
            </a:r>
          </a:p>
        </p:txBody>
      </p:sp>
    </p:spTree>
    <p:extLst>
      <p:ext uri="{BB962C8B-B14F-4D97-AF65-F5344CB8AC3E}">
        <p14:creationId xmlns:p14="http://schemas.microsoft.com/office/powerpoint/2010/main" val="1116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B6F763-838C-33DF-415E-B7940FBACE84}"/>
              </a:ext>
            </a:extLst>
          </p:cNvPr>
          <p:cNvPicPr>
            <a:picLocks noChangeAspect="1"/>
          </p:cNvPicPr>
          <p:nvPr/>
        </p:nvPicPr>
        <p:blipFill>
          <a:blip r:embed="rId2"/>
          <a:stretch>
            <a:fillRect/>
          </a:stretch>
        </p:blipFill>
        <p:spPr>
          <a:xfrm>
            <a:off x="736270" y="-7953"/>
            <a:ext cx="5082639" cy="3436953"/>
          </a:xfrm>
          <a:prstGeom prst="rect">
            <a:avLst/>
          </a:prstGeom>
        </p:spPr>
      </p:pic>
      <p:pic>
        <p:nvPicPr>
          <p:cNvPr id="7" name="Picture 6">
            <a:extLst>
              <a:ext uri="{FF2B5EF4-FFF2-40B4-BE49-F238E27FC236}">
                <a16:creationId xmlns:a16="http://schemas.microsoft.com/office/drawing/2014/main" id="{5D9A4DF6-DA44-7AE5-D730-504A1F3E183A}"/>
              </a:ext>
            </a:extLst>
          </p:cNvPr>
          <p:cNvPicPr>
            <a:picLocks noChangeAspect="1"/>
          </p:cNvPicPr>
          <p:nvPr/>
        </p:nvPicPr>
        <p:blipFill>
          <a:blip r:embed="rId3"/>
          <a:stretch>
            <a:fillRect/>
          </a:stretch>
        </p:blipFill>
        <p:spPr>
          <a:xfrm>
            <a:off x="6531429" y="-15575"/>
            <a:ext cx="5221184" cy="3444575"/>
          </a:xfrm>
          <a:prstGeom prst="rect">
            <a:avLst/>
          </a:prstGeom>
        </p:spPr>
      </p:pic>
      <p:pic>
        <p:nvPicPr>
          <p:cNvPr id="12" name="Picture 11">
            <a:extLst>
              <a:ext uri="{FF2B5EF4-FFF2-40B4-BE49-F238E27FC236}">
                <a16:creationId xmlns:a16="http://schemas.microsoft.com/office/drawing/2014/main" id="{9B2701CF-75C7-94F4-D9DB-B795EB7D9471}"/>
              </a:ext>
            </a:extLst>
          </p:cNvPr>
          <p:cNvPicPr>
            <a:picLocks noChangeAspect="1"/>
          </p:cNvPicPr>
          <p:nvPr/>
        </p:nvPicPr>
        <p:blipFill rotWithShape="1">
          <a:blip r:embed="rId4"/>
          <a:srcRect t="11382"/>
          <a:stretch/>
        </p:blipFill>
        <p:spPr>
          <a:xfrm>
            <a:off x="2072338" y="3420342"/>
            <a:ext cx="8205663" cy="3437658"/>
          </a:xfrm>
          <a:prstGeom prst="rect">
            <a:avLst/>
          </a:prstGeom>
        </p:spPr>
      </p:pic>
      <p:cxnSp>
        <p:nvCxnSpPr>
          <p:cNvPr id="10" name="Straight Arrow Connector 9">
            <a:extLst>
              <a:ext uri="{FF2B5EF4-FFF2-40B4-BE49-F238E27FC236}">
                <a16:creationId xmlns:a16="http://schemas.microsoft.com/office/drawing/2014/main" id="{6494EEC8-5FD5-142E-E70D-CC14F040F862}"/>
              </a:ext>
            </a:extLst>
          </p:cNvPr>
          <p:cNvCxnSpPr/>
          <p:nvPr/>
        </p:nvCxnSpPr>
        <p:spPr>
          <a:xfrm flipV="1">
            <a:off x="3823854" y="5664530"/>
            <a:ext cx="83127" cy="62939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C6C2C0B-6D96-D3E2-BE3C-2D912F38945A}"/>
              </a:ext>
            </a:extLst>
          </p:cNvPr>
          <p:cNvSpPr txBox="1"/>
          <p:nvPr/>
        </p:nvSpPr>
        <p:spPr>
          <a:xfrm>
            <a:off x="7585015" y="5609894"/>
            <a:ext cx="1996124" cy="369332"/>
          </a:xfrm>
          <a:prstGeom prst="rect">
            <a:avLst/>
          </a:prstGeom>
          <a:noFill/>
        </p:spPr>
        <p:txBody>
          <a:bodyPr wrap="none" rtlCol="0">
            <a:spAutoFit/>
          </a:bodyPr>
          <a:lstStyle/>
          <a:p>
            <a:r>
              <a:rPr lang="en-GB" dirty="0">
                <a:solidFill>
                  <a:srgbClr val="FFFF00"/>
                </a:solidFill>
              </a:rPr>
              <a:t>With compression</a:t>
            </a:r>
          </a:p>
        </p:txBody>
      </p:sp>
    </p:spTree>
    <p:extLst>
      <p:ext uri="{BB962C8B-B14F-4D97-AF65-F5344CB8AC3E}">
        <p14:creationId xmlns:p14="http://schemas.microsoft.com/office/powerpoint/2010/main" val="108256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8DAE22-E0A4-EC97-2159-967F38B0334F}"/>
              </a:ext>
            </a:extLst>
          </p:cNvPr>
          <p:cNvPicPr>
            <a:picLocks noChangeAspect="1"/>
          </p:cNvPicPr>
          <p:nvPr/>
        </p:nvPicPr>
        <p:blipFill rotWithShape="1">
          <a:blip r:embed="rId2"/>
          <a:srcRect/>
          <a:stretch/>
        </p:blipFill>
        <p:spPr>
          <a:xfrm>
            <a:off x="2154493" y="0"/>
            <a:ext cx="7883013" cy="3429001"/>
          </a:xfrm>
          <a:prstGeom prst="rect">
            <a:avLst/>
          </a:prstGeom>
        </p:spPr>
      </p:pic>
      <p:pic>
        <p:nvPicPr>
          <p:cNvPr id="7" name="Picture 6">
            <a:extLst>
              <a:ext uri="{FF2B5EF4-FFF2-40B4-BE49-F238E27FC236}">
                <a16:creationId xmlns:a16="http://schemas.microsoft.com/office/drawing/2014/main" id="{FB86B1B8-E0DC-7989-7B4F-CF29DF1B7E16}"/>
              </a:ext>
            </a:extLst>
          </p:cNvPr>
          <p:cNvPicPr>
            <a:picLocks noChangeAspect="1"/>
          </p:cNvPicPr>
          <p:nvPr/>
        </p:nvPicPr>
        <p:blipFill rotWithShape="1">
          <a:blip r:embed="rId3"/>
          <a:srcRect t="8495"/>
          <a:stretch/>
        </p:blipFill>
        <p:spPr>
          <a:xfrm>
            <a:off x="2043295" y="3428999"/>
            <a:ext cx="8105409" cy="3429000"/>
          </a:xfrm>
          <a:prstGeom prst="rect">
            <a:avLst/>
          </a:prstGeom>
        </p:spPr>
      </p:pic>
      <p:sp>
        <p:nvSpPr>
          <p:cNvPr id="2" name="TextBox 1">
            <a:extLst>
              <a:ext uri="{FF2B5EF4-FFF2-40B4-BE49-F238E27FC236}">
                <a16:creationId xmlns:a16="http://schemas.microsoft.com/office/drawing/2014/main" id="{7E0874F2-A002-E57F-F218-17F2B31EBA87}"/>
              </a:ext>
            </a:extLst>
          </p:cNvPr>
          <p:cNvSpPr txBox="1"/>
          <p:nvPr/>
        </p:nvSpPr>
        <p:spPr>
          <a:xfrm>
            <a:off x="7098919" y="660118"/>
            <a:ext cx="1996124" cy="369332"/>
          </a:xfrm>
          <a:prstGeom prst="rect">
            <a:avLst/>
          </a:prstGeom>
          <a:noFill/>
        </p:spPr>
        <p:txBody>
          <a:bodyPr wrap="none" rtlCol="0">
            <a:spAutoFit/>
          </a:bodyPr>
          <a:lstStyle/>
          <a:p>
            <a:r>
              <a:rPr lang="en-GB" dirty="0">
                <a:solidFill>
                  <a:srgbClr val="FFFF00"/>
                </a:solidFill>
              </a:rPr>
              <a:t>With compression</a:t>
            </a:r>
          </a:p>
        </p:txBody>
      </p:sp>
      <p:sp>
        <p:nvSpPr>
          <p:cNvPr id="3" name="TextBox 2">
            <a:extLst>
              <a:ext uri="{FF2B5EF4-FFF2-40B4-BE49-F238E27FC236}">
                <a16:creationId xmlns:a16="http://schemas.microsoft.com/office/drawing/2014/main" id="{2B6AC726-84CB-EB98-B31D-22454823F2A8}"/>
              </a:ext>
            </a:extLst>
          </p:cNvPr>
          <p:cNvSpPr txBox="1"/>
          <p:nvPr/>
        </p:nvSpPr>
        <p:spPr>
          <a:xfrm>
            <a:off x="7333555" y="3563338"/>
            <a:ext cx="1996124" cy="369332"/>
          </a:xfrm>
          <a:prstGeom prst="rect">
            <a:avLst/>
          </a:prstGeom>
          <a:noFill/>
        </p:spPr>
        <p:txBody>
          <a:bodyPr wrap="none" rtlCol="0">
            <a:spAutoFit/>
          </a:bodyPr>
          <a:lstStyle/>
          <a:p>
            <a:r>
              <a:rPr lang="en-GB" dirty="0">
                <a:solidFill>
                  <a:srgbClr val="FFFF00"/>
                </a:solidFill>
              </a:rPr>
              <a:t>With compression</a:t>
            </a:r>
          </a:p>
        </p:txBody>
      </p:sp>
    </p:spTree>
    <p:extLst>
      <p:ext uri="{BB962C8B-B14F-4D97-AF65-F5344CB8AC3E}">
        <p14:creationId xmlns:p14="http://schemas.microsoft.com/office/powerpoint/2010/main" val="84411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D80FEE-8EE7-8E4B-7BD8-EC7F2ED366AD}"/>
              </a:ext>
            </a:extLst>
          </p:cNvPr>
          <p:cNvPicPr>
            <a:picLocks noChangeAspect="1"/>
          </p:cNvPicPr>
          <p:nvPr/>
        </p:nvPicPr>
        <p:blipFill rotWithShape="1">
          <a:blip r:embed="rId2"/>
          <a:srcRect t="6953"/>
          <a:stretch/>
        </p:blipFill>
        <p:spPr>
          <a:xfrm>
            <a:off x="2257142" y="182"/>
            <a:ext cx="7677716" cy="3428818"/>
          </a:xfrm>
          <a:prstGeom prst="rect">
            <a:avLst/>
          </a:prstGeom>
        </p:spPr>
      </p:pic>
      <p:cxnSp>
        <p:nvCxnSpPr>
          <p:cNvPr id="6" name="Straight Arrow Connector 5">
            <a:extLst>
              <a:ext uri="{FF2B5EF4-FFF2-40B4-BE49-F238E27FC236}">
                <a16:creationId xmlns:a16="http://schemas.microsoft.com/office/drawing/2014/main" id="{44C3A140-1424-8692-17D8-F58816C6D035}"/>
              </a:ext>
            </a:extLst>
          </p:cNvPr>
          <p:cNvCxnSpPr/>
          <p:nvPr/>
        </p:nvCxnSpPr>
        <p:spPr>
          <a:xfrm flipV="1">
            <a:off x="5187909" y="2356386"/>
            <a:ext cx="83127" cy="62939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E5E57D72-2E93-3247-3C98-DD8D37C1323F}"/>
              </a:ext>
            </a:extLst>
          </p:cNvPr>
          <p:cNvCxnSpPr>
            <a:cxnSpLocks/>
          </p:cNvCxnSpPr>
          <p:nvPr/>
        </p:nvCxnSpPr>
        <p:spPr>
          <a:xfrm>
            <a:off x="4543425" y="1569860"/>
            <a:ext cx="460911" cy="28946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613F0F7D-6672-58D2-001E-0D27DC968AB1}"/>
              </a:ext>
            </a:extLst>
          </p:cNvPr>
          <p:cNvPicPr>
            <a:picLocks noChangeAspect="1"/>
          </p:cNvPicPr>
          <p:nvPr/>
        </p:nvPicPr>
        <p:blipFill>
          <a:blip r:embed="rId3"/>
          <a:stretch>
            <a:fillRect/>
          </a:stretch>
        </p:blipFill>
        <p:spPr>
          <a:xfrm>
            <a:off x="106954" y="3428999"/>
            <a:ext cx="5945957" cy="3429000"/>
          </a:xfrm>
          <a:prstGeom prst="rect">
            <a:avLst/>
          </a:prstGeom>
        </p:spPr>
      </p:pic>
      <p:pic>
        <p:nvPicPr>
          <p:cNvPr id="13" name="Picture 12">
            <a:extLst>
              <a:ext uri="{FF2B5EF4-FFF2-40B4-BE49-F238E27FC236}">
                <a16:creationId xmlns:a16="http://schemas.microsoft.com/office/drawing/2014/main" id="{6BC8140E-1E83-ADDE-60E3-2ABFA0943772}"/>
              </a:ext>
            </a:extLst>
          </p:cNvPr>
          <p:cNvPicPr>
            <a:picLocks noChangeAspect="1"/>
          </p:cNvPicPr>
          <p:nvPr/>
        </p:nvPicPr>
        <p:blipFill>
          <a:blip r:embed="rId4"/>
          <a:stretch>
            <a:fillRect/>
          </a:stretch>
        </p:blipFill>
        <p:spPr>
          <a:xfrm>
            <a:off x="6240960" y="3429000"/>
            <a:ext cx="5844086" cy="3428818"/>
          </a:xfrm>
          <a:prstGeom prst="rect">
            <a:avLst/>
          </a:prstGeom>
        </p:spPr>
      </p:pic>
      <p:sp>
        <p:nvSpPr>
          <p:cNvPr id="2" name="TextBox 1">
            <a:extLst>
              <a:ext uri="{FF2B5EF4-FFF2-40B4-BE49-F238E27FC236}">
                <a16:creationId xmlns:a16="http://schemas.microsoft.com/office/drawing/2014/main" id="{448BB2C0-F9B1-16F8-1BDE-DB3BCCDE72D5}"/>
              </a:ext>
            </a:extLst>
          </p:cNvPr>
          <p:cNvSpPr txBox="1"/>
          <p:nvPr/>
        </p:nvSpPr>
        <p:spPr>
          <a:xfrm>
            <a:off x="7166879" y="511528"/>
            <a:ext cx="1996124" cy="369332"/>
          </a:xfrm>
          <a:prstGeom prst="rect">
            <a:avLst/>
          </a:prstGeom>
          <a:noFill/>
        </p:spPr>
        <p:txBody>
          <a:bodyPr wrap="none" rtlCol="0">
            <a:spAutoFit/>
          </a:bodyPr>
          <a:lstStyle/>
          <a:p>
            <a:r>
              <a:rPr lang="en-GB" dirty="0">
                <a:solidFill>
                  <a:srgbClr val="FFFF00"/>
                </a:solidFill>
              </a:rPr>
              <a:t>With compression</a:t>
            </a:r>
          </a:p>
        </p:txBody>
      </p:sp>
    </p:spTree>
    <p:extLst>
      <p:ext uri="{BB962C8B-B14F-4D97-AF65-F5344CB8AC3E}">
        <p14:creationId xmlns:p14="http://schemas.microsoft.com/office/powerpoint/2010/main" val="300404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657036-BF49-AB02-9D53-8B11ED6FFCC6}"/>
              </a:ext>
            </a:extLst>
          </p:cNvPr>
          <p:cNvPicPr>
            <a:picLocks noChangeAspect="1"/>
          </p:cNvPicPr>
          <p:nvPr/>
        </p:nvPicPr>
        <p:blipFill>
          <a:blip r:embed="rId2"/>
          <a:stretch>
            <a:fillRect/>
          </a:stretch>
        </p:blipFill>
        <p:spPr>
          <a:xfrm>
            <a:off x="1459583" y="-8269"/>
            <a:ext cx="9272834" cy="3437269"/>
          </a:xfrm>
          <a:prstGeom prst="rect">
            <a:avLst/>
          </a:prstGeom>
        </p:spPr>
      </p:pic>
      <p:pic>
        <p:nvPicPr>
          <p:cNvPr id="7" name="Picture 6">
            <a:extLst>
              <a:ext uri="{FF2B5EF4-FFF2-40B4-BE49-F238E27FC236}">
                <a16:creationId xmlns:a16="http://schemas.microsoft.com/office/drawing/2014/main" id="{7D00B417-770E-A017-B1FA-77676A592557}"/>
              </a:ext>
            </a:extLst>
          </p:cNvPr>
          <p:cNvPicPr>
            <a:picLocks noChangeAspect="1"/>
          </p:cNvPicPr>
          <p:nvPr/>
        </p:nvPicPr>
        <p:blipFill>
          <a:blip r:embed="rId3"/>
          <a:stretch>
            <a:fillRect/>
          </a:stretch>
        </p:blipFill>
        <p:spPr>
          <a:xfrm>
            <a:off x="1724365" y="3440250"/>
            <a:ext cx="8743269" cy="3417750"/>
          </a:xfrm>
          <a:prstGeom prst="rect">
            <a:avLst/>
          </a:prstGeom>
        </p:spPr>
      </p:pic>
      <p:cxnSp>
        <p:nvCxnSpPr>
          <p:cNvPr id="8" name="Straight Arrow Connector 7">
            <a:extLst>
              <a:ext uri="{FF2B5EF4-FFF2-40B4-BE49-F238E27FC236}">
                <a16:creationId xmlns:a16="http://schemas.microsoft.com/office/drawing/2014/main" id="{45ABC4D4-723F-866E-507C-C2723A4C8DCC}"/>
              </a:ext>
            </a:extLst>
          </p:cNvPr>
          <p:cNvCxnSpPr/>
          <p:nvPr/>
        </p:nvCxnSpPr>
        <p:spPr>
          <a:xfrm flipV="1">
            <a:off x="4108862" y="1840675"/>
            <a:ext cx="83127" cy="62939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7A17C1DE-8BCE-2511-1A95-A7AF93CE8398}"/>
              </a:ext>
            </a:extLst>
          </p:cNvPr>
          <p:cNvCxnSpPr/>
          <p:nvPr/>
        </p:nvCxnSpPr>
        <p:spPr>
          <a:xfrm flipV="1">
            <a:off x="4298867" y="5355772"/>
            <a:ext cx="83127" cy="62939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22149BB-6DC2-0890-2F29-8671F964159F}"/>
              </a:ext>
            </a:extLst>
          </p:cNvPr>
          <p:cNvSpPr txBox="1"/>
          <p:nvPr/>
        </p:nvSpPr>
        <p:spPr>
          <a:xfrm>
            <a:off x="7802185" y="1970705"/>
            <a:ext cx="1996124" cy="369332"/>
          </a:xfrm>
          <a:prstGeom prst="rect">
            <a:avLst/>
          </a:prstGeom>
          <a:noFill/>
        </p:spPr>
        <p:txBody>
          <a:bodyPr wrap="none" rtlCol="0">
            <a:spAutoFit/>
          </a:bodyPr>
          <a:lstStyle/>
          <a:p>
            <a:r>
              <a:rPr lang="en-GB" dirty="0">
                <a:solidFill>
                  <a:srgbClr val="FFFF00"/>
                </a:solidFill>
              </a:rPr>
              <a:t>With compression</a:t>
            </a:r>
          </a:p>
        </p:txBody>
      </p:sp>
      <p:sp>
        <p:nvSpPr>
          <p:cNvPr id="3" name="TextBox 2">
            <a:extLst>
              <a:ext uri="{FF2B5EF4-FFF2-40B4-BE49-F238E27FC236}">
                <a16:creationId xmlns:a16="http://schemas.microsoft.com/office/drawing/2014/main" id="{72F3221D-F178-955E-8C95-A55F3B7E9BE6}"/>
              </a:ext>
            </a:extLst>
          </p:cNvPr>
          <p:cNvSpPr txBox="1"/>
          <p:nvPr/>
        </p:nvSpPr>
        <p:spPr>
          <a:xfrm>
            <a:off x="7699315" y="4432018"/>
            <a:ext cx="1996124" cy="369332"/>
          </a:xfrm>
          <a:prstGeom prst="rect">
            <a:avLst/>
          </a:prstGeom>
          <a:noFill/>
        </p:spPr>
        <p:txBody>
          <a:bodyPr wrap="none" rtlCol="0">
            <a:spAutoFit/>
          </a:bodyPr>
          <a:lstStyle/>
          <a:p>
            <a:r>
              <a:rPr lang="en-GB" dirty="0">
                <a:solidFill>
                  <a:srgbClr val="FFFF00"/>
                </a:solidFill>
              </a:rPr>
              <a:t>With compression</a:t>
            </a:r>
          </a:p>
        </p:txBody>
      </p:sp>
    </p:spTree>
    <p:extLst>
      <p:ext uri="{BB962C8B-B14F-4D97-AF65-F5344CB8AC3E}">
        <p14:creationId xmlns:p14="http://schemas.microsoft.com/office/powerpoint/2010/main" val="319817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427E-005F-E2C0-D55D-3569E6280936}"/>
              </a:ext>
            </a:extLst>
          </p:cNvPr>
          <p:cNvSpPr>
            <a:spLocks noGrp="1"/>
          </p:cNvSpPr>
          <p:nvPr>
            <p:ph type="ctrTitle"/>
          </p:nvPr>
        </p:nvSpPr>
        <p:spPr/>
        <p:txBody>
          <a:bodyPr/>
          <a:lstStyle/>
          <a:p>
            <a:r>
              <a:rPr lang="en-GB" dirty="0"/>
              <a:t>Diagnosis:</a:t>
            </a:r>
          </a:p>
        </p:txBody>
      </p:sp>
      <p:sp>
        <p:nvSpPr>
          <p:cNvPr id="3" name="Subtitle 2">
            <a:extLst>
              <a:ext uri="{FF2B5EF4-FFF2-40B4-BE49-F238E27FC236}">
                <a16:creationId xmlns:a16="http://schemas.microsoft.com/office/drawing/2014/main" id="{66D406E0-CAC8-048E-6A60-38F278D5EAC7}"/>
              </a:ext>
            </a:extLst>
          </p:cNvPr>
          <p:cNvSpPr>
            <a:spLocks noGrp="1"/>
          </p:cNvSpPr>
          <p:nvPr>
            <p:ph type="subTitle" idx="1"/>
          </p:nvPr>
        </p:nvSpPr>
        <p:spPr/>
        <p:txBody>
          <a:bodyPr/>
          <a:lstStyle/>
          <a:p>
            <a:r>
              <a:rPr lang="en-GB" dirty="0"/>
              <a:t>Iliofemoral vein thrombosis </a:t>
            </a:r>
          </a:p>
          <a:p>
            <a:r>
              <a:rPr lang="en-GB" dirty="0"/>
              <a:t>(iliac - femoral vein DVT) </a:t>
            </a:r>
          </a:p>
        </p:txBody>
      </p:sp>
    </p:spTree>
    <p:extLst>
      <p:ext uri="{BB962C8B-B14F-4D97-AF65-F5344CB8AC3E}">
        <p14:creationId xmlns:p14="http://schemas.microsoft.com/office/powerpoint/2010/main" val="188445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945A6DD4-A381-0C60-1DD2-D940792E5D70}"/>
              </a:ext>
            </a:extLst>
          </p:cNvPr>
          <p:cNvSpPr/>
          <p:nvPr/>
        </p:nvSpPr>
        <p:spPr>
          <a:xfrm>
            <a:off x="2258290" y="402276"/>
            <a:ext cx="7675418" cy="6053447"/>
          </a:xfrm>
          <a:prstGeom prst="triangl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F31F925-94FB-8A84-6126-D3F554A175C8}"/>
              </a:ext>
            </a:extLst>
          </p:cNvPr>
          <p:cNvSpPr txBox="1"/>
          <p:nvPr/>
        </p:nvSpPr>
        <p:spPr>
          <a:xfrm>
            <a:off x="4656210" y="-96486"/>
            <a:ext cx="2607765" cy="584775"/>
          </a:xfrm>
          <a:prstGeom prst="rect">
            <a:avLst/>
          </a:prstGeom>
          <a:noFill/>
        </p:spPr>
        <p:txBody>
          <a:bodyPr wrap="none" rtlCol="0">
            <a:spAutoFit/>
          </a:bodyPr>
          <a:lstStyle/>
          <a:p>
            <a:r>
              <a:rPr lang="en-GB" sz="3200" dirty="0"/>
              <a:t>Venous</a:t>
            </a:r>
            <a:r>
              <a:rPr lang="en-GB" sz="2400" dirty="0"/>
              <a:t> </a:t>
            </a:r>
            <a:r>
              <a:rPr lang="en-GB" sz="3200" dirty="0"/>
              <a:t>stasis</a:t>
            </a:r>
            <a:endParaRPr lang="en-GB" sz="2400" dirty="0"/>
          </a:p>
        </p:txBody>
      </p:sp>
      <p:sp>
        <p:nvSpPr>
          <p:cNvPr id="4" name="Content Placeholder 2">
            <a:extLst>
              <a:ext uri="{FF2B5EF4-FFF2-40B4-BE49-F238E27FC236}">
                <a16:creationId xmlns:a16="http://schemas.microsoft.com/office/drawing/2014/main" id="{5BC00051-C655-BA81-0A7D-C98ADF68BBC2}"/>
              </a:ext>
            </a:extLst>
          </p:cNvPr>
          <p:cNvSpPr>
            <a:spLocks noGrp="1"/>
          </p:cNvSpPr>
          <p:nvPr>
            <p:ph idx="1"/>
          </p:nvPr>
        </p:nvSpPr>
        <p:spPr>
          <a:xfrm>
            <a:off x="3845625" y="1864426"/>
            <a:ext cx="4500748" cy="3736274"/>
          </a:xfrm>
        </p:spPr>
        <p:txBody>
          <a:bodyPr>
            <a:noAutofit/>
          </a:bodyPr>
          <a:lstStyle/>
          <a:p>
            <a:pPr algn="ctr"/>
            <a:r>
              <a:rPr lang="en-GB" dirty="0"/>
              <a:t>Long-haul </a:t>
            </a:r>
          </a:p>
          <a:p>
            <a:pPr marL="0" indent="0" algn="ctr">
              <a:buNone/>
            </a:pPr>
            <a:r>
              <a:rPr lang="en-GB" dirty="0"/>
              <a:t>flight</a:t>
            </a:r>
          </a:p>
          <a:p>
            <a:pPr algn="ctr"/>
            <a:endParaRPr lang="en-GB" dirty="0"/>
          </a:p>
          <a:p>
            <a:pPr algn="ctr"/>
            <a:r>
              <a:rPr lang="en-GB" dirty="0"/>
              <a:t>Reduced mobility</a:t>
            </a:r>
          </a:p>
          <a:p>
            <a:pPr marL="0" indent="0" algn="ctr">
              <a:buNone/>
            </a:pPr>
            <a:r>
              <a:rPr lang="en-GB" dirty="0"/>
              <a:t> (e.g. lower limb injury)</a:t>
            </a:r>
          </a:p>
          <a:p>
            <a:pPr marL="0" indent="0" algn="ctr">
              <a:buNone/>
            </a:pPr>
            <a:endParaRPr lang="en-GB" dirty="0"/>
          </a:p>
          <a:p>
            <a:pPr algn="ctr"/>
            <a:r>
              <a:rPr lang="en-GB" dirty="0"/>
              <a:t>Immobility (e.g. post-op)</a:t>
            </a:r>
          </a:p>
          <a:p>
            <a:pPr algn="ctr"/>
            <a:endParaRPr lang="en-GB" dirty="0"/>
          </a:p>
          <a:p>
            <a:pPr algn="ctr"/>
            <a:r>
              <a:rPr lang="en-GB" dirty="0"/>
              <a:t>Sedentary lifestyle</a:t>
            </a:r>
          </a:p>
        </p:txBody>
      </p:sp>
    </p:spTree>
    <p:extLst>
      <p:ext uri="{BB962C8B-B14F-4D97-AF65-F5344CB8AC3E}">
        <p14:creationId xmlns:p14="http://schemas.microsoft.com/office/powerpoint/2010/main" val="390764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BD7F-924E-906C-99A9-D4EC1F7D0BE5}"/>
              </a:ext>
            </a:extLst>
          </p:cNvPr>
          <p:cNvSpPr>
            <a:spLocks noGrp="1"/>
          </p:cNvSpPr>
          <p:nvPr>
            <p:ph type="title"/>
          </p:nvPr>
        </p:nvSpPr>
        <p:spPr/>
        <p:txBody>
          <a:bodyPr/>
          <a:lstStyle/>
          <a:p>
            <a:r>
              <a:rPr lang="en-GB" dirty="0"/>
              <a:t>Case study 2:</a:t>
            </a:r>
          </a:p>
        </p:txBody>
      </p:sp>
      <p:sp>
        <p:nvSpPr>
          <p:cNvPr id="3" name="Content Placeholder 2">
            <a:extLst>
              <a:ext uri="{FF2B5EF4-FFF2-40B4-BE49-F238E27FC236}">
                <a16:creationId xmlns:a16="http://schemas.microsoft.com/office/drawing/2014/main" id="{0BB4BD63-8349-5CDD-1444-3A1E2ACEC092}"/>
              </a:ext>
            </a:extLst>
          </p:cNvPr>
          <p:cNvSpPr>
            <a:spLocks noGrp="1"/>
          </p:cNvSpPr>
          <p:nvPr>
            <p:ph idx="1"/>
          </p:nvPr>
        </p:nvSpPr>
        <p:spPr/>
        <p:txBody>
          <a:bodyPr/>
          <a:lstStyle/>
          <a:p>
            <a:r>
              <a:rPr lang="en-GB" dirty="0"/>
              <a:t>64yo male</a:t>
            </a:r>
          </a:p>
          <a:p>
            <a:endParaRPr lang="en-GB" dirty="0"/>
          </a:p>
          <a:p>
            <a:endParaRPr lang="en-GB" dirty="0"/>
          </a:p>
          <a:p>
            <a:r>
              <a:rPr lang="en-GB" dirty="0"/>
              <a:t>Calf pain and swelling</a:t>
            </a:r>
          </a:p>
          <a:p>
            <a:endParaRPr lang="en-GB" dirty="0"/>
          </a:p>
          <a:p>
            <a:endParaRPr lang="en-GB" dirty="0"/>
          </a:p>
          <a:p>
            <a:r>
              <a:rPr lang="en-GB" dirty="0"/>
              <a:t>Elevated D-dimer</a:t>
            </a:r>
          </a:p>
        </p:txBody>
      </p:sp>
    </p:spTree>
    <p:extLst>
      <p:ext uri="{BB962C8B-B14F-4D97-AF65-F5344CB8AC3E}">
        <p14:creationId xmlns:p14="http://schemas.microsoft.com/office/powerpoint/2010/main" val="205958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E239F9-BFA7-35A5-BBBF-20DAFCBC368E}"/>
              </a:ext>
            </a:extLst>
          </p:cNvPr>
          <p:cNvPicPr>
            <a:picLocks noChangeAspect="1"/>
          </p:cNvPicPr>
          <p:nvPr/>
        </p:nvPicPr>
        <p:blipFill>
          <a:blip r:embed="rId2"/>
          <a:stretch>
            <a:fillRect/>
          </a:stretch>
        </p:blipFill>
        <p:spPr>
          <a:xfrm>
            <a:off x="0" y="1"/>
            <a:ext cx="5479991" cy="3429000"/>
          </a:xfrm>
          <a:prstGeom prst="rect">
            <a:avLst/>
          </a:prstGeom>
        </p:spPr>
      </p:pic>
      <p:pic>
        <p:nvPicPr>
          <p:cNvPr id="7" name="Picture 6">
            <a:extLst>
              <a:ext uri="{FF2B5EF4-FFF2-40B4-BE49-F238E27FC236}">
                <a16:creationId xmlns:a16="http://schemas.microsoft.com/office/drawing/2014/main" id="{9543FCFC-ACBE-F7A2-EA9C-3141683C9B05}"/>
              </a:ext>
            </a:extLst>
          </p:cNvPr>
          <p:cNvPicPr>
            <a:picLocks noChangeAspect="1"/>
          </p:cNvPicPr>
          <p:nvPr/>
        </p:nvPicPr>
        <p:blipFill>
          <a:blip r:embed="rId3"/>
          <a:stretch>
            <a:fillRect/>
          </a:stretch>
        </p:blipFill>
        <p:spPr>
          <a:xfrm>
            <a:off x="5873858" y="0"/>
            <a:ext cx="6318142" cy="3418421"/>
          </a:xfrm>
          <a:prstGeom prst="rect">
            <a:avLst/>
          </a:prstGeom>
        </p:spPr>
      </p:pic>
      <p:pic>
        <p:nvPicPr>
          <p:cNvPr id="9" name="Picture 8">
            <a:extLst>
              <a:ext uri="{FF2B5EF4-FFF2-40B4-BE49-F238E27FC236}">
                <a16:creationId xmlns:a16="http://schemas.microsoft.com/office/drawing/2014/main" id="{3822F7FD-6B39-74C3-027E-9A2075A8704E}"/>
              </a:ext>
            </a:extLst>
          </p:cNvPr>
          <p:cNvPicPr>
            <a:picLocks noChangeAspect="1"/>
          </p:cNvPicPr>
          <p:nvPr/>
        </p:nvPicPr>
        <p:blipFill>
          <a:blip r:embed="rId4"/>
          <a:stretch>
            <a:fillRect/>
          </a:stretch>
        </p:blipFill>
        <p:spPr>
          <a:xfrm>
            <a:off x="0" y="3395911"/>
            <a:ext cx="5479991" cy="3462088"/>
          </a:xfrm>
          <a:prstGeom prst="rect">
            <a:avLst/>
          </a:prstGeom>
        </p:spPr>
      </p:pic>
      <p:pic>
        <p:nvPicPr>
          <p:cNvPr id="11" name="Picture 10">
            <a:extLst>
              <a:ext uri="{FF2B5EF4-FFF2-40B4-BE49-F238E27FC236}">
                <a16:creationId xmlns:a16="http://schemas.microsoft.com/office/drawing/2014/main" id="{59BD8A39-7A5F-956E-9F1D-ACAA56F83125}"/>
              </a:ext>
            </a:extLst>
          </p:cNvPr>
          <p:cNvPicPr>
            <a:picLocks noChangeAspect="1"/>
          </p:cNvPicPr>
          <p:nvPr/>
        </p:nvPicPr>
        <p:blipFill>
          <a:blip r:embed="rId5"/>
          <a:stretch>
            <a:fillRect/>
          </a:stretch>
        </p:blipFill>
        <p:spPr>
          <a:xfrm>
            <a:off x="5709232" y="3439579"/>
            <a:ext cx="6482768" cy="3418421"/>
          </a:xfrm>
          <a:prstGeom prst="rect">
            <a:avLst/>
          </a:prstGeom>
        </p:spPr>
      </p:pic>
      <p:cxnSp>
        <p:nvCxnSpPr>
          <p:cNvPr id="12" name="Straight Arrow Connector 11">
            <a:extLst>
              <a:ext uri="{FF2B5EF4-FFF2-40B4-BE49-F238E27FC236}">
                <a16:creationId xmlns:a16="http://schemas.microsoft.com/office/drawing/2014/main" id="{FB81F31A-A271-BC4C-607D-11CD12B6C3A6}"/>
              </a:ext>
            </a:extLst>
          </p:cNvPr>
          <p:cNvCxnSpPr>
            <a:cxnSpLocks/>
          </p:cNvCxnSpPr>
          <p:nvPr/>
        </p:nvCxnSpPr>
        <p:spPr>
          <a:xfrm flipH="1" flipV="1">
            <a:off x="7504687" y="2236186"/>
            <a:ext cx="294843" cy="41516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B32B906-7D5C-F0AA-EEB8-92E3C0CDE976}"/>
              </a:ext>
            </a:extLst>
          </p:cNvPr>
          <p:cNvSpPr txBox="1"/>
          <p:nvPr/>
        </p:nvSpPr>
        <p:spPr>
          <a:xfrm>
            <a:off x="9666444" y="638605"/>
            <a:ext cx="1996124" cy="369332"/>
          </a:xfrm>
          <a:prstGeom prst="rect">
            <a:avLst/>
          </a:prstGeom>
          <a:noFill/>
        </p:spPr>
        <p:txBody>
          <a:bodyPr wrap="none" rtlCol="0">
            <a:spAutoFit/>
          </a:bodyPr>
          <a:lstStyle/>
          <a:p>
            <a:r>
              <a:rPr lang="en-GB" dirty="0">
                <a:solidFill>
                  <a:srgbClr val="FFFF00"/>
                </a:solidFill>
              </a:rPr>
              <a:t>With compression</a:t>
            </a:r>
          </a:p>
        </p:txBody>
      </p:sp>
      <p:cxnSp>
        <p:nvCxnSpPr>
          <p:cNvPr id="15" name="Straight Arrow Connector 14">
            <a:extLst>
              <a:ext uri="{FF2B5EF4-FFF2-40B4-BE49-F238E27FC236}">
                <a16:creationId xmlns:a16="http://schemas.microsoft.com/office/drawing/2014/main" id="{72CF4130-9A75-1137-82AF-4D9AEAEFB9B9}"/>
              </a:ext>
            </a:extLst>
          </p:cNvPr>
          <p:cNvCxnSpPr>
            <a:cxnSpLocks/>
          </p:cNvCxnSpPr>
          <p:nvPr/>
        </p:nvCxnSpPr>
        <p:spPr>
          <a:xfrm flipH="1" flipV="1">
            <a:off x="7690667" y="5447026"/>
            <a:ext cx="294843" cy="41516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A26401D-D40B-E1A2-AE1A-AB2EF16800EE}"/>
              </a:ext>
            </a:extLst>
          </p:cNvPr>
          <p:cNvCxnSpPr>
            <a:cxnSpLocks/>
          </p:cNvCxnSpPr>
          <p:nvPr/>
        </p:nvCxnSpPr>
        <p:spPr>
          <a:xfrm flipH="1" flipV="1">
            <a:off x="7687316" y="6152513"/>
            <a:ext cx="294843" cy="41516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63CED88-FD00-67FA-6540-7AB1ABB1F3BC}"/>
              </a:ext>
            </a:extLst>
          </p:cNvPr>
          <p:cNvSpPr txBox="1"/>
          <p:nvPr/>
        </p:nvSpPr>
        <p:spPr>
          <a:xfrm>
            <a:off x="9505255" y="4157698"/>
            <a:ext cx="1996124" cy="369332"/>
          </a:xfrm>
          <a:prstGeom prst="rect">
            <a:avLst/>
          </a:prstGeom>
          <a:noFill/>
        </p:spPr>
        <p:txBody>
          <a:bodyPr wrap="none" rtlCol="0">
            <a:spAutoFit/>
          </a:bodyPr>
          <a:lstStyle/>
          <a:p>
            <a:r>
              <a:rPr lang="en-GB" dirty="0">
                <a:solidFill>
                  <a:srgbClr val="FFFF00"/>
                </a:solidFill>
              </a:rPr>
              <a:t>With compression</a:t>
            </a:r>
          </a:p>
        </p:txBody>
      </p:sp>
      <p:cxnSp>
        <p:nvCxnSpPr>
          <p:cNvPr id="18" name="Straight Arrow Connector 17">
            <a:extLst>
              <a:ext uri="{FF2B5EF4-FFF2-40B4-BE49-F238E27FC236}">
                <a16:creationId xmlns:a16="http://schemas.microsoft.com/office/drawing/2014/main" id="{F8356160-6921-9F52-2133-BE32DF11D792}"/>
              </a:ext>
            </a:extLst>
          </p:cNvPr>
          <p:cNvCxnSpPr>
            <a:cxnSpLocks/>
          </p:cNvCxnSpPr>
          <p:nvPr/>
        </p:nvCxnSpPr>
        <p:spPr>
          <a:xfrm flipH="1" flipV="1">
            <a:off x="8308597" y="1501629"/>
            <a:ext cx="294843" cy="41516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153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DEAF4-9123-F21A-C55F-1443CDEE69C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AF411DC-7A51-A825-6728-B95B968DCF0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4E81F68-557E-D772-5F68-0D718A270EFE}"/>
              </a:ext>
            </a:extLst>
          </p:cNvPr>
          <p:cNvPicPr>
            <a:picLocks noChangeAspect="1"/>
          </p:cNvPicPr>
          <p:nvPr/>
        </p:nvPicPr>
        <p:blipFill rotWithShape="1">
          <a:blip r:embed="rId3"/>
          <a:srcRect l="27457"/>
          <a:stretch/>
        </p:blipFill>
        <p:spPr>
          <a:xfrm>
            <a:off x="332132" y="0"/>
            <a:ext cx="4422183" cy="3452667"/>
          </a:xfrm>
          <a:prstGeom prst="rect">
            <a:avLst/>
          </a:prstGeom>
        </p:spPr>
      </p:pic>
      <p:pic>
        <p:nvPicPr>
          <p:cNvPr id="7" name="Picture 6">
            <a:extLst>
              <a:ext uri="{FF2B5EF4-FFF2-40B4-BE49-F238E27FC236}">
                <a16:creationId xmlns:a16="http://schemas.microsoft.com/office/drawing/2014/main" id="{3FB56FDF-6FF2-7263-AFDA-AE4E358728EA}"/>
              </a:ext>
            </a:extLst>
          </p:cNvPr>
          <p:cNvPicPr>
            <a:picLocks noChangeAspect="1"/>
          </p:cNvPicPr>
          <p:nvPr/>
        </p:nvPicPr>
        <p:blipFill rotWithShape="1">
          <a:blip r:embed="rId4"/>
          <a:srcRect b="10948"/>
          <a:stretch/>
        </p:blipFill>
        <p:spPr>
          <a:xfrm>
            <a:off x="4603416" y="1"/>
            <a:ext cx="7588583" cy="3428999"/>
          </a:xfrm>
          <a:prstGeom prst="rect">
            <a:avLst/>
          </a:prstGeom>
        </p:spPr>
      </p:pic>
      <p:pic>
        <p:nvPicPr>
          <p:cNvPr id="8" name="Picture 7">
            <a:extLst>
              <a:ext uri="{FF2B5EF4-FFF2-40B4-BE49-F238E27FC236}">
                <a16:creationId xmlns:a16="http://schemas.microsoft.com/office/drawing/2014/main" id="{57FF0044-BF4B-4676-49AC-1248037F7833}"/>
              </a:ext>
            </a:extLst>
          </p:cNvPr>
          <p:cNvPicPr>
            <a:picLocks noChangeAspect="1"/>
          </p:cNvPicPr>
          <p:nvPr/>
        </p:nvPicPr>
        <p:blipFill rotWithShape="1">
          <a:blip r:embed="rId3"/>
          <a:srcRect r="92076"/>
          <a:stretch/>
        </p:blipFill>
        <p:spPr>
          <a:xfrm>
            <a:off x="0" y="0"/>
            <a:ext cx="483030" cy="3452667"/>
          </a:xfrm>
          <a:prstGeom prst="rect">
            <a:avLst/>
          </a:prstGeom>
        </p:spPr>
      </p:pic>
      <p:pic>
        <p:nvPicPr>
          <p:cNvPr id="10" name="Picture 9">
            <a:extLst>
              <a:ext uri="{FF2B5EF4-FFF2-40B4-BE49-F238E27FC236}">
                <a16:creationId xmlns:a16="http://schemas.microsoft.com/office/drawing/2014/main" id="{504ABDAE-1073-9312-5FC1-2BC8F026FA4B}"/>
              </a:ext>
            </a:extLst>
          </p:cNvPr>
          <p:cNvPicPr>
            <a:picLocks noChangeAspect="1"/>
          </p:cNvPicPr>
          <p:nvPr/>
        </p:nvPicPr>
        <p:blipFill rotWithShape="1">
          <a:blip r:embed="rId5"/>
          <a:srcRect l="22820"/>
          <a:stretch/>
        </p:blipFill>
        <p:spPr>
          <a:xfrm>
            <a:off x="474406" y="3392761"/>
            <a:ext cx="4439265" cy="3465238"/>
          </a:xfrm>
          <a:prstGeom prst="rect">
            <a:avLst/>
          </a:prstGeom>
        </p:spPr>
      </p:pic>
      <p:pic>
        <p:nvPicPr>
          <p:cNvPr id="12" name="Picture 11">
            <a:extLst>
              <a:ext uri="{FF2B5EF4-FFF2-40B4-BE49-F238E27FC236}">
                <a16:creationId xmlns:a16="http://schemas.microsoft.com/office/drawing/2014/main" id="{28FD140A-3506-530C-DDA0-7C9ED2077DD4}"/>
              </a:ext>
            </a:extLst>
          </p:cNvPr>
          <p:cNvPicPr>
            <a:picLocks noChangeAspect="1"/>
          </p:cNvPicPr>
          <p:nvPr/>
        </p:nvPicPr>
        <p:blipFill>
          <a:blip r:embed="rId6"/>
          <a:stretch>
            <a:fillRect/>
          </a:stretch>
        </p:blipFill>
        <p:spPr>
          <a:xfrm>
            <a:off x="4913672" y="3309182"/>
            <a:ext cx="7278328" cy="3548817"/>
          </a:xfrm>
          <a:prstGeom prst="rect">
            <a:avLst/>
          </a:prstGeom>
        </p:spPr>
      </p:pic>
      <p:pic>
        <p:nvPicPr>
          <p:cNvPr id="13" name="Picture 12">
            <a:extLst>
              <a:ext uri="{FF2B5EF4-FFF2-40B4-BE49-F238E27FC236}">
                <a16:creationId xmlns:a16="http://schemas.microsoft.com/office/drawing/2014/main" id="{126CFBD4-6F63-5E54-7E20-799D4C45EB84}"/>
              </a:ext>
            </a:extLst>
          </p:cNvPr>
          <p:cNvPicPr>
            <a:picLocks noChangeAspect="1"/>
          </p:cNvPicPr>
          <p:nvPr/>
        </p:nvPicPr>
        <p:blipFill rotWithShape="1">
          <a:blip r:embed="rId5"/>
          <a:srcRect r="91602"/>
          <a:stretch/>
        </p:blipFill>
        <p:spPr>
          <a:xfrm>
            <a:off x="0" y="3392761"/>
            <a:ext cx="483030" cy="3465238"/>
          </a:xfrm>
          <a:prstGeom prst="rect">
            <a:avLst/>
          </a:prstGeom>
        </p:spPr>
      </p:pic>
      <p:cxnSp>
        <p:nvCxnSpPr>
          <p:cNvPr id="14" name="Straight Arrow Connector 13">
            <a:extLst>
              <a:ext uri="{FF2B5EF4-FFF2-40B4-BE49-F238E27FC236}">
                <a16:creationId xmlns:a16="http://schemas.microsoft.com/office/drawing/2014/main" id="{1E023FAF-6B13-54AD-9DBD-85A1446B0FD6}"/>
              </a:ext>
            </a:extLst>
          </p:cNvPr>
          <p:cNvCxnSpPr>
            <a:cxnSpLocks/>
          </p:cNvCxnSpPr>
          <p:nvPr/>
        </p:nvCxnSpPr>
        <p:spPr>
          <a:xfrm flipH="1">
            <a:off x="2694038" y="4139695"/>
            <a:ext cx="223336" cy="45008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7D50905-F7CA-8D9A-E5BA-332B105B049A}"/>
              </a:ext>
            </a:extLst>
          </p:cNvPr>
          <p:cNvCxnSpPr>
            <a:cxnSpLocks/>
          </p:cNvCxnSpPr>
          <p:nvPr/>
        </p:nvCxnSpPr>
        <p:spPr>
          <a:xfrm flipH="1">
            <a:off x="6858368" y="4351780"/>
            <a:ext cx="223336" cy="45008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8A034FA-C3A2-F1A4-E127-3FF64ACB6F7F}"/>
              </a:ext>
            </a:extLst>
          </p:cNvPr>
          <p:cNvCxnSpPr>
            <a:cxnSpLocks/>
          </p:cNvCxnSpPr>
          <p:nvPr/>
        </p:nvCxnSpPr>
        <p:spPr>
          <a:xfrm flipH="1">
            <a:off x="10679798" y="4012724"/>
            <a:ext cx="223336" cy="45008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F4076C6-A8EF-A53A-9C4B-53A02BEEA324}"/>
              </a:ext>
            </a:extLst>
          </p:cNvPr>
          <p:cNvCxnSpPr>
            <a:cxnSpLocks/>
          </p:cNvCxnSpPr>
          <p:nvPr/>
        </p:nvCxnSpPr>
        <p:spPr>
          <a:xfrm flipH="1" flipV="1">
            <a:off x="6818887" y="2441926"/>
            <a:ext cx="294843" cy="41516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0AA607F-84ED-FC3F-1E60-4BE8752C709B}"/>
              </a:ext>
            </a:extLst>
          </p:cNvPr>
          <p:cNvCxnSpPr>
            <a:cxnSpLocks/>
          </p:cNvCxnSpPr>
          <p:nvPr/>
        </p:nvCxnSpPr>
        <p:spPr>
          <a:xfrm flipH="1" flipV="1">
            <a:off x="10354567" y="2125696"/>
            <a:ext cx="294843" cy="41516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71A3FEB-00BA-D45A-18EE-167D45AB2F32}"/>
              </a:ext>
            </a:extLst>
          </p:cNvPr>
          <p:cNvCxnSpPr>
            <a:cxnSpLocks/>
          </p:cNvCxnSpPr>
          <p:nvPr/>
        </p:nvCxnSpPr>
        <p:spPr>
          <a:xfrm flipH="1" flipV="1">
            <a:off x="3192884" y="2301047"/>
            <a:ext cx="213256" cy="544295"/>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502D4E7-CCDE-473E-2626-7B7433234B54}"/>
              </a:ext>
            </a:extLst>
          </p:cNvPr>
          <p:cNvSpPr txBox="1"/>
          <p:nvPr/>
        </p:nvSpPr>
        <p:spPr>
          <a:xfrm>
            <a:off x="9503926" y="5231128"/>
            <a:ext cx="1996124" cy="369332"/>
          </a:xfrm>
          <a:prstGeom prst="rect">
            <a:avLst/>
          </a:prstGeom>
          <a:noFill/>
        </p:spPr>
        <p:txBody>
          <a:bodyPr wrap="none" rtlCol="0">
            <a:spAutoFit/>
          </a:bodyPr>
          <a:lstStyle/>
          <a:p>
            <a:r>
              <a:rPr lang="en-GB" dirty="0">
                <a:solidFill>
                  <a:srgbClr val="FFFF00"/>
                </a:solidFill>
              </a:rPr>
              <a:t>With compression</a:t>
            </a:r>
          </a:p>
        </p:txBody>
      </p:sp>
      <p:sp>
        <p:nvSpPr>
          <p:cNvPr id="26" name="TextBox 25">
            <a:extLst>
              <a:ext uri="{FF2B5EF4-FFF2-40B4-BE49-F238E27FC236}">
                <a16:creationId xmlns:a16="http://schemas.microsoft.com/office/drawing/2014/main" id="{F21A100A-7E20-A55B-46F3-35E32B5C8B6A}"/>
              </a:ext>
            </a:extLst>
          </p:cNvPr>
          <p:cNvSpPr txBox="1"/>
          <p:nvPr/>
        </p:nvSpPr>
        <p:spPr>
          <a:xfrm>
            <a:off x="9197814" y="659679"/>
            <a:ext cx="1996124" cy="369332"/>
          </a:xfrm>
          <a:prstGeom prst="rect">
            <a:avLst/>
          </a:prstGeom>
          <a:noFill/>
        </p:spPr>
        <p:txBody>
          <a:bodyPr wrap="none" rtlCol="0">
            <a:spAutoFit/>
          </a:bodyPr>
          <a:lstStyle/>
          <a:p>
            <a:r>
              <a:rPr lang="en-GB" dirty="0">
                <a:solidFill>
                  <a:srgbClr val="FFFF00"/>
                </a:solidFill>
              </a:rPr>
              <a:t>With compression</a:t>
            </a:r>
          </a:p>
        </p:txBody>
      </p:sp>
    </p:spTree>
    <p:extLst>
      <p:ext uri="{BB962C8B-B14F-4D97-AF65-F5344CB8AC3E}">
        <p14:creationId xmlns:p14="http://schemas.microsoft.com/office/powerpoint/2010/main" val="291743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EA40E-E946-0D78-2427-6D2F1D6DE707}"/>
              </a:ext>
            </a:extLst>
          </p:cNvPr>
          <p:cNvPicPr>
            <a:picLocks noChangeAspect="1"/>
          </p:cNvPicPr>
          <p:nvPr/>
        </p:nvPicPr>
        <p:blipFill rotWithShape="1">
          <a:blip r:embed="rId2"/>
          <a:srcRect l="23130"/>
          <a:stretch/>
        </p:blipFill>
        <p:spPr>
          <a:xfrm>
            <a:off x="502920" y="3440430"/>
            <a:ext cx="4805059" cy="3416115"/>
          </a:xfrm>
          <a:prstGeom prst="rect">
            <a:avLst/>
          </a:prstGeom>
        </p:spPr>
      </p:pic>
      <p:pic>
        <p:nvPicPr>
          <p:cNvPr id="7" name="Picture 6">
            <a:extLst>
              <a:ext uri="{FF2B5EF4-FFF2-40B4-BE49-F238E27FC236}">
                <a16:creationId xmlns:a16="http://schemas.microsoft.com/office/drawing/2014/main" id="{80C6A637-068C-E071-B238-5DD1D2DEE306}"/>
              </a:ext>
            </a:extLst>
          </p:cNvPr>
          <p:cNvPicPr>
            <a:picLocks noChangeAspect="1"/>
          </p:cNvPicPr>
          <p:nvPr/>
        </p:nvPicPr>
        <p:blipFill>
          <a:blip r:embed="rId3"/>
          <a:stretch>
            <a:fillRect/>
          </a:stretch>
        </p:blipFill>
        <p:spPr>
          <a:xfrm>
            <a:off x="5006340" y="3438618"/>
            <a:ext cx="7185660" cy="3419382"/>
          </a:xfrm>
          <a:prstGeom prst="rect">
            <a:avLst/>
          </a:prstGeom>
        </p:spPr>
      </p:pic>
      <p:pic>
        <p:nvPicPr>
          <p:cNvPr id="8" name="Picture 7">
            <a:extLst>
              <a:ext uri="{FF2B5EF4-FFF2-40B4-BE49-F238E27FC236}">
                <a16:creationId xmlns:a16="http://schemas.microsoft.com/office/drawing/2014/main" id="{BEE2815D-1D3A-6BD4-D9B0-0E3F5792D0B1}"/>
              </a:ext>
            </a:extLst>
          </p:cNvPr>
          <p:cNvPicPr>
            <a:picLocks noChangeAspect="1"/>
          </p:cNvPicPr>
          <p:nvPr/>
        </p:nvPicPr>
        <p:blipFill rotWithShape="1">
          <a:blip r:embed="rId2"/>
          <a:srcRect r="91920"/>
          <a:stretch/>
        </p:blipFill>
        <p:spPr>
          <a:xfrm>
            <a:off x="0" y="3456575"/>
            <a:ext cx="502920" cy="3401425"/>
          </a:xfrm>
          <a:prstGeom prst="rect">
            <a:avLst/>
          </a:prstGeom>
        </p:spPr>
      </p:pic>
      <p:pic>
        <p:nvPicPr>
          <p:cNvPr id="11" name="Picture 10">
            <a:extLst>
              <a:ext uri="{FF2B5EF4-FFF2-40B4-BE49-F238E27FC236}">
                <a16:creationId xmlns:a16="http://schemas.microsoft.com/office/drawing/2014/main" id="{1CAB5857-E984-9D71-029E-4D5579A94E74}"/>
              </a:ext>
            </a:extLst>
          </p:cNvPr>
          <p:cNvPicPr>
            <a:picLocks noChangeAspect="1"/>
          </p:cNvPicPr>
          <p:nvPr/>
        </p:nvPicPr>
        <p:blipFill>
          <a:blip r:embed="rId4"/>
          <a:stretch>
            <a:fillRect/>
          </a:stretch>
        </p:blipFill>
        <p:spPr>
          <a:xfrm>
            <a:off x="6096001" y="0"/>
            <a:ext cx="6096000" cy="3491135"/>
          </a:xfrm>
          <a:prstGeom prst="rect">
            <a:avLst/>
          </a:prstGeom>
        </p:spPr>
      </p:pic>
      <p:pic>
        <p:nvPicPr>
          <p:cNvPr id="9" name="Picture 8">
            <a:extLst>
              <a:ext uri="{FF2B5EF4-FFF2-40B4-BE49-F238E27FC236}">
                <a16:creationId xmlns:a16="http://schemas.microsoft.com/office/drawing/2014/main" id="{ECAF4E24-DF50-4C85-2B4F-909BE76FE5AD}"/>
              </a:ext>
            </a:extLst>
          </p:cNvPr>
          <p:cNvPicPr>
            <a:picLocks noChangeAspect="1"/>
          </p:cNvPicPr>
          <p:nvPr/>
        </p:nvPicPr>
        <p:blipFill>
          <a:blip r:embed="rId5"/>
          <a:stretch>
            <a:fillRect/>
          </a:stretch>
        </p:blipFill>
        <p:spPr>
          <a:xfrm>
            <a:off x="0" y="0"/>
            <a:ext cx="6961239" cy="3456756"/>
          </a:xfrm>
          <a:prstGeom prst="rect">
            <a:avLst/>
          </a:prstGeom>
        </p:spPr>
      </p:pic>
      <p:cxnSp>
        <p:nvCxnSpPr>
          <p:cNvPr id="13" name="Straight Arrow Connector 12">
            <a:extLst>
              <a:ext uri="{FF2B5EF4-FFF2-40B4-BE49-F238E27FC236}">
                <a16:creationId xmlns:a16="http://schemas.microsoft.com/office/drawing/2014/main" id="{E0B3E940-93D9-0373-CFED-B61AFC44C98B}"/>
              </a:ext>
            </a:extLst>
          </p:cNvPr>
          <p:cNvCxnSpPr>
            <a:cxnSpLocks/>
          </p:cNvCxnSpPr>
          <p:nvPr/>
        </p:nvCxnSpPr>
        <p:spPr>
          <a:xfrm flipH="1" flipV="1">
            <a:off x="6465437" y="5176664"/>
            <a:ext cx="337236" cy="18466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C07EFD1-0ED7-EC9A-8717-14F4FCD397BC}"/>
              </a:ext>
            </a:extLst>
          </p:cNvPr>
          <p:cNvSpPr txBox="1"/>
          <p:nvPr/>
        </p:nvSpPr>
        <p:spPr>
          <a:xfrm>
            <a:off x="9495758" y="6052965"/>
            <a:ext cx="1996124" cy="369332"/>
          </a:xfrm>
          <a:prstGeom prst="rect">
            <a:avLst/>
          </a:prstGeom>
          <a:noFill/>
        </p:spPr>
        <p:txBody>
          <a:bodyPr wrap="none" rtlCol="0">
            <a:spAutoFit/>
          </a:bodyPr>
          <a:lstStyle/>
          <a:p>
            <a:r>
              <a:rPr lang="en-GB" dirty="0">
                <a:solidFill>
                  <a:srgbClr val="FFFF00"/>
                </a:solidFill>
              </a:rPr>
              <a:t>With compression</a:t>
            </a:r>
          </a:p>
        </p:txBody>
      </p:sp>
      <p:cxnSp>
        <p:nvCxnSpPr>
          <p:cNvPr id="15" name="Straight Arrow Connector 14">
            <a:extLst>
              <a:ext uri="{FF2B5EF4-FFF2-40B4-BE49-F238E27FC236}">
                <a16:creationId xmlns:a16="http://schemas.microsoft.com/office/drawing/2014/main" id="{90BCA861-8D71-DC2A-9741-6B9871A8C952}"/>
              </a:ext>
            </a:extLst>
          </p:cNvPr>
          <p:cNvCxnSpPr>
            <a:cxnSpLocks/>
          </p:cNvCxnSpPr>
          <p:nvPr/>
        </p:nvCxnSpPr>
        <p:spPr>
          <a:xfrm flipV="1">
            <a:off x="5611180" y="4873918"/>
            <a:ext cx="227248" cy="30274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D42A4AB-312C-DEFB-8F0F-0A2D40C00147}"/>
              </a:ext>
            </a:extLst>
          </p:cNvPr>
          <p:cNvCxnSpPr>
            <a:cxnSpLocks/>
          </p:cNvCxnSpPr>
          <p:nvPr/>
        </p:nvCxnSpPr>
        <p:spPr>
          <a:xfrm flipV="1">
            <a:off x="5661728" y="5862770"/>
            <a:ext cx="298342" cy="10304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0BC64C8-B855-2EB5-612A-6AE2EEA931EB}"/>
              </a:ext>
            </a:extLst>
          </p:cNvPr>
          <p:cNvCxnSpPr>
            <a:cxnSpLocks/>
          </p:cNvCxnSpPr>
          <p:nvPr/>
        </p:nvCxnSpPr>
        <p:spPr>
          <a:xfrm flipH="1" flipV="1">
            <a:off x="6651226" y="5914290"/>
            <a:ext cx="337236" cy="18466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66F0C83-7896-35D1-11E6-979B4016392E}"/>
              </a:ext>
            </a:extLst>
          </p:cNvPr>
          <p:cNvSpPr txBox="1"/>
          <p:nvPr/>
        </p:nvSpPr>
        <p:spPr>
          <a:xfrm>
            <a:off x="2890760" y="5637291"/>
            <a:ext cx="2081275" cy="369332"/>
          </a:xfrm>
          <a:prstGeom prst="rect">
            <a:avLst/>
          </a:prstGeom>
          <a:noFill/>
        </p:spPr>
        <p:txBody>
          <a:bodyPr wrap="none" rtlCol="0">
            <a:spAutoFit/>
          </a:bodyPr>
          <a:lstStyle/>
          <a:p>
            <a:r>
              <a:rPr lang="en-GB" dirty="0">
                <a:solidFill>
                  <a:srgbClr val="FFFF00"/>
                </a:solidFill>
              </a:rPr>
              <a:t>With augmentation</a:t>
            </a:r>
          </a:p>
        </p:txBody>
      </p:sp>
      <p:cxnSp>
        <p:nvCxnSpPr>
          <p:cNvPr id="21" name="Straight Arrow Connector 20">
            <a:extLst>
              <a:ext uri="{FF2B5EF4-FFF2-40B4-BE49-F238E27FC236}">
                <a16:creationId xmlns:a16="http://schemas.microsoft.com/office/drawing/2014/main" id="{C1A643F0-2D7D-3D7E-AFFC-8822D09B72D4}"/>
              </a:ext>
            </a:extLst>
          </p:cNvPr>
          <p:cNvCxnSpPr>
            <a:cxnSpLocks/>
          </p:cNvCxnSpPr>
          <p:nvPr/>
        </p:nvCxnSpPr>
        <p:spPr>
          <a:xfrm>
            <a:off x="2026775" y="4139414"/>
            <a:ext cx="138759" cy="36271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09704B8-E6DF-4BD7-C729-541D0A57FEE0}"/>
              </a:ext>
            </a:extLst>
          </p:cNvPr>
          <p:cNvCxnSpPr>
            <a:cxnSpLocks/>
          </p:cNvCxnSpPr>
          <p:nvPr/>
        </p:nvCxnSpPr>
        <p:spPr>
          <a:xfrm flipH="1" flipV="1">
            <a:off x="3606276" y="4551664"/>
            <a:ext cx="444194" cy="10057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5B0DC40-352C-CAC2-4C65-24BAA3F8E90C}"/>
              </a:ext>
            </a:extLst>
          </p:cNvPr>
          <p:cNvCxnSpPr>
            <a:cxnSpLocks/>
          </p:cNvCxnSpPr>
          <p:nvPr/>
        </p:nvCxnSpPr>
        <p:spPr>
          <a:xfrm flipH="1" flipV="1">
            <a:off x="3391585" y="5190999"/>
            <a:ext cx="444194" cy="10057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6B302B7-DB65-479D-68E4-49CBD67F6BE3}"/>
              </a:ext>
            </a:extLst>
          </p:cNvPr>
          <p:cNvCxnSpPr>
            <a:cxnSpLocks/>
          </p:cNvCxnSpPr>
          <p:nvPr/>
        </p:nvCxnSpPr>
        <p:spPr>
          <a:xfrm flipH="1" flipV="1">
            <a:off x="2650964" y="5780054"/>
            <a:ext cx="119369" cy="37151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914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12CCDC-FECC-A9DF-DEC2-BDC9959A8B58}"/>
              </a:ext>
            </a:extLst>
          </p:cNvPr>
          <p:cNvPicPr>
            <a:picLocks noChangeAspect="1"/>
          </p:cNvPicPr>
          <p:nvPr/>
        </p:nvPicPr>
        <p:blipFill>
          <a:blip r:embed="rId2"/>
          <a:stretch>
            <a:fillRect/>
          </a:stretch>
        </p:blipFill>
        <p:spPr>
          <a:xfrm>
            <a:off x="733906" y="1"/>
            <a:ext cx="4694651" cy="2363642"/>
          </a:xfrm>
          <a:prstGeom prst="rect">
            <a:avLst/>
          </a:prstGeom>
        </p:spPr>
      </p:pic>
      <p:pic>
        <p:nvPicPr>
          <p:cNvPr id="7" name="Picture 6">
            <a:extLst>
              <a:ext uri="{FF2B5EF4-FFF2-40B4-BE49-F238E27FC236}">
                <a16:creationId xmlns:a16="http://schemas.microsoft.com/office/drawing/2014/main" id="{CFF272FE-5844-A837-526A-398A712EA01B}"/>
              </a:ext>
            </a:extLst>
          </p:cNvPr>
          <p:cNvPicPr>
            <a:picLocks noChangeAspect="1"/>
          </p:cNvPicPr>
          <p:nvPr/>
        </p:nvPicPr>
        <p:blipFill>
          <a:blip r:embed="rId3"/>
          <a:stretch>
            <a:fillRect/>
          </a:stretch>
        </p:blipFill>
        <p:spPr>
          <a:xfrm>
            <a:off x="733906" y="2360663"/>
            <a:ext cx="4694651" cy="2391615"/>
          </a:xfrm>
          <a:prstGeom prst="rect">
            <a:avLst/>
          </a:prstGeom>
        </p:spPr>
      </p:pic>
      <p:pic>
        <p:nvPicPr>
          <p:cNvPr id="9" name="Picture 8">
            <a:extLst>
              <a:ext uri="{FF2B5EF4-FFF2-40B4-BE49-F238E27FC236}">
                <a16:creationId xmlns:a16="http://schemas.microsoft.com/office/drawing/2014/main" id="{0D8DC092-899C-9125-B178-395EA4497002}"/>
              </a:ext>
            </a:extLst>
          </p:cNvPr>
          <p:cNvPicPr>
            <a:picLocks noChangeAspect="1"/>
          </p:cNvPicPr>
          <p:nvPr/>
        </p:nvPicPr>
        <p:blipFill>
          <a:blip r:embed="rId4"/>
          <a:stretch>
            <a:fillRect/>
          </a:stretch>
        </p:blipFill>
        <p:spPr>
          <a:xfrm>
            <a:off x="6770755" y="2329710"/>
            <a:ext cx="4849952" cy="2422568"/>
          </a:xfrm>
          <a:prstGeom prst="rect">
            <a:avLst/>
          </a:prstGeom>
        </p:spPr>
      </p:pic>
      <p:pic>
        <p:nvPicPr>
          <p:cNvPr id="11" name="Picture 10">
            <a:extLst>
              <a:ext uri="{FF2B5EF4-FFF2-40B4-BE49-F238E27FC236}">
                <a16:creationId xmlns:a16="http://schemas.microsoft.com/office/drawing/2014/main" id="{D19E3747-46F9-2BE2-383A-5430BB7B6BFF}"/>
              </a:ext>
            </a:extLst>
          </p:cNvPr>
          <p:cNvPicPr>
            <a:picLocks noChangeAspect="1"/>
          </p:cNvPicPr>
          <p:nvPr/>
        </p:nvPicPr>
        <p:blipFill>
          <a:blip r:embed="rId5"/>
          <a:stretch>
            <a:fillRect/>
          </a:stretch>
        </p:blipFill>
        <p:spPr>
          <a:xfrm>
            <a:off x="6763445" y="0"/>
            <a:ext cx="4803058" cy="2360662"/>
          </a:xfrm>
          <a:prstGeom prst="rect">
            <a:avLst/>
          </a:prstGeom>
        </p:spPr>
      </p:pic>
      <p:pic>
        <p:nvPicPr>
          <p:cNvPr id="13" name="Picture 12">
            <a:extLst>
              <a:ext uri="{FF2B5EF4-FFF2-40B4-BE49-F238E27FC236}">
                <a16:creationId xmlns:a16="http://schemas.microsoft.com/office/drawing/2014/main" id="{9091C6F2-CBC4-B648-7798-B07177380FD8}"/>
              </a:ext>
            </a:extLst>
          </p:cNvPr>
          <p:cNvPicPr>
            <a:picLocks noChangeAspect="1"/>
          </p:cNvPicPr>
          <p:nvPr/>
        </p:nvPicPr>
        <p:blipFill>
          <a:blip r:embed="rId6"/>
          <a:stretch>
            <a:fillRect/>
          </a:stretch>
        </p:blipFill>
        <p:spPr>
          <a:xfrm>
            <a:off x="-30879" y="4721325"/>
            <a:ext cx="6322809" cy="2136674"/>
          </a:xfrm>
          <a:prstGeom prst="rect">
            <a:avLst/>
          </a:prstGeom>
        </p:spPr>
      </p:pic>
      <p:pic>
        <p:nvPicPr>
          <p:cNvPr id="15" name="Picture 14">
            <a:extLst>
              <a:ext uri="{FF2B5EF4-FFF2-40B4-BE49-F238E27FC236}">
                <a16:creationId xmlns:a16="http://schemas.microsoft.com/office/drawing/2014/main" id="{59D282D4-971F-B229-C49A-E30A714F7722}"/>
              </a:ext>
            </a:extLst>
          </p:cNvPr>
          <p:cNvPicPr>
            <a:picLocks noChangeAspect="1"/>
          </p:cNvPicPr>
          <p:nvPr/>
        </p:nvPicPr>
        <p:blipFill>
          <a:blip r:embed="rId7"/>
          <a:stretch>
            <a:fillRect/>
          </a:stretch>
        </p:blipFill>
        <p:spPr>
          <a:xfrm>
            <a:off x="6193341" y="4721325"/>
            <a:ext cx="5998659" cy="2146200"/>
          </a:xfrm>
          <a:prstGeom prst="rect">
            <a:avLst/>
          </a:prstGeom>
        </p:spPr>
      </p:pic>
      <p:cxnSp>
        <p:nvCxnSpPr>
          <p:cNvPr id="16" name="Straight Arrow Connector 15">
            <a:extLst>
              <a:ext uri="{FF2B5EF4-FFF2-40B4-BE49-F238E27FC236}">
                <a16:creationId xmlns:a16="http://schemas.microsoft.com/office/drawing/2014/main" id="{FF616AD1-DF23-11DD-1D4A-31A08903A2D7}"/>
              </a:ext>
            </a:extLst>
          </p:cNvPr>
          <p:cNvCxnSpPr>
            <a:cxnSpLocks/>
          </p:cNvCxnSpPr>
          <p:nvPr/>
        </p:nvCxnSpPr>
        <p:spPr>
          <a:xfrm flipH="1" flipV="1">
            <a:off x="2373497" y="1135881"/>
            <a:ext cx="161189" cy="48741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D3B5F26-415E-C777-FDE1-492191658E14}"/>
              </a:ext>
            </a:extLst>
          </p:cNvPr>
          <p:cNvSpPr txBox="1"/>
          <p:nvPr/>
        </p:nvSpPr>
        <p:spPr>
          <a:xfrm>
            <a:off x="3339967" y="1379588"/>
            <a:ext cx="1996124" cy="369332"/>
          </a:xfrm>
          <a:prstGeom prst="rect">
            <a:avLst/>
          </a:prstGeom>
          <a:noFill/>
        </p:spPr>
        <p:txBody>
          <a:bodyPr wrap="none" rtlCol="0">
            <a:spAutoFit/>
          </a:bodyPr>
          <a:lstStyle/>
          <a:p>
            <a:r>
              <a:rPr lang="en-GB" dirty="0">
                <a:solidFill>
                  <a:srgbClr val="FFFF00"/>
                </a:solidFill>
              </a:rPr>
              <a:t>With compression</a:t>
            </a:r>
          </a:p>
        </p:txBody>
      </p:sp>
      <p:cxnSp>
        <p:nvCxnSpPr>
          <p:cNvPr id="18" name="Straight Arrow Connector 17">
            <a:extLst>
              <a:ext uri="{FF2B5EF4-FFF2-40B4-BE49-F238E27FC236}">
                <a16:creationId xmlns:a16="http://schemas.microsoft.com/office/drawing/2014/main" id="{E5779332-D2F3-341F-9E58-9E00944303DB}"/>
              </a:ext>
            </a:extLst>
          </p:cNvPr>
          <p:cNvCxnSpPr>
            <a:cxnSpLocks/>
          </p:cNvCxnSpPr>
          <p:nvPr/>
        </p:nvCxnSpPr>
        <p:spPr>
          <a:xfrm flipV="1">
            <a:off x="1743075" y="999615"/>
            <a:ext cx="227248" cy="30274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2EDA3DE-7F13-BEFD-1347-269BB2B1CA8E}"/>
              </a:ext>
            </a:extLst>
          </p:cNvPr>
          <p:cNvCxnSpPr>
            <a:cxnSpLocks/>
          </p:cNvCxnSpPr>
          <p:nvPr/>
        </p:nvCxnSpPr>
        <p:spPr>
          <a:xfrm flipH="1" flipV="1">
            <a:off x="7943893" y="699874"/>
            <a:ext cx="161189" cy="48741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E4BCB8E-4480-E725-0DD3-E64C1289E7C2}"/>
              </a:ext>
            </a:extLst>
          </p:cNvPr>
          <p:cNvSpPr txBox="1"/>
          <p:nvPr/>
        </p:nvSpPr>
        <p:spPr>
          <a:xfrm>
            <a:off x="8929413" y="1010256"/>
            <a:ext cx="1996124" cy="369332"/>
          </a:xfrm>
          <a:prstGeom prst="rect">
            <a:avLst/>
          </a:prstGeom>
          <a:noFill/>
        </p:spPr>
        <p:txBody>
          <a:bodyPr wrap="none" rtlCol="0">
            <a:spAutoFit/>
          </a:bodyPr>
          <a:lstStyle/>
          <a:p>
            <a:r>
              <a:rPr lang="en-GB" dirty="0">
                <a:solidFill>
                  <a:srgbClr val="FFFF00"/>
                </a:solidFill>
              </a:rPr>
              <a:t>With compression</a:t>
            </a:r>
          </a:p>
        </p:txBody>
      </p:sp>
      <p:cxnSp>
        <p:nvCxnSpPr>
          <p:cNvPr id="22" name="Straight Arrow Connector 21">
            <a:extLst>
              <a:ext uri="{FF2B5EF4-FFF2-40B4-BE49-F238E27FC236}">
                <a16:creationId xmlns:a16="http://schemas.microsoft.com/office/drawing/2014/main" id="{93F4173C-D760-13B5-E659-D1E8C5BD420C}"/>
              </a:ext>
            </a:extLst>
          </p:cNvPr>
          <p:cNvCxnSpPr>
            <a:cxnSpLocks/>
          </p:cNvCxnSpPr>
          <p:nvPr/>
        </p:nvCxnSpPr>
        <p:spPr>
          <a:xfrm flipV="1">
            <a:off x="7332521" y="630283"/>
            <a:ext cx="227248" cy="30274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69906E6-0B21-6D32-5C60-15C85DE4EEAC}"/>
              </a:ext>
            </a:extLst>
          </p:cNvPr>
          <p:cNvSpPr txBox="1"/>
          <p:nvPr/>
        </p:nvSpPr>
        <p:spPr>
          <a:xfrm>
            <a:off x="3182304" y="3682215"/>
            <a:ext cx="1996124" cy="369332"/>
          </a:xfrm>
          <a:prstGeom prst="rect">
            <a:avLst/>
          </a:prstGeom>
          <a:noFill/>
        </p:spPr>
        <p:txBody>
          <a:bodyPr wrap="none" rtlCol="0">
            <a:spAutoFit/>
          </a:bodyPr>
          <a:lstStyle/>
          <a:p>
            <a:r>
              <a:rPr lang="en-GB" dirty="0">
                <a:solidFill>
                  <a:srgbClr val="FFFF00"/>
                </a:solidFill>
              </a:rPr>
              <a:t>With compression</a:t>
            </a:r>
          </a:p>
        </p:txBody>
      </p:sp>
      <p:cxnSp>
        <p:nvCxnSpPr>
          <p:cNvPr id="25" name="Straight Arrow Connector 24">
            <a:extLst>
              <a:ext uri="{FF2B5EF4-FFF2-40B4-BE49-F238E27FC236}">
                <a16:creationId xmlns:a16="http://schemas.microsoft.com/office/drawing/2014/main" id="{BADDCCC0-963A-2529-03E7-1E2DAC4A2C0E}"/>
              </a:ext>
            </a:extLst>
          </p:cNvPr>
          <p:cNvCxnSpPr>
            <a:cxnSpLocks/>
          </p:cNvCxnSpPr>
          <p:nvPr/>
        </p:nvCxnSpPr>
        <p:spPr>
          <a:xfrm flipV="1">
            <a:off x="1524000" y="3724201"/>
            <a:ext cx="227248" cy="30274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814B498-44CA-305A-D720-DD9CFD6CA9E9}"/>
              </a:ext>
            </a:extLst>
          </p:cNvPr>
          <p:cNvCxnSpPr>
            <a:cxnSpLocks/>
          </p:cNvCxnSpPr>
          <p:nvPr/>
        </p:nvCxnSpPr>
        <p:spPr>
          <a:xfrm flipH="1">
            <a:off x="8133657" y="3400425"/>
            <a:ext cx="331512" cy="32834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257F5A8B-1D44-9AE0-F311-084A5797941D}"/>
              </a:ext>
            </a:extLst>
          </p:cNvPr>
          <p:cNvSpPr txBox="1"/>
          <p:nvPr/>
        </p:nvSpPr>
        <p:spPr>
          <a:xfrm>
            <a:off x="9210912" y="3757343"/>
            <a:ext cx="1996124" cy="369332"/>
          </a:xfrm>
          <a:prstGeom prst="rect">
            <a:avLst/>
          </a:prstGeom>
          <a:noFill/>
        </p:spPr>
        <p:txBody>
          <a:bodyPr wrap="none" rtlCol="0">
            <a:spAutoFit/>
          </a:bodyPr>
          <a:lstStyle/>
          <a:p>
            <a:r>
              <a:rPr lang="en-GB" dirty="0">
                <a:solidFill>
                  <a:srgbClr val="FFFF00"/>
                </a:solidFill>
              </a:rPr>
              <a:t>With compression</a:t>
            </a:r>
          </a:p>
        </p:txBody>
      </p:sp>
      <p:cxnSp>
        <p:nvCxnSpPr>
          <p:cNvPr id="28" name="Straight Arrow Connector 27">
            <a:extLst>
              <a:ext uri="{FF2B5EF4-FFF2-40B4-BE49-F238E27FC236}">
                <a16:creationId xmlns:a16="http://schemas.microsoft.com/office/drawing/2014/main" id="{E18166A3-EA4C-76EA-26B5-A038C2D90814}"/>
              </a:ext>
            </a:extLst>
          </p:cNvPr>
          <p:cNvCxnSpPr>
            <a:cxnSpLocks/>
          </p:cNvCxnSpPr>
          <p:nvPr/>
        </p:nvCxnSpPr>
        <p:spPr>
          <a:xfrm>
            <a:off x="7672565" y="3171186"/>
            <a:ext cx="204610" cy="38528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A13D97C-FA5C-9057-6C8D-175B827B1ED9}"/>
              </a:ext>
            </a:extLst>
          </p:cNvPr>
          <p:cNvSpPr txBox="1"/>
          <p:nvPr/>
        </p:nvSpPr>
        <p:spPr>
          <a:xfrm>
            <a:off x="4058604" y="5594422"/>
            <a:ext cx="1996124" cy="369332"/>
          </a:xfrm>
          <a:prstGeom prst="rect">
            <a:avLst/>
          </a:prstGeom>
          <a:noFill/>
        </p:spPr>
        <p:txBody>
          <a:bodyPr wrap="none" rtlCol="0">
            <a:spAutoFit/>
          </a:bodyPr>
          <a:lstStyle/>
          <a:p>
            <a:r>
              <a:rPr lang="en-GB" dirty="0">
                <a:solidFill>
                  <a:srgbClr val="FFFF00"/>
                </a:solidFill>
              </a:rPr>
              <a:t>With compression</a:t>
            </a:r>
          </a:p>
        </p:txBody>
      </p:sp>
      <p:cxnSp>
        <p:nvCxnSpPr>
          <p:cNvPr id="32" name="Straight Arrow Connector 31">
            <a:extLst>
              <a:ext uri="{FF2B5EF4-FFF2-40B4-BE49-F238E27FC236}">
                <a16:creationId xmlns:a16="http://schemas.microsoft.com/office/drawing/2014/main" id="{10A122C3-0506-FA3C-F05C-EAF94E84F07F}"/>
              </a:ext>
            </a:extLst>
          </p:cNvPr>
          <p:cNvCxnSpPr>
            <a:cxnSpLocks/>
          </p:cNvCxnSpPr>
          <p:nvPr/>
        </p:nvCxnSpPr>
        <p:spPr>
          <a:xfrm flipV="1">
            <a:off x="1438275" y="5531633"/>
            <a:ext cx="227248" cy="30274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22CB75EB-5562-2183-6476-490F69EA63B1}"/>
              </a:ext>
            </a:extLst>
          </p:cNvPr>
          <p:cNvSpPr txBox="1"/>
          <p:nvPr/>
        </p:nvSpPr>
        <p:spPr>
          <a:xfrm>
            <a:off x="9676268" y="5777249"/>
            <a:ext cx="1996124" cy="369332"/>
          </a:xfrm>
          <a:prstGeom prst="rect">
            <a:avLst/>
          </a:prstGeom>
          <a:noFill/>
        </p:spPr>
        <p:txBody>
          <a:bodyPr wrap="none" rtlCol="0">
            <a:spAutoFit/>
          </a:bodyPr>
          <a:lstStyle/>
          <a:p>
            <a:r>
              <a:rPr lang="en-GB" dirty="0">
                <a:solidFill>
                  <a:srgbClr val="FFFF00"/>
                </a:solidFill>
              </a:rPr>
              <a:t>With compression</a:t>
            </a:r>
          </a:p>
        </p:txBody>
      </p:sp>
      <p:cxnSp>
        <p:nvCxnSpPr>
          <p:cNvPr id="34" name="Straight Arrow Connector 33">
            <a:extLst>
              <a:ext uri="{FF2B5EF4-FFF2-40B4-BE49-F238E27FC236}">
                <a16:creationId xmlns:a16="http://schemas.microsoft.com/office/drawing/2014/main" id="{ACA2A4A6-A40C-5DED-B77D-7E7E53A1DD8E}"/>
              </a:ext>
            </a:extLst>
          </p:cNvPr>
          <p:cNvCxnSpPr>
            <a:cxnSpLocks/>
          </p:cNvCxnSpPr>
          <p:nvPr/>
        </p:nvCxnSpPr>
        <p:spPr>
          <a:xfrm flipV="1">
            <a:off x="7417889" y="5762085"/>
            <a:ext cx="227248" cy="30274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551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427E-005F-E2C0-D55D-3569E6280936}"/>
              </a:ext>
            </a:extLst>
          </p:cNvPr>
          <p:cNvSpPr>
            <a:spLocks noGrp="1"/>
          </p:cNvSpPr>
          <p:nvPr>
            <p:ph type="ctrTitle"/>
          </p:nvPr>
        </p:nvSpPr>
        <p:spPr/>
        <p:txBody>
          <a:bodyPr/>
          <a:lstStyle/>
          <a:p>
            <a:r>
              <a:rPr lang="en-GB" dirty="0"/>
              <a:t>Diagnosis:</a:t>
            </a:r>
          </a:p>
        </p:txBody>
      </p:sp>
      <p:sp>
        <p:nvSpPr>
          <p:cNvPr id="3" name="Subtitle 2">
            <a:extLst>
              <a:ext uri="{FF2B5EF4-FFF2-40B4-BE49-F238E27FC236}">
                <a16:creationId xmlns:a16="http://schemas.microsoft.com/office/drawing/2014/main" id="{66D406E0-CAC8-048E-6A60-38F278D5EAC7}"/>
              </a:ext>
            </a:extLst>
          </p:cNvPr>
          <p:cNvSpPr>
            <a:spLocks noGrp="1"/>
          </p:cNvSpPr>
          <p:nvPr>
            <p:ph type="subTitle" idx="1"/>
          </p:nvPr>
        </p:nvSpPr>
        <p:spPr/>
        <p:txBody>
          <a:bodyPr/>
          <a:lstStyle/>
          <a:p>
            <a:r>
              <a:rPr lang="en-GB" dirty="0"/>
              <a:t>Femoropopliteal vein thrombosis</a:t>
            </a:r>
          </a:p>
          <a:p>
            <a:r>
              <a:rPr lang="en-GB" dirty="0"/>
              <a:t>(femoral – popliteal vein DVT) </a:t>
            </a:r>
          </a:p>
        </p:txBody>
      </p:sp>
    </p:spTree>
    <p:extLst>
      <p:ext uri="{BB962C8B-B14F-4D97-AF65-F5344CB8AC3E}">
        <p14:creationId xmlns:p14="http://schemas.microsoft.com/office/powerpoint/2010/main" val="100825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BD7F-924E-906C-99A9-D4EC1F7D0BE5}"/>
              </a:ext>
            </a:extLst>
          </p:cNvPr>
          <p:cNvSpPr>
            <a:spLocks noGrp="1"/>
          </p:cNvSpPr>
          <p:nvPr>
            <p:ph type="title"/>
          </p:nvPr>
        </p:nvSpPr>
        <p:spPr/>
        <p:txBody>
          <a:bodyPr/>
          <a:lstStyle/>
          <a:p>
            <a:r>
              <a:rPr lang="en-GB" dirty="0"/>
              <a:t>Case study 3:</a:t>
            </a:r>
          </a:p>
        </p:txBody>
      </p:sp>
      <p:sp>
        <p:nvSpPr>
          <p:cNvPr id="3" name="Content Placeholder 2">
            <a:extLst>
              <a:ext uri="{FF2B5EF4-FFF2-40B4-BE49-F238E27FC236}">
                <a16:creationId xmlns:a16="http://schemas.microsoft.com/office/drawing/2014/main" id="{0BB4BD63-8349-5CDD-1444-3A1E2ACEC092}"/>
              </a:ext>
            </a:extLst>
          </p:cNvPr>
          <p:cNvSpPr>
            <a:spLocks noGrp="1"/>
          </p:cNvSpPr>
          <p:nvPr>
            <p:ph idx="1"/>
          </p:nvPr>
        </p:nvSpPr>
        <p:spPr/>
        <p:txBody>
          <a:bodyPr/>
          <a:lstStyle/>
          <a:p>
            <a:r>
              <a:rPr lang="en-GB" dirty="0"/>
              <a:t>44yo male</a:t>
            </a:r>
          </a:p>
          <a:p>
            <a:endParaRPr lang="en-GB" dirty="0"/>
          </a:p>
          <a:p>
            <a:endParaRPr lang="en-GB" dirty="0"/>
          </a:p>
          <a:p>
            <a:r>
              <a:rPr lang="en-GB" dirty="0"/>
              <a:t>Calf pain and swelling</a:t>
            </a:r>
          </a:p>
          <a:p>
            <a:endParaRPr lang="en-GB" dirty="0"/>
          </a:p>
          <a:p>
            <a:endParaRPr lang="en-GB" dirty="0"/>
          </a:p>
          <a:p>
            <a:r>
              <a:rPr lang="en-GB" dirty="0"/>
              <a:t>Wells score 2, recent flight</a:t>
            </a:r>
          </a:p>
        </p:txBody>
      </p:sp>
    </p:spTree>
    <p:extLst>
      <p:ext uri="{BB962C8B-B14F-4D97-AF65-F5344CB8AC3E}">
        <p14:creationId xmlns:p14="http://schemas.microsoft.com/office/powerpoint/2010/main" val="240132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04D9C-4DD8-68E7-3913-2D31C5E821D5}"/>
              </a:ext>
            </a:extLst>
          </p:cNvPr>
          <p:cNvPicPr>
            <a:picLocks noChangeAspect="1"/>
          </p:cNvPicPr>
          <p:nvPr/>
        </p:nvPicPr>
        <p:blipFill>
          <a:blip r:embed="rId2"/>
          <a:stretch>
            <a:fillRect/>
          </a:stretch>
        </p:blipFill>
        <p:spPr>
          <a:xfrm>
            <a:off x="0" y="1489587"/>
            <a:ext cx="6107868" cy="3878826"/>
          </a:xfrm>
          <a:prstGeom prst="rect">
            <a:avLst/>
          </a:prstGeom>
        </p:spPr>
      </p:pic>
      <p:pic>
        <p:nvPicPr>
          <p:cNvPr id="6" name="Picture 5">
            <a:extLst>
              <a:ext uri="{FF2B5EF4-FFF2-40B4-BE49-F238E27FC236}">
                <a16:creationId xmlns:a16="http://schemas.microsoft.com/office/drawing/2014/main" id="{D0750C86-041F-0872-2B76-0D58B4D95D56}"/>
              </a:ext>
            </a:extLst>
          </p:cNvPr>
          <p:cNvPicPr>
            <a:picLocks noChangeAspect="1"/>
          </p:cNvPicPr>
          <p:nvPr/>
        </p:nvPicPr>
        <p:blipFill>
          <a:blip r:embed="rId3"/>
          <a:stretch>
            <a:fillRect/>
          </a:stretch>
        </p:blipFill>
        <p:spPr>
          <a:xfrm>
            <a:off x="6159079" y="1489588"/>
            <a:ext cx="6032921" cy="3878826"/>
          </a:xfrm>
          <a:prstGeom prst="rect">
            <a:avLst/>
          </a:prstGeom>
        </p:spPr>
      </p:pic>
      <p:cxnSp>
        <p:nvCxnSpPr>
          <p:cNvPr id="7" name="Straight Arrow Connector 6">
            <a:extLst>
              <a:ext uri="{FF2B5EF4-FFF2-40B4-BE49-F238E27FC236}">
                <a16:creationId xmlns:a16="http://schemas.microsoft.com/office/drawing/2014/main" id="{B27C8262-5F6B-86A4-F30E-31E6A3D0FAE2}"/>
              </a:ext>
            </a:extLst>
          </p:cNvPr>
          <p:cNvCxnSpPr>
            <a:cxnSpLocks/>
          </p:cNvCxnSpPr>
          <p:nvPr/>
        </p:nvCxnSpPr>
        <p:spPr>
          <a:xfrm flipH="1" flipV="1">
            <a:off x="9702800" y="4483100"/>
            <a:ext cx="190034" cy="41728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271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AD229B-2BED-35A8-EDE1-5A361FA032AB}"/>
              </a:ext>
            </a:extLst>
          </p:cNvPr>
          <p:cNvPicPr>
            <a:picLocks noChangeAspect="1"/>
          </p:cNvPicPr>
          <p:nvPr/>
        </p:nvPicPr>
        <p:blipFill>
          <a:blip r:embed="rId2"/>
          <a:stretch>
            <a:fillRect/>
          </a:stretch>
        </p:blipFill>
        <p:spPr>
          <a:xfrm>
            <a:off x="6160064" y="0"/>
            <a:ext cx="6031936" cy="3624997"/>
          </a:xfrm>
          <a:prstGeom prst="rect">
            <a:avLst/>
          </a:prstGeom>
        </p:spPr>
      </p:pic>
      <p:pic>
        <p:nvPicPr>
          <p:cNvPr id="11" name="Picture 10">
            <a:extLst>
              <a:ext uri="{FF2B5EF4-FFF2-40B4-BE49-F238E27FC236}">
                <a16:creationId xmlns:a16="http://schemas.microsoft.com/office/drawing/2014/main" id="{483B72D9-69C7-95AE-9BDD-2EB56C87FC42}"/>
              </a:ext>
            </a:extLst>
          </p:cNvPr>
          <p:cNvPicPr>
            <a:picLocks noChangeAspect="1"/>
          </p:cNvPicPr>
          <p:nvPr/>
        </p:nvPicPr>
        <p:blipFill>
          <a:blip r:embed="rId3"/>
          <a:stretch>
            <a:fillRect/>
          </a:stretch>
        </p:blipFill>
        <p:spPr>
          <a:xfrm>
            <a:off x="6001315" y="3439263"/>
            <a:ext cx="6190684" cy="3418736"/>
          </a:xfrm>
          <a:prstGeom prst="rect">
            <a:avLst/>
          </a:prstGeom>
        </p:spPr>
      </p:pic>
      <p:pic>
        <p:nvPicPr>
          <p:cNvPr id="5" name="Picture 4">
            <a:extLst>
              <a:ext uri="{FF2B5EF4-FFF2-40B4-BE49-F238E27FC236}">
                <a16:creationId xmlns:a16="http://schemas.microsoft.com/office/drawing/2014/main" id="{8C88BFB0-63F7-A35A-33FF-59ABFDC6F07C}"/>
              </a:ext>
            </a:extLst>
          </p:cNvPr>
          <p:cNvPicPr>
            <a:picLocks noChangeAspect="1"/>
          </p:cNvPicPr>
          <p:nvPr/>
        </p:nvPicPr>
        <p:blipFill>
          <a:blip r:embed="rId4"/>
          <a:stretch>
            <a:fillRect/>
          </a:stretch>
        </p:blipFill>
        <p:spPr>
          <a:xfrm>
            <a:off x="1" y="1"/>
            <a:ext cx="6160062" cy="3429000"/>
          </a:xfrm>
          <a:prstGeom prst="rect">
            <a:avLst/>
          </a:prstGeom>
        </p:spPr>
      </p:pic>
      <p:pic>
        <p:nvPicPr>
          <p:cNvPr id="3" name="Picture 2">
            <a:extLst>
              <a:ext uri="{FF2B5EF4-FFF2-40B4-BE49-F238E27FC236}">
                <a16:creationId xmlns:a16="http://schemas.microsoft.com/office/drawing/2014/main" id="{AD58B1A0-A2E8-5FEE-7C2A-E67279EB1291}"/>
              </a:ext>
            </a:extLst>
          </p:cNvPr>
          <p:cNvPicPr>
            <a:picLocks noChangeAspect="1"/>
          </p:cNvPicPr>
          <p:nvPr/>
        </p:nvPicPr>
        <p:blipFill>
          <a:blip r:embed="rId5"/>
          <a:stretch>
            <a:fillRect/>
          </a:stretch>
        </p:blipFill>
        <p:spPr>
          <a:xfrm>
            <a:off x="0" y="3245236"/>
            <a:ext cx="6173336" cy="3612763"/>
          </a:xfrm>
          <a:prstGeom prst="rect">
            <a:avLst/>
          </a:prstGeom>
        </p:spPr>
      </p:pic>
      <p:cxnSp>
        <p:nvCxnSpPr>
          <p:cNvPr id="6" name="Straight Arrow Connector 5">
            <a:extLst>
              <a:ext uri="{FF2B5EF4-FFF2-40B4-BE49-F238E27FC236}">
                <a16:creationId xmlns:a16="http://schemas.microsoft.com/office/drawing/2014/main" id="{0C318F02-CBED-690D-8431-8CE0F009814F}"/>
              </a:ext>
            </a:extLst>
          </p:cNvPr>
          <p:cNvCxnSpPr/>
          <p:nvPr/>
        </p:nvCxnSpPr>
        <p:spPr>
          <a:xfrm flipH="1" flipV="1">
            <a:off x="4151086" y="5602514"/>
            <a:ext cx="348343" cy="84182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FDC3036B-75B7-5DF1-EC69-3A62860B9FCC}"/>
              </a:ext>
            </a:extLst>
          </p:cNvPr>
          <p:cNvCxnSpPr>
            <a:cxnSpLocks/>
          </p:cNvCxnSpPr>
          <p:nvPr/>
        </p:nvCxnSpPr>
        <p:spPr>
          <a:xfrm flipV="1">
            <a:off x="7765143" y="5627914"/>
            <a:ext cx="0" cy="42091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82FE0FD-B1E9-DEFC-6272-F6B71F32E02D}"/>
              </a:ext>
            </a:extLst>
          </p:cNvPr>
          <p:cNvCxnSpPr>
            <a:cxnSpLocks/>
          </p:cNvCxnSpPr>
          <p:nvPr/>
        </p:nvCxnSpPr>
        <p:spPr>
          <a:xfrm flipH="1" flipV="1">
            <a:off x="10741479" y="5502003"/>
            <a:ext cx="6326" cy="42091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C226D65-39FC-D175-7FF4-758FE33E4EC5}"/>
              </a:ext>
            </a:extLst>
          </p:cNvPr>
          <p:cNvSpPr txBox="1"/>
          <p:nvPr/>
        </p:nvSpPr>
        <p:spPr>
          <a:xfrm>
            <a:off x="9666172" y="5915138"/>
            <a:ext cx="1996124" cy="369332"/>
          </a:xfrm>
          <a:prstGeom prst="rect">
            <a:avLst/>
          </a:prstGeom>
          <a:noFill/>
        </p:spPr>
        <p:txBody>
          <a:bodyPr wrap="none" rtlCol="0">
            <a:spAutoFit/>
          </a:bodyPr>
          <a:lstStyle/>
          <a:p>
            <a:r>
              <a:rPr lang="en-GB" dirty="0">
                <a:solidFill>
                  <a:srgbClr val="FFFF00"/>
                </a:solidFill>
              </a:rPr>
              <a:t>With compression</a:t>
            </a:r>
          </a:p>
        </p:txBody>
      </p:sp>
      <p:cxnSp>
        <p:nvCxnSpPr>
          <p:cNvPr id="2" name="Straight Arrow Connector 1">
            <a:extLst>
              <a:ext uri="{FF2B5EF4-FFF2-40B4-BE49-F238E27FC236}">
                <a16:creationId xmlns:a16="http://schemas.microsoft.com/office/drawing/2014/main" id="{67C617D3-F65B-AF1F-F9B3-3E8B15A9FD38}"/>
              </a:ext>
            </a:extLst>
          </p:cNvPr>
          <p:cNvCxnSpPr>
            <a:cxnSpLocks/>
          </p:cNvCxnSpPr>
          <p:nvPr/>
        </p:nvCxnSpPr>
        <p:spPr>
          <a:xfrm flipH="1" flipV="1">
            <a:off x="1864179" y="2057928"/>
            <a:ext cx="6326" cy="42091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10CCD620-ED1A-F6E7-B269-4A9287109277}"/>
              </a:ext>
            </a:extLst>
          </p:cNvPr>
          <p:cNvSpPr txBox="1"/>
          <p:nvPr/>
        </p:nvSpPr>
        <p:spPr>
          <a:xfrm>
            <a:off x="3501367" y="516533"/>
            <a:ext cx="1996124" cy="369332"/>
          </a:xfrm>
          <a:prstGeom prst="rect">
            <a:avLst/>
          </a:prstGeom>
          <a:noFill/>
        </p:spPr>
        <p:txBody>
          <a:bodyPr wrap="none" rtlCol="0">
            <a:spAutoFit/>
          </a:bodyPr>
          <a:lstStyle/>
          <a:p>
            <a:r>
              <a:rPr lang="en-GB" dirty="0">
                <a:solidFill>
                  <a:srgbClr val="FFFF00"/>
                </a:solidFill>
              </a:rPr>
              <a:t>With compression</a:t>
            </a:r>
          </a:p>
        </p:txBody>
      </p:sp>
    </p:spTree>
    <p:extLst>
      <p:ext uri="{BB962C8B-B14F-4D97-AF65-F5344CB8AC3E}">
        <p14:creationId xmlns:p14="http://schemas.microsoft.com/office/powerpoint/2010/main" val="413729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1B844-D7C2-61AB-2444-A08C2FCCE18F}"/>
              </a:ext>
            </a:extLst>
          </p:cNvPr>
          <p:cNvPicPr>
            <a:picLocks noChangeAspect="1"/>
          </p:cNvPicPr>
          <p:nvPr/>
        </p:nvPicPr>
        <p:blipFill>
          <a:blip r:embed="rId2"/>
          <a:stretch>
            <a:fillRect/>
          </a:stretch>
        </p:blipFill>
        <p:spPr>
          <a:xfrm>
            <a:off x="0" y="0"/>
            <a:ext cx="6035696" cy="3612764"/>
          </a:xfrm>
          <a:prstGeom prst="rect">
            <a:avLst/>
          </a:prstGeom>
        </p:spPr>
      </p:pic>
      <p:pic>
        <p:nvPicPr>
          <p:cNvPr id="5" name="Picture 4">
            <a:extLst>
              <a:ext uri="{FF2B5EF4-FFF2-40B4-BE49-F238E27FC236}">
                <a16:creationId xmlns:a16="http://schemas.microsoft.com/office/drawing/2014/main" id="{569FF6B7-BC97-03DF-E7C5-F846A1BECC8D}"/>
              </a:ext>
            </a:extLst>
          </p:cNvPr>
          <p:cNvPicPr>
            <a:picLocks noChangeAspect="1"/>
          </p:cNvPicPr>
          <p:nvPr/>
        </p:nvPicPr>
        <p:blipFill>
          <a:blip r:embed="rId3"/>
          <a:stretch>
            <a:fillRect/>
          </a:stretch>
        </p:blipFill>
        <p:spPr>
          <a:xfrm>
            <a:off x="5650426" y="-4541"/>
            <a:ext cx="6541574" cy="3428999"/>
          </a:xfrm>
          <a:prstGeom prst="rect">
            <a:avLst/>
          </a:prstGeom>
        </p:spPr>
      </p:pic>
      <p:pic>
        <p:nvPicPr>
          <p:cNvPr id="8" name="Picture 7">
            <a:extLst>
              <a:ext uri="{FF2B5EF4-FFF2-40B4-BE49-F238E27FC236}">
                <a16:creationId xmlns:a16="http://schemas.microsoft.com/office/drawing/2014/main" id="{B2A4BA1C-B4FC-339F-66DE-B260EFF10684}"/>
              </a:ext>
            </a:extLst>
          </p:cNvPr>
          <p:cNvPicPr>
            <a:picLocks noChangeAspect="1"/>
          </p:cNvPicPr>
          <p:nvPr/>
        </p:nvPicPr>
        <p:blipFill>
          <a:blip r:embed="rId4"/>
          <a:stretch>
            <a:fillRect/>
          </a:stretch>
        </p:blipFill>
        <p:spPr>
          <a:xfrm>
            <a:off x="0" y="3375670"/>
            <a:ext cx="5650426" cy="3482330"/>
          </a:xfrm>
          <a:prstGeom prst="rect">
            <a:avLst/>
          </a:prstGeom>
        </p:spPr>
      </p:pic>
      <p:pic>
        <p:nvPicPr>
          <p:cNvPr id="11" name="Picture 10">
            <a:extLst>
              <a:ext uri="{FF2B5EF4-FFF2-40B4-BE49-F238E27FC236}">
                <a16:creationId xmlns:a16="http://schemas.microsoft.com/office/drawing/2014/main" id="{35788BC2-B8FA-B08D-8CD0-C5B0B7E3A92E}"/>
              </a:ext>
            </a:extLst>
          </p:cNvPr>
          <p:cNvPicPr>
            <a:picLocks noChangeAspect="1"/>
          </p:cNvPicPr>
          <p:nvPr/>
        </p:nvPicPr>
        <p:blipFill>
          <a:blip r:embed="rId5"/>
          <a:stretch>
            <a:fillRect/>
          </a:stretch>
        </p:blipFill>
        <p:spPr>
          <a:xfrm>
            <a:off x="4631219" y="3433543"/>
            <a:ext cx="7560781" cy="3424457"/>
          </a:xfrm>
          <a:prstGeom prst="rect">
            <a:avLst/>
          </a:prstGeom>
        </p:spPr>
      </p:pic>
      <p:cxnSp>
        <p:nvCxnSpPr>
          <p:cNvPr id="12" name="Straight Arrow Connector 11">
            <a:extLst>
              <a:ext uri="{FF2B5EF4-FFF2-40B4-BE49-F238E27FC236}">
                <a16:creationId xmlns:a16="http://schemas.microsoft.com/office/drawing/2014/main" id="{806E85A4-A257-87FD-BF0F-2EC4227C6106}"/>
              </a:ext>
            </a:extLst>
          </p:cNvPr>
          <p:cNvCxnSpPr>
            <a:cxnSpLocks/>
          </p:cNvCxnSpPr>
          <p:nvPr/>
        </p:nvCxnSpPr>
        <p:spPr>
          <a:xfrm flipH="1" flipV="1">
            <a:off x="4071777" y="2770935"/>
            <a:ext cx="297023" cy="40769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4C81204-C7D1-11D3-FE65-FCEDAD551452}"/>
              </a:ext>
            </a:extLst>
          </p:cNvPr>
          <p:cNvCxnSpPr>
            <a:cxnSpLocks/>
          </p:cNvCxnSpPr>
          <p:nvPr/>
        </p:nvCxnSpPr>
        <p:spPr>
          <a:xfrm flipH="1">
            <a:off x="3017848" y="4920343"/>
            <a:ext cx="155708" cy="34834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A2C3A20-2CC1-592B-88E8-3172D95E52CD}"/>
              </a:ext>
            </a:extLst>
          </p:cNvPr>
          <p:cNvCxnSpPr>
            <a:cxnSpLocks/>
          </p:cNvCxnSpPr>
          <p:nvPr/>
        </p:nvCxnSpPr>
        <p:spPr>
          <a:xfrm>
            <a:off x="8463260" y="1023257"/>
            <a:ext cx="457953" cy="57331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98A8854-33CA-9F0A-9B31-320044E53DD0}"/>
              </a:ext>
            </a:extLst>
          </p:cNvPr>
          <p:cNvCxnSpPr>
            <a:cxnSpLocks/>
          </p:cNvCxnSpPr>
          <p:nvPr/>
        </p:nvCxnSpPr>
        <p:spPr>
          <a:xfrm flipH="1" flipV="1">
            <a:off x="7085167" y="5694482"/>
            <a:ext cx="261340" cy="63212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2C6BAB4-30E9-0872-7D58-FFC54F08489A}"/>
              </a:ext>
            </a:extLst>
          </p:cNvPr>
          <p:cNvCxnSpPr>
            <a:cxnSpLocks/>
          </p:cNvCxnSpPr>
          <p:nvPr/>
        </p:nvCxnSpPr>
        <p:spPr>
          <a:xfrm flipH="1" flipV="1">
            <a:off x="10634778" y="5579091"/>
            <a:ext cx="169011" cy="658615"/>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B4A553D-4173-2468-FF53-E277FE705BD2}"/>
              </a:ext>
            </a:extLst>
          </p:cNvPr>
          <p:cNvSpPr txBox="1"/>
          <p:nvPr/>
        </p:nvSpPr>
        <p:spPr>
          <a:xfrm>
            <a:off x="9805727" y="6217584"/>
            <a:ext cx="1996124" cy="369332"/>
          </a:xfrm>
          <a:prstGeom prst="rect">
            <a:avLst/>
          </a:prstGeom>
          <a:noFill/>
        </p:spPr>
        <p:txBody>
          <a:bodyPr wrap="none" rtlCol="0">
            <a:spAutoFit/>
          </a:bodyPr>
          <a:lstStyle/>
          <a:p>
            <a:r>
              <a:rPr lang="en-GB" dirty="0">
                <a:solidFill>
                  <a:srgbClr val="FFFF00"/>
                </a:solidFill>
              </a:rPr>
              <a:t>With compression</a:t>
            </a:r>
          </a:p>
        </p:txBody>
      </p:sp>
    </p:spTree>
    <p:extLst>
      <p:ext uri="{BB962C8B-B14F-4D97-AF65-F5344CB8AC3E}">
        <p14:creationId xmlns:p14="http://schemas.microsoft.com/office/powerpoint/2010/main" val="341337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0812ABCE-D555-833B-FDD1-595F989406AD}"/>
              </a:ext>
            </a:extLst>
          </p:cNvPr>
          <p:cNvSpPr/>
          <p:nvPr/>
        </p:nvSpPr>
        <p:spPr>
          <a:xfrm>
            <a:off x="2258290" y="402276"/>
            <a:ext cx="7675418" cy="6053447"/>
          </a:xfrm>
          <a:prstGeom prst="triangl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A9D0856-7E19-7D6A-B521-7314D854B055}"/>
              </a:ext>
            </a:extLst>
          </p:cNvPr>
          <p:cNvSpPr txBox="1"/>
          <p:nvPr/>
        </p:nvSpPr>
        <p:spPr>
          <a:xfrm>
            <a:off x="4656210" y="-96486"/>
            <a:ext cx="2840008" cy="584775"/>
          </a:xfrm>
          <a:prstGeom prst="rect">
            <a:avLst/>
          </a:prstGeom>
          <a:noFill/>
        </p:spPr>
        <p:txBody>
          <a:bodyPr wrap="none" rtlCol="0">
            <a:spAutoFit/>
          </a:bodyPr>
          <a:lstStyle/>
          <a:p>
            <a:r>
              <a:rPr lang="en-GB" sz="3200" dirty="0"/>
              <a:t>Venous</a:t>
            </a:r>
            <a:r>
              <a:rPr lang="en-GB" sz="2400" dirty="0"/>
              <a:t> </a:t>
            </a:r>
            <a:r>
              <a:rPr lang="en-GB" sz="3200" dirty="0"/>
              <a:t>trauma</a:t>
            </a:r>
            <a:endParaRPr lang="en-GB" sz="2400" dirty="0"/>
          </a:p>
        </p:txBody>
      </p:sp>
      <p:sp>
        <p:nvSpPr>
          <p:cNvPr id="6" name="Content Placeholder 2">
            <a:extLst>
              <a:ext uri="{FF2B5EF4-FFF2-40B4-BE49-F238E27FC236}">
                <a16:creationId xmlns:a16="http://schemas.microsoft.com/office/drawing/2014/main" id="{538DC0D7-6C11-F909-B4BA-3B097330AE8F}"/>
              </a:ext>
            </a:extLst>
          </p:cNvPr>
          <p:cNvSpPr>
            <a:spLocks noGrp="1"/>
          </p:cNvSpPr>
          <p:nvPr>
            <p:ph idx="1"/>
          </p:nvPr>
        </p:nvSpPr>
        <p:spPr>
          <a:xfrm>
            <a:off x="3825840" y="1876301"/>
            <a:ext cx="4500748" cy="3997531"/>
          </a:xfrm>
        </p:spPr>
        <p:txBody>
          <a:bodyPr>
            <a:noAutofit/>
          </a:bodyPr>
          <a:lstStyle/>
          <a:p>
            <a:pPr algn="ctr"/>
            <a:r>
              <a:rPr lang="en-GB" dirty="0"/>
              <a:t>Lower</a:t>
            </a:r>
          </a:p>
          <a:p>
            <a:pPr marL="0" indent="0" algn="ctr">
              <a:buNone/>
            </a:pPr>
            <a:r>
              <a:rPr lang="en-GB" dirty="0"/>
              <a:t>limb injury</a:t>
            </a:r>
          </a:p>
          <a:p>
            <a:pPr algn="ctr"/>
            <a:endParaRPr lang="en-GB" dirty="0"/>
          </a:p>
          <a:p>
            <a:pPr algn="ctr"/>
            <a:r>
              <a:rPr lang="en-GB" dirty="0"/>
              <a:t>Operation</a:t>
            </a:r>
          </a:p>
          <a:p>
            <a:pPr marL="0" indent="0" algn="ctr">
              <a:buNone/>
            </a:pPr>
            <a:r>
              <a:rPr lang="en-GB" dirty="0"/>
              <a:t>(e.g. knee replacement)</a:t>
            </a:r>
          </a:p>
          <a:p>
            <a:pPr marL="0" indent="0" algn="ctr">
              <a:buNone/>
            </a:pPr>
            <a:endParaRPr lang="en-GB" dirty="0"/>
          </a:p>
          <a:p>
            <a:pPr algn="ctr"/>
            <a:r>
              <a:rPr lang="en-GB" dirty="0"/>
              <a:t>Intravenous drug use</a:t>
            </a:r>
          </a:p>
          <a:p>
            <a:pPr marL="0" indent="0" algn="ctr">
              <a:buNone/>
            </a:pPr>
            <a:endParaRPr lang="en-GB" dirty="0"/>
          </a:p>
          <a:p>
            <a:pPr algn="ctr"/>
            <a:r>
              <a:rPr lang="en-GB" dirty="0"/>
              <a:t>Inflammation (phlebitis)</a:t>
            </a:r>
          </a:p>
        </p:txBody>
      </p:sp>
    </p:spTree>
    <p:extLst>
      <p:ext uri="{BB962C8B-B14F-4D97-AF65-F5344CB8AC3E}">
        <p14:creationId xmlns:p14="http://schemas.microsoft.com/office/powerpoint/2010/main" val="96732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79EDDA-5B69-1D34-E490-D74B909EFD6C}"/>
              </a:ext>
            </a:extLst>
          </p:cNvPr>
          <p:cNvPicPr>
            <a:picLocks noChangeAspect="1"/>
          </p:cNvPicPr>
          <p:nvPr/>
        </p:nvPicPr>
        <p:blipFill rotWithShape="1">
          <a:blip r:embed="rId2"/>
          <a:srcRect t="30636"/>
          <a:stretch/>
        </p:blipFill>
        <p:spPr>
          <a:xfrm>
            <a:off x="9832" y="3365757"/>
            <a:ext cx="12182168" cy="3492243"/>
          </a:xfrm>
          <a:prstGeom prst="rect">
            <a:avLst/>
          </a:prstGeom>
        </p:spPr>
      </p:pic>
      <p:pic>
        <p:nvPicPr>
          <p:cNvPr id="11" name="Picture 10">
            <a:extLst>
              <a:ext uri="{FF2B5EF4-FFF2-40B4-BE49-F238E27FC236}">
                <a16:creationId xmlns:a16="http://schemas.microsoft.com/office/drawing/2014/main" id="{AB22EF66-692E-6252-A65C-DED664DF08CB}"/>
              </a:ext>
            </a:extLst>
          </p:cNvPr>
          <p:cNvPicPr>
            <a:picLocks noChangeAspect="1"/>
          </p:cNvPicPr>
          <p:nvPr/>
        </p:nvPicPr>
        <p:blipFill>
          <a:blip r:embed="rId3"/>
          <a:stretch>
            <a:fillRect/>
          </a:stretch>
        </p:blipFill>
        <p:spPr>
          <a:xfrm>
            <a:off x="2989942" y="0"/>
            <a:ext cx="5994401" cy="3399529"/>
          </a:xfrm>
          <a:prstGeom prst="rect">
            <a:avLst/>
          </a:prstGeom>
        </p:spPr>
      </p:pic>
      <p:cxnSp>
        <p:nvCxnSpPr>
          <p:cNvPr id="21" name="Straight Arrow Connector 20">
            <a:extLst>
              <a:ext uri="{FF2B5EF4-FFF2-40B4-BE49-F238E27FC236}">
                <a16:creationId xmlns:a16="http://schemas.microsoft.com/office/drawing/2014/main" id="{B2349A34-23B7-05CE-7943-EA962659CCC1}"/>
              </a:ext>
            </a:extLst>
          </p:cNvPr>
          <p:cNvCxnSpPr>
            <a:cxnSpLocks/>
          </p:cNvCxnSpPr>
          <p:nvPr/>
        </p:nvCxnSpPr>
        <p:spPr>
          <a:xfrm>
            <a:off x="5386984" y="874486"/>
            <a:ext cx="340716" cy="58601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64B71D7-2A98-4341-3232-7F395C9E5983}"/>
              </a:ext>
            </a:extLst>
          </p:cNvPr>
          <p:cNvCxnSpPr>
            <a:cxnSpLocks/>
          </p:cNvCxnSpPr>
          <p:nvPr/>
        </p:nvCxnSpPr>
        <p:spPr>
          <a:xfrm flipH="1" flipV="1">
            <a:off x="3399689" y="4674090"/>
            <a:ext cx="92811" cy="63069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6181370-9A3C-A4A4-2270-670CF8527866}"/>
              </a:ext>
            </a:extLst>
          </p:cNvPr>
          <p:cNvCxnSpPr>
            <a:cxnSpLocks/>
          </p:cNvCxnSpPr>
          <p:nvPr/>
        </p:nvCxnSpPr>
        <p:spPr>
          <a:xfrm flipV="1">
            <a:off x="9381389" y="4518932"/>
            <a:ext cx="0" cy="64996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6582B105-2014-B6EB-5BB4-AFE060756089}"/>
              </a:ext>
            </a:extLst>
          </p:cNvPr>
          <p:cNvSpPr txBox="1"/>
          <p:nvPr/>
        </p:nvSpPr>
        <p:spPr>
          <a:xfrm>
            <a:off x="8383327" y="5304786"/>
            <a:ext cx="1996124" cy="369332"/>
          </a:xfrm>
          <a:prstGeom prst="rect">
            <a:avLst/>
          </a:prstGeom>
          <a:noFill/>
        </p:spPr>
        <p:txBody>
          <a:bodyPr wrap="none" rtlCol="0">
            <a:spAutoFit/>
          </a:bodyPr>
          <a:lstStyle/>
          <a:p>
            <a:r>
              <a:rPr lang="en-GB" dirty="0">
                <a:solidFill>
                  <a:srgbClr val="FFFF00"/>
                </a:solidFill>
              </a:rPr>
              <a:t>With compression</a:t>
            </a:r>
          </a:p>
        </p:txBody>
      </p:sp>
    </p:spTree>
    <p:extLst>
      <p:ext uri="{BB962C8B-B14F-4D97-AF65-F5344CB8AC3E}">
        <p14:creationId xmlns:p14="http://schemas.microsoft.com/office/powerpoint/2010/main" val="360378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18A35DB-7998-73E8-2758-F5576D274D2C}"/>
              </a:ext>
            </a:extLst>
          </p:cNvPr>
          <p:cNvPicPr>
            <a:picLocks noChangeAspect="1"/>
          </p:cNvPicPr>
          <p:nvPr/>
        </p:nvPicPr>
        <p:blipFill>
          <a:blip r:embed="rId2"/>
          <a:stretch>
            <a:fillRect/>
          </a:stretch>
        </p:blipFill>
        <p:spPr>
          <a:xfrm>
            <a:off x="2911023" y="0"/>
            <a:ext cx="6369954" cy="3429000"/>
          </a:xfrm>
          <a:prstGeom prst="rect">
            <a:avLst/>
          </a:prstGeom>
        </p:spPr>
      </p:pic>
      <p:pic>
        <p:nvPicPr>
          <p:cNvPr id="5" name="Picture 4">
            <a:extLst>
              <a:ext uri="{FF2B5EF4-FFF2-40B4-BE49-F238E27FC236}">
                <a16:creationId xmlns:a16="http://schemas.microsoft.com/office/drawing/2014/main" id="{AFC61322-6DC0-DB87-27B0-866E8CE2776F}"/>
              </a:ext>
            </a:extLst>
          </p:cNvPr>
          <p:cNvPicPr>
            <a:picLocks noChangeAspect="1"/>
          </p:cNvPicPr>
          <p:nvPr/>
        </p:nvPicPr>
        <p:blipFill rotWithShape="1">
          <a:blip r:embed="rId3"/>
          <a:srcRect t="22455"/>
          <a:stretch/>
        </p:blipFill>
        <p:spPr>
          <a:xfrm>
            <a:off x="734789" y="3429000"/>
            <a:ext cx="10174514" cy="3403615"/>
          </a:xfrm>
          <a:prstGeom prst="rect">
            <a:avLst/>
          </a:prstGeom>
        </p:spPr>
      </p:pic>
      <p:cxnSp>
        <p:nvCxnSpPr>
          <p:cNvPr id="17" name="Straight Arrow Connector 16">
            <a:extLst>
              <a:ext uri="{FF2B5EF4-FFF2-40B4-BE49-F238E27FC236}">
                <a16:creationId xmlns:a16="http://schemas.microsoft.com/office/drawing/2014/main" id="{5E3348F4-A094-17BB-1876-82BF27D18B7E}"/>
              </a:ext>
            </a:extLst>
          </p:cNvPr>
          <p:cNvCxnSpPr>
            <a:cxnSpLocks/>
          </p:cNvCxnSpPr>
          <p:nvPr/>
        </p:nvCxnSpPr>
        <p:spPr>
          <a:xfrm flipH="1">
            <a:off x="5715000" y="760186"/>
            <a:ext cx="218084" cy="73841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7E4F393-EAC4-8742-8CC1-8E9644899554}"/>
              </a:ext>
            </a:extLst>
          </p:cNvPr>
          <p:cNvCxnSpPr>
            <a:cxnSpLocks/>
          </p:cNvCxnSpPr>
          <p:nvPr/>
        </p:nvCxnSpPr>
        <p:spPr>
          <a:xfrm flipH="1" flipV="1">
            <a:off x="4216400" y="5169042"/>
            <a:ext cx="123089" cy="44333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A6B8576-CF1B-88E6-3A4F-97A54CCA15E2}"/>
              </a:ext>
            </a:extLst>
          </p:cNvPr>
          <p:cNvCxnSpPr>
            <a:cxnSpLocks/>
          </p:cNvCxnSpPr>
          <p:nvPr/>
        </p:nvCxnSpPr>
        <p:spPr>
          <a:xfrm flipH="1" flipV="1">
            <a:off x="9436100" y="4940300"/>
            <a:ext cx="161189" cy="48741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7BD1567B-0A0B-D482-42CE-AF05789D90CF}"/>
              </a:ext>
            </a:extLst>
          </p:cNvPr>
          <p:cNvSpPr txBox="1"/>
          <p:nvPr/>
        </p:nvSpPr>
        <p:spPr>
          <a:xfrm>
            <a:off x="8318460" y="5427713"/>
            <a:ext cx="1996124" cy="369332"/>
          </a:xfrm>
          <a:prstGeom prst="rect">
            <a:avLst/>
          </a:prstGeom>
          <a:noFill/>
        </p:spPr>
        <p:txBody>
          <a:bodyPr wrap="none" rtlCol="0">
            <a:spAutoFit/>
          </a:bodyPr>
          <a:lstStyle/>
          <a:p>
            <a:r>
              <a:rPr lang="en-GB" dirty="0">
                <a:solidFill>
                  <a:srgbClr val="FFFF00"/>
                </a:solidFill>
              </a:rPr>
              <a:t>With compression</a:t>
            </a:r>
          </a:p>
        </p:txBody>
      </p:sp>
    </p:spTree>
    <p:extLst>
      <p:ext uri="{BB962C8B-B14F-4D97-AF65-F5344CB8AC3E}">
        <p14:creationId xmlns:p14="http://schemas.microsoft.com/office/powerpoint/2010/main" val="235113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3E5400-59BF-4885-4BBE-E96B6F41DC4A}"/>
              </a:ext>
            </a:extLst>
          </p:cNvPr>
          <p:cNvPicPr>
            <a:picLocks noChangeAspect="1"/>
          </p:cNvPicPr>
          <p:nvPr/>
        </p:nvPicPr>
        <p:blipFill>
          <a:blip r:embed="rId2"/>
          <a:stretch>
            <a:fillRect/>
          </a:stretch>
        </p:blipFill>
        <p:spPr>
          <a:xfrm>
            <a:off x="171376" y="3283270"/>
            <a:ext cx="5758093" cy="3569303"/>
          </a:xfrm>
          <a:prstGeom prst="rect">
            <a:avLst/>
          </a:prstGeom>
        </p:spPr>
      </p:pic>
      <p:pic>
        <p:nvPicPr>
          <p:cNvPr id="7" name="Picture 6">
            <a:extLst>
              <a:ext uri="{FF2B5EF4-FFF2-40B4-BE49-F238E27FC236}">
                <a16:creationId xmlns:a16="http://schemas.microsoft.com/office/drawing/2014/main" id="{4EACDF5B-3D25-0739-D5B7-996F99C879F6}"/>
              </a:ext>
            </a:extLst>
          </p:cNvPr>
          <p:cNvPicPr>
            <a:picLocks noChangeAspect="1"/>
          </p:cNvPicPr>
          <p:nvPr/>
        </p:nvPicPr>
        <p:blipFill>
          <a:blip r:embed="rId3"/>
          <a:stretch>
            <a:fillRect/>
          </a:stretch>
        </p:blipFill>
        <p:spPr>
          <a:xfrm>
            <a:off x="6287391" y="3283269"/>
            <a:ext cx="5833466" cy="3569303"/>
          </a:xfrm>
          <a:prstGeom prst="rect">
            <a:avLst/>
          </a:prstGeom>
        </p:spPr>
      </p:pic>
      <p:pic>
        <p:nvPicPr>
          <p:cNvPr id="8" name="Picture 7">
            <a:extLst>
              <a:ext uri="{FF2B5EF4-FFF2-40B4-BE49-F238E27FC236}">
                <a16:creationId xmlns:a16="http://schemas.microsoft.com/office/drawing/2014/main" id="{48121B6A-3CE5-A30D-7C6C-B93E0471BC47}"/>
              </a:ext>
            </a:extLst>
          </p:cNvPr>
          <p:cNvPicPr>
            <a:picLocks noChangeAspect="1"/>
          </p:cNvPicPr>
          <p:nvPr/>
        </p:nvPicPr>
        <p:blipFill>
          <a:blip r:embed="rId4"/>
          <a:stretch>
            <a:fillRect/>
          </a:stretch>
        </p:blipFill>
        <p:spPr>
          <a:xfrm>
            <a:off x="0" y="324272"/>
            <a:ext cx="6116015" cy="2964426"/>
          </a:xfrm>
          <a:prstGeom prst="rect">
            <a:avLst/>
          </a:prstGeom>
        </p:spPr>
      </p:pic>
      <p:pic>
        <p:nvPicPr>
          <p:cNvPr id="9" name="Picture 8">
            <a:extLst>
              <a:ext uri="{FF2B5EF4-FFF2-40B4-BE49-F238E27FC236}">
                <a16:creationId xmlns:a16="http://schemas.microsoft.com/office/drawing/2014/main" id="{9A19345B-85DA-BDAB-91D4-1DCC09494A3A}"/>
              </a:ext>
            </a:extLst>
          </p:cNvPr>
          <p:cNvPicPr>
            <a:picLocks noChangeAspect="1"/>
          </p:cNvPicPr>
          <p:nvPr/>
        </p:nvPicPr>
        <p:blipFill>
          <a:blip r:embed="rId5"/>
          <a:stretch>
            <a:fillRect/>
          </a:stretch>
        </p:blipFill>
        <p:spPr>
          <a:xfrm>
            <a:off x="5486400" y="324272"/>
            <a:ext cx="6708261" cy="2964425"/>
          </a:xfrm>
          <a:prstGeom prst="rect">
            <a:avLst/>
          </a:prstGeom>
        </p:spPr>
      </p:pic>
      <p:sp>
        <p:nvSpPr>
          <p:cNvPr id="10" name="TextBox 9">
            <a:extLst>
              <a:ext uri="{FF2B5EF4-FFF2-40B4-BE49-F238E27FC236}">
                <a16:creationId xmlns:a16="http://schemas.microsoft.com/office/drawing/2014/main" id="{B29E085A-26CD-EBB5-0E0F-4F5BB83DDA0C}"/>
              </a:ext>
            </a:extLst>
          </p:cNvPr>
          <p:cNvSpPr txBox="1"/>
          <p:nvPr/>
        </p:nvSpPr>
        <p:spPr>
          <a:xfrm>
            <a:off x="9747864" y="1585489"/>
            <a:ext cx="1996124" cy="369332"/>
          </a:xfrm>
          <a:prstGeom prst="rect">
            <a:avLst/>
          </a:prstGeom>
          <a:noFill/>
        </p:spPr>
        <p:txBody>
          <a:bodyPr wrap="none" rtlCol="0">
            <a:spAutoFit/>
          </a:bodyPr>
          <a:lstStyle/>
          <a:p>
            <a:r>
              <a:rPr lang="en-GB" dirty="0">
                <a:solidFill>
                  <a:srgbClr val="FFFF00"/>
                </a:solidFill>
              </a:rPr>
              <a:t>With compression</a:t>
            </a:r>
          </a:p>
        </p:txBody>
      </p:sp>
      <p:cxnSp>
        <p:nvCxnSpPr>
          <p:cNvPr id="11" name="Straight Arrow Connector 10">
            <a:extLst>
              <a:ext uri="{FF2B5EF4-FFF2-40B4-BE49-F238E27FC236}">
                <a16:creationId xmlns:a16="http://schemas.microsoft.com/office/drawing/2014/main" id="{637BDDC6-3D9B-A536-D27F-A0B07E1D6A0B}"/>
              </a:ext>
            </a:extLst>
          </p:cNvPr>
          <p:cNvCxnSpPr>
            <a:cxnSpLocks/>
          </p:cNvCxnSpPr>
          <p:nvPr/>
        </p:nvCxnSpPr>
        <p:spPr>
          <a:xfrm flipH="1" flipV="1">
            <a:off x="7692595" y="2336800"/>
            <a:ext cx="444194" cy="10057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37205C6-11AB-6A3B-290E-1498E666CA7D}"/>
              </a:ext>
            </a:extLst>
          </p:cNvPr>
          <p:cNvCxnSpPr>
            <a:cxnSpLocks/>
          </p:cNvCxnSpPr>
          <p:nvPr/>
        </p:nvCxnSpPr>
        <p:spPr>
          <a:xfrm flipH="1" flipV="1">
            <a:off x="7692595" y="2712169"/>
            <a:ext cx="444194" cy="10057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EC1B125-68A4-BB8D-8886-8F8FFBF82C1E}"/>
              </a:ext>
            </a:extLst>
          </p:cNvPr>
          <p:cNvCxnSpPr>
            <a:cxnSpLocks/>
          </p:cNvCxnSpPr>
          <p:nvPr/>
        </p:nvCxnSpPr>
        <p:spPr>
          <a:xfrm flipH="1" flipV="1">
            <a:off x="10986845" y="2252340"/>
            <a:ext cx="444194" cy="10057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09AF6A1-EBD9-7B8E-57C7-6FCAE4156054}"/>
              </a:ext>
            </a:extLst>
          </p:cNvPr>
          <p:cNvCxnSpPr>
            <a:cxnSpLocks/>
          </p:cNvCxnSpPr>
          <p:nvPr/>
        </p:nvCxnSpPr>
        <p:spPr>
          <a:xfrm flipH="1" flipV="1">
            <a:off x="10942476" y="2676918"/>
            <a:ext cx="444194" cy="10057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3623C3B-3727-CA46-B119-2C1879262D83}"/>
              </a:ext>
            </a:extLst>
          </p:cNvPr>
          <p:cNvSpPr txBox="1"/>
          <p:nvPr/>
        </p:nvSpPr>
        <p:spPr>
          <a:xfrm>
            <a:off x="9747864" y="6164396"/>
            <a:ext cx="2081275" cy="369332"/>
          </a:xfrm>
          <a:prstGeom prst="rect">
            <a:avLst/>
          </a:prstGeom>
          <a:noFill/>
        </p:spPr>
        <p:txBody>
          <a:bodyPr wrap="none" rtlCol="0">
            <a:spAutoFit/>
          </a:bodyPr>
          <a:lstStyle/>
          <a:p>
            <a:r>
              <a:rPr lang="en-GB" dirty="0">
                <a:solidFill>
                  <a:srgbClr val="FFFF00"/>
                </a:solidFill>
              </a:rPr>
              <a:t>With augmentation</a:t>
            </a:r>
          </a:p>
        </p:txBody>
      </p:sp>
      <p:cxnSp>
        <p:nvCxnSpPr>
          <p:cNvPr id="17" name="Straight Arrow Connector 16">
            <a:extLst>
              <a:ext uri="{FF2B5EF4-FFF2-40B4-BE49-F238E27FC236}">
                <a16:creationId xmlns:a16="http://schemas.microsoft.com/office/drawing/2014/main" id="{D0BC88CB-AA72-5FDE-CB7F-A3F37B8FEDFE}"/>
              </a:ext>
            </a:extLst>
          </p:cNvPr>
          <p:cNvCxnSpPr>
            <a:cxnSpLocks/>
          </p:cNvCxnSpPr>
          <p:nvPr/>
        </p:nvCxnSpPr>
        <p:spPr>
          <a:xfrm flipH="1" flipV="1">
            <a:off x="10635390" y="4786679"/>
            <a:ext cx="444194" cy="10057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D3BF867-C144-4F78-0819-C623103EC92E}"/>
              </a:ext>
            </a:extLst>
          </p:cNvPr>
          <p:cNvCxnSpPr>
            <a:cxnSpLocks/>
          </p:cNvCxnSpPr>
          <p:nvPr/>
        </p:nvCxnSpPr>
        <p:spPr>
          <a:xfrm flipH="1" flipV="1">
            <a:off x="10613901" y="5094645"/>
            <a:ext cx="444194" cy="10057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8FDFA84-4F3A-2099-6D63-A10C6D606A0A}"/>
              </a:ext>
            </a:extLst>
          </p:cNvPr>
          <p:cNvCxnSpPr>
            <a:cxnSpLocks/>
          </p:cNvCxnSpPr>
          <p:nvPr/>
        </p:nvCxnSpPr>
        <p:spPr>
          <a:xfrm flipH="1" flipV="1">
            <a:off x="10498282" y="5663477"/>
            <a:ext cx="444194" cy="10057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FA05ACD-5834-3B47-7D34-C4231F1D5D1A}"/>
              </a:ext>
            </a:extLst>
          </p:cNvPr>
          <p:cNvCxnSpPr>
            <a:cxnSpLocks/>
          </p:cNvCxnSpPr>
          <p:nvPr/>
        </p:nvCxnSpPr>
        <p:spPr>
          <a:xfrm flipH="1" flipV="1">
            <a:off x="10413293" y="5920643"/>
            <a:ext cx="444194" cy="10057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28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B8E7-50E3-4C54-B282-D32CE87002DA}"/>
              </a:ext>
            </a:extLst>
          </p:cNvPr>
          <p:cNvSpPr>
            <a:spLocks noGrp="1"/>
          </p:cNvSpPr>
          <p:nvPr>
            <p:ph type="ctrTitle"/>
          </p:nvPr>
        </p:nvSpPr>
        <p:spPr/>
        <p:txBody>
          <a:bodyPr/>
          <a:lstStyle/>
          <a:p>
            <a:r>
              <a:rPr lang="en-GB" dirty="0"/>
              <a:t>Diagnosis:</a:t>
            </a:r>
          </a:p>
        </p:txBody>
      </p:sp>
      <p:sp>
        <p:nvSpPr>
          <p:cNvPr id="3" name="Subtitle 2">
            <a:extLst>
              <a:ext uri="{FF2B5EF4-FFF2-40B4-BE49-F238E27FC236}">
                <a16:creationId xmlns:a16="http://schemas.microsoft.com/office/drawing/2014/main" id="{34A38397-ED08-F694-5838-219BBA2F4C62}"/>
              </a:ext>
            </a:extLst>
          </p:cNvPr>
          <p:cNvSpPr>
            <a:spLocks noGrp="1"/>
          </p:cNvSpPr>
          <p:nvPr>
            <p:ph type="subTitle" idx="1"/>
          </p:nvPr>
        </p:nvSpPr>
        <p:spPr/>
        <p:txBody>
          <a:bodyPr/>
          <a:lstStyle/>
          <a:p>
            <a:r>
              <a:rPr lang="en-GB" dirty="0"/>
              <a:t>Extensive lower limb thrombosis</a:t>
            </a:r>
          </a:p>
          <a:p>
            <a:r>
              <a:rPr lang="en-GB" dirty="0"/>
              <a:t>(Femoral, popliteal &amp; calf vein DVT)</a:t>
            </a:r>
          </a:p>
        </p:txBody>
      </p:sp>
    </p:spTree>
    <p:extLst>
      <p:ext uri="{BB962C8B-B14F-4D97-AF65-F5344CB8AC3E}">
        <p14:creationId xmlns:p14="http://schemas.microsoft.com/office/powerpoint/2010/main" val="200596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3222-A64C-2383-937D-D1086BDBDF67}"/>
              </a:ext>
            </a:extLst>
          </p:cNvPr>
          <p:cNvSpPr>
            <a:spLocks noGrp="1"/>
          </p:cNvSpPr>
          <p:nvPr>
            <p:ph type="title"/>
          </p:nvPr>
        </p:nvSpPr>
        <p:spPr/>
        <p:txBody>
          <a:bodyPr/>
          <a:lstStyle/>
          <a:p>
            <a:r>
              <a:rPr lang="en-GB" dirty="0"/>
              <a:t>Superficial thrombophlebitis </a:t>
            </a:r>
          </a:p>
        </p:txBody>
      </p:sp>
      <p:sp>
        <p:nvSpPr>
          <p:cNvPr id="3" name="Content Placeholder 2">
            <a:extLst>
              <a:ext uri="{FF2B5EF4-FFF2-40B4-BE49-F238E27FC236}">
                <a16:creationId xmlns:a16="http://schemas.microsoft.com/office/drawing/2014/main" id="{1A520973-6547-5984-843E-8D6AE82CE48C}"/>
              </a:ext>
            </a:extLst>
          </p:cNvPr>
          <p:cNvSpPr>
            <a:spLocks noGrp="1"/>
          </p:cNvSpPr>
          <p:nvPr>
            <p:ph idx="1"/>
          </p:nvPr>
        </p:nvSpPr>
        <p:spPr>
          <a:xfrm>
            <a:off x="838200" y="1825625"/>
            <a:ext cx="7035800" cy="4351338"/>
          </a:xfrm>
        </p:spPr>
        <p:txBody>
          <a:bodyPr>
            <a:normAutofit fontScale="92500"/>
          </a:bodyPr>
          <a:lstStyle/>
          <a:p>
            <a:r>
              <a:rPr lang="en-GB" dirty="0"/>
              <a:t>Inflammatory thrombosis of a superficial vein (great saphenous / small saphenous vein)</a:t>
            </a:r>
          </a:p>
          <a:p>
            <a:endParaRPr lang="en-GB" dirty="0"/>
          </a:p>
          <a:p>
            <a:r>
              <a:rPr lang="en-GB" dirty="0"/>
              <a:t>Usually presents with painful lump under the skin with skin discolouration / erythema</a:t>
            </a:r>
          </a:p>
          <a:p>
            <a:endParaRPr lang="en-GB" dirty="0"/>
          </a:p>
          <a:p>
            <a:r>
              <a:rPr lang="en-GB" dirty="0"/>
              <a:t>Distinct from a DVT as the clot is not in a deep vein, but the thrombus can migrate proximally into a deep vein</a:t>
            </a:r>
          </a:p>
          <a:p>
            <a:endParaRPr lang="en-GB" dirty="0"/>
          </a:p>
          <a:p>
            <a:endParaRPr lang="en-GB" dirty="0"/>
          </a:p>
        </p:txBody>
      </p:sp>
      <p:pic>
        <p:nvPicPr>
          <p:cNvPr id="5" name="Picture 4" descr="A person's leg with varicose veins&#10;&#10;Description automatically generated">
            <a:extLst>
              <a:ext uri="{FF2B5EF4-FFF2-40B4-BE49-F238E27FC236}">
                <a16:creationId xmlns:a16="http://schemas.microsoft.com/office/drawing/2014/main" id="{D0448E42-4F94-506C-63B6-FD34369E3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799" y="3465577"/>
            <a:ext cx="2692399" cy="3392423"/>
          </a:xfrm>
          <a:prstGeom prst="rect">
            <a:avLst/>
          </a:prstGeom>
        </p:spPr>
      </p:pic>
      <p:pic>
        <p:nvPicPr>
          <p:cNvPr id="7" name="Picture 6" descr="A close-up of a person's leg&#10;&#10;Description automatically generated">
            <a:extLst>
              <a:ext uri="{FF2B5EF4-FFF2-40B4-BE49-F238E27FC236}">
                <a16:creationId xmlns:a16="http://schemas.microsoft.com/office/drawing/2014/main" id="{096E73B9-3CAC-3EE1-ACFC-BBC3BF013555}"/>
              </a:ext>
            </a:extLst>
          </p:cNvPr>
          <p:cNvPicPr>
            <a:picLocks noChangeAspect="1"/>
          </p:cNvPicPr>
          <p:nvPr/>
        </p:nvPicPr>
        <p:blipFill rotWithShape="1">
          <a:blip r:embed="rId3">
            <a:extLst>
              <a:ext uri="{28A0092B-C50C-407E-A947-70E740481C1C}">
                <a14:useLocalDpi xmlns:a14="http://schemas.microsoft.com/office/drawing/2010/main" val="0"/>
              </a:ext>
            </a:extLst>
          </a:blip>
          <a:srcRect l="10373"/>
          <a:stretch/>
        </p:blipFill>
        <p:spPr>
          <a:xfrm>
            <a:off x="7874000" y="0"/>
            <a:ext cx="4317999" cy="3429000"/>
          </a:xfrm>
          <a:prstGeom prst="rect">
            <a:avLst/>
          </a:prstGeom>
        </p:spPr>
      </p:pic>
    </p:spTree>
    <p:extLst>
      <p:ext uri="{BB962C8B-B14F-4D97-AF65-F5344CB8AC3E}">
        <p14:creationId xmlns:p14="http://schemas.microsoft.com/office/powerpoint/2010/main" val="221221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39A23-A99C-55E5-CC58-EEC831416C40}"/>
              </a:ext>
            </a:extLst>
          </p:cNvPr>
          <p:cNvSpPr>
            <a:spLocks noGrp="1"/>
          </p:cNvSpPr>
          <p:nvPr>
            <p:ph type="title"/>
          </p:nvPr>
        </p:nvSpPr>
        <p:spPr/>
        <p:txBody>
          <a:bodyPr/>
          <a:lstStyle/>
          <a:p>
            <a:r>
              <a:rPr lang="en-GB" dirty="0"/>
              <a:t>Superficial thrombophlebitis</a:t>
            </a:r>
          </a:p>
        </p:txBody>
      </p:sp>
      <p:pic>
        <p:nvPicPr>
          <p:cNvPr id="6" name="Content Placeholder 5" descr="A diagram of a human leg&#10;&#10;Description automatically generated">
            <a:extLst>
              <a:ext uri="{FF2B5EF4-FFF2-40B4-BE49-F238E27FC236}">
                <a16:creationId xmlns:a16="http://schemas.microsoft.com/office/drawing/2014/main" id="{19DFBB6D-7AB0-D185-5BC6-7105D2FE54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7880"/>
          <a:stretch/>
        </p:blipFill>
        <p:spPr>
          <a:xfrm>
            <a:off x="1371600" y="1318038"/>
            <a:ext cx="3302000" cy="5539962"/>
          </a:xfrm>
        </p:spPr>
      </p:pic>
      <p:sp>
        <p:nvSpPr>
          <p:cNvPr id="7" name="Oval 6">
            <a:extLst>
              <a:ext uri="{FF2B5EF4-FFF2-40B4-BE49-F238E27FC236}">
                <a16:creationId xmlns:a16="http://schemas.microsoft.com/office/drawing/2014/main" id="{22B4A812-35DA-7B13-C1ED-68B26EA588B0}"/>
              </a:ext>
            </a:extLst>
          </p:cNvPr>
          <p:cNvSpPr/>
          <p:nvPr/>
        </p:nvSpPr>
        <p:spPr>
          <a:xfrm>
            <a:off x="2057400" y="1651000"/>
            <a:ext cx="317500" cy="2921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Content Placeholder 5" descr="A diagram of a human leg&#10;&#10;Description automatically generated">
            <a:extLst>
              <a:ext uri="{FF2B5EF4-FFF2-40B4-BE49-F238E27FC236}">
                <a16:creationId xmlns:a16="http://schemas.microsoft.com/office/drawing/2014/main" id="{80B76867-06DF-0644-A389-7B0063657D37}"/>
              </a:ext>
            </a:extLst>
          </p:cNvPr>
          <p:cNvPicPr>
            <a:picLocks noChangeAspect="1"/>
          </p:cNvPicPr>
          <p:nvPr/>
        </p:nvPicPr>
        <p:blipFill rotWithShape="1">
          <a:blip r:embed="rId2">
            <a:extLst>
              <a:ext uri="{28A0092B-C50C-407E-A947-70E740481C1C}">
                <a14:useLocalDpi xmlns:a14="http://schemas.microsoft.com/office/drawing/2010/main" val="0"/>
              </a:ext>
            </a:extLst>
          </a:blip>
          <a:srcRect l="-115" r="41957"/>
          <a:stretch/>
        </p:blipFill>
        <p:spPr>
          <a:xfrm>
            <a:off x="6794500" y="1318038"/>
            <a:ext cx="4559300" cy="5539962"/>
          </a:xfrm>
          <a:prstGeom prst="rect">
            <a:avLst/>
          </a:prstGeom>
        </p:spPr>
      </p:pic>
      <p:sp>
        <p:nvSpPr>
          <p:cNvPr id="9" name="Oval 8">
            <a:extLst>
              <a:ext uri="{FF2B5EF4-FFF2-40B4-BE49-F238E27FC236}">
                <a16:creationId xmlns:a16="http://schemas.microsoft.com/office/drawing/2014/main" id="{D132FDDC-4FE1-0245-092A-0C9CBD89DD85}"/>
              </a:ext>
            </a:extLst>
          </p:cNvPr>
          <p:cNvSpPr/>
          <p:nvPr/>
        </p:nvSpPr>
        <p:spPr>
          <a:xfrm>
            <a:off x="8724900" y="3568700"/>
            <a:ext cx="317500" cy="2921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215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1031-AB8A-8E82-3CCF-FC5B971F76E3}"/>
              </a:ext>
            </a:extLst>
          </p:cNvPr>
          <p:cNvSpPr>
            <a:spLocks noGrp="1"/>
          </p:cNvSpPr>
          <p:nvPr>
            <p:ph type="title"/>
          </p:nvPr>
        </p:nvSpPr>
        <p:spPr/>
        <p:txBody>
          <a:bodyPr/>
          <a:lstStyle/>
          <a:p>
            <a:endParaRPr lang="en-GB"/>
          </a:p>
        </p:txBody>
      </p:sp>
      <p:pic>
        <p:nvPicPr>
          <p:cNvPr id="5" name="Content Placeholder 4" descr="A red arrow pointing up&#10;&#10;Description automatically generated">
            <a:extLst>
              <a:ext uri="{FF2B5EF4-FFF2-40B4-BE49-F238E27FC236}">
                <a16:creationId xmlns:a16="http://schemas.microsoft.com/office/drawing/2014/main" id="{4982802A-12C5-AA8A-D481-4A907BD317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400" y="6830"/>
            <a:ext cx="4559300" cy="3445983"/>
          </a:xfrm>
        </p:spPr>
      </p:pic>
      <p:pic>
        <p:nvPicPr>
          <p:cNvPr id="7" name="Picture 6" descr="A close-up of a ultrasound&#10;&#10;Description automatically generated">
            <a:extLst>
              <a:ext uri="{FF2B5EF4-FFF2-40B4-BE49-F238E27FC236}">
                <a16:creationId xmlns:a16="http://schemas.microsoft.com/office/drawing/2014/main" id="{9A9E44DC-3DF2-8DED-D46C-22314244E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3422170"/>
            <a:ext cx="5334000" cy="3429000"/>
          </a:xfrm>
          <a:prstGeom prst="rect">
            <a:avLst/>
          </a:prstGeom>
        </p:spPr>
      </p:pic>
      <p:pic>
        <p:nvPicPr>
          <p:cNvPr id="9" name="Picture 8" descr="A ultrasound image of a fetus&#10;&#10;Description automatically generated">
            <a:extLst>
              <a:ext uri="{FF2B5EF4-FFF2-40B4-BE49-F238E27FC236}">
                <a16:creationId xmlns:a16="http://schemas.microsoft.com/office/drawing/2014/main" id="{CE577FB4-69DF-0A27-5C9C-81EB6752F321}"/>
              </a:ext>
            </a:extLst>
          </p:cNvPr>
          <p:cNvPicPr>
            <a:picLocks noChangeAspect="1"/>
          </p:cNvPicPr>
          <p:nvPr/>
        </p:nvPicPr>
        <p:blipFill rotWithShape="1">
          <a:blip r:embed="rId4">
            <a:extLst>
              <a:ext uri="{28A0092B-C50C-407E-A947-70E740481C1C}">
                <a14:useLocalDpi xmlns:a14="http://schemas.microsoft.com/office/drawing/2010/main" val="0"/>
              </a:ext>
            </a:extLst>
          </a:blip>
          <a:srcRect l="7839" r="4828"/>
          <a:stretch/>
        </p:blipFill>
        <p:spPr>
          <a:xfrm>
            <a:off x="6756400" y="0"/>
            <a:ext cx="5054600" cy="3429000"/>
          </a:xfrm>
          <a:prstGeom prst="rect">
            <a:avLst/>
          </a:prstGeom>
        </p:spPr>
      </p:pic>
      <p:pic>
        <p:nvPicPr>
          <p:cNvPr id="11" name="Picture 10" descr="A ultrasound of a baby&#10;&#10;Description automatically generated">
            <a:extLst>
              <a:ext uri="{FF2B5EF4-FFF2-40B4-BE49-F238E27FC236}">
                <a16:creationId xmlns:a16="http://schemas.microsoft.com/office/drawing/2014/main" id="{876DCF0B-9D8B-37D1-76A3-AF08283720EB}"/>
              </a:ext>
            </a:extLst>
          </p:cNvPr>
          <p:cNvPicPr>
            <a:picLocks noChangeAspect="1"/>
          </p:cNvPicPr>
          <p:nvPr/>
        </p:nvPicPr>
        <p:blipFill rotWithShape="1">
          <a:blip r:embed="rId5">
            <a:extLst>
              <a:ext uri="{28A0092B-C50C-407E-A947-70E740481C1C}">
                <a14:useLocalDpi xmlns:a14="http://schemas.microsoft.com/office/drawing/2010/main" val="0"/>
              </a:ext>
            </a:extLst>
          </a:blip>
          <a:srcRect l="2097" t="7459" r="3357" b="10023"/>
          <a:stretch/>
        </p:blipFill>
        <p:spPr>
          <a:xfrm>
            <a:off x="6682676" y="3452813"/>
            <a:ext cx="5202048" cy="3405187"/>
          </a:xfrm>
          <a:prstGeom prst="rect">
            <a:avLst/>
          </a:prstGeom>
        </p:spPr>
      </p:pic>
    </p:spTree>
    <p:extLst>
      <p:ext uri="{BB962C8B-B14F-4D97-AF65-F5344CB8AC3E}">
        <p14:creationId xmlns:p14="http://schemas.microsoft.com/office/powerpoint/2010/main" val="306355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B3198-A641-94DB-5CCE-4C933653D3F0}"/>
              </a:ext>
            </a:extLst>
          </p:cNvPr>
          <p:cNvSpPr>
            <a:spLocks noGrp="1"/>
          </p:cNvSpPr>
          <p:nvPr>
            <p:ph type="title"/>
          </p:nvPr>
        </p:nvSpPr>
        <p:spPr/>
        <p:txBody>
          <a:bodyPr/>
          <a:lstStyle/>
          <a:p>
            <a:r>
              <a:rPr lang="en-GB" dirty="0"/>
              <a:t>Scanning STP</a:t>
            </a:r>
          </a:p>
        </p:txBody>
      </p:sp>
      <p:sp>
        <p:nvSpPr>
          <p:cNvPr id="3" name="Content Placeholder 2">
            <a:extLst>
              <a:ext uri="{FF2B5EF4-FFF2-40B4-BE49-F238E27FC236}">
                <a16:creationId xmlns:a16="http://schemas.microsoft.com/office/drawing/2014/main" id="{5426AF32-C07D-EE6D-0EEB-3512DB3032E1}"/>
              </a:ext>
            </a:extLst>
          </p:cNvPr>
          <p:cNvSpPr>
            <a:spLocks noGrp="1"/>
          </p:cNvSpPr>
          <p:nvPr>
            <p:ph idx="1"/>
          </p:nvPr>
        </p:nvSpPr>
        <p:spPr>
          <a:xfrm>
            <a:off x="838199" y="1825625"/>
            <a:ext cx="7597140" cy="4351338"/>
          </a:xfrm>
        </p:spPr>
        <p:txBody>
          <a:bodyPr>
            <a:normAutofit/>
          </a:bodyPr>
          <a:lstStyle/>
          <a:p>
            <a:r>
              <a:rPr lang="en-GB" dirty="0"/>
              <a:t>Imaged the same way as deep vein thrombosis, with two additional measurements to include:</a:t>
            </a:r>
          </a:p>
          <a:p>
            <a:endParaRPr lang="en-GB" dirty="0"/>
          </a:p>
          <a:p>
            <a:r>
              <a:rPr lang="en-GB" dirty="0"/>
              <a:t>Length of thrombosed vessel</a:t>
            </a:r>
          </a:p>
          <a:p>
            <a:endParaRPr lang="en-GB" dirty="0"/>
          </a:p>
          <a:p>
            <a:r>
              <a:rPr lang="en-GB" dirty="0"/>
              <a:t>Distance between proximal edge of thrombus and deep venous junction (SFJ / SPJ)</a:t>
            </a:r>
          </a:p>
        </p:txBody>
      </p:sp>
      <p:pic>
        <p:nvPicPr>
          <p:cNvPr id="6" name="Picture 5" descr="A close-up of an ultrasound&#10;&#10;Description automatically generated">
            <a:extLst>
              <a:ext uri="{FF2B5EF4-FFF2-40B4-BE49-F238E27FC236}">
                <a16:creationId xmlns:a16="http://schemas.microsoft.com/office/drawing/2014/main" id="{BA20DB40-12CD-45F8-3616-94CAFA5DB226}"/>
              </a:ext>
            </a:extLst>
          </p:cNvPr>
          <p:cNvPicPr>
            <a:picLocks noChangeAspect="1"/>
          </p:cNvPicPr>
          <p:nvPr/>
        </p:nvPicPr>
        <p:blipFill rotWithShape="1">
          <a:blip r:embed="rId2">
            <a:extLst>
              <a:ext uri="{28A0092B-C50C-407E-A947-70E740481C1C}">
                <a14:useLocalDpi xmlns:a14="http://schemas.microsoft.com/office/drawing/2010/main" val="0"/>
              </a:ext>
            </a:extLst>
          </a:blip>
          <a:srcRect l="18168" r="28438" b="10029"/>
          <a:stretch/>
        </p:blipFill>
        <p:spPr>
          <a:xfrm>
            <a:off x="8435340" y="3399922"/>
            <a:ext cx="3756660" cy="3458078"/>
          </a:xfrm>
          <a:prstGeom prst="rect">
            <a:avLst/>
          </a:prstGeom>
        </p:spPr>
      </p:pic>
      <p:pic>
        <p:nvPicPr>
          <p:cNvPr id="8" name="Picture 7" descr="A close-up of a ultrasound&#10;&#10;Description automatically generated">
            <a:extLst>
              <a:ext uri="{FF2B5EF4-FFF2-40B4-BE49-F238E27FC236}">
                <a16:creationId xmlns:a16="http://schemas.microsoft.com/office/drawing/2014/main" id="{9AEE5B31-4903-CD67-5083-4C9178E47384}"/>
              </a:ext>
            </a:extLst>
          </p:cNvPr>
          <p:cNvPicPr>
            <a:picLocks noChangeAspect="1"/>
          </p:cNvPicPr>
          <p:nvPr/>
        </p:nvPicPr>
        <p:blipFill rotWithShape="1">
          <a:blip r:embed="rId3">
            <a:extLst>
              <a:ext uri="{28A0092B-C50C-407E-A947-70E740481C1C}">
                <a14:useLocalDpi xmlns:a14="http://schemas.microsoft.com/office/drawing/2010/main" val="0"/>
              </a:ext>
            </a:extLst>
          </a:blip>
          <a:srcRect l="15673" t="4339" r="17744" b="4812"/>
          <a:stretch/>
        </p:blipFill>
        <p:spPr>
          <a:xfrm>
            <a:off x="8435339" y="-12544"/>
            <a:ext cx="3756660" cy="3406464"/>
          </a:xfrm>
          <a:prstGeom prst="rect">
            <a:avLst/>
          </a:prstGeom>
        </p:spPr>
      </p:pic>
      <p:sp>
        <p:nvSpPr>
          <p:cNvPr id="9" name="TextBox 8">
            <a:extLst>
              <a:ext uri="{FF2B5EF4-FFF2-40B4-BE49-F238E27FC236}">
                <a16:creationId xmlns:a16="http://schemas.microsoft.com/office/drawing/2014/main" id="{8E138B8C-418B-A3AF-B9CF-81B71A5787CC}"/>
              </a:ext>
            </a:extLst>
          </p:cNvPr>
          <p:cNvSpPr txBox="1"/>
          <p:nvPr/>
        </p:nvSpPr>
        <p:spPr>
          <a:xfrm>
            <a:off x="9564982" y="792776"/>
            <a:ext cx="611321" cy="369332"/>
          </a:xfrm>
          <a:prstGeom prst="rect">
            <a:avLst/>
          </a:prstGeom>
          <a:noFill/>
        </p:spPr>
        <p:txBody>
          <a:bodyPr wrap="none" rtlCol="0">
            <a:spAutoFit/>
          </a:bodyPr>
          <a:lstStyle/>
          <a:p>
            <a:r>
              <a:rPr lang="en-GB" dirty="0">
                <a:solidFill>
                  <a:srgbClr val="FFFF00"/>
                </a:solidFill>
              </a:rPr>
              <a:t>GSV</a:t>
            </a:r>
          </a:p>
        </p:txBody>
      </p:sp>
      <p:sp>
        <p:nvSpPr>
          <p:cNvPr id="10" name="TextBox 9">
            <a:extLst>
              <a:ext uri="{FF2B5EF4-FFF2-40B4-BE49-F238E27FC236}">
                <a16:creationId xmlns:a16="http://schemas.microsoft.com/office/drawing/2014/main" id="{6C9D9E78-2AAA-3674-3940-7A6E2E810155}"/>
              </a:ext>
            </a:extLst>
          </p:cNvPr>
          <p:cNvSpPr txBox="1"/>
          <p:nvPr/>
        </p:nvSpPr>
        <p:spPr>
          <a:xfrm>
            <a:off x="8462948" y="2528211"/>
            <a:ext cx="601703" cy="369332"/>
          </a:xfrm>
          <a:prstGeom prst="rect">
            <a:avLst/>
          </a:prstGeom>
          <a:noFill/>
        </p:spPr>
        <p:txBody>
          <a:bodyPr wrap="none" rtlCol="0">
            <a:spAutoFit/>
          </a:bodyPr>
          <a:lstStyle/>
          <a:p>
            <a:r>
              <a:rPr lang="en-GB" dirty="0">
                <a:solidFill>
                  <a:srgbClr val="FFFF00"/>
                </a:solidFill>
              </a:rPr>
              <a:t>CFV</a:t>
            </a:r>
          </a:p>
        </p:txBody>
      </p:sp>
      <p:sp>
        <p:nvSpPr>
          <p:cNvPr id="11" name="TextBox 10">
            <a:extLst>
              <a:ext uri="{FF2B5EF4-FFF2-40B4-BE49-F238E27FC236}">
                <a16:creationId xmlns:a16="http://schemas.microsoft.com/office/drawing/2014/main" id="{05F3A781-07BC-6499-39DD-EDC72F65DB4E}"/>
              </a:ext>
            </a:extLst>
          </p:cNvPr>
          <p:cNvSpPr txBox="1"/>
          <p:nvPr/>
        </p:nvSpPr>
        <p:spPr>
          <a:xfrm>
            <a:off x="10313668" y="1754847"/>
            <a:ext cx="1189813" cy="369332"/>
          </a:xfrm>
          <a:prstGeom prst="rect">
            <a:avLst/>
          </a:prstGeom>
          <a:noFill/>
        </p:spPr>
        <p:txBody>
          <a:bodyPr wrap="none" rtlCol="0">
            <a:spAutoFit/>
          </a:bodyPr>
          <a:lstStyle/>
          <a:p>
            <a:r>
              <a:rPr lang="en-GB" dirty="0">
                <a:solidFill>
                  <a:srgbClr val="FFFF00"/>
                </a:solidFill>
              </a:rPr>
              <a:t>Thrombus</a:t>
            </a:r>
          </a:p>
        </p:txBody>
      </p:sp>
      <p:cxnSp>
        <p:nvCxnSpPr>
          <p:cNvPr id="12" name="Straight Arrow Connector 11">
            <a:extLst>
              <a:ext uri="{FF2B5EF4-FFF2-40B4-BE49-F238E27FC236}">
                <a16:creationId xmlns:a16="http://schemas.microsoft.com/office/drawing/2014/main" id="{FE025403-D537-DCEB-8F1A-2C9C56DF539F}"/>
              </a:ext>
            </a:extLst>
          </p:cNvPr>
          <p:cNvCxnSpPr>
            <a:cxnSpLocks/>
          </p:cNvCxnSpPr>
          <p:nvPr/>
        </p:nvCxnSpPr>
        <p:spPr>
          <a:xfrm flipH="1">
            <a:off x="9625150" y="1938946"/>
            <a:ext cx="773250" cy="5329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4F618AF-E65A-B21B-6E9C-B2D977C7D355}"/>
              </a:ext>
            </a:extLst>
          </p:cNvPr>
          <p:cNvSpPr txBox="1"/>
          <p:nvPr/>
        </p:nvSpPr>
        <p:spPr>
          <a:xfrm>
            <a:off x="9068096" y="5334413"/>
            <a:ext cx="512128" cy="369332"/>
          </a:xfrm>
          <a:prstGeom prst="rect">
            <a:avLst/>
          </a:prstGeom>
          <a:noFill/>
        </p:spPr>
        <p:txBody>
          <a:bodyPr wrap="none" rtlCol="0">
            <a:spAutoFit/>
          </a:bodyPr>
          <a:lstStyle/>
          <a:p>
            <a:r>
              <a:rPr lang="en-GB" dirty="0">
                <a:solidFill>
                  <a:schemeClr val="bg1"/>
                </a:solidFill>
              </a:rPr>
              <a:t>SPJ</a:t>
            </a:r>
          </a:p>
        </p:txBody>
      </p:sp>
      <p:sp>
        <p:nvSpPr>
          <p:cNvPr id="15" name="TextBox 14">
            <a:extLst>
              <a:ext uri="{FF2B5EF4-FFF2-40B4-BE49-F238E27FC236}">
                <a16:creationId xmlns:a16="http://schemas.microsoft.com/office/drawing/2014/main" id="{C840BF07-B51C-27F4-764B-A329FF880EFB}"/>
              </a:ext>
            </a:extLst>
          </p:cNvPr>
          <p:cNvSpPr txBox="1"/>
          <p:nvPr/>
        </p:nvSpPr>
        <p:spPr>
          <a:xfrm>
            <a:off x="8407730" y="1477428"/>
            <a:ext cx="502895" cy="369332"/>
          </a:xfrm>
          <a:prstGeom prst="rect">
            <a:avLst/>
          </a:prstGeom>
          <a:noFill/>
        </p:spPr>
        <p:txBody>
          <a:bodyPr wrap="none" rtlCol="0">
            <a:spAutoFit/>
          </a:bodyPr>
          <a:lstStyle/>
          <a:p>
            <a:r>
              <a:rPr lang="en-GB" dirty="0">
                <a:solidFill>
                  <a:srgbClr val="FFFF00"/>
                </a:solidFill>
              </a:rPr>
              <a:t>SFJ</a:t>
            </a:r>
          </a:p>
        </p:txBody>
      </p:sp>
      <p:sp>
        <p:nvSpPr>
          <p:cNvPr id="16" name="TextBox 15">
            <a:extLst>
              <a:ext uri="{FF2B5EF4-FFF2-40B4-BE49-F238E27FC236}">
                <a16:creationId xmlns:a16="http://schemas.microsoft.com/office/drawing/2014/main" id="{745A9349-CA9D-9DE9-F15D-25C4699B3191}"/>
              </a:ext>
            </a:extLst>
          </p:cNvPr>
          <p:cNvSpPr txBox="1"/>
          <p:nvPr/>
        </p:nvSpPr>
        <p:spPr>
          <a:xfrm>
            <a:off x="8488526" y="4511431"/>
            <a:ext cx="1189813" cy="369332"/>
          </a:xfrm>
          <a:prstGeom prst="rect">
            <a:avLst/>
          </a:prstGeom>
          <a:noFill/>
        </p:spPr>
        <p:txBody>
          <a:bodyPr wrap="none" rtlCol="0">
            <a:spAutoFit/>
          </a:bodyPr>
          <a:lstStyle/>
          <a:p>
            <a:r>
              <a:rPr lang="en-GB" dirty="0">
                <a:solidFill>
                  <a:srgbClr val="FFFF00"/>
                </a:solidFill>
              </a:rPr>
              <a:t>Thrombus</a:t>
            </a:r>
          </a:p>
        </p:txBody>
      </p:sp>
      <p:cxnSp>
        <p:nvCxnSpPr>
          <p:cNvPr id="17" name="Straight Arrow Connector 16">
            <a:extLst>
              <a:ext uri="{FF2B5EF4-FFF2-40B4-BE49-F238E27FC236}">
                <a16:creationId xmlns:a16="http://schemas.microsoft.com/office/drawing/2014/main" id="{535EB304-7B71-C5A9-E367-BF9B8D35862A}"/>
              </a:ext>
            </a:extLst>
          </p:cNvPr>
          <p:cNvCxnSpPr>
            <a:cxnSpLocks/>
          </p:cNvCxnSpPr>
          <p:nvPr/>
        </p:nvCxnSpPr>
        <p:spPr>
          <a:xfrm>
            <a:off x="9564982" y="4809174"/>
            <a:ext cx="833418" cy="43491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236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78EC-5116-ABC4-8A4A-7582E70CA466}"/>
              </a:ext>
            </a:extLst>
          </p:cNvPr>
          <p:cNvSpPr>
            <a:spLocks noGrp="1"/>
          </p:cNvSpPr>
          <p:nvPr>
            <p:ph type="title"/>
          </p:nvPr>
        </p:nvSpPr>
        <p:spPr/>
        <p:txBody>
          <a:bodyPr/>
          <a:lstStyle/>
          <a:p>
            <a:r>
              <a:rPr lang="en-GB" dirty="0"/>
              <a:t>Limitations</a:t>
            </a:r>
          </a:p>
        </p:txBody>
      </p:sp>
      <p:sp>
        <p:nvSpPr>
          <p:cNvPr id="3" name="Content Placeholder 2">
            <a:extLst>
              <a:ext uri="{FF2B5EF4-FFF2-40B4-BE49-F238E27FC236}">
                <a16:creationId xmlns:a16="http://schemas.microsoft.com/office/drawing/2014/main" id="{C151A693-807F-3482-34B8-342C22F03554}"/>
              </a:ext>
            </a:extLst>
          </p:cNvPr>
          <p:cNvSpPr>
            <a:spLocks noGrp="1"/>
          </p:cNvSpPr>
          <p:nvPr>
            <p:ph idx="1"/>
          </p:nvPr>
        </p:nvSpPr>
        <p:spPr>
          <a:xfrm>
            <a:off x="838200" y="1825624"/>
            <a:ext cx="7288028" cy="4951465"/>
          </a:xfrm>
        </p:spPr>
        <p:txBody>
          <a:bodyPr>
            <a:normAutofit fontScale="77500" lnSpcReduction="20000"/>
          </a:bodyPr>
          <a:lstStyle/>
          <a:p>
            <a:r>
              <a:rPr lang="en-GB" sz="3100" dirty="0"/>
              <a:t>A number of things may  prevent good views of the lower limb veins including:</a:t>
            </a:r>
          </a:p>
          <a:p>
            <a:pPr lvl="1"/>
            <a:r>
              <a:rPr lang="en-GB" sz="2600" dirty="0"/>
              <a:t>Swelling</a:t>
            </a:r>
          </a:p>
          <a:p>
            <a:pPr lvl="1"/>
            <a:r>
              <a:rPr lang="en-GB" sz="2600" dirty="0"/>
              <a:t>Dressings</a:t>
            </a:r>
          </a:p>
          <a:p>
            <a:pPr lvl="1"/>
            <a:r>
              <a:rPr lang="en-GB" sz="2600" dirty="0"/>
              <a:t>X-fix</a:t>
            </a:r>
          </a:p>
          <a:p>
            <a:pPr lvl="1"/>
            <a:r>
              <a:rPr lang="en-GB" sz="2600" dirty="0"/>
              <a:t>Limited mobility</a:t>
            </a:r>
          </a:p>
          <a:p>
            <a:pPr lvl="1"/>
            <a:endParaRPr lang="en-GB" sz="2600" dirty="0"/>
          </a:p>
          <a:p>
            <a:r>
              <a:rPr lang="en-GB" sz="3100" dirty="0"/>
              <a:t>These usually obscure the veins below the knee, meaning that it is not possible to completely exclude DVT</a:t>
            </a:r>
          </a:p>
          <a:p>
            <a:endParaRPr lang="en-GB" sz="3100" dirty="0"/>
          </a:p>
          <a:p>
            <a:r>
              <a:rPr lang="en-GB" sz="3100" dirty="0"/>
              <a:t>In these instances, scan as much of the leg as possible and report the veins that could not be visualised</a:t>
            </a:r>
          </a:p>
          <a:p>
            <a:pPr lvl="1"/>
            <a:r>
              <a:rPr lang="en-GB" sz="2600" dirty="0"/>
              <a:t>Write in the report conclusion “unable to exclude below-knee DVT. Please arrange re-scan in 7 days”</a:t>
            </a:r>
          </a:p>
          <a:p>
            <a:pPr lvl="1"/>
            <a:endParaRPr lang="en-GB" dirty="0"/>
          </a:p>
          <a:p>
            <a:pPr lvl="1"/>
            <a:endParaRPr lang="en-GB" dirty="0"/>
          </a:p>
        </p:txBody>
      </p:sp>
      <p:pic>
        <p:nvPicPr>
          <p:cNvPr id="5" name="Picture 4" descr="A leg with metal rings attached to it&#10;&#10;Description automatically generated">
            <a:extLst>
              <a:ext uri="{FF2B5EF4-FFF2-40B4-BE49-F238E27FC236}">
                <a16:creationId xmlns:a16="http://schemas.microsoft.com/office/drawing/2014/main" id="{89FBF89E-C7A7-07D0-0FCE-E14DE01B3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6228" y="1690688"/>
            <a:ext cx="4065772" cy="3760839"/>
          </a:xfrm>
          <a:prstGeom prst="rect">
            <a:avLst/>
          </a:prstGeom>
        </p:spPr>
      </p:pic>
    </p:spTree>
    <p:extLst>
      <p:ext uri="{BB962C8B-B14F-4D97-AF65-F5344CB8AC3E}">
        <p14:creationId xmlns:p14="http://schemas.microsoft.com/office/powerpoint/2010/main" val="285784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D22D8-9CCD-4CBD-75F5-3F825EA78A19}"/>
              </a:ext>
            </a:extLst>
          </p:cNvPr>
          <p:cNvSpPr>
            <a:spLocks noGrp="1"/>
          </p:cNvSpPr>
          <p:nvPr>
            <p:ph type="title"/>
          </p:nvPr>
        </p:nvSpPr>
        <p:spPr/>
        <p:txBody>
          <a:bodyPr/>
          <a:lstStyle/>
          <a:p>
            <a:r>
              <a:rPr lang="en-GB" dirty="0"/>
              <a:t>Scanning tips</a:t>
            </a:r>
          </a:p>
        </p:txBody>
      </p:sp>
      <p:sp>
        <p:nvSpPr>
          <p:cNvPr id="3" name="Content Placeholder 2">
            <a:extLst>
              <a:ext uri="{FF2B5EF4-FFF2-40B4-BE49-F238E27FC236}">
                <a16:creationId xmlns:a16="http://schemas.microsoft.com/office/drawing/2014/main" id="{72DB04D0-35A3-C9C1-EB5E-0475CFF98337}"/>
              </a:ext>
            </a:extLst>
          </p:cNvPr>
          <p:cNvSpPr>
            <a:spLocks noGrp="1"/>
          </p:cNvSpPr>
          <p:nvPr>
            <p:ph idx="1"/>
          </p:nvPr>
        </p:nvSpPr>
        <p:spPr>
          <a:xfrm>
            <a:off x="838200" y="1825625"/>
            <a:ext cx="6526530" cy="4351338"/>
          </a:xfrm>
        </p:spPr>
        <p:txBody>
          <a:bodyPr>
            <a:normAutofit lnSpcReduction="10000"/>
          </a:bodyPr>
          <a:lstStyle/>
          <a:p>
            <a:r>
              <a:rPr lang="en-GB" dirty="0"/>
              <a:t>Change patient position to improve visualisation of lower limb veins</a:t>
            </a:r>
          </a:p>
          <a:p>
            <a:endParaRPr lang="en-GB" dirty="0"/>
          </a:p>
          <a:p>
            <a:r>
              <a:rPr lang="en-GB" dirty="0"/>
              <a:t>Reduce B-mode / Doppler frequency or use curvilinear array to improve visualisation of lower limb veins</a:t>
            </a:r>
          </a:p>
          <a:p>
            <a:endParaRPr lang="en-GB" dirty="0"/>
          </a:p>
          <a:p>
            <a:r>
              <a:rPr lang="en-GB" dirty="0"/>
              <a:t>Perform distal augmentation using colour Doppler to visualise flow within </a:t>
            </a:r>
            <a:r>
              <a:rPr lang="en-GB" dirty="0" err="1"/>
              <a:t>crural</a:t>
            </a:r>
            <a:r>
              <a:rPr lang="en-GB" dirty="0"/>
              <a:t> veins</a:t>
            </a:r>
          </a:p>
          <a:p>
            <a:pPr marL="0" indent="0">
              <a:buNone/>
            </a:pPr>
            <a:endParaRPr lang="en-GB" dirty="0"/>
          </a:p>
        </p:txBody>
      </p:sp>
      <p:pic>
        <p:nvPicPr>
          <p:cNvPr id="5" name="Picture 4" descr="A ultrasound image of a person's body&#10;&#10;Description automatically generated">
            <a:extLst>
              <a:ext uri="{FF2B5EF4-FFF2-40B4-BE49-F238E27FC236}">
                <a16:creationId xmlns:a16="http://schemas.microsoft.com/office/drawing/2014/main" id="{919E2359-01A7-8939-F136-657D02443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4730" y="11928"/>
            <a:ext cx="4827270" cy="3492457"/>
          </a:xfrm>
          <a:prstGeom prst="rect">
            <a:avLst/>
          </a:prstGeom>
        </p:spPr>
      </p:pic>
      <p:pic>
        <p:nvPicPr>
          <p:cNvPr id="6" name="Picture 5">
            <a:extLst>
              <a:ext uri="{FF2B5EF4-FFF2-40B4-BE49-F238E27FC236}">
                <a16:creationId xmlns:a16="http://schemas.microsoft.com/office/drawing/2014/main" id="{BCC29016-62DC-5BA6-1653-B271699645D2}"/>
              </a:ext>
            </a:extLst>
          </p:cNvPr>
          <p:cNvPicPr>
            <a:picLocks noChangeAspect="1"/>
          </p:cNvPicPr>
          <p:nvPr/>
        </p:nvPicPr>
        <p:blipFill rotWithShape="1">
          <a:blip r:embed="rId3"/>
          <a:srcRect l="23130"/>
          <a:stretch/>
        </p:blipFill>
        <p:spPr>
          <a:xfrm>
            <a:off x="7364730" y="3429000"/>
            <a:ext cx="4805059" cy="3416115"/>
          </a:xfrm>
          <a:prstGeom prst="rect">
            <a:avLst/>
          </a:prstGeom>
        </p:spPr>
      </p:pic>
    </p:spTree>
    <p:extLst>
      <p:ext uri="{BB962C8B-B14F-4D97-AF65-F5344CB8AC3E}">
        <p14:creationId xmlns:p14="http://schemas.microsoft.com/office/powerpoint/2010/main" val="326973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ED6E4582-BE60-8259-DCD2-F2FAF6B17DD1}"/>
              </a:ext>
            </a:extLst>
          </p:cNvPr>
          <p:cNvSpPr/>
          <p:nvPr/>
        </p:nvSpPr>
        <p:spPr>
          <a:xfrm>
            <a:off x="2258290" y="402276"/>
            <a:ext cx="7675418" cy="6053447"/>
          </a:xfrm>
          <a:prstGeom prst="triangl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EAEF3C0-4127-CCC6-DB53-E171C2AB97F8}"/>
              </a:ext>
            </a:extLst>
          </p:cNvPr>
          <p:cNvSpPr txBox="1"/>
          <p:nvPr/>
        </p:nvSpPr>
        <p:spPr>
          <a:xfrm>
            <a:off x="4354736" y="-120197"/>
            <a:ext cx="3505255" cy="584775"/>
          </a:xfrm>
          <a:prstGeom prst="rect">
            <a:avLst/>
          </a:prstGeom>
          <a:noFill/>
        </p:spPr>
        <p:txBody>
          <a:bodyPr wrap="none" rtlCol="0">
            <a:spAutoFit/>
          </a:bodyPr>
          <a:lstStyle/>
          <a:p>
            <a:r>
              <a:rPr lang="en-GB" sz="3200" dirty="0"/>
              <a:t>Hypercoagulability</a:t>
            </a:r>
            <a:endParaRPr lang="en-GB" sz="2400" dirty="0"/>
          </a:p>
        </p:txBody>
      </p:sp>
      <p:sp>
        <p:nvSpPr>
          <p:cNvPr id="6" name="Content Placeholder 2">
            <a:extLst>
              <a:ext uri="{FF2B5EF4-FFF2-40B4-BE49-F238E27FC236}">
                <a16:creationId xmlns:a16="http://schemas.microsoft.com/office/drawing/2014/main" id="{823781B4-2B07-EA50-999E-6EFCB14254A1}"/>
              </a:ext>
            </a:extLst>
          </p:cNvPr>
          <p:cNvSpPr>
            <a:spLocks noGrp="1"/>
          </p:cNvSpPr>
          <p:nvPr>
            <p:ph idx="1"/>
          </p:nvPr>
        </p:nvSpPr>
        <p:spPr>
          <a:xfrm>
            <a:off x="2827316" y="378526"/>
            <a:ext cx="6537365" cy="6307282"/>
          </a:xfrm>
        </p:spPr>
        <p:txBody>
          <a:bodyPr>
            <a:noAutofit/>
          </a:bodyPr>
          <a:lstStyle/>
          <a:p>
            <a:pPr algn="ctr"/>
            <a:endParaRPr lang="en-GB" dirty="0"/>
          </a:p>
          <a:p>
            <a:pPr algn="ctr"/>
            <a:endParaRPr lang="en-GB" dirty="0"/>
          </a:p>
          <a:p>
            <a:pPr algn="ctr"/>
            <a:r>
              <a:rPr lang="en-GB" dirty="0"/>
              <a:t>Cancer</a:t>
            </a:r>
          </a:p>
          <a:p>
            <a:pPr algn="ctr"/>
            <a:endParaRPr lang="en-GB" dirty="0"/>
          </a:p>
          <a:p>
            <a:pPr algn="ctr"/>
            <a:r>
              <a:rPr lang="en-GB" dirty="0"/>
              <a:t>Intravenous </a:t>
            </a:r>
          </a:p>
          <a:p>
            <a:pPr marL="0" indent="0" algn="ctr">
              <a:buNone/>
            </a:pPr>
            <a:r>
              <a:rPr lang="en-GB" dirty="0"/>
              <a:t>drug use</a:t>
            </a:r>
          </a:p>
          <a:p>
            <a:pPr marL="0" indent="0" algn="ctr">
              <a:buNone/>
            </a:pPr>
            <a:endParaRPr lang="en-GB" dirty="0"/>
          </a:p>
          <a:p>
            <a:pPr algn="ctr"/>
            <a:r>
              <a:rPr lang="en-GB" dirty="0"/>
              <a:t>Prothrombotic</a:t>
            </a:r>
          </a:p>
          <a:p>
            <a:pPr marL="0" indent="0" algn="ctr">
              <a:buNone/>
            </a:pPr>
            <a:r>
              <a:rPr lang="en-GB" dirty="0"/>
              <a:t>drugs (e.g. oral contraceptives)</a:t>
            </a:r>
          </a:p>
          <a:p>
            <a:pPr marL="0" indent="0" algn="ctr">
              <a:buNone/>
            </a:pPr>
            <a:endParaRPr lang="en-GB" dirty="0"/>
          </a:p>
          <a:p>
            <a:pPr algn="ctr"/>
            <a:r>
              <a:rPr lang="en-GB" dirty="0"/>
              <a:t>Hypercoagulability </a:t>
            </a:r>
          </a:p>
          <a:p>
            <a:pPr marL="0" indent="0" algn="ctr">
              <a:buNone/>
            </a:pPr>
            <a:r>
              <a:rPr lang="en-GB" dirty="0"/>
              <a:t>disorders (e.g. Factor V Leiden)</a:t>
            </a:r>
          </a:p>
          <a:p>
            <a:pPr algn="ctr"/>
            <a:endParaRPr lang="en-GB" dirty="0"/>
          </a:p>
          <a:p>
            <a:pPr marL="0" indent="0" algn="ctr">
              <a:buNone/>
            </a:pPr>
            <a:endParaRPr lang="en-GB" dirty="0"/>
          </a:p>
          <a:p>
            <a:pPr marL="0" indent="0" algn="ctr">
              <a:buNone/>
            </a:pPr>
            <a:endParaRPr lang="en-GB" dirty="0"/>
          </a:p>
          <a:p>
            <a:pPr marL="0" indent="0" algn="ctr">
              <a:buNone/>
            </a:pPr>
            <a:endParaRPr lang="en-GB" dirty="0"/>
          </a:p>
        </p:txBody>
      </p:sp>
    </p:spTree>
    <p:extLst>
      <p:ext uri="{BB962C8B-B14F-4D97-AF65-F5344CB8AC3E}">
        <p14:creationId xmlns:p14="http://schemas.microsoft.com/office/powerpoint/2010/main" val="17342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A77-9AB8-36A6-4F13-8E0D9AABC3CE}"/>
              </a:ext>
            </a:extLst>
          </p:cNvPr>
          <p:cNvSpPr>
            <a:spLocks noGrp="1"/>
          </p:cNvSpPr>
          <p:nvPr>
            <p:ph type="title"/>
          </p:nvPr>
        </p:nvSpPr>
        <p:spPr/>
        <p:txBody>
          <a:bodyPr/>
          <a:lstStyle/>
          <a:p>
            <a:r>
              <a:rPr lang="en-GB" dirty="0"/>
              <a:t>What to take away…</a:t>
            </a:r>
          </a:p>
        </p:txBody>
      </p:sp>
      <p:sp>
        <p:nvSpPr>
          <p:cNvPr id="4" name="Content Placeholder 2">
            <a:extLst>
              <a:ext uri="{FF2B5EF4-FFF2-40B4-BE49-F238E27FC236}">
                <a16:creationId xmlns:a16="http://schemas.microsoft.com/office/drawing/2014/main" id="{22414E21-07A3-6CCC-188E-64ABE2A93990}"/>
              </a:ext>
            </a:extLst>
          </p:cNvPr>
          <p:cNvSpPr>
            <a:spLocks noGrp="1"/>
          </p:cNvSpPr>
          <p:nvPr>
            <p:ph idx="1"/>
          </p:nvPr>
        </p:nvSpPr>
        <p:spPr>
          <a:xfrm>
            <a:off x="838200" y="1825625"/>
            <a:ext cx="10515600" cy="4351338"/>
          </a:xfrm>
        </p:spPr>
        <p:txBody>
          <a:bodyPr>
            <a:normAutofit fontScale="92500" lnSpcReduction="20000"/>
          </a:bodyPr>
          <a:lstStyle/>
          <a:p>
            <a:r>
              <a:rPr lang="en-GB" dirty="0"/>
              <a:t>Always take a spectral Doppler trace in the common femoral vein</a:t>
            </a:r>
          </a:p>
          <a:p>
            <a:pPr lvl="1"/>
            <a:r>
              <a:rPr lang="en-GB" dirty="0"/>
              <a:t>If the trace is damped or aphasic – </a:t>
            </a:r>
            <a:r>
              <a:rPr lang="en-GB" b="1" i="1" dirty="0"/>
              <a:t>scan the iliac veins</a:t>
            </a:r>
          </a:p>
          <a:p>
            <a:pPr lvl="1"/>
            <a:endParaRPr lang="en-GB" b="1" i="1" dirty="0"/>
          </a:p>
          <a:p>
            <a:r>
              <a:rPr lang="en-GB" dirty="0"/>
              <a:t>Compress every deep and superficial vein throughout the entire lower limb</a:t>
            </a:r>
          </a:p>
          <a:p>
            <a:pPr lvl="1"/>
            <a:r>
              <a:rPr lang="en-GB" dirty="0"/>
              <a:t>If the vein is incompressible – check flow with colour Doppler</a:t>
            </a:r>
          </a:p>
          <a:p>
            <a:pPr lvl="1"/>
            <a:r>
              <a:rPr lang="en-GB" dirty="0"/>
              <a:t>If no flow with colour Doppler – likely DVT</a:t>
            </a:r>
          </a:p>
          <a:p>
            <a:pPr lvl="1"/>
            <a:endParaRPr lang="en-GB" dirty="0"/>
          </a:p>
          <a:p>
            <a:r>
              <a:rPr lang="en-GB" dirty="0"/>
              <a:t>Use colour Doppler and distal augmentation to demonstrate colour flow in poorly visualised veins</a:t>
            </a:r>
          </a:p>
          <a:p>
            <a:endParaRPr lang="en-GB" dirty="0"/>
          </a:p>
          <a:p>
            <a:r>
              <a:rPr lang="en-GB" dirty="0"/>
              <a:t>If you are unable to visualise </a:t>
            </a:r>
            <a:r>
              <a:rPr lang="en-GB" b="1" i="1" dirty="0"/>
              <a:t>all of the lower limb veins </a:t>
            </a:r>
            <a:r>
              <a:rPr lang="en-GB" dirty="0"/>
              <a:t>– report as inconclusive and repeat the scan in 7 days</a:t>
            </a:r>
          </a:p>
        </p:txBody>
      </p:sp>
      <p:pic>
        <p:nvPicPr>
          <p:cNvPr id="5" name="Content Placeholder 4" descr="Takeaway outline">
            <a:extLst>
              <a:ext uri="{FF2B5EF4-FFF2-40B4-BE49-F238E27FC236}">
                <a16:creationId xmlns:a16="http://schemas.microsoft.com/office/drawing/2014/main" id="{088D7380-E566-406A-5FA0-387EDCB78A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06365" y="18256"/>
            <a:ext cx="1779270" cy="1734185"/>
          </a:xfrm>
          <a:prstGeom prst="rect">
            <a:avLst/>
          </a:prstGeom>
        </p:spPr>
      </p:pic>
    </p:spTree>
    <p:extLst>
      <p:ext uri="{BB962C8B-B14F-4D97-AF65-F5344CB8AC3E}">
        <p14:creationId xmlns:p14="http://schemas.microsoft.com/office/powerpoint/2010/main" val="389028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1BC3E-E172-EAFF-3621-BCEAF698DCFB}"/>
              </a:ext>
            </a:extLst>
          </p:cNvPr>
          <p:cNvSpPr>
            <a:spLocks noGrp="1"/>
          </p:cNvSpPr>
          <p:nvPr>
            <p:ph type="ctrTitle"/>
          </p:nvPr>
        </p:nvSpPr>
        <p:spPr/>
        <p:txBody>
          <a:bodyPr/>
          <a:lstStyle/>
          <a:p>
            <a:r>
              <a:rPr lang="en-GB" dirty="0"/>
              <a:t>Thanks for listening!</a:t>
            </a:r>
          </a:p>
        </p:txBody>
      </p:sp>
      <p:sp>
        <p:nvSpPr>
          <p:cNvPr id="3" name="Subtitle 2">
            <a:extLst>
              <a:ext uri="{FF2B5EF4-FFF2-40B4-BE49-F238E27FC236}">
                <a16:creationId xmlns:a16="http://schemas.microsoft.com/office/drawing/2014/main" id="{8949B16B-692C-7D5B-6B80-E8F8EB7C0A73}"/>
              </a:ext>
            </a:extLst>
          </p:cNvPr>
          <p:cNvSpPr>
            <a:spLocks noGrp="1"/>
          </p:cNvSpPr>
          <p:nvPr>
            <p:ph type="subTitle" idx="1"/>
          </p:nvPr>
        </p:nvSpPr>
        <p:spPr/>
        <p:txBody>
          <a:bodyPr/>
          <a:lstStyle/>
          <a:p>
            <a:r>
              <a:rPr lang="en-GB" dirty="0"/>
              <a:t>Any questions?</a:t>
            </a:r>
          </a:p>
          <a:p>
            <a:endParaRPr lang="en-GB" dirty="0"/>
          </a:p>
          <a:p>
            <a:r>
              <a:rPr lang="en-GB" dirty="0"/>
              <a:t>ben.warner-michel@nhs.net</a:t>
            </a:r>
          </a:p>
        </p:txBody>
      </p:sp>
    </p:spTree>
    <p:extLst>
      <p:ext uri="{BB962C8B-B14F-4D97-AF65-F5344CB8AC3E}">
        <p14:creationId xmlns:p14="http://schemas.microsoft.com/office/powerpoint/2010/main" val="354265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231D-760F-B2E4-5AD9-2520752133FC}"/>
              </a:ext>
            </a:extLst>
          </p:cNvPr>
          <p:cNvSpPr>
            <a:spLocks noGrp="1"/>
          </p:cNvSpPr>
          <p:nvPr>
            <p:ph type="title"/>
          </p:nvPr>
        </p:nvSpPr>
        <p:spPr/>
        <p:txBody>
          <a:bodyPr/>
          <a:lstStyle/>
          <a:p>
            <a:r>
              <a:rPr lang="en-GB" dirty="0"/>
              <a:t>Virchow’s Triad</a:t>
            </a:r>
          </a:p>
        </p:txBody>
      </p:sp>
      <p:sp>
        <p:nvSpPr>
          <p:cNvPr id="3" name="Content Placeholder 2">
            <a:extLst>
              <a:ext uri="{FF2B5EF4-FFF2-40B4-BE49-F238E27FC236}">
                <a16:creationId xmlns:a16="http://schemas.microsoft.com/office/drawing/2014/main" id="{3681C23D-BA25-103B-C7F2-AD9DC83D4803}"/>
              </a:ext>
            </a:extLst>
          </p:cNvPr>
          <p:cNvSpPr>
            <a:spLocks noGrp="1"/>
          </p:cNvSpPr>
          <p:nvPr>
            <p:ph idx="1"/>
          </p:nvPr>
        </p:nvSpPr>
        <p:spPr/>
        <p:txBody>
          <a:bodyPr>
            <a:normAutofit fontScale="77500" lnSpcReduction="20000"/>
          </a:bodyPr>
          <a:lstStyle/>
          <a:p>
            <a:r>
              <a:rPr lang="en-GB" dirty="0"/>
              <a:t>Clots often form as a result of a combination of two or more risk factors, for example:</a:t>
            </a:r>
          </a:p>
          <a:p>
            <a:endParaRPr lang="en-GB" dirty="0"/>
          </a:p>
          <a:p>
            <a:r>
              <a:rPr lang="en-GB" dirty="0"/>
              <a:t>Post-operative (e.g. knee replacement)</a:t>
            </a:r>
          </a:p>
          <a:p>
            <a:pPr lvl="1"/>
            <a:r>
              <a:rPr lang="en-GB" dirty="0"/>
              <a:t>Venous stasis </a:t>
            </a:r>
          </a:p>
          <a:p>
            <a:pPr lvl="1"/>
            <a:r>
              <a:rPr lang="en-GB" dirty="0"/>
              <a:t>Venous trauma</a:t>
            </a:r>
          </a:p>
          <a:p>
            <a:pPr lvl="1"/>
            <a:endParaRPr lang="en-GB" dirty="0"/>
          </a:p>
          <a:p>
            <a:r>
              <a:rPr lang="en-GB" dirty="0"/>
              <a:t>IV drug use</a:t>
            </a:r>
          </a:p>
          <a:p>
            <a:pPr lvl="1"/>
            <a:r>
              <a:rPr lang="en-GB" dirty="0"/>
              <a:t>Venous trauma</a:t>
            </a:r>
          </a:p>
          <a:p>
            <a:pPr lvl="1"/>
            <a:r>
              <a:rPr lang="en-GB" dirty="0"/>
              <a:t>Hypercoagulability</a:t>
            </a:r>
          </a:p>
          <a:p>
            <a:pPr lvl="1"/>
            <a:endParaRPr lang="en-GB" dirty="0"/>
          </a:p>
          <a:p>
            <a:r>
              <a:rPr lang="en-GB" dirty="0"/>
              <a:t>Patients in hypercoagulable states, such as patients with Factor V Leiden, antiphospholipid syndrome, activated protein C resistance, or patients taking oral contraceptives, are significantly more likely to undergo venous thrombosis when exposed to venous stasis or venous trauma</a:t>
            </a:r>
          </a:p>
          <a:p>
            <a:pPr lvl="1"/>
            <a:endParaRPr lang="en-GB" dirty="0"/>
          </a:p>
          <a:p>
            <a:endParaRPr lang="en-GB" dirty="0"/>
          </a:p>
        </p:txBody>
      </p:sp>
    </p:spTree>
    <p:extLst>
      <p:ext uri="{BB962C8B-B14F-4D97-AF65-F5344CB8AC3E}">
        <p14:creationId xmlns:p14="http://schemas.microsoft.com/office/powerpoint/2010/main" val="247802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the veins of the leg&#10;&#10;Description automatically generated">
            <a:extLst>
              <a:ext uri="{FF2B5EF4-FFF2-40B4-BE49-F238E27FC236}">
                <a16:creationId xmlns:a16="http://schemas.microsoft.com/office/drawing/2014/main" id="{D9220CFF-AE86-26F3-85A0-A665FAD06D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t="4556" r="63514" b="14746"/>
          <a:stretch/>
        </p:blipFill>
        <p:spPr>
          <a:xfrm>
            <a:off x="1283110" y="0"/>
            <a:ext cx="2675880" cy="6858000"/>
          </a:xfrm>
        </p:spPr>
      </p:pic>
      <p:pic>
        <p:nvPicPr>
          <p:cNvPr id="6" name="Content Placeholder 4" descr="A diagram of the veins of the leg&#10;&#10;Description automatically generated">
            <a:extLst>
              <a:ext uri="{FF2B5EF4-FFF2-40B4-BE49-F238E27FC236}">
                <a16:creationId xmlns:a16="http://schemas.microsoft.com/office/drawing/2014/main" id="{95AC0DA1-C103-BE11-C5FD-5E943012EAF5}"/>
              </a:ext>
            </a:extLst>
          </p:cNvPr>
          <p:cNvPicPr>
            <a:picLocks noChangeAspect="1"/>
          </p:cNvPicPr>
          <p:nvPr/>
        </p:nvPicPr>
        <p:blipFill rotWithShape="1">
          <a:blip r:embed="rId2">
            <a:extLst>
              <a:ext uri="{28A0092B-C50C-407E-A947-70E740481C1C}">
                <a14:useLocalDpi xmlns:a14="http://schemas.microsoft.com/office/drawing/2010/main" val="0"/>
              </a:ext>
            </a:extLst>
          </a:blip>
          <a:srcRect l="35391" t="42461" b="3349"/>
          <a:stretch/>
        </p:blipFill>
        <p:spPr>
          <a:xfrm>
            <a:off x="6971074" y="1910105"/>
            <a:ext cx="5091156" cy="4947895"/>
          </a:xfrm>
          <a:prstGeom prst="rect">
            <a:avLst/>
          </a:prstGeom>
        </p:spPr>
      </p:pic>
      <p:pic>
        <p:nvPicPr>
          <p:cNvPr id="4" name="Graphic 3">
            <a:extLst>
              <a:ext uri="{FF2B5EF4-FFF2-40B4-BE49-F238E27FC236}">
                <a16:creationId xmlns:a16="http://schemas.microsoft.com/office/drawing/2014/main" id="{7E68CA76-B71A-9042-D5CF-BDC6CBDE9B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3454" y="0"/>
            <a:ext cx="4612786" cy="3849057"/>
          </a:xfrm>
          <a:prstGeom prst="rect">
            <a:avLst/>
          </a:prstGeom>
        </p:spPr>
      </p:pic>
    </p:spTree>
    <p:extLst>
      <p:ext uri="{BB962C8B-B14F-4D97-AF65-F5344CB8AC3E}">
        <p14:creationId xmlns:p14="http://schemas.microsoft.com/office/powerpoint/2010/main" val="388214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4335</TotalTime>
  <Words>1649</Words>
  <Application>Microsoft Office PowerPoint</Application>
  <PresentationFormat>Widescreen</PresentationFormat>
  <Paragraphs>358</Paragraphs>
  <Slides>71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Aptos</vt:lpstr>
      <vt:lpstr>Aptos Display</vt:lpstr>
      <vt:lpstr>Arial</vt:lpstr>
      <vt:lpstr>Office Theme</vt:lpstr>
      <vt:lpstr>Ultrasound Investigation of Lower Limb Venous Thromboembolism (VTE)</vt:lpstr>
      <vt:lpstr>Agenda</vt:lpstr>
      <vt:lpstr>What is VTE?</vt:lpstr>
      <vt:lpstr>What  causes clots?   Virchow’s Triad</vt:lpstr>
      <vt:lpstr>PowerPoint Presentation</vt:lpstr>
      <vt:lpstr>PowerPoint Presentation</vt:lpstr>
      <vt:lpstr>PowerPoint Presentation</vt:lpstr>
      <vt:lpstr>Virchow’s Triad</vt:lpstr>
      <vt:lpstr>PowerPoint Presentation</vt:lpstr>
      <vt:lpstr>PowerPoint Presentation</vt:lpstr>
      <vt:lpstr>PowerPoint Presentation</vt:lpstr>
      <vt:lpstr>PowerPoint Presentation</vt:lpstr>
      <vt:lpstr>Screening for lower limb DVT</vt:lpstr>
      <vt:lpstr>D-dimer test</vt:lpstr>
      <vt:lpstr>PowerPoint Presentation</vt:lpstr>
      <vt:lpstr>Management of DVT</vt:lpstr>
      <vt:lpstr>Venous physiology</vt:lpstr>
      <vt:lpstr>The calf muscle pump</vt:lpstr>
      <vt:lpstr>The respiratory venous pump</vt:lpstr>
      <vt:lpstr>The respiratory venous pump</vt:lpstr>
      <vt:lpstr>The respiratory venous pump</vt:lpstr>
      <vt:lpstr>Common femoral vein flow patterns</vt:lpstr>
      <vt:lpstr>Common femoral vein flow patterns</vt:lpstr>
      <vt:lpstr>Common femoral vein flow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Diagnosis:</vt:lpstr>
      <vt:lpstr>Case study 2:</vt:lpstr>
      <vt:lpstr>PowerPoint Presentation</vt:lpstr>
      <vt:lpstr>PowerPoint Presentation</vt:lpstr>
      <vt:lpstr>PowerPoint Presentation</vt:lpstr>
      <vt:lpstr>PowerPoint Presentation</vt:lpstr>
      <vt:lpstr>Diagnosis:</vt:lpstr>
      <vt:lpstr>Case study 3:</vt:lpstr>
      <vt:lpstr>PowerPoint Presentation</vt:lpstr>
      <vt:lpstr>PowerPoint Presentation</vt:lpstr>
      <vt:lpstr>PowerPoint Presentation</vt:lpstr>
      <vt:lpstr>PowerPoint Presentation</vt:lpstr>
      <vt:lpstr>PowerPoint Presentation</vt:lpstr>
      <vt:lpstr>PowerPoint Presentation</vt:lpstr>
      <vt:lpstr>Diagnosis:</vt:lpstr>
      <vt:lpstr>Superficial thrombophlebitis </vt:lpstr>
      <vt:lpstr>Superficial thrombophlebitis</vt:lpstr>
      <vt:lpstr>PowerPoint Presentation</vt:lpstr>
      <vt:lpstr>Scanning STP</vt:lpstr>
      <vt:lpstr>Limitations</vt:lpstr>
      <vt:lpstr>Scanning tips</vt:lpstr>
      <vt:lpstr>What to take away…</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Warner-Michel, Ben</dc:creator>
  <cp:lastModifiedBy>Warner-Michel, Ben</cp:lastModifiedBy>
  <cp:revision>39</cp:revision>
  <dcterms:created xsi:type="dcterms:W3CDTF">2024-05-15T07:49:01Z</dcterms:created>
  <dcterms:modified xsi:type="dcterms:W3CDTF">2024-07-01T12:34:26Z</dcterms:modified>
</cp:coreProperties>
</file>