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7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1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4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7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74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14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0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3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0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9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2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8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9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0097-09C2-4ABF-B664-2D8B0AAD1901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A2AB-96D3-45F3-B0FC-F57D4C2CC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67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edsquares.com/data/mdguideline/svuperipheralvenous/video_peripheralvenous_001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lectures.eu/w/Ultrasoun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4FD2-022B-47EF-BF5A-348B76B6B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Ultrasound assessment of Deep Vein Thrombosis (DVT)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B5B9E-9621-4590-A514-BAEF34F168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Sam Davis BSc MSc AVS RVT</a:t>
            </a:r>
          </a:p>
        </p:txBody>
      </p:sp>
    </p:spTree>
    <p:extLst>
      <p:ext uri="{BB962C8B-B14F-4D97-AF65-F5344CB8AC3E}">
        <p14:creationId xmlns:p14="http://schemas.microsoft.com/office/powerpoint/2010/main" val="264751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6FEA-0D04-4020-9C8E-F6AC3E72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Occlusive and non-occlusive thrombus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6C9E-ED59-4323-9A5B-95E303EE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Compression</a:t>
            </a:r>
          </a:p>
          <a:p>
            <a:r>
              <a:rPr lang="en-GB" dirty="0"/>
              <a:t>Vein doesn’t compress at all with occlusive thrombus, partly compresses with non-occlusive thrombus.</a:t>
            </a:r>
          </a:p>
          <a:p>
            <a:r>
              <a:rPr lang="en-GB" dirty="0"/>
              <a:t>If chronic thrombus, the vein may appear to partially compress…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1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6016-FEB7-4915-B60D-88E5287C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thrombus - compression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B4E5C5-516B-4514-AD9D-97B6422DE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9" y="2316921"/>
            <a:ext cx="4985091" cy="3598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7560D-3DDE-4DB8-AE2D-182C0011F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66" y="2316921"/>
            <a:ext cx="4985091" cy="36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CB48-B40C-4AC6-B9E5-D4E2EF22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thrombus – colour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125E0B-76D5-4643-8493-AAFEF666D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5" y="2213555"/>
            <a:ext cx="5629532" cy="40282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0CFB4-6C62-41C4-86AF-3EA2FC01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3" y="2404387"/>
            <a:ext cx="5893704" cy="33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0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05A9-B033-4F65-BEE2-420E6199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thrombus – B-mode wins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8027E5-9558-4BF9-B2F5-20C8537AE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3" y="2388484"/>
            <a:ext cx="4993701" cy="3598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C0D2E-4561-4257-8EA7-AF5EF2E5B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1781"/>
            <a:ext cx="5263044" cy="38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A04B-BE1A-4CAB-8360-4568F958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thrombus – B-mode wins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79917C-EBE1-4062-991E-D31001298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412337"/>
            <a:ext cx="5067235" cy="3598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E106F3-6CBC-455E-AD28-57ADC876B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28" y="2325756"/>
            <a:ext cx="5113875" cy="37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5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41C9-D3BF-4F92-A581-1EFCC9EA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thrombus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951DF-7435-41AD-87D5-B6140FE8D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Interferes with venous valves leading to venous incompetency and post-thrombotic leg syndrome.</a:t>
            </a:r>
          </a:p>
          <a:p>
            <a:r>
              <a:rPr lang="en-GB" dirty="0"/>
              <a:t>Appears echogenic, non-occlusive and “web-like”</a:t>
            </a:r>
          </a:p>
          <a:p>
            <a:r>
              <a:rPr lang="en-GB" dirty="0"/>
              <a:t>The chronic thrombus can act as a anchor for new thrombus to form on. </a:t>
            </a:r>
          </a:p>
          <a:p>
            <a:r>
              <a:rPr lang="en-GB" dirty="0"/>
              <a:t>It can be very difficult to differentiate from chronic and acute on chronic thrombus on ultrasound.</a:t>
            </a:r>
          </a:p>
        </p:txBody>
      </p:sp>
    </p:spTree>
    <p:extLst>
      <p:ext uri="{BB962C8B-B14F-4D97-AF65-F5344CB8AC3E}">
        <p14:creationId xmlns:p14="http://schemas.microsoft.com/office/powerpoint/2010/main" val="192644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F4D8-7033-4E6C-A1F7-492D08B0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thrombus – reporting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BFC9-A950-4D1A-9891-9159A2E5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“There is non-occlusive, echogenic, web-like thrombus in the common femoral and femoral veins. Presence of acute thrombus cannot be excluded on background of new symptoms.”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“There is non-occlusive, mixed echogenicity thrombus in the femoral veins. Appears to be acute on chronic thrombus.”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“There is thrombus within the femoral vein, which appears to be mostly occlusive, however shows some evidence of recanalization.”</a:t>
            </a:r>
          </a:p>
        </p:txBody>
      </p:sp>
    </p:spTree>
    <p:extLst>
      <p:ext uri="{BB962C8B-B14F-4D97-AF65-F5344CB8AC3E}">
        <p14:creationId xmlns:p14="http://schemas.microsoft.com/office/powerpoint/2010/main" val="124560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7C98-BE6C-4761-B995-B6D5A2AB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F9F0-5E83-4907-9EE1-237B8F51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28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F789-6634-4A44-8CAE-D3E8500D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veins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DEC37-6712-49AD-A097-1F0871B1C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NICE guidelines 158  for treatment of VTE are based on proximal leg scanning only. </a:t>
            </a:r>
          </a:p>
          <a:p>
            <a:r>
              <a:rPr lang="en-GB" dirty="0"/>
              <a:t>OPINION – if you have the expertise to scan the calf veins, and the calf veins can be visualised, then the calf should be scanned. </a:t>
            </a:r>
          </a:p>
          <a:p>
            <a:r>
              <a:rPr lang="en-GB" dirty="0"/>
              <a:t>Calf DVTs can embolise, and can propagate above knee very quickly, e.g. Posterior tibial veins to CFV in a day. </a:t>
            </a:r>
          </a:p>
        </p:txBody>
      </p:sp>
    </p:spTree>
    <p:extLst>
      <p:ext uri="{BB962C8B-B14F-4D97-AF65-F5344CB8AC3E}">
        <p14:creationId xmlns:p14="http://schemas.microsoft.com/office/powerpoint/2010/main" val="4123652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01FF-B882-4EBC-9FA8-6854543C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veins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3C32-64C2-4551-845E-BDDB41E54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Much smaller than above knee. Compression is best as colour is not sensitive enough. </a:t>
            </a:r>
          </a:p>
          <a:p>
            <a:r>
              <a:rPr lang="en-GB" dirty="0"/>
              <a:t>Scanning can be limited by oedema, skin condition, scan being too painful etc. </a:t>
            </a:r>
          </a:p>
          <a:p>
            <a:r>
              <a:rPr lang="en-GB" dirty="0"/>
              <a:t>Deep veins include the posterior tibial, peroneal, anterior tibial, </a:t>
            </a:r>
            <a:r>
              <a:rPr lang="en-GB" dirty="0" err="1"/>
              <a:t>soleal</a:t>
            </a:r>
            <a:r>
              <a:rPr lang="en-GB" dirty="0"/>
              <a:t> and gastrocnemius veins. All paired with arteries except the </a:t>
            </a:r>
            <a:r>
              <a:rPr lang="en-GB" dirty="0" err="1"/>
              <a:t>soleal</a:t>
            </a:r>
            <a:r>
              <a:rPr lang="en-GB" dirty="0"/>
              <a:t> veins. </a:t>
            </a:r>
          </a:p>
          <a:p>
            <a:r>
              <a:rPr lang="en-GB" dirty="0"/>
              <a:t>Superficial veins include the long and short saphenous veins (greater and lesser). </a:t>
            </a:r>
          </a:p>
        </p:txBody>
      </p:sp>
    </p:spTree>
    <p:extLst>
      <p:ext uri="{BB962C8B-B14F-4D97-AF65-F5344CB8AC3E}">
        <p14:creationId xmlns:p14="http://schemas.microsoft.com/office/powerpoint/2010/main" val="79187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2C39-7D36-42FA-BCFE-1036DFA2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of thrombus formation and resolution.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2E1BE0-007F-4EF1-B9DD-CB8401BE6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85" y="2010360"/>
            <a:ext cx="6935028" cy="4786530"/>
          </a:xfrm>
        </p:spPr>
      </p:pic>
    </p:spTree>
    <p:extLst>
      <p:ext uri="{BB962C8B-B14F-4D97-AF65-F5344CB8AC3E}">
        <p14:creationId xmlns:p14="http://schemas.microsoft.com/office/powerpoint/2010/main" val="3206399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606B-E965-4A80-8BBE-924FBC85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Calf vein anatomy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74C8A1-2211-4E6A-A21D-5D926DCD3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01" y="2058505"/>
            <a:ext cx="6789894" cy="3598863"/>
          </a:xfrm>
        </p:spPr>
      </p:pic>
      <p:pic>
        <p:nvPicPr>
          <p:cNvPr id="1026" name="Picture 2" descr="Schematic of distal calf veins (deep and muscular) | Download Scientific  Diagram">
            <a:extLst>
              <a:ext uri="{FF2B5EF4-FFF2-40B4-BE49-F238E27FC236}">
                <a16:creationId xmlns:a16="http://schemas.microsoft.com/office/drawing/2014/main" id="{CE2C71A5-8DBB-4AD0-933E-3DA00124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03" y="2103119"/>
            <a:ext cx="3714184" cy="44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8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4B62-F93D-400A-A907-48434289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C9AA7-D317-45B0-BECB-20225B186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https://medsquares.com/data/mdguideline/svuperipheralvenous/video_peripheralvenous_001.mp4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02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2FE9-403A-43FB-B6B2-AD534697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Tests and the role of ultrasound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E7B09-910C-4183-AC95-F01AD35B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Wells score</a:t>
            </a:r>
          </a:p>
          <a:p>
            <a:r>
              <a:rPr lang="en-GB" dirty="0"/>
              <a:t>D-dimer test – looks for products of thrombus resolution. </a:t>
            </a:r>
          </a:p>
          <a:p>
            <a:r>
              <a:rPr lang="en-GB" dirty="0"/>
              <a:t>Ultrasound scan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41D67-A134-415C-A3DA-65A1C282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78849" y="3393778"/>
            <a:ext cx="2028349" cy="29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5A16-83D1-4348-93A4-4CD36E6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Wells score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0966A-8988-4A48-B2A7-7CACBEF94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688" y="2169823"/>
            <a:ext cx="3817343" cy="4480991"/>
          </a:xfrm>
        </p:spPr>
      </p:pic>
    </p:spTree>
    <p:extLst>
      <p:ext uri="{BB962C8B-B14F-4D97-AF65-F5344CB8AC3E}">
        <p14:creationId xmlns:p14="http://schemas.microsoft.com/office/powerpoint/2010/main" val="153517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A75E-B962-4459-A0A7-99613CDF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US DVT assessment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4FEF-88E2-44A9-84F2-86C80E217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Indirect methods e.g. assessing presence of phasic flow</a:t>
            </a:r>
          </a:p>
          <a:p>
            <a:r>
              <a:rPr lang="en-GB" dirty="0"/>
              <a:t>Direct methods e.g. compression and colour flow</a:t>
            </a:r>
          </a:p>
        </p:txBody>
      </p:sp>
    </p:spTree>
    <p:extLst>
      <p:ext uri="{BB962C8B-B14F-4D97-AF65-F5344CB8AC3E}">
        <p14:creationId xmlns:p14="http://schemas.microsoft.com/office/powerpoint/2010/main" val="178530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A8B8-F023-4A78-9A0F-9620B158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for phasic flow in the common femoral vein.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8F4EDE-6E4C-4CA1-AD6C-21D3451DB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9" y="2483900"/>
            <a:ext cx="4896390" cy="35710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BFF3D-16CE-40CC-9393-88B96DC9A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97" y="2483900"/>
            <a:ext cx="6199329" cy="35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10C2-718D-4F1B-941A-518753DF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for phasic flow in the common femoral vein.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426F-94C5-4483-B01E-A5FDEA981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Excludes occlusive thrombus in the common femoral, external iliac, common iliac and IVC. </a:t>
            </a:r>
          </a:p>
          <a:p>
            <a:r>
              <a:rPr lang="en-GB" dirty="0"/>
              <a:t>Does NOT exclude non-occlusive thrombus. </a:t>
            </a:r>
          </a:p>
          <a:p>
            <a:r>
              <a:rPr lang="en-GB" dirty="0"/>
              <a:t>Does not exclude presence of any type of thrombus inferior to sample site. </a:t>
            </a:r>
          </a:p>
          <a:p>
            <a:r>
              <a:rPr lang="en-GB" dirty="0"/>
              <a:t>If aphasic, the scan should be extended to the </a:t>
            </a:r>
            <a:r>
              <a:rPr lang="en-GB" dirty="0" err="1"/>
              <a:t>iliacs</a:t>
            </a:r>
            <a:r>
              <a:rPr lang="en-GB" dirty="0"/>
              <a:t>, or, assessment of the contralateral common femoral vein. </a:t>
            </a:r>
          </a:p>
        </p:txBody>
      </p:sp>
    </p:spTree>
    <p:extLst>
      <p:ext uri="{BB962C8B-B14F-4D97-AF65-F5344CB8AC3E}">
        <p14:creationId xmlns:p14="http://schemas.microsoft.com/office/powerpoint/2010/main" val="392075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3AAA-71B4-4969-9843-6D85868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48F6B-6083-4B13-8AE3-2D58B6E96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Pros</a:t>
            </a:r>
          </a:p>
          <a:p>
            <a:r>
              <a:rPr lang="en-GB" dirty="0"/>
              <a:t>Excludes occlusive and most non-occlusive thrombus. </a:t>
            </a:r>
          </a:p>
          <a:p>
            <a:r>
              <a:rPr lang="en-GB" dirty="0"/>
              <a:t>Gives an excellent cross sectional view of the veins, allows easier assessment of bifid systems. 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r>
              <a:rPr lang="en-GB" dirty="0"/>
              <a:t>Can be difficult to visualise the deep vessels and see the compression. </a:t>
            </a:r>
          </a:p>
          <a:p>
            <a:r>
              <a:rPr lang="en-GB" dirty="0"/>
              <a:t>Compression can be painful for the patient.</a:t>
            </a:r>
          </a:p>
          <a:p>
            <a:r>
              <a:rPr lang="en-GB" dirty="0"/>
              <a:t>Must be done at regular intervals, every ~3cm to avoid missing isolated thrombus. </a:t>
            </a:r>
          </a:p>
          <a:p>
            <a:r>
              <a:rPr lang="en-GB" dirty="0"/>
              <a:t>Can cause thromboembolism!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1083-DE8A-41A4-88B4-5DA43A5F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3E389-3710-4FC0-96F8-61DF30164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Pros </a:t>
            </a:r>
          </a:p>
          <a:p>
            <a:r>
              <a:rPr lang="en-GB" dirty="0"/>
              <a:t>Comfortable for the patient</a:t>
            </a:r>
          </a:p>
          <a:p>
            <a:r>
              <a:rPr lang="en-GB" dirty="0"/>
              <a:t>Excludes occlusive thrombus</a:t>
            </a:r>
          </a:p>
          <a:p>
            <a:r>
              <a:rPr lang="en-GB" dirty="0"/>
              <a:t>Can be effective at depth when b-mode imaging not adequate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r>
              <a:rPr lang="en-GB" dirty="0"/>
              <a:t>Very poor at identifying bifid systems</a:t>
            </a:r>
          </a:p>
          <a:p>
            <a:r>
              <a:rPr lang="en-GB" dirty="0"/>
              <a:t>Colour can mask non-occlusive thrombus. Cannot exclude non-occlusive thrombus if scan is solely colour flow. </a:t>
            </a:r>
          </a:p>
          <a:p>
            <a:r>
              <a:rPr lang="en-GB" dirty="0"/>
              <a:t>Can sometimes require augmentation of the calf = discomfort. </a:t>
            </a:r>
          </a:p>
        </p:txBody>
      </p:sp>
    </p:spTree>
    <p:extLst>
      <p:ext uri="{BB962C8B-B14F-4D97-AF65-F5344CB8AC3E}">
        <p14:creationId xmlns:p14="http://schemas.microsoft.com/office/powerpoint/2010/main" val="397718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113</TotalTime>
  <Words>630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Trebuchet MS</vt:lpstr>
      <vt:lpstr>Berlin</vt:lpstr>
      <vt:lpstr>Ultrasound assessment of Deep Vein Thrombosis (DVT)</vt:lpstr>
      <vt:lpstr>Process of thrombus formation and resolution. </vt:lpstr>
      <vt:lpstr>Tests and the role of ultrasound </vt:lpstr>
      <vt:lpstr>Wells score</vt:lpstr>
      <vt:lpstr>Methods for US DVT assessment </vt:lpstr>
      <vt:lpstr>Assessing for phasic flow in the common femoral vein. </vt:lpstr>
      <vt:lpstr>Assessing for phasic flow in the common femoral vein. </vt:lpstr>
      <vt:lpstr>Compression</vt:lpstr>
      <vt:lpstr>Colour flow</vt:lpstr>
      <vt:lpstr>Occlusive and non-occlusive thrombus</vt:lpstr>
      <vt:lpstr>Chronic thrombus - compression</vt:lpstr>
      <vt:lpstr>Chronic thrombus – colour flow</vt:lpstr>
      <vt:lpstr>Chronic thrombus – B-mode wins</vt:lpstr>
      <vt:lpstr>Chronic thrombus – B-mode wins</vt:lpstr>
      <vt:lpstr>Chronic thrombus</vt:lpstr>
      <vt:lpstr>Chronic thrombus – reporting  </vt:lpstr>
      <vt:lpstr>Questions?</vt:lpstr>
      <vt:lpstr>Calf veins</vt:lpstr>
      <vt:lpstr>Calf veins</vt:lpstr>
      <vt:lpstr>Calf vein anatomy</vt:lpstr>
      <vt:lpstr>Movie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Ultrasound assessment of Deep Vein Thrombosis (DVT)</dc:title>
  <dc:creator>Sam Davis</dc:creator>
  <cp:lastModifiedBy>Sam Davis</cp:lastModifiedBy>
  <cp:revision>11</cp:revision>
  <dcterms:created xsi:type="dcterms:W3CDTF">2021-04-20T13:54:49Z</dcterms:created>
  <dcterms:modified xsi:type="dcterms:W3CDTF">2021-04-20T15:47:57Z</dcterms:modified>
</cp:coreProperties>
</file>