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3" r:id="rId6"/>
    <p:sldId id="274" r:id="rId7"/>
    <p:sldId id="258" r:id="rId8"/>
    <p:sldId id="260" r:id="rId9"/>
    <p:sldId id="261" r:id="rId10"/>
    <p:sldId id="266" r:id="rId11"/>
    <p:sldId id="270" r:id="rId12"/>
    <p:sldId id="265" r:id="rId13"/>
    <p:sldId id="262" r:id="rId14"/>
    <p:sldId id="263" r:id="rId15"/>
    <p:sldId id="268" r:id="rId16"/>
    <p:sldId id="269" r:id="rId17"/>
    <p:sldId id="264" r:id="rId18"/>
    <p:sldId id="259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F04F8-E339-4DCC-9BD4-C906B87718A6}" v="140" dt="2023-07-20T14:40:58.042"/>
    <p1510:client id="{2A2E8F38-7210-4C2F-957B-3C6378C82B1D}" v="67" dt="2023-03-08T21:27:29.0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1C03D-FE1D-636F-1171-CC41A695D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400FC-ECA0-4FB8-E332-7599D0F55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D213-5484-FCB5-E5F2-36BDDE9C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294B6-4A8D-0112-1412-25CF6D98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2AED0-B2D7-16A8-AEA8-3594323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3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A222-7265-1966-9B02-00CCD704B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44CA2-1669-7F92-3A33-BA001B600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BD650-D1C0-CE44-AFB4-729A3487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BDE6D-144F-4D06-909F-8FBE4F9D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E1DFF-E75C-F7FD-8D15-4C4FBF9F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2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2B742E-9ECC-6D64-2F3D-2D6152213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0BC88-0855-2C82-1A70-BF01C73C9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0BB2B-2771-2EEF-FA46-F23F84A1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E5E48-871D-A482-F008-DD66625D6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082F2-FE49-E4B7-4D88-2ED98401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35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1362-82F8-89A2-24CE-D189576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66672-3628-7DD5-96F3-E50E186AA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B49AF-0ADD-50FA-D99C-631878AB0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A930F-10C8-4877-C739-82DA76EE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3E9CF-6CD0-9D83-43B2-452236BF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47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47C7-A3A8-E9C4-0C65-CC3CDE7D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981BD-52E5-18E2-72A4-1040A763D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8072-AD8F-483D-0D18-4BCA46063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3A9CF-E2DB-3244-F725-CD48C965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F8F32-97D9-9C29-1BBA-1C4AF1FAE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98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446E-4307-CDA5-769D-56DBA1BE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3767B-EE63-CDF5-13F4-E83B9E2A7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75361-1C36-F2AC-D538-697C3A8E0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904BC-34E4-5232-6FF3-C5F05E78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40A7E-3451-E0CE-4D14-04D1CA90B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972E0-187E-CA32-0B3A-E901CC84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51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7C9C5-488B-E98E-900F-905E59C50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95194-4D38-3C6A-DA64-0A8ECC20A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FD4B7-7E21-5295-7DF1-91D32C35B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5F11B-DB8E-41AD-1B97-9F8D2A610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5A3F7-9E6F-B3FF-8F39-F997ED7C6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C075-7ED6-4D1B-F9EB-91D26374C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5845E-0571-2243-FFE3-D0254FFA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1EE99F-42D9-26E6-B485-747B5183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56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0F5D7-2DE8-EDE1-5CF5-F987CC96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F453-6C3A-E37B-217A-FDC03AE7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CA2C0-179E-37E7-758D-844F6D62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7DAC4-E60A-3D87-765A-40016661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1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149C82-7D42-7001-863D-C7CA6FAE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7FC6D-2973-93B3-6613-827F9A76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A9C58-38BC-341E-18A4-8CEDAF08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8BCC-39C1-6403-8521-9E6C85657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87A08-A5C0-A9E2-4A82-50C9BB9F3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127AD-4A20-EB18-E609-A1B2FD942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B2288-32F3-F7C4-46BD-DD318D7A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085A3-B6C1-2819-4577-EBE68632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7D7B6-0E1D-6953-9C96-BC3E902F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31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8E66-D37A-DBE2-4F7E-A83B5F1C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8F9BC2-D8AF-D6B2-FEFE-F19EA861E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C1793-61C5-7FEE-838D-B8EB378A3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C5AC6-0DC4-1F92-63CA-ADF6091F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5D34C-EB7A-F1D1-32C3-219D6812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C4BAC-FBF9-983E-0EA6-D9CE6669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74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DF1A8-8EA9-DBA9-4199-C01DDB25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55FC3-DDB9-37F6-777D-46BDE3F7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C27A8-D541-54A1-3087-1111F92E9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2894A-8514-4DF5-B513-78849EFB3B09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31B7F-13D7-A296-051F-DEBF31ECA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F8E12-A4CF-C786-8A42-5E2BC197E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99172-2D09-481A-B058-1BCCDC721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0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932C-8589-952F-EF8D-6CDA2B5B1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Ultrasound and Clinical Vascular Science</a:t>
            </a:r>
          </a:p>
        </p:txBody>
      </p:sp>
    </p:spTree>
    <p:extLst>
      <p:ext uri="{BB962C8B-B14F-4D97-AF65-F5344CB8AC3E}">
        <p14:creationId xmlns:p14="http://schemas.microsoft.com/office/powerpoint/2010/main" val="207555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CM | Free Full-Text | Clinical Significance of Carotid Intima-Media  Complex and Carotid Plaque Assessment by Ultrasound for the Prediction of  Adverse Cardiovascular Events in Primary and Secondary Care Patients | HTML">
            <a:extLst>
              <a:ext uri="{FF2B5EF4-FFF2-40B4-BE49-F238E27FC236}">
                <a16:creationId xmlns:a16="http://schemas.microsoft.com/office/drawing/2014/main" id="{A41465A3-A9A7-61A0-885C-44992D03D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0"/>
            <a:ext cx="8315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1F6D7A-6CD5-3BFF-07B9-2E41235AC547}"/>
              </a:ext>
            </a:extLst>
          </p:cNvPr>
          <p:cNvSpPr txBox="1"/>
          <p:nvPr/>
        </p:nvSpPr>
        <p:spPr>
          <a:xfrm>
            <a:off x="-80962" y="6657945"/>
            <a:ext cx="609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https://www.mdpi.com/2077-0383/10/20/4628/htm</a:t>
            </a:r>
          </a:p>
        </p:txBody>
      </p:sp>
    </p:spTree>
    <p:extLst>
      <p:ext uri="{BB962C8B-B14F-4D97-AF65-F5344CB8AC3E}">
        <p14:creationId xmlns:p14="http://schemas.microsoft.com/office/powerpoint/2010/main" val="4203612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051FA-F465-593F-0DFC-211D096B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87824" cy="1325563"/>
          </a:xfrm>
        </p:spPr>
        <p:txBody>
          <a:bodyPr/>
          <a:lstStyle/>
          <a:p>
            <a:r>
              <a:rPr lang="en-GB" dirty="0"/>
              <a:t>AAA</a:t>
            </a:r>
          </a:p>
        </p:txBody>
      </p:sp>
      <p:pic>
        <p:nvPicPr>
          <p:cNvPr id="6146" name="Picture 2" descr="Abdominal Aortic Aneurysm Quiz- Case 01 – WFUMB">
            <a:extLst>
              <a:ext uri="{FF2B5EF4-FFF2-40B4-BE49-F238E27FC236}">
                <a16:creationId xmlns:a16="http://schemas.microsoft.com/office/drawing/2014/main" id="{AFF55826-3B83-0C83-02FB-28582DE1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1" y="1635125"/>
            <a:ext cx="5500968" cy="44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2F6415-CDD8-06B4-B688-44EB01825B7E}"/>
              </a:ext>
            </a:extLst>
          </p:cNvPr>
          <p:cNvSpPr txBox="1"/>
          <p:nvPr/>
        </p:nvSpPr>
        <p:spPr>
          <a:xfrm>
            <a:off x="344021" y="6104900"/>
            <a:ext cx="60971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https://wfumb.info/2020/04/07/abdominal-aortic-aneurysm-quiz-01/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9B57B9E-475E-DE08-23EE-6DF110B94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57" y="1635124"/>
            <a:ext cx="5973238" cy="44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1EF3B1-B0B9-9D7F-150B-F187320E9305}"/>
              </a:ext>
            </a:extLst>
          </p:cNvPr>
          <p:cNvSpPr txBox="1"/>
          <p:nvPr/>
        </p:nvSpPr>
        <p:spPr>
          <a:xfrm>
            <a:off x="6096000" y="606910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https://www.ultrasoundcases.info/aortic-aneurysm-7021/#gallery-1</a:t>
            </a:r>
          </a:p>
        </p:txBody>
      </p:sp>
    </p:spTree>
    <p:extLst>
      <p:ext uri="{BB962C8B-B14F-4D97-AF65-F5344CB8AC3E}">
        <p14:creationId xmlns:p14="http://schemas.microsoft.com/office/powerpoint/2010/main" val="2754501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ndovascular Aneurysm Repair (EVAR) | circulationfoundation.org.uk">
            <a:extLst>
              <a:ext uri="{FF2B5EF4-FFF2-40B4-BE49-F238E27FC236}">
                <a16:creationId xmlns:a16="http://schemas.microsoft.com/office/drawing/2014/main" id="{D3F924BC-BAA6-C0AD-985B-927A02A18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676" y="2429590"/>
            <a:ext cx="2223808" cy="387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8A77E8-9C4A-2A6F-9AF5-C94B54E8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EVAR </a:t>
            </a:r>
            <a:r>
              <a:rPr lang="en-GB" sz="2400" dirty="0"/>
              <a:t>(endovascular aortic repair)</a:t>
            </a:r>
            <a:endParaRPr lang="en-GB" dirty="0"/>
          </a:p>
        </p:txBody>
      </p:sp>
      <p:pic>
        <p:nvPicPr>
          <p:cNvPr id="2050" name="Picture 2" descr="Ultrasound Assessment Following Endovascular Aortic Aneurysm Repair |  Radiology Key">
            <a:extLst>
              <a:ext uri="{FF2B5EF4-FFF2-40B4-BE49-F238E27FC236}">
                <a16:creationId xmlns:a16="http://schemas.microsoft.com/office/drawing/2014/main" id="{5D6C0B09-EE65-5020-ED9F-837A9BCF34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3" y="1902262"/>
            <a:ext cx="6029280" cy="41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mystery of the falling haemoglobin - Critical Care Sonography">
            <a:extLst>
              <a:ext uri="{FF2B5EF4-FFF2-40B4-BE49-F238E27FC236}">
                <a16:creationId xmlns:a16="http://schemas.microsoft.com/office/drawing/2014/main" id="{219F3D89-E567-818E-1D41-5D293430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44" y="441232"/>
            <a:ext cx="28575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2D6E21-B5AE-0358-E115-9C5BECAB55E2}"/>
              </a:ext>
            </a:extLst>
          </p:cNvPr>
          <p:cNvSpPr txBox="1"/>
          <p:nvPr/>
        </p:nvSpPr>
        <p:spPr>
          <a:xfrm>
            <a:off x="469900" y="6043789"/>
            <a:ext cx="594642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https://radiologykey.com/ultrasound-assessment-following-endovascular-aortic-aneurysm-repair-2/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02245-0A6A-3106-AF66-9523B6BDBAAD}"/>
              </a:ext>
            </a:extLst>
          </p:cNvPr>
          <p:cNvSpPr txBox="1"/>
          <p:nvPr/>
        </p:nvSpPr>
        <p:spPr>
          <a:xfrm>
            <a:off x="6982178" y="281234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https://www.criticalcare-sonography.com/2016/09/10/the-mystery-of-the-falling-haemoglobin/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16D86-575F-559E-594F-D50C5310DAC7}"/>
              </a:ext>
            </a:extLst>
          </p:cNvPr>
          <p:cNvSpPr txBox="1"/>
          <p:nvPr/>
        </p:nvSpPr>
        <p:spPr>
          <a:xfrm>
            <a:off x="9776178" y="630484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https://www.circulationfoundation.org.uk/help-advice/abdominal-aortic-aneurysm/endovascular-aneurysm-repair-evar</a:t>
            </a:r>
          </a:p>
        </p:txBody>
      </p:sp>
    </p:spTree>
    <p:extLst>
      <p:ext uri="{BB962C8B-B14F-4D97-AF65-F5344CB8AC3E}">
        <p14:creationId xmlns:p14="http://schemas.microsoft.com/office/powerpoint/2010/main" val="1363061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DFB2-CFF1-9F49-3B12-ECA00F2A1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Kidney and renal arteries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B740FF-49B2-A704-333D-98EEFCF1FC78}"/>
              </a:ext>
            </a:extLst>
          </p:cNvPr>
          <p:cNvSpPr txBox="1"/>
          <p:nvPr/>
        </p:nvSpPr>
        <p:spPr>
          <a:xfrm>
            <a:off x="695678" y="6107290"/>
            <a:ext cx="3773311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https://northwestultrasound.com/project/dc-40-hd/pulse-wave-of-kidney-artery/</a:t>
            </a:r>
          </a:p>
        </p:txBody>
      </p:sp>
      <p:pic>
        <p:nvPicPr>
          <p:cNvPr id="4" name="Picture 4" descr="A close-up of a ultrasound&#10;&#10;Description automatically generated">
            <a:extLst>
              <a:ext uri="{FF2B5EF4-FFF2-40B4-BE49-F238E27FC236}">
                <a16:creationId xmlns:a16="http://schemas.microsoft.com/office/drawing/2014/main" id="{66B441E6-8304-173A-7B29-6D428CDF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22" y="1692792"/>
            <a:ext cx="5868810" cy="4396692"/>
          </a:xfrm>
          <a:prstGeom prst="rect">
            <a:avLst/>
          </a:prstGeom>
        </p:spPr>
      </p:pic>
      <p:pic>
        <p:nvPicPr>
          <p:cNvPr id="5" name="Picture 5" descr="A close-up of ultrasound images&#10;&#10;Description automatically generated">
            <a:extLst>
              <a:ext uri="{FF2B5EF4-FFF2-40B4-BE49-F238E27FC236}">
                <a16:creationId xmlns:a16="http://schemas.microsoft.com/office/drawing/2014/main" id="{8D44F5B1-8266-BBF7-3A26-95DD6BBC5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066" y="1969833"/>
            <a:ext cx="5226756" cy="217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5A303-C063-6D19-272F-4D1773F16EF0}"/>
              </a:ext>
            </a:extLst>
          </p:cNvPr>
          <p:cNvSpPr txBox="1"/>
          <p:nvPr/>
        </p:nvSpPr>
        <p:spPr>
          <a:xfrm>
            <a:off x="6460067" y="4075289"/>
            <a:ext cx="40696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https://www.mdpi.com/2077-0383/11/14/3961</a:t>
            </a:r>
          </a:p>
        </p:txBody>
      </p:sp>
    </p:spTree>
    <p:extLst>
      <p:ext uri="{BB962C8B-B14F-4D97-AF65-F5344CB8AC3E}">
        <p14:creationId xmlns:p14="http://schemas.microsoft.com/office/powerpoint/2010/main" val="2681232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rteriovenous Malformations (for Parents) - Nemours KidsHealth">
            <a:extLst>
              <a:ext uri="{FF2B5EF4-FFF2-40B4-BE49-F238E27FC236}">
                <a16:creationId xmlns:a16="http://schemas.microsoft.com/office/drawing/2014/main" id="{56C4FE7C-7D6A-1722-0AD3-642451B3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7" y="194703"/>
            <a:ext cx="395287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5ED2C5-5BD4-8E48-7B4E-BFEF489BC1DA}"/>
              </a:ext>
            </a:extLst>
          </p:cNvPr>
          <p:cNvSpPr txBox="1"/>
          <p:nvPr/>
        </p:nvSpPr>
        <p:spPr>
          <a:xfrm>
            <a:off x="105476" y="2379274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https://kidshealth.org/en/parents/arteriovenous-malformations.html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3E3436-296A-90D0-FDD4-BF60DE0A4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4" r="10377"/>
          <a:stretch/>
        </p:blipFill>
        <p:spPr>
          <a:xfrm>
            <a:off x="6382871" y="3305175"/>
            <a:ext cx="5728447" cy="3333750"/>
          </a:xfrm>
          <a:prstGeom prst="rect">
            <a:avLst/>
          </a:prstGeom>
        </p:spPr>
      </p:pic>
      <p:pic>
        <p:nvPicPr>
          <p:cNvPr id="7178" name="Picture 10" descr="Figure 6 from [Vascular malformations (I). Concept, classification,  pathogenesis and clinical features]. | Semantic Scholar">
            <a:extLst>
              <a:ext uri="{FF2B5EF4-FFF2-40B4-BE49-F238E27FC236}">
                <a16:creationId xmlns:a16="http://schemas.microsoft.com/office/drawing/2014/main" id="{96BF1184-B9F4-56C2-1AA2-BE06C056B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5"/>
          <a:stretch/>
        </p:blipFill>
        <p:spPr bwMode="auto">
          <a:xfrm>
            <a:off x="5922028" y="194703"/>
            <a:ext cx="6076950" cy="291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B29865-CEEC-1714-C7B0-E70200E14475}"/>
              </a:ext>
            </a:extLst>
          </p:cNvPr>
          <p:cNvSpPr txBox="1"/>
          <p:nvPr/>
        </p:nvSpPr>
        <p:spPr>
          <a:xfrm>
            <a:off x="6762750" y="657272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https://www.semanticscholar.org/paper/%5BVascular-malformations-(I).-Concept%2C-pathogenesis-Redondo/38a7fd415b24f1ef6bcbb7f171942e6cab7f1e2a/figure/10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CC8546-C80F-8B8C-85B9-CDF9ABC885C7}"/>
              </a:ext>
            </a:extLst>
          </p:cNvPr>
          <p:cNvSpPr txBox="1"/>
          <p:nvPr/>
        </p:nvSpPr>
        <p:spPr>
          <a:xfrm>
            <a:off x="5809130" y="3107758"/>
            <a:ext cx="642937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https://www.semanticscholar.org/paper/%5BVascular-malformations-(I).-Concept%2C-pathogenesis-Redondo/38a7fd415b24f1ef6bcbb7f171942e6cab7f1e2a/figure/10</a:t>
            </a:r>
          </a:p>
        </p:txBody>
      </p:sp>
      <p:pic>
        <p:nvPicPr>
          <p:cNvPr id="7180" name="Picture 12" descr="Management of giant embryonic vein in Klippel-Trénaunay syndrome -  ScienceDirect">
            <a:extLst>
              <a:ext uri="{FF2B5EF4-FFF2-40B4-BE49-F238E27FC236}">
                <a16:creationId xmlns:a16="http://schemas.microsoft.com/office/drawing/2014/main" id="{65092E28-2FC6-9676-2300-AE409FE77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76" y="2735842"/>
            <a:ext cx="2599484" cy="390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601BDD-8DF2-3C6D-536A-48DFB47D28AF}"/>
              </a:ext>
            </a:extLst>
          </p:cNvPr>
          <p:cNvSpPr txBox="1"/>
          <p:nvPr/>
        </p:nvSpPr>
        <p:spPr>
          <a:xfrm>
            <a:off x="2839850" y="6572727"/>
            <a:ext cx="642937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https://www.sciencedirect.com/science/article/pii/S2213333X18301598</a:t>
            </a:r>
          </a:p>
        </p:txBody>
      </p:sp>
      <p:pic>
        <p:nvPicPr>
          <p:cNvPr id="7182" name="Picture 14" descr="Arteriovenous fistula">
            <a:extLst>
              <a:ext uri="{FF2B5EF4-FFF2-40B4-BE49-F238E27FC236}">
                <a16:creationId xmlns:a16="http://schemas.microsoft.com/office/drawing/2014/main" id="{81D506F2-4212-8BD4-34A6-8F1C06216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7" y="3711574"/>
            <a:ext cx="23812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69D73B-7921-B9FA-AA07-81A394327AA9}"/>
              </a:ext>
            </a:extLst>
          </p:cNvPr>
          <p:cNvSpPr txBox="1"/>
          <p:nvPr/>
        </p:nvSpPr>
        <p:spPr>
          <a:xfrm>
            <a:off x="80682" y="5478887"/>
            <a:ext cx="642937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https://www.sunwaymedical.com/blogpost/arteriovenous-fistula</a:t>
            </a:r>
          </a:p>
        </p:txBody>
      </p:sp>
    </p:spTree>
    <p:extLst>
      <p:ext uri="{BB962C8B-B14F-4D97-AF65-F5344CB8AC3E}">
        <p14:creationId xmlns:p14="http://schemas.microsoft.com/office/powerpoint/2010/main" val="2400727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B0DB214-5A02-D8F3-837A-A88DF90F3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2" y="143809"/>
            <a:ext cx="6144605" cy="460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D11D11-5FF8-604F-D111-A65E9D864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2" y="3012141"/>
            <a:ext cx="6581423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996438-5EDF-6D93-2222-5E26D0363FF4}"/>
              </a:ext>
            </a:extLst>
          </p:cNvPr>
          <p:cNvSpPr txBox="1"/>
          <p:nvPr/>
        </p:nvSpPr>
        <p:spPr>
          <a:xfrm>
            <a:off x="656944" y="1462286"/>
            <a:ext cx="5214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https://www.ncbi.nlm.nih.gov/pmc/articles/PMC8020236/</a:t>
            </a:r>
          </a:p>
        </p:txBody>
      </p:sp>
    </p:spTree>
    <p:extLst>
      <p:ext uri="{BB962C8B-B14F-4D97-AF65-F5344CB8AC3E}">
        <p14:creationId xmlns:p14="http://schemas.microsoft.com/office/powerpoint/2010/main" val="1280586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7642-77CA-6B59-F41E-814AC616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End. Questions?</a:t>
            </a:r>
          </a:p>
        </p:txBody>
      </p:sp>
    </p:spTree>
    <p:extLst>
      <p:ext uri="{BB962C8B-B14F-4D97-AF65-F5344CB8AC3E}">
        <p14:creationId xmlns:p14="http://schemas.microsoft.com/office/powerpoint/2010/main" val="15648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972D-4551-F4DE-489C-515DDBF0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510" y="2785830"/>
            <a:ext cx="3010737" cy="176561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So, what IS ultrasound?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C678B-5565-8FA4-964B-972C44F9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014" y="964850"/>
            <a:ext cx="6068786" cy="492830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It’s in the name – sound waves are transmitted through a probe and ultrasound gel. </a:t>
            </a:r>
          </a:p>
          <a:p>
            <a:r>
              <a:rPr lang="en-US" sz="2000" dirty="0"/>
              <a:t>This transmits through different mediums i.e. you – and the different movements of the particles inside us present a picture. </a:t>
            </a:r>
          </a:p>
          <a:p>
            <a:r>
              <a:rPr lang="en-US" sz="2000" dirty="0"/>
              <a:t>You can then begin to imagine how different tissues reflect soundwaves to form an image. </a:t>
            </a:r>
          </a:p>
          <a:p>
            <a:r>
              <a:rPr lang="en-US" sz="2000" dirty="0"/>
              <a:t>Reflection, refraction, absorption and scattering all play a part (very physics heavy I know)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Ps sonographers simply hate gas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A74C9-43D9-CEB2-D5BB-8E18D6130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67" y="1555653"/>
            <a:ext cx="4318222" cy="37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8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01746-D6A6-66A2-0C0D-DF889723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Ultrasound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FA3AC0-CC5D-4780-9011-66A7303A8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Ultrasound is non-ionizing, more readily available, less wait time on referrals </a:t>
            </a:r>
          </a:p>
          <a:p>
            <a:r>
              <a:rPr lang="en-US" dirty="0"/>
              <a:t>You have vascular, MSK, general, obstetrics and so on. </a:t>
            </a:r>
          </a:p>
          <a:p>
            <a:r>
              <a:rPr lang="en-US" dirty="0"/>
              <a:t>US is often used for guided biopsy, injections and other outpatient procedures </a:t>
            </a:r>
          </a:p>
          <a:p>
            <a:r>
              <a:rPr lang="en-US" dirty="0"/>
              <a:t>It shows a real time image, is readily portable and can show physiology e.g. fetal heartbeat. </a:t>
            </a:r>
          </a:p>
        </p:txBody>
      </p:sp>
    </p:spTree>
    <p:extLst>
      <p:ext uri="{BB962C8B-B14F-4D97-AF65-F5344CB8AC3E}">
        <p14:creationId xmlns:p14="http://schemas.microsoft.com/office/powerpoint/2010/main" val="381741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33E54-D747-086F-F763-396CB21BA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02" y="-72876"/>
            <a:ext cx="7311104" cy="1807305"/>
          </a:xfrm>
        </p:spPr>
        <p:txBody>
          <a:bodyPr>
            <a:normAutofit/>
          </a:bodyPr>
          <a:lstStyle/>
          <a:p>
            <a:r>
              <a:rPr lang="en-GB" sz="4000" dirty="0"/>
              <a:t>Vascular Studies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EE06-72A5-B47E-8D9D-D4ED62782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965"/>
            <a:ext cx="5324408" cy="4912659"/>
          </a:xfrm>
        </p:spPr>
        <p:txBody>
          <a:bodyPr>
            <a:normAutofit fontScale="92500"/>
          </a:bodyPr>
          <a:lstStyle/>
          <a:p>
            <a:r>
              <a:rPr lang="en-GB" sz="1800" dirty="0"/>
              <a:t>Use specialised, non-invasive equipment, especially ultrasound</a:t>
            </a:r>
          </a:p>
          <a:p>
            <a:r>
              <a:rPr lang="en-GB" sz="1800" dirty="0"/>
              <a:t>Evaluate vascular function and diagnose abnormalities</a:t>
            </a:r>
          </a:p>
          <a:p>
            <a:pPr lvl="1"/>
            <a:r>
              <a:rPr lang="en-GB" sz="1800" dirty="0"/>
              <a:t>95% of NHS diagnostics from 5% of the workforce (healthcare scientists)</a:t>
            </a:r>
          </a:p>
          <a:p>
            <a:pPr lvl="1"/>
            <a:r>
              <a:rPr lang="en-GB" sz="1800" dirty="0"/>
              <a:t>Scanning arteries and veins throughout the body</a:t>
            </a:r>
          </a:p>
          <a:p>
            <a:pPr lvl="2"/>
            <a:r>
              <a:rPr lang="en-GB" sz="1800" dirty="0"/>
              <a:t>Arteries: peripheral arterial disease, AAA surveillance, EVAR surveillance, pre-renal transplant, TIA, post-carotid endarterectomy, arteriovenous malformations, mesenteric (coeliac trunk, SMA, </a:t>
            </a:r>
            <a:r>
              <a:rPr lang="en-GB" sz="1800" dirty="0" err="1"/>
              <a:t>renals</a:t>
            </a:r>
            <a:r>
              <a:rPr lang="en-GB" sz="1800" dirty="0"/>
              <a:t>)</a:t>
            </a:r>
          </a:p>
          <a:p>
            <a:pPr lvl="2"/>
            <a:r>
              <a:rPr lang="en-GB" sz="1800" dirty="0"/>
              <a:t>Veins: DVT (anywhere), varicose veins, </a:t>
            </a:r>
            <a:r>
              <a:rPr lang="en-GB" sz="1800" dirty="0" err="1"/>
              <a:t>klipple</a:t>
            </a:r>
            <a:r>
              <a:rPr lang="en-GB" sz="1800" dirty="0"/>
              <a:t> </a:t>
            </a:r>
            <a:r>
              <a:rPr lang="en-GB" sz="1800" dirty="0" err="1"/>
              <a:t>trenaunay</a:t>
            </a:r>
            <a:r>
              <a:rPr lang="en-GB" sz="1800" dirty="0"/>
              <a:t> syndrome, AV fistulas</a:t>
            </a:r>
          </a:p>
          <a:p>
            <a:pPr lvl="2"/>
            <a:endParaRPr lang="en-GB" sz="1800" dirty="0"/>
          </a:p>
          <a:p>
            <a:r>
              <a:rPr lang="en-GB" sz="1800" dirty="0"/>
              <a:t>Mainly clinical work, in a hospital with patients</a:t>
            </a:r>
          </a:p>
          <a:p>
            <a:r>
              <a:rPr lang="en-GB" sz="1800" dirty="0"/>
              <a:t>Carry out research to improve diagnostics</a:t>
            </a:r>
          </a:p>
        </p:txBody>
      </p:sp>
      <p:pic>
        <p:nvPicPr>
          <p:cNvPr id="4" name="Picture 2" descr="Band 7 Clinical Vascular Scientist | | Jobs | The Society for Vascular  Technology">
            <a:extLst>
              <a:ext uri="{FF2B5EF4-FFF2-40B4-BE49-F238E27FC236}">
                <a16:creationId xmlns:a16="http://schemas.microsoft.com/office/drawing/2014/main" id="{C56B11C0-3834-1463-7C12-9533F5E78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r="22306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14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C827-AAE4-B074-B3AD-FE304D2C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Referrals </a:t>
            </a:r>
            <a:r>
              <a:rPr lang="en-GB"/>
              <a:t>for a Vascular </a:t>
            </a:r>
            <a:r>
              <a:rPr lang="en-GB" dirty="0"/>
              <a:t>Duplex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618E0-EE09-E516-5086-3BA8DD352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Most referrals come through A&amp;E, GPs and Vascular Surgeons</a:t>
            </a:r>
          </a:p>
          <a:p>
            <a:r>
              <a:rPr lang="en-GB" dirty="0"/>
              <a:t>A&amp;E refer for urgent investigations such as</a:t>
            </a:r>
          </a:p>
          <a:p>
            <a:pPr lvl="1"/>
            <a:r>
              <a:rPr lang="en-GB" dirty="0"/>
              <a:t>?deep vein thrombosis (DVT)</a:t>
            </a:r>
          </a:p>
          <a:p>
            <a:pPr lvl="1"/>
            <a:r>
              <a:rPr lang="en-GB" dirty="0"/>
              <a:t>?critical limb ischaemia (CLI)</a:t>
            </a:r>
          </a:p>
          <a:p>
            <a:pPr lvl="1"/>
            <a:endParaRPr lang="en-GB" dirty="0"/>
          </a:p>
          <a:p>
            <a:r>
              <a:rPr lang="en-GB" dirty="0"/>
              <a:t>GPs can only refer directly to us for:</a:t>
            </a:r>
          </a:p>
          <a:p>
            <a:pPr lvl="1"/>
            <a:r>
              <a:rPr lang="en-GB" dirty="0"/>
              <a:t>?DVT</a:t>
            </a:r>
          </a:p>
          <a:p>
            <a:pPr lvl="1"/>
            <a:endParaRPr lang="en-GB" dirty="0"/>
          </a:p>
          <a:p>
            <a:r>
              <a:rPr lang="en-GB" dirty="0"/>
              <a:t>Vascular Surgeons refer for urgent and routine investigations</a:t>
            </a:r>
          </a:p>
          <a:p>
            <a:pPr lvl="1"/>
            <a:r>
              <a:rPr lang="en-GB" dirty="0"/>
              <a:t>Everything else (will be triaged and seen in appropriate time-frame).</a:t>
            </a:r>
          </a:p>
        </p:txBody>
      </p:sp>
    </p:spTree>
    <p:extLst>
      <p:ext uri="{BB962C8B-B14F-4D97-AF65-F5344CB8AC3E}">
        <p14:creationId xmlns:p14="http://schemas.microsoft.com/office/powerpoint/2010/main" val="2609402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03469-D2F2-DF2A-D68F-ADC5685D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68" y="1885950"/>
            <a:ext cx="7419696" cy="482460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Healthy arteries will have palpable pulses at DPA and PTA</a:t>
            </a:r>
          </a:p>
          <a:p>
            <a:r>
              <a:rPr lang="en-GB" dirty="0"/>
              <a:t>Calcification (from diabetes or old age) or proximal disease (e.g. atherosclerosis) can eliminate distal pulses</a:t>
            </a:r>
          </a:p>
          <a:p>
            <a:r>
              <a:rPr lang="en-GB" dirty="0"/>
              <a:t>Can cause claudication, cold limbs</a:t>
            </a:r>
          </a:p>
          <a:p>
            <a:r>
              <a:rPr lang="en-GB" dirty="0"/>
              <a:t>Worse in smokers, males, over 40s</a:t>
            </a:r>
          </a:p>
          <a:p>
            <a:r>
              <a:rPr lang="en-GB" dirty="0"/>
              <a:t>If symptomatic and considered for intervention, the patient can have a full duplex ultrasound</a:t>
            </a:r>
          </a:p>
          <a:p>
            <a:r>
              <a:rPr lang="en-GB" dirty="0"/>
              <a:t>The scan will show what/where the problem is</a:t>
            </a:r>
          </a:p>
          <a:p>
            <a:r>
              <a:rPr lang="en-GB" dirty="0"/>
              <a:t>Surgeon can then treat based on this, e.g. exercise therapy, angioplasty, stenting, bypass graft, amputation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0E0CCB-B58B-F3FE-EEF0-872522E0ABD4}"/>
              </a:ext>
            </a:extLst>
          </p:cNvPr>
          <p:cNvSpPr txBox="1"/>
          <p:nvPr/>
        </p:nvSpPr>
        <p:spPr>
          <a:xfrm>
            <a:off x="7942729" y="3751860"/>
            <a:ext cx="41457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https://www.hopkinsmedicine.org/health/conditions-and-diseases/atherosclerosis</a:t>
            </a:r>
          </a:p>
        </p:txBody>
      </p:sp>
      <p:pic>
        <p:nvPicPr>
          <p:cNvPr id="3076" name="Picture 4" descr="Arterial ulcer on the ankle">
            <a:extLst>
              <a:ext uri="{FF2B5EF4-FFF2-40B4-BE49-F238E27FC236}">
                <a16:creationId xmlns:a16="http://schemas.microsoft.com/office/drawing/2014/main" id="{33C93CB1-C083-2ED3-166D-1E09A7691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26" y="4218973"/>
            <a:ext cx="3833207" cy="24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9FAFE9-066D-632C-3567-D95D8B81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68" y="92702"/>
            <a:ext cx="10515600" cy="1325563"/>
          </a:xfrm>
        </p:spPr>
        <p:txBody>
          <a:bodyPr/>
          <a:lstStyle/>
          <a:p>
            <a:r>
              <a:rPr lang="en-GB" dirty="0"/>
              <a:t>Peripheral arterial disease (PAD)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A1D3C-CA7E-DB84-2852-82BF951B8D99}"/>
              </a:ext>
            </a:extLst>
          </p:cNvPr>
          <p:cNvSpPr txBox="1"/>
          <p:nvPr/>
        </p:nvSpPr>
        <p:spPr>
          <a:xfrm>
            <a:off x="8206348" y="6654123"/>
            <a:ext cx="39243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http://almawiclinic.com/2015/05/29/ischemic-or-arterial-ulcers/</a:t>
            </a:r>
          </a:p>
        </p:txBody>
      </p:sp>
      <p:pic>
        <p:nvPicPr>
          <p:cNvPr id="3078" name="Picture 6" descr="Ultrasound Assessment of Lower Extremity Arteries | Radiology Key">
            <a:extLst>
              <a:ext uri="{FF2B5EF4-FFF2-40B4-BE49-F238E27FC236}">
                <a16:creationId xmlns:a16="http://schemas.microsoft.com/office/drawing/2014/main" id="{90833E3E-75C4-BDF9-B176-A76BB200B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26" y="1150144"/>
            <a:ext cx="3762049" cy="254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terpretation of peripheral arterial and venous Doppler waveforms: A  Consensus Statement from the Society for Vascular Medicine">
            <a:extLst>
              <a:ext uri="{FF2B5EF4-FFF2-40B4-BE49-F238E27FC236}">
                <a16:creationId xmlns:a16="http://schemas.microsoft.com/office/drawing/2014/main" id="{B2549FA1-2CA6-CDA9-98E6-F69A64121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6" r="60444" b="14138"/>
          <a:stretch/>
        </p:blipFill>
        <p:spPr bwMode="auto">
          <a:xfrm>
            <a:off x="5009916" y="6207919"/>
            <a:ext cx="3076295" cy="55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7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C363-9CC3-5371-E2AF-6897F1AE7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2CB6C-9341-B47F-B0E4-801395CF9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59" y="1690688"/>
            <a:ext cx="6866965" cy="4486275"/>
          </a:xfrm>
        </p:spPr>
        <p:txBody>
          <a:bodyPr/>
          <a:lstStyle/>
          <a:p>
            <a:r>
              <a:rPr lang="en-GB" dirty="0"/>
              <a:t>Can happen to anyone but increased risk with:</a:t>
            </a:r>
          </a:p>
          <a:p>
            <a:pPr lvl="1"/>
            <a:r>
              <a:rPr lang="en-GB" dirty="0"/>
              <a:t>Venous stasis (e.g. bed-bound inpatients, reduced mobility, long-haul flights)</a:t>
            </a:r>
          </a:p>
          <a:p>
            <a:pPr lvl="1"/>
            <a:r>
              <a:rPr lang="en-GB" dirty="0"/>
              <a:t>Vascular injury (e.g. IVDU, surgery, trauma)</a:t>
            </a:r>
          </a:p>
          <a:p>
            <a:pPr lvl="1"/>
            <a:r>
              <a:rPr lang="en-GB" dirty="0"/>
              <a:t>Hypercoagulability (e.g. genetics)</a:t>
            </a:r>
          </a:p>
          <a:p>
            <a:pPr lvl="1"/>
            <a:r>
              <a:rPr lang="en-GB" dirty="0"/>
              <a:t>Pregnancy</a:t>
            </a:r>
          </a:p>
          <a:p>
            <a:pPr lvl="1"/>
            <a:r>
              <a:rPr lang="en-GB" dirty="0"/>
              <a:t>Cancer</a:t>
            </a:r>
          </a:p>
          <a:p>
            <a:pPr lvl="1"/>
            <a:r>
              <a:rPr lang="en-GB" dirty="0"/>
              <a:t>Old age</a:t>
            </a:r>
          </a:p>
          <a:p>
            <a:r>
              <a:rPr lang="en-GB" dirty="0"/>
              <a:t>Presents </a:t>
            </a:r>
            <a:r>
              <a:rPr lang="en-GB" b="1" dirty="0"/>
              <a:t>acutely</a:t>
            </a:r>
            <a:r>
              <a:rPr lang="en-GB" dirty="0"/>
              <a:t> with red, hot, swollen, painful lower limb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9218" name="Picture 2" descr="Deep vein thrombosis - Wikipedia">
            <a:extLst>
              <a:ext uri="{FF2B5EF4-FFF2-40B4-BE49-F238E27FC236}">
                <a16:creationId xmlns:a16="http://schemas.microsoft.com/office/drawing/2014/main" id="{2A4A83FE-C1EC-A609-08ED-B1C77F170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571" y="13368"/>
            <a:ext cx="4130592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815D97-4F99-8DCC-DB6F-5371820C2BC0}"/>
              </a:ext>
            </a:extLst>
          </p:cNvPr>
          <p:cNvSpPr txBox="1"/>
          <p:nvPr/>
        </p:nvSpPr>
        <p:spPr>
          <a:xfrm>
            <a:off x="7236178" y="661528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https://en.wikipedia.org/wiki/Deep_vein_thrombosis</a:t>
            </a:r>
            <a:endParaRPr lang="en-US" sz="9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48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VT PoCUS: When?, Where?, How? and What to do next? | Department of  Emergency Medicine | Saint John">
            <a:extLst>
              <a:ext uri="{FF2B5EF4-FFF2-40B4-BE49-F238E27FC236}">
                <a16:creationId xmlns:a16="http://schemas.microsoft.com/office/drawing/2014/main" id="{AC36DC97-7D91-1329-4D67-340557B22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26" y="806797"/>
            <a:ext cx="584835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1EBAA-A1FA-B2AA-132B-FC317F50B2AD}"/>
              </a:ext>
            </a:extLst>
          </p:cNvPr>
          <p:cNvSpPr txBox="1"/>
          <p:nvPr/>
        </p:nvSpPr>
        <p:spPr>
          <a:xfrm>
            <a:off x="672354" y="1192306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Sub-occlusive DVT in the proximal femoral vein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43D86-8472-E4FA-C543-0EA2A1DB9EE5}"/>
              </a:ext>
            </a:extLst>
          </p:cNvPr>
          <p:cNvSpPr txBox="1"/>
          <p:nvPr/>
        </p:nvSpPr>
        <p:spPr>
          <a:xfrm>
            <a:off x="3033711" y="5891898"/>
            <a:ext cx="847486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https://www.pocus101.com/dvt-ultrasound-made-easy-step-by-step-guide/</a:t>
            </a:r>
          </a:p>
        </p:txBody>
      </p:sp>
      <p:pic>
        <p:nvPicPr>
          <p:cNvPr id="5124" name="Picture 4" descr="Role of duplex ultrasound investigation in the management of postthrombotic  syndrome - Servier - PhlebolymphologyServier – Phlebolymphology">
            <a:extLst>
              <a:ext uri="{FF2B5EF4-FFF2-40B4-BE49-F238E27FC236}">
                <a16:creationId xmlns:a16="http://schemas.microsoft.com/office/drawing/2014/main" id="{28BB28B7-2A29-C758-6DA7-4C3C00FB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964" y="2131459"/>
            <a:ext cx="3333751" cy="258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2666E5-8F6B-0B55-9EE9-79D6FEBE252C}"/>
              </a:ext>
            </a:extLst>
          </p:cNvPr>
          <p:cNvSpPr txBox="1"/>
          <p:nvPr/>
        </p:nvSpPr>
        <p:spPr>
          <a:xfrm>
            <a:off x="8633178" y="471734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/>
              <a:t>https://www.phlebolymphology.org/role-duplex-ultrasound-investigation-management-postthrombotic-syndrome/</a:t>
            </a:r>
          </a:p>
        </p:txBody>
      </p:sp>
    </p:spTree>
    <p:extLst>
      <p:ext uri="{BB962C8B-B14F-4D97-AF65-F5344CB8AC3E}">
        <p14:creationId xmlns:p14="http://schemas.microsoft.com/office/powerpoint/2010/main" val="104494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B22C-998A-0233-86F1-9CE5CA5FC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Varicose veins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F61C8-B564-9758-DB7C-73DF121D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1275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Develop at any age, male or female </a:t>
            </a:r>
          </a:p>
          <a:p>
            <a:r>
              <a:rPr lang="en-GB" dirty="0"/>
              <a:t>Worse if there is increased pressure from above (pregnancy, obesity)</a:t>
            </a:r>
          </a:p>
          <a:p>
            <a:r>
              <a:rPr lang="en-GB" dirty="0"/>
              <a:t>Can cause aching, heaviness, itching, ulceration</a:t>
            </a:r>
          </a:p>
          <a:p>
            <a:r>
              <a:rPr lang="en-GB" dirty="0"/>
              <a:t>Not treated on NHS unless very symptomatic because it’s otherwise considered cosmetic</a:t>
            </a:r>
          </a:p>
          <a:p>
            <a:r>
              <a:rPr lang="en-GB" dirty="0"/>
              <a:t>If symptomatic and considered for intervention, the patient can have a full duplex ultrasound</a:t>
            </a:r>
          </a:p>
          <a:p>
            <a:r>
              <a:rPr lang="en-GB" dirty="0"/>
              <a:t>Aim of scan is to identify the source of venous reflux</a:t>
            </a:r>
          </a:p>
          <a:p>
            <a:r>
              <a:rPr lang="en-GB" dirty="0"/>
              <a:t>Vascular surgeon can then perform ablation, sclerotherapy, stripping</a:t>
            </a:r>
          </a:p>
        </p:txBody>
      </p:sp>
      <p:pic>
        <p:nvPicPr>
          <p:cNvPr id="8194" name="Picture 2" descr="WHAT ARE VARICOSE VEINS? - FSA Vein">
            <a:extLst>
              <a:ext uri="{FF2B5EF4-FFF2-40B4-BE49-F238E27FC236}">
                <a16:creationId xmlns:a16="http://schemas.microsoft.com/office/drawing/2014/main" id="{597DB2C7-20A4-6763-5B33-831643F7C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5"/>
          <a:stretch/>
        </p:blipFill>
        <p:spPr bwMode="auto">
          <a:xfrm>
            <a:off x="8965406" y="365125"/>
            <a:ext cx="2904052" cy="32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74D8AF-F73A-4CCB-4001-D83C4EB73D95}"/>
              </a:ext>
            </a:extLst>
          </p:cNvPr>
          <p:cNvSpPr txBox="1"/>
          <p:nvPr/>
        </p:nvSpPr>
        <p:spPr>
          <a:xfrm>
            <a:off x="8965406" y="3584746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https://www.fsavein.com/blog/what-are-varicose-veins</a:t>
            </a:r>
          </a:p>
        </p:txBody>
      </p:sp>
      <p:pic>
        <p:nvPicPr>
          <p:cNvPr id="8196" name="Picture 4" descr="Varicose Veins &amp; Spider Veins: Causes &amp; Treatment | Live Science">
            <a:extLst>
              <a:ext uri="{FF2B5EF4-FFF2-40B4-BE49-F238E27FC236}">
                <a16:creationId xmlns:a16="http://schemas.microsoft.com/office/drawing/2014/main" id="{FF432976-5522-0B9F-0E68-D915239C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39" y="57943"/>
            <a:ext cx="1624391" cy="10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3D8E5-C8B6-0646-D4F1-72D0E11C9A4C}"/>
              </a:ext>
            </a:extLst>
          </p:cNvPr>
          <p:cNvSpPr txBox="1"/>
          <p:nvPr/>
        </p:nvSpPr>
        <p:spPr>
          <a:xfrm>
            <a:off x="2718658" y="112991"/>
            <a:ext cx="463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These are spider veins; NOT varicose veins!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F0CE0-4565-A53D-C51A-F033C2EA7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30" y="3815578"/>
            <a:ext cx="1868228" cy="29196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F389C6-8A22-121D-0D52-79FE78B36C86}"/>
              </a:ext>
            </a:extLst>
          </p:cNvPr>
          <p:cNvSpPr txBox="1"/>
          <p:nvPr/>
        </p:nvSpPr>
        <p:spPr>
          <a:xfrm>
            <a:off x="9204722" y="6704339"/>
            <a:ext cx="752951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https://www.sfveincenter.com/leg-ulcer-venous-ulcer-treatment/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0DFD69-CDBE-3A85-F570-486C9406551C}"/>
              </a:ext>
            </a:extLst>
          </p:cNvPr>
          <p:cNvSpPr txBox="1"/>
          <p:nvPr/>
        </p:nvSpPr>
        <p:spPr>
          <a:xfrm>
            <a:off x="6827639" y="1131937"/>
            <a:ext cx="2210990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" dirty="0"/>
              <a:t>https://www.estemedicalgroup.uk/blog/spider-veins-why-they-appear-how-to-treat-them</a:t>
            </a:r>
          </a:p>
        </p:txBody>
      </p:sp>
    </p:spTree>
    <p:extLst>
      <p:ext uri="{BB962C8B-B14F-4D97-AF65-F5344CB8AC3E}">
        <p14:creationId xmlns:p14="http://schemas.microsoft.com/office/powerpoint/2010/main" val="1331650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81EA431884C4DB84941FB9597D8D6" ma:contentTypeVersion="3" ma:contentTypeDescription="Create a new document." ma:contentTypeScope="" ma:versionID="4fe22155e992f876088d61873034e3b5">
  <xsd:schema xmlns:xsd="http://www.w3.org/2001/XMLSchema" xmlns:xs="http://www.w3.org/2001/XMLSchema" xmlns:p="http://schemas.microsoft.com/office/2006/metadata/properties" xmlns:ns2="775ec7ef-4f18-42dd-9afd-20a68ab6cf36" targetNamespace="http://schemas.microsoft.com/office/2006/metadata/properties" ma:root="true" ma:fieldsID="90992777b2f28f15c9d8398ab85e5ec5" ns2:_="">
    <xsd:import namespace="775ec7ef-4f18-42dd-9afd-20a68ab6cf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ec7ef-4f18-42dd-9afd-20a68ab6cf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EF441C-1EE6-4893-A479-89EB24D6AE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836285-45C7-4EF7-904D-21901BDDC4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5ec7ef-4f18-42dd-9afd-20a68ab6c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965323-5E4B-4145-98BD-5CAF6794216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809</Words>
  <Application>Microsoft Office PowerPoint</Application>
  <PresentationFormat>Widescreen</PresentationFormat>
  <Paragraphs>81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Ultrasound and Clinical Vascular Science</vt:lpstr>
      <vt:lpstr>So, what IS ultrasound?</vt:lpstr>
      <vt:lpstr>Ultrasound</vt:lpstr>
      <vt:lpstr>Vascular Studies Department</vt:lpstr>
      <vt:lpstr>Referrals for a Vascular Duplex</vt:lpstr>
      <vt:lpstr>Peripheral arterial disease (PAD)</vt:lpstr>
      <vt:lpstr>DVT</vt:lpstr>
      <vt:lpstr>PowerPoint Presentation</vt:lpstr>
      <vt:lpstr>Varicose veins </vt:lpstr>
      <vt:lpstr>PowerPoint Presentation</vt:lpstr>
      <vt:lpstr>AAA</vt:lpstr>
      <vt:lpstr>EVAR (endovascular aortic repair)</vt:lpstr>
      <vt:lpstr>Kidney and renal arteries</vt:lpstr>
      <vt:lpstr>PowerPoint Presentation</vt:lpstr>
      <vt:lpstr>PowerPoint Presentation</vt:lpstr>
      <vt:lpstr>The End.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Clinical Vascular Scientist?</dc:title>
  <dc:creator>Lily Bishop</dc:creator>
  <cp:lastModifiedBy>Lily Bishop</cp:lastModifiedBy>
  <cp:revision>53</cp:revision>
  <dcterms:created xsi:type="dcterms:W3CDTF">2022-11-02T10:51:36Z</dcterms:created>
  <dcterms:modified xsi:type="dcterms:W3CDTF">2023-07-20T14:41:00Z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0x010100E0681EA431884C4DB84941FB9597D8D6</vt:lpwstr>
  </property>
</Properties>
</file>