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6" r:id="rId3"/>
    <p:sldId id="394" r:id="rId4"/>
    <p:sldId id="267" r:id="rId5"/>
    <p:sldId id="304" r:id="rId6"/>
    <p:sldId id="280" r:id="rId7"/>
    <p:sldId id="281" r:id="rId8"/>
    <p:sldId id="282" r:id="rId9"/>
    <p:sldId id="395" r:id="rId10"/>
    <p:sldId id="297" r:id="rId11"/>
    <p:sldId id="284" r:id="rId12"/>
    <p:sldId id="285" r:id="rId13"/>
    <p:sldId id="283" r:id="rId14"/>
    <p:sldId id="287" r:id="rId15"/>
    <p:sldId id="288" r:id="rId16"/>
    <p:sldId id="289" r:id="rId17"/>
    <p:sldId id="290" r:id="rId18"/>
    <p:sldId id="291" r:id="rId19"/>
    <p:sldId id="264" r:id="rId20"/>
    <p:sldId id="292" r:id="rId21"/>
    <p:sldId id="374" r:id="rId22"/>
    <p:sldId id="293" r:id="rId23"/>
    <p:sldId id="369" r:id="rId24"/>
    <p:sldId id="367" r:id="rId25"/>
    <p:sldId id="368" r:id="rId26"/>
    <p:sldId id="366" r:id="rId27"/>
    <p:sldId id="409" r:id="rId28"/>
    <p:sldId id="299" r:id="rId29"/>
    <p:sldId id="300" r:id="rId30"/>
    <p:sldId id="301" r:id="rId31"/>
    <p:sldId id="302" r:id="rId32"/>
    <p:sldId id="396" r:id="rId33"/>
    <p:sldId id="268" r:id="rId34"/>
    <p:sldId id="271" r:id="rId35"/>
    <p:sldId id="306" r:id="rId36"/>
    <p:sldId id="307" r:id="rId37"/>
    <p:sldId id="272" r:id="rId38"/>
    <p:sldId id="308" r:id="rId39"/>
    <p:sldId id="309" r:id="rId40"/>
    <p:sldId id="310" r:id="rId41"/>
    <p:sldId id="273" r:id="rId42"/>
    <p:sldId id="372" r:id="rId43"/>
    <p:sldId id="311" r:id="rId44"/>
    <p:sldId id="373" r:id="rId45"/>
    <p:sldId id="312" r:id="rId46"/>
    <p:sldId id="377" r:id="rId47"/>
    <p:sldId id="375" r:id="rId48"/>
    <p:sldId id="376" r:id="rId49"/>
    <p:sldId id="408" r:id="rId50"/>
    <p:sldId id="274" r:id="rId51"/>
    <p:sldId id="314" r:id="rId52"/>
    <p:sldId id="316" r:id="rId53"/>
    <p:sldId id="317" r:id="rId54"/>
    <p:sldId id="276" r:id="rId55"/>
    <p:sldId id="275" r:id="rId56"/>
    <p:sldId id="277" r:id="rId57"/>
    <p:sldId id="319" r:id="rId58"/>
    <p:sldId id="318" r:id="rId59"/>
    <p:sldId id="278" r:id="rId60"/>
    <p:sldId id="279" r:id="rId61"/>
    <p:sldId id="346" r:id="rId62"/>
    <p:sldId id="320" r:id="rId63"/>
    <p:sldId id="321" r:id="rId64"/>
    <p:sldId id="400" r:id="rId65"/>
    <p:sldId id="322" r:id="rId66"/>
    <p:sldId id="323" r:id="rId67"/>
    <p:sldId id="383" r:id="rId68"/>
    <p:sldId id="384" r:id="rId69"/>
    <p:sldId id="385" r:id="rId70"/>
    <p:sldId id="352" r:id="rId71"/>
    <p:sldId id="401" r:id="rId72"/>
    <p:sldId id="402" r:id="rId73"/>
    <p:sldId id="403" r:id="rId74"/>
    <p:sldId id="404" r:id="rId75"/>
    <p:sldId id="405" r:id="rId76"/>
    <p:sldId id="406" r:id="rId77"/>
    <p:sldId id="353" r:id="rId78"/>
    <p:sldId id="362" r:id="rId79"/>
    <p:sldId id="361" r:id="rId80"/>
    <p:sldId id="397" r:id="rId81"/>
    <p:sldId id="398" r:id="rId82"/>
    <p:sldId id="356" r:id="rId83"/>
    <p:sldId id="357" r:id="rId84"/>
    <p:sldId id="358" r:id="rId85"/>
    <p:sldId id="359" r:id="rId86"/>
    <p:sldId id="389" r:id="rId87"/>
    <p:sldId id="364" r:id="rId88"/>
    <p:sldId id="391" r:id="rId89"/>
    <p:sldId id="393" r:id="rId90"/>
    <p:sldId id="392" r:id="rId91"/>
    <p:sldId id="388" r:id="rId92"/>
    <p:sldId id="407" r:id="rId93"/>
    <p:sldId id="330" r:id="rId94"/>
    <p:sldId id="336" r:id="rId95"/>
    <p:sldId id="337" r:id="rId96"/>
    <p:sldId id="378" r:id="rId97"/>
    <p:sldId id="340" r:id="rId98"/>
    <p:sldId id="341" r:id="rId99"/>
    <p:sldId id="342" r:id="rId100"/>
    <p:sldId id="343" r:id="rId101"/>
    <p:sldId id="344"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73" autoAdjust="0"/>
  </p:normalViewPr>
  <p:slideViewPr>
    <p:cSldViewPr>
      <p:cViewPr>
        <p:scale>
          <a:sx n="100" d="100"/>
          <a:sy n="100" d="100"/>
        </p:scale>
        <p:origin x="-1920" y="-6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05FDC3-3FD9-4611-B011-37F6E730503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NZ"/>
        </a:p>
      </dgm:t>
    </dgm:pt>
    <dgm:pt modelId="{5ED617A2-C0C6-44C3-B54B-07D406BFE880}">
      <dgm:prSet/>
      <dgm:spPr/>
      <dgm:t>
        <a:bodyPr/>
        <a:lstStyle/>
        <a:p>
          <a:pPr rtl="0"/>
          <a:r>
            <a:rPr lang="en-NZ" dirty="0" smtClean="0"/>
            <a:t>Never had a vascular access </a:t>
          </a:r>
          <a:endParaRPr lang="en-NZ" dirty="0"/>
        </a:p>
      </dgm:t>
    </dgm:pt>
    <dgm:pt modelId="{9E175DA8-3459-4D57-A1E4-7EF0B88771D6}" type="parTrans" cxnId="{8C3790A9-7DCF-4316-A3A2-18517910DD39}">
      <dgm:prSet/>
      <dgm:spPr/>
      <dgm:t>
        <a:bodyPr/>
        <a:lstStyle/>
        <a:p>
          <a:endParaRPr lang="en-NZ"/>
        </a:p>
      </dgm:t>
    </dgm:pt>
    <dgm:pt modelId="{799EE016-96D7-4EDE-A293-D156B0496041}" type="sibTrans" cxnId="{8C3790A9-7DCF-4316-A3A2-18517910DD39}">
      <dgm:prSet/>
      <dgm:spPr/>
      <dgm:t>
        <a:bodyPr/>
        <a:lstStyle/>
        <a:p>
          <a:endParaRPr lang="en-NZ"/>
        </a:p>
      </dgm:t>
    </dgm:pt>
    <dgm:pt modelId="{DC21F6AA-7AFD-4522-AA58-FA1BA6CC5DB6}">
      <dgm:prSet/>
      <dgm:spPr/>
      <dgm:t>
        <a:bodyPr/>
        <a:lstStyle/>
        <a:p>
          <a:pPr rtl="0"/>
          <a:r>
            <a:rPr lang="en-NZ" smtClean="0"/>
            <a:t>Mapping scan</a:t>
          </a:r>
          <a:endParaRPr lang="en-NZ"/>
        </a:p>
      </dgm:t>
    </dgm:pt>
    <dgm:pt modelId="{A4E810E7-9662-4A85-9BD2-EE39CA1BE441}" type="parTrans" cxnId="{920F9C8E-046B-474E-8644-6497E2EFF845}">
      <dgm:prSet/>
      <dgm:spPr/>
      <dgm:t>
        <a:bodyPr/>
        <a:lstStyle/>
        <a:p>
          <a:endParaRPr lang="en-NZ"/>
        </a:p>
      </dgm:t>
    </dgm:pt>
    <dgm:pt modelId="{2E02CADA-AC55-4558-9C50-966E9754E178}" type="sibTrans" cxnId="{920F9C8E-046B-474E-8644-6497E2EFF845}">
      <dgm:prSet/>
      <dgm:spPr/>
      <dgm:t>
        <a:bodyPr/>
        <a:lstStyle/>
        <a:p>
          <a:endParaRPr lang="en-NZ"/>
        </a:p>
      </dgm:t>
    </dgm:pt>
    <dgm:pt modelId="{6FC0D1B3-33A5-41C2-B19D-ED4A2D6453B5}">
      <dgm:prSet/>
      <dgm:spPr/>
      <dgm:t>
        <a:bodyPr/>
        <a:lstStyle/>
        <a:p>
          <a:pPr rtl="0"/>
          <a:r>
            <a:rPr lang="en-NZ" dirty="0" smtClean="0"/>
            <a:t>Vascular lab</a:t>
          </a:r>
          <a:br>
            <a:rPr lang="en-NZ" dirty="0" smtClean="0"/>
          </a:br>
          <a:endParaRPr lang="en-NZ" dirty="0"/>
        </a:p>
      </dgm:t>
    </dgm:pt>
    <dgm:pt modelId="{18137563-3EE3-471F-BB7A-4E0E978BC63D}" type="sibTrans" cxnId="{7033832F-DD1F-4DA8-AF0F-88BAA2C7EA1B}">
      <dgm:prSet/>
      <dgm:spPr/>
      <dgm:t>
        <a:bodyPr/>
        <a:lstStyle/>
        <a:p>
          <a:endParaRPr lang="en-NZ"/>
        </a:p>
      </dgm:t>
    </dgm:pt>
    <dgm:pt modelId="{68068106-994D-490F-9EEE-13EF20208413}" type="parTrans" cxnId="{7033832F-DD1F-4DA8-AF0F-88BAA2C7EA1B}">
      <dgm:prSet/>
      <dgm:spPr/>
      <dgm:t>
        <a:bodyPr/>
        <a:lstStyle/>
        <a:p>
          <a:endParaRPr lang="en-NZ"/>
        </a:p>
      </dgm:t>
    </dgm:pt>
    <dgm:pt modelId="{FAD8DBD4-FC60-463F-9DBA-4F14B7976FEE}" type="pres">
      <dgm:prSet presAssocID="{8005FDC3-3FD9-4611-B011-37F6E730503E}" presName="CompostProcess" presStyleCnt="0">
        <dgm:presLayoutVars>
          <dgm:dir/>
          <dgm:resizeHandles val="exact"/>
        </dgm:presLayoutVars>
      </dgm:prSet>
      <dgm:spPr/>
      <dgm:t>
        <a:bodyPr/>
        <a:lstStyle/>
        <a:p>
          <a:endParaRPr lang="en-NZ"/>
        </a:p>
      </dgm:t>
    </dgm:pt>
    <dgm:pt modelId="{B42880E3-1F0D-44F4-9811-4F356FBFA228}" type="pres">
      <dgm:prSet presAssocID="{8005FDC3-3FD9-4611-B011-37F6E730503E}" presName="arrow" presStyleLbl="bgShp" presStyleIdx="0" presStyleCnt="1" custLinFactNeighborX="-621" custLinFactNeighborY="-15985"/>
      <dgm:spPr/>
    </dgm:pt>
    <dgm:pt modelId="{6112E1B0-5884-4C42-9A74-D4B00270404D}" type="pres">
      <dgm:prSet presAssocID="{8005FDC3-3FD9-4611-B011-37F6E730503E}" presName="linearProcess" presStyleCnt="0"/>
      <dgm:spPr/>
    </dgm:pt>
    <dgm:pt modelId="{D10283F8-56A6-471F-9E0D-78F2D2607CC6}" type="pres">
      <dgm:prSet presAssocID="{6FC0D1B3-33A5-41C2-B19D-ED4A2D6453B5}" presName="textNode" presStyleLbl="node1" presStyleIdx="0" presStyleCnt="3" custLinFactX="205010" custLinFactNeighborX="300000" custLinFactNeighborY="-71">
        <dgm:presLayoutVars>
          <dgm:bulletEnabled val="1"/>
        </dgm:presLayoutVars>
      </dgm:prSet>
      <dgm:spPr/>
      <dgm:t>
        <a:bodyPr/>
        <a:lstStyle/>
        <a:p>
          <a:endParaRPr lang="en-NZ"/>
        </a:p>
      </dgm:t>
    </dgm:pt>
    <dgm:pt modelId="{7BB549C4-20DF-4A27-8BA0-599DDCDFA2CB}" type="pres">
      <dgm:prSet presAssocID="{18137563-3EE3-471F-BB7A-4E0E978BC63D}" presName="sibTrans" presStyleCnt="0"/>
      <dgm:spPr/>
    </dgm:pt>
    <dgm:pt modelId="{4403B640-FECE-403F-9095-EDF99B7F456B}" type="pres">
      <dgm:prSet presAssocID="{5ED617A2-C0C6-44C3-B54B-07D406BFE880}" presName="textNode" presStyleLbl="node1" presStyleIdx="1" presStyleCnt="3" custLinFactX="-91927" custLinFactNeighborX="-100000" custLinFactNeighborY="-71">
        <dgm:presLayoutVars>
          <dgm:bulletEnabled val="1"/>
        </dgm:presLayoutVars>
      </dgm:prSet>
      <dgm:spPr/>
      <dgm:t>
        <a:bodyPr/>
        <a:lstStyle/>
        <a:p>
          <a:endParaRPr lang="en-NZ"/>
        </a:p>
      </dgm:t>
    </dgm:pt>
    <dgm:pt modelId="{2022B4F8-41DE-4EE9-83B0-15C1B4B79CA8}" type="pres">
      <dgm:prSet presAssocID="{799EE016-96D7-4EDE-A293-D156B0496041}" presName="sibTrans" presStyleCnt="0"/>
      <dgm:spPr/>
    </dgm:pt>
    <dgm:pt modelId="{49B69E3E-7685-4C8F-9673-1C21C2535614}" type="pres">
      <dgm:prSet presAssocID="{DC21F6AA-7AFD-4522-AA58-FA1BA6CC5DB6}" presName="textNode" presStyleLbl="node1" presStyleIdx="2" presStyleCnt="3" custLinFactX="-92710" custLinFactNeighborX="-100000" custLinFactNeighborY="-71">
        <dgm:presLayoutVars>
          <dgm:bulletEnabled val="1"/>
        </dgm:presLayoutVars>
      </dgm:prSet>
      <dgm:spPr/>
      <dgm:t>
        <a:bodyPr/>
        <a:lstStyle/>
        <a:p>
          <a:endParaRPr lang="en-NZ"/>
        </a:p>
      </dgm:t>
    </dgm:pt>
  </dgm:ptLst>
  <dgm:cxnLst>
    <dgm:cxn modelId="{9F6F6FA8-4C27-49A6-AF58-223B1DB717B5}" type="presOf" srcId="{DC21F6AA-7AFD-4522-AA58-FA1BA6CC5DB6}" destId="{49B69E3E-7685-4C8F-9673-1C21C2535614}" srcOrd="0" destOrd="0" presId="urn:microsoft.com/office/officeart/2005/8/layout/hProcess9"/>
    <dgm:cxn modelId="{7033832F-DD1F-4DA8-AF0F-88BAA2C7EA1B}" srcId="{8005FDC3-3FD9-4611-B011-37F6E730503E}" destId="{6FC0D1B3-33A5-41C2-B19D-ED4A2D6453B5}" srcOrd="0" destOrd="0" parTransId="{68068106-994D-490F-9EEE-13EF20208413}" sibTransId="{18137563-3EE3-471F-BB7A-4E0E978BC63D}"/>
    <dgm:cxn modelId="{9CE26DC0-3FBA-444B-B6E5-EA3A16B7B62D}" type="presOf" srcId="{6FC0D1B3-33A5-41C2-B19D-ED4A2D6453B5}" destId="{D10283F8-56A6-471F-9E0D-78F2D2607CC6}" srcOrd="0" destOrd="0" presId="urn:microsoft.com/office/officeart/2005/8/layout/hProcess9"/>
    <dgm:cxn modelId="{920F9C8E-046B-474E-8644-6497E2EFF845}" srcId="{8005FDC3-3FD9-4611-B011-37F6E730503E}" destId="{DC21F6AA-7AFD-4522-AA58-FA1BA6CC5DB6}" srcOrd="2" destOrd="0" parTransId="{A4E810E7-9662-4A85-9BD2-EE39CA1BE441}" sibTransId="{2E02CADA-AC55-4558-9C50-966E9754E178}"/>
    <dgm:cxn modelId="{B8D62D59-E484-42D9-A7C9-55CBAD771729}" type="presOf" srcId="{5ED617A2-C0C6-44C3-B54B-07D406BFE880}" destId="{4403B640-FECE-403F-9095-EDF99B7F456B}" srcOrd="0" destOrd="0" presId="urn:microsoft.com/office/officeart/2005/8/layout/hProcess9"/>
    <dgm:cxn modelId="{4D6D1787-20F5-4F3B-9E74-DB8DDC23AECE}" type="presOf" srcId="{8005FDC3-3FD9-4611-B011-37F6E730503E}" destId="{FAD8DBD4-FC60-463F-9DBA-4F14B7976FEE}" srcOrd="0" destOrd="0" presId="urn:microsoft.com/office/officeart/2005/8/layout/hProcess9"/>
    <dgm:cxn modelId="{8C3790A9-7DCF-4316-A3A2-18517910DD39}" srcId="{8005FDC3-3FD9-4611-B011-37F6E730503E}" destId="{5ED617A2-C0C6-44C3-B54B-07D406BFE880}" srcOrd="1" destOrd="0" parTransId="{9E175DA8-3459-4D57-A1E4-7EF0B88771D6}" sibTransId="{799EE016-96D7-4EDE-A293-D156B0496041}"/>
    <dgm:cxn modelId="{378262F6-40A5-4009-8748-701A02FF2EAB}" type="presParOf" srcId="{FAD8DBD4-FC60-463F-9DBA-4F14B7976FEE}" destId="{B42880E3-1F0D-44F4-9811-4F356FBFA228}" srcOrd="0" destOrd="0" presId="urn:microsoft.com/office/officeart/2005/8/layout/hProcess9"/>
    <dgm:cxn modelId="{DC624B18-29B7-4099-9766-F1374DC19F1D}" type="presParOf" srcId="{FAD8DBD4-FC60-463F-9DBA-4F14B7976FEE}" destId="{6112E1B0-5884-4C42-9A74-D4B00270404D}" srcOrd="1" destOrd="0" presId="urn:microsoft.com/office/officeart/2005/8/layout/hProcess9"/>
    <dgm:cxn modelId="{3EEFCABF-83F8-4354-A7C2-78D827790E37}" type="presParOf" srcId="{6112E1B0-5884-4C42-9A74-D4B00270404D}" destId="{D10283F8-56A6-471F-9E0D-78F2D2607CC6}" srcOrd="0" destOrd="0" presId="urn:microsoft.com/office/officeart/2005/8/layout/hProcess9"/>
    <dgm:cxn modelId="{17126D93-3781-4879-A3C7-DBC5E816DD68}" type="presParOf" srcId="{6112E1B0-5884-4C42-9A74-D4B00270404D}" destId="{7BB549C4-20DF-4A27-8BA0-599DDCDFA2CB}" srcOrd="1" destOrd="0" presId="urn:microsoft.com/office/officeart/2005/8/layout/hProcess9"/>
    <dgm:cxn modelId="{169866CA-78F2-42A1-A9A0-EF45414D1E82}" type="presParOf" srcId="{6112E1B0-5884-4C42-9A74-D4B00270404D}" destId="{4403B640-FECE-403F-9095-EDF99B7F456B}" srcOrd="2" destOrd="0" presId="urn:microsoft.com/office/officeart/2005/8/layout/hProcess9"/>
    <dgm:cxn modelId="{B61E8687-3C28-4CF5-A088-233F9018B77C}" type="presParOf" srcId="{6112E1B0-5884-4C42-9A74-D4B00270404D}" destId="{2022B4F8-41DE-4EE9-83B0-15C1B4B79CA8}" srcOrd="3" destOrd="0" presId="urn:microsoft.com/office/officeart/2005/8/layout/hProcess9"/>
    <dgm:cxn modelId="{972CA44C-9F25-46A1-9DA2-36C9EF0D720B}" type="presParOf" srcId="{6112E1B0-5884-4C42-9A74-D4B00270404D}" destId="{49B69E3E-7685-4C8F-9673-1C21C253561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880E3-1F0D-44F4-9811-4F356FBFA228}">
      <dsp:nvSpPr>
        <dsp:cNvPr id="0" name=""/>
        <dsp:cNvSpPr/>
      </dsp:nvSpPr>
      <dsp:spPr>
        <a:xfrm>
          <a:off x="432022" y="0"/>
          <a:ext cx="5266944" cy="360381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0283F8-56A6-471F-9E0D-78F2D2607CC6}">
      <dsp:nvSpPr>
        <dsp:cNvPr id="0" name=""/>
        <dsp:cNvSpPr/>
      </dsp:nvSpPr>
      <dsp:spPr>
        <a:xfrm>
          <a:off x="4337483" y="1080120"/>
          <a:ext cx="1858921" cy="144152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NZ" sz="2700" kern="1200" dirty="0" smtClean="0"/>
            <a:t>Vascular lab</a:t>
          </a:r>
          <a:br>
            <a:rPr lang="en-NZ" sz="2700" kern="1200" dirty="0" smtClean="0"/>
          </a:br>
          <a:endParaRPr lang="en-NZ" sz="2700" kern="1200" dirty="0"/>
        </a:p>
      </dsp:txBody>
      <dsp:txXfrm>
        <a:off x="4407852" y="1150489"/>
        <a:ext cx="1718183" cy="1300786"/>
      </dsp:txXfrm>
    </dsp:sp>
    <dsp:sp modelId="{4403B640-FECE-403F-9095-EDF99B7F456B}">
      <dsp:nvSpPr>
        <dsp:cNvPr id="0" name=""/>
        <dsp:cNvSpPr/>
      </dsp:nvSpPr>
      <dsp:spPr>
        <a:xfrm>
          <a:off x="336446" y="1080120"/>
          <a:ext cx="1858921" cy="144152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NZ" sz="2700" kern="1200" dirty="0" smtClean="0"/>
            <a:t>Never had a vascular access </a:t>
          </a:r>
          <a:endParaRPr lang="en-NZ" sz="2700" kern="1200" dirty="0"/>
        </a:p>
      </dsp:txBody>
      <dsp:txXfrm>
        <a:off x="406815" y="1150489"/>
        <a:ext cx="1718183" cy="1300786"/>
      </dsp:txXfrm>
    </dsp:sp>
    <dsp:sp modelId="{49B69E3E-7685-4C8F-9673-1C21C2535614}">
      <dsp:nvSpPr>
        <dsp:cNvPr id="0" name=""/>
        <dsp:cNvSpPr/>
      </dsp:nvSpPr>
      <dsp:spPr>
        <a:xfrm>
          <a:off x="2304257" y="1080120"/>
          <a:ext cx="1858921" cy="144152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NZ" sz="2700" kern="1200" smtClean="0"/>
            <a:t>Mapping scan</a:t>
          </a:r>
          <a:endParaRPr lang="en-NZ" sz="2700" kern="1200"/>
        </a:p>
      </dsp:txBody>
      <dsp:txXfrm>
        <a:off x="2374626" y="1150489"/>
        <a:ext cx="1718183" cy="13007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1F6EA3E-7743-43B3-AF02-BDAA34DDAA1D}" type="datetimeFigureOut">
              <a:rPr lang="en-NZ" smtClean="0"/>
              <a:t>05/11/2018</a:t>
            </a:fld>
            <a:endParaRPr lang="en-NZ"/>
          </a:p>
        </p:txBody>
      </p:sp>
      <p:sp>
        <p:nvSpPr>
          <p:cNvPr id="5" name="Footer Placeholder 4"/>
          <p:cNvSpPr>
            <a:spLocks noGrp="1"/>
          </p:cNvSpPr>
          <p:nvPr>
            <p:ph type="ftr" sz="quarter" idx="11"/>
          </p:nvPr>
        </p:nvSpPr>
        <p:spPr>
          <a:xfrm>
            <a:off x="1174044" y="5357592"/>
            <a:ext cx="5034845" cy="365125"/>
          </a:xfrm>
        </p:spPr>
        <p:txBody>
          <a:bodyPr/>
          <a:lstStyle/>
          <a:p>
            <a:endParaRPr lang="en-NZ"/>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94F5775E-6389-44F4-A0EA-B4AE5CC4B9C5}" type="slidenum">
              <a:rPr lang="en-NZ" smtClean="0"/>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F6EA3E-7743-43B3-AF02-BDAA34DDAA1D}" type="datetimeFigureOut">
              <a:rPr lang="en-NZ" smtClean="0"/>
              <a:t>05/11/2018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4F5775E-6389-44F4-A0EA-B4AE5CC4B9C5}"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F6EA3E-7743-43B3-AF02-BDAA34DDAA1D}" type="datetimeFigureOut">
              <a:rPr lang="en-NZ" smtClean="0"/>
              <a:t>05/11/2018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4F5775E-6389-44F4-A0EA-B4AE5CC4B9C5}" type="slidenum">
              <a:rPr lang="en-NZ" smtClean="0"/>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F6EA3E-7743-43B3-AF02-BDAA34DDAA1D}" type="datetimeFigureOut">
              <a:rPr lang="en-NZ" smtClean="0"/>
              <a:t>05/11/2018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4F5775E-6389-44F4-A0EA-B4AE5CC4B9C5}" type="slidenum">
              <a:rPr lang="en-NZ" smtClean="0"/>
              <a:t>‹#›</a:t>
            </a:fld>
            <a:endParaRPr lang="en-N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F6EA3E-7743-43B3-AF02-BDAA34DDAA1D}" type="datetimeFigureOut">
              <a:rPr lang="en-NZ" smtClean="0"/>
              <a:t>05/11/2018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4F5775E-6389-44F4-A0EA-B4AE5CC4B9C5}" type="slidenum">
              <a:rPr lang="en-NZ" smtClean="0"/>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1F6EA3E-7743-43B3-AF02-BDAA34DDAA1D}" type="datetimeFigureOut">
              <a:rPr lang="en-NZ" smtClean="0"/>
              <a:t>05/11/2018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4F5775E-6389-44F4-A0EA-B4AE5CC4B9C5}" type="slidenum">
              <a:rPr lang="en-NZ" smtClean="0"/>
              <a:t>‹#›</a:t>
            </a:fld>
            <a:endParaRPr lang="en-NZ"/>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1F6EA3E-7743-43B3-AF02-BDAA34DDAA1D}" type="datetimeFigureOut">
              <a:rPr lang="en-NZ" smtClean="0"/>
              <a:t>05/11/2018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94F5775E-6389-44F4-A0EA-B4AE5CC4B9C5}" type="slidenum">
              <a:rPr lang="en-NZ" smtClean="0"/>
              <a:t>‹#›</a:t>
            </a:fld>
            <a:endParaRPr lang="en-NZ"/>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F6EA3E-7743-43B3-AF02-BDAA34DDAA1D}" type="datetimeFigureOut">
              <a:rPr lang="en-NZ" smtClean="0"/>
              <a:t>05/11/2018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94F5775E-6389-44F4-A0EA-B4AE5CC4B9C5}"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6EA3E-7743-43B3-AF02-BDAA34DDAA1D}" type="datetimeFigureOut">
              <a:rPr lang="en-NZ" smtClean="0"/>
              <a:t>05/11/2018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94F5775E-6389-44F4-A0EA-B4AE5CC4B9C5}"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1F6EA3E-7743-43B3-AF02-BDAA34DDAA1D}" type="datetimeFigureOut">
              <a:rPr lang="en-NZ" smtClean="0"/>
              <a:t>05/11/2018</a:t>
            </a:fld>
            <a:endParaRPr lang="en-NZ"/>
          </a:p>
        </p:txBody>
      </p:sp>
      <p:sp>
        <p:nvSpPr>
          <p:cNvPr id="6" name="Footer Placeholder 5"/>
          <p:cNvSpPr>
            <a:spLocks noGrp="1"/>
          </p:cNvSpPr>
          <p:nvPr>
            <p:ph type="ftr" sz="quarter" idx="11"/>
          </p:nvPr>
        </p:nvSpPr>
        <p:spPr>
          <a:xfrm rot="-60000">
            <a:off x="914554" y="5829261"/>
            <a:ext cx="3522607" cy="365125"/>
          </a:xfrm>
        </p:spPr>
        <p:txBody>
          <a:bodyPr/>
          <a:lstStyle/>
          <a:p>
            <a:endParaRPr lang="en-NZ"/>
          </a:p>
        </p:txBody>
      </p:sp>
      <p:sp>
        <p:nvSpPr>
          <p:cNvPr id="7" name="Slide Number Placeholder 6"/>
          <p:cNvSpPr>
            <a:spLocks noGrp="1"/>
          </p:cNvSpPr>
          <p:nvPr>
            <p:ph type="sldNum" sz="quarter" idx="12"/>
          </p:nvPr>
        </p:nvSpPr>
        <p:spPr>
          <a:xfrm rot="60000">
            <a:off x="7557313" y="5896961"/>
            <a:ext cx="554023" cy="365125"/>
          </a:xfrm>
        </p:spPr>
        <p:txBody>
          <a:bodyPr/>
          <a:lstStyle/>
          <a:p>
            <a:fld id="{94F5775E-6389-44F4-A0EA-B4AE5CC4B9C5}" type="slidenum">
              <a:rPr lang="en-NZ" smtClean="0"/>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1F6EA3E-7743-43B3-AF02-BDAA34DDAA1D}" type="datetimeFigureOut">
              <a:rPr lang="en-NZ" smtClean="0"/>
              <a:t>05/11/2018</a:t>
            </a:fld>
            <a:endParaRPr lang="en-NZ"/>
          </a:p>
        </p:txBody>
      </p:sp>
      <p:sp>
        <p:nvSpPr>
          <p:cNvPr id="6" name="Footer Placeholder 5"/>
          <p:cNvSpPr>
            <a:spLocks noGrp="1"/>
          </p:cNvSpPr>
          <p:nvPr>
            <p:ph type="ftr" sz="quarter" idx="11"/>
          </p:nvPr>
        </p:nvSpPr>
        <p:spPr>
          <a:xfrm rot="-60000">
            <a:off x="914569" y="5831037"/>
            <a:ext cx="3319043" cy="365125"/>
          </a:xfrm>
        </p:spPr>
        <p:txBody>
          <a:bodyPr/>
          <a:lstStyle/>
          <a:p>
            <a:endParaRPr lang="en-NZ"/>
          </a:p>
        </p:txBody>
      </p:sp>
      <p:sp>
        <p:nvSpPr>
          <p:cNvPr id="7" name="Slide Number Placeholder 6"/>
          <p:cNvSpPr>
            <a:spLocks noGrp="1"/>
          </p:cNvSpPr>
          <p:nvPr>
            <p:ph type="sldNum" sz="quarter" idx="12"/>
          </p:nvPr>
        </p:nvSpPr>
        <p:spPr>
          <a:xfrm rot="60000">
            <a:off x="7562089" y="5900026"/>
            <a:ext cx="554023" cy="365125"/>
          </a:xfrm>
        </p:spPr>
        <p:txBody>
          <a:bodyPr/>
          <a:lstStyle/>
          <a:p>
            <a:fld id="{94F5775E-6389-44F4-A0EA-B4AE5CC4B9C5}" type="slidenum">
              <a:rPr lang="en-NZ" smtClean="0"/>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1F6EA3E-7743-43B3-AF02-BDAA34DDAA1D}" type="datetimeFigureOut">
              <a:rPr lang="en-NZ" smtClean="0"/>
              <a:t>05/11/2018</a:t>
            </a:fld>
            <a:endParaRPr lang="en-NZ"/>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NZ"/>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94F5775E-6389-44F4-A0EA-B4AE5CC4B9C5}" type="slidenum">
              <a:rPr lang="en-NZ" smtClean="0"/>
              <a:t>‹#›</a:t>
            </a:fld>
            <a:endParaRPr lang="en-NZ"/>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ncbi.nlm.nih.gov/pmc/articles/PMC5024883/" TargetMode="External"/><Relationship Id="rId2" Type="http://schemas.openxmlformats.org/officeDocument/2006/relationships/hyperlink" Target="https://www.ncbi.nlm.nih.gov/pubmed/?term=Swinnen%20J%5bAuthor%5d&amp;cauthor=true&amp;cauthor_uid=28191099" TargetMode="External"/><Relationship Id="rId1" Type="http://schemas.openxmlformats.org/officeDocument/2006/relationships/slideLayout" Target="../slideLayouts/slideLayout2.xml"/><Relationship Id="rId4" Type="http://schemas.openxmlformats.org/officeDocument/2006/relationships/hyperlink" Target="https://dx.doi.org/10.1002/j.2205-0140.2011.tb00181.x"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7201" y="1628800"/>
            <a:ext cx="5723468" cy="1994225"/>
          </a:xfrm>
        </p:spPr>
        <p:txBody>
          <a:bodyPr>
            <a:normAutofit fontScale="90000"/>
          </a:bodyPr>
          <a:lstStyle/>
          <a:p>
            <a:r>
              <a:rPr lang="en-NZ" dirty="0" smtClean="0"/>
              <a:t>Ultrasound Scanning for Renal Dialysis patients</a:t>
            </a:r>
            <a:endParaRPr lang="en-N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357" y="4581128"/>
            <a:ext cx="30670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131840" y="3867646"/>
            <a:ext cx="3037222" cy="369332"/>
          </a:xfrm>
          <a:prstGeom prst="rect">
            <a:avLst/>
          </a:prstGeom>
          <a:noFill/>
        </p:spPr>
        <p:txBody>
          <a:bodyPr wrap="square" rtlCol="0">
            <a:spAutoFit/>
          </a:bodyPr>
          <a:lstStyle/>
          <a:p>
            <a:r>
              <a:rPr lang="en-NZ" dirty="0" smtClean="0">
                <a:latin typeface="+mj-lt"/>
              </a:rPr>
              <a:t>Bridget Boyle BA AVS RVT</a:t>
            </a:r>
            <a:endParaRPr lang="en-NZ" dirty="0">
              <a:latin typeface="+mj-lt"/>
            </a:endParaRPr>
          </a:p>
        </p:txBody>
      </p:sp>
    </p:spTree>
    <p:extLst>
      <p:ext uri="{BB962C8B-B14F-4D97-AF65-F5344CB8AC3E}">
        <p14:creationId xmlns:p14="http://schemas.microsoft.com/office/powerpoint/2010/main" val="6581097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Venous Anatomy – Variation is the rule!</a:t>
            </a:r>
            <a:endParaRPr lang="en-NZ" dirty="0"/>
          </a:p>
        </p:txBody>
      </p:sp>
      <p:sp>
        <p:nvSpPr>
          <p:cNvPr id="3" name="Content Placeholder 2"/>
          <p:cNvSpPr>
            <a:spLocks noGrp="1"/>
          </p:cNvSpPr>
          <p:nvPr>
            <p:ph idx="1"/>
          </p:nvPr>
        </p:nvSpPr>
        <p:spPr/>
        <p:txBody>
          <a:bodyPr>
            <a:normAutofit lnSpcReduction="10000"/>
          </a:bodyPr>
          <a:lstStyle/>
          <a:p>
            <a:r>
              <a:rPr lang="en-NZ" dirty="0" smtClean="0"/>
              <a:t>Forearm cephalic with </a:t>
            </a:r>
            <a:r>
              <a:rPr lang="en-NZ" dirty="0" err="1" smtClean="0"/>
              <a:t>basilic</a:t>
            </a:r>
            <a:r>
              <a:rPr lang="en-NZ" dirty="0" smtClean="0"/>
              <a:t> outflow only</a:t>
            </a:r>
          </a:p>
          <a:p>
            <a:pPr marL="0" indent="0">
              <a:buNone/>
            </a:pPr>
            <a:endParaRPr lang="en-NZ" dirty="0" smtClean="0"/>
          </a:p>
          <a:p>
            <a:r>
              <a:rPr lang="en-NZ" dirty="0" smtClean="0"/>
              <a:t>Forearm cephalic vein duplicated</a:t>
            </a:r>
          </a:p>
          <a:p>
            <a:pPr marL="0" indent="0">
              <a:buNone/>
            </a:pPr>
            <a:endParaRPr lang="en-NZ" dirty="0" smtClean="0"/>
          </a:p>
          <a:p>
            <a:r>
              <a:rPr lang="en-NZ" dirty="0" smtClean="0"/>
              <a:t>Forearm cephalic has cephalic and </a:t>
            </a:r>
            <a:r>
              <a:rPr lang="en-NZ" dirty="0" err="1" smtClean="0"/>
              <a:t>basilic</a:t>
            </a:r>
            <a:r>
              <a:rPr lang="en-NZ" dirty="0" smtClean="0"/>
              <a:t> outflow</a:t>
            </a:r>
          </a:p>
          <a:p>
            <a:pPr marL="0" indent="0">
              <a:buNone/>
            </a:pPr>
            <a:endParaRPr lang="en-NZ" dirty="0" smtClean="0"/>
          </a:p>
          <a:p>
            <a:r>
              <a:rPr lang="en-NZ" dirty="0" smtClean="0"/>
              <a:t>Forearm cephalic with deep outflow only – cubital fossa perforator</a:t>
            </a:r>
            <a:endParaRPr lang="en-NZ" dirty="0"/>
          </a:p>
        </p:txBody>
      </p:sp>
    </p:spTree>
    <p:extLst>
      <p:ext uri="{BB962C8B-B14F-4D97-AF65-F5344CB8AC3E}">
        <p14:creationId xmlns:p14="http://schemas.microsoft.com/office/powerpoint/2010/main" val="24037355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AVF stenosis progression</a:t>
            </a:r>
            <a:endParaRPr lang="en-NZ" dirty="0"/>
          </a:p>
        </p:txBody>
      </p:sp>
      <p:sp>
        <p:nvSpPr>
          <p:cNvPr id="3" name="Content Placeholder 2"/>
          <p:cNvSpPr>
            <a:spLocks noGrp="1"/>
          </p:cNvSpPr>
          <p:nvPr>
            <p:ph idx="1"/>
          </p:nvPr>
        </p:nvSpPr>
        <p:spPr>
          <a:xfrm>
            <a:off x="1463040" y="5445223"/>
            <a:ext cx="6196405" cy="432049"/>
          </a:xfrm>
        </p:spPr>
        <p:txBody>
          <a:bodyPr>
            <a:normAutofit lnSpcReduction="10000"/>
          </a:bodyPr>
          <a:lstStyle/>
          <a:p>
            <a:r>
              <a:rPr lang="en-NZ" dirty="0" smtClean="0"/>
              <a:t>Progressed to occluded AVF.</a:t>
            </a:r>
            <a:endParaRPr lang="en-NZ" dirty="0"/>
          </a:p>
        </p:txBody>
      </p:sp>
      <p:pic>
        <p:nvPicPr>
          <p:cNvPr id="9" name="Picture 8"/>
          <p:cNvPicPr/>
          <p:nvPr/>
        </p:nvPicPr>
        <p:blipFill rotWithShape="1">
          <a:blip r:embed="rId2"/>
          <a:srcRect l="1875" t="2105" r="5566"/>
          <a:stretch/>
        </p:blipFill>
        <p:spPr>
          <a:xfrm>
            <a:off x="1838518" y="1772816"/>
            <a:ext cx="5305031" cy="3600400"/>
          </a:xfrm>
          <a:prstGeom prst="rect">
            <a:avLst/>
          </a:prstGeom>
        </p:spPr>
      </p:pic>
      <p:cxnSp>
        <p:nvCxnSpPr>
          <p:cNvPr id="5" name="Straight Arrow Connector 4"/>
          <p:cNvCxnSpPr/>
          <p:nvPr/>
        </p:nvCxnSpPr>
        <p:spPr>
          <a:xfrm flipV="1">
            <a:off x="3923928" y="2708920"/>
            <a:ext cx="567106" cy="115212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411760" y="2279804"/>
            <a:ext cx="567106" cy="115212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36415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2821" y="2492896"/>
            <a:ext cx="5511588" cy="3384376"/>
          </a:xfrm>
        </p:spPr>
        <p:txBody>
          <a:bodyPr>
            <a:normAutofit/>
          </a:bodyPr>
          <a:lstStyle/>
          <a:p>
            <a:r>
              <a:rPr lang="en-NZ" dirty="0" smtClean="0"/>
              <a:t>Trying to pronounce patient’s names correctly puts them more at ease</a:t>
            </a:r>
          </a:p>
          <a:p>
            <a:pPr marL="0" indent="0">
              <a:buNone/>
            </a:pPr>
            <a:endParaRPr lang="en-NZ" dirty="0" smtClean="0"/>
          </a:p>
          <a:p>
            <a:r>
              <a:rPr lang="en-NZ" dirty="0" err="1" smtClean="0"/>
              <a:t>Ahakoa</a:t>
            </a:r>
            <a:r>
              <a:rPr lang="en-NZ" dirty="0" smtClean="0"/>
              <a:t> he </a:t>
            </a:r>
            <a:r>
              <a:rPr lang="en-NZ" dirty="0" err="1" smtClean="0"/>
              <a:t>iti</a:t>
            </a:r>
            <a:r>
              <a:rPr lang="en-NZ" dirty="0" smtClean="0"/>
              <a:t> he </a:t>
            </a:r>
            <a:r>
              <a:rPr lang="en-NZ" dirty="0" err="1" smtClean="0">
                <a:solidFill>
                  <a:schemeClr val="accent4">
                    <a:lumMod val="50000"/>
                  </a:schemeClr>
                </a:solidFill>
              </a:rPr>
              <a:t>pounamu</a:t>
            </a:r>
            <a:r>
              <a:rPr lang="en-NZ" dirty="0" smtClean="0">
                <a:solidFill>
                  <a:schemeClr val="accent4">
                    <a:lumMod val="50000"/>
                  </a:schemeClr>
                </a:solidFill>
              </a:rPr>
              <a:t>.</a:t>
            </a:r>
          </a:p>
          <a:p>
            <a:pPr marL="0" indent="0">
              <a:buNone/>
            </a:pPr>
            <a:endParaRPr lang="en-NZ" dirty="0" smtClean="0">
              <a:solidFill>
                <a:schemeClr val="accent4">
                  <a:lumMod val="50000"/>
                </a:schemeClr>
              </a:solidFill>
            </a:endParaRPr>
          </a:p>
          <a:p>
            <a:r>
              <a:rPr lang="en-NZ" dirty="0" smtClean="0"/>
              <a:t>Although it is small it is </a:t>
            </a:r>
            <a:r>
              <a:rPr lang="en-NZ" dirty="0" smtClean="0">
                <a:solidFill>
                  <a:schemeClr val="accent4">
                    <a:lumMod val="50000"/>
                  </a:schemeClr>
                </a:solidFill>
              </a:rPr>
              <a:t>precious.</a:t>
            </a:r>
          </a:p>
          <a:p>
            <a:pPr marL="0" indent="0">
              <a:buNone/>
            </a:pPr>
            <a:endParaRPr lang="en-NZ" dirty="0"/>
          </a:p>
        </p:txBody>
      </p:sp>
      <p:pic>
        <p:nvPicPr>
          <p:cNvPr id="5" name="Picture 4"/>
          <p:cNvPicPr/>
          <p:nvPr/>
        </p:nvPicPr>
        <p:blipFill rotWithShape="1">
          <a:blip r:embed="rId2"/>
          <a:srcRect l="5283" r="9810" b="17639"/>
          <a:stretch/>
        </p:blipFill>
        <p:spPr>
          <a:xfrm>
            <a:off x="1087209" y="1700808"/>
            <a:ext cx="1617204" cy="2880320"/>
          </a:xfrm>
          <a:prstGeom prst="rect">
            <a:avLst/>
          </a:prstGeom>
        </p:spPr>
      </p:pic>
      <p:sp>
        <p:nvSpPr>
          <p:cNvPr id="4" name="TextBox 3"/>
          <p:cNvSpPr txBox="1"/>
          <p:nvPr/>
        </p:nvSpPr>
        <p:spPr>
          <a:xfrm>
            <a:off x="1087209" y="1124744"/>
            <a:ext cx="7085191" cy="461665"/>
          </a:xfrm>
          <a:prstGeom prst="rect">
            <a:avLst/>
          </a:prstGeom>
          <a:noFill/>
        </p:spPr>
        <p:txBody>
          <a:bodyPr wrap="square" rtlCol="0">
            <a:spAutoFit/>
          </a:bodyPr>
          <a:lstStyle/>
          <a:p>
            <a:r>
              <a:rPr lang="en-NZ" sz="2400" dirty="0" smtClean="0"/>
              <a:t>Something I have learned along the way….</a:t>
            </a:r>
            <a:endParaRPr lang="en-NZ" sz="2400" dirty="0"/>
          </a:p>
        </p:txBody>
      </p:sp>
    </p:spTree>
    <p:extLst>
      <p:ext uri="{BB962C8B-B14F-4D97-AF65-F5344CB8AC3E}">
        <p14:creationId xmlns:p14="http://schemas.microsoft.com/office/powerpoint/2010/main" val="1668042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Superficial vein scanning</a:t>
            </a:r>
            <a:endParaRPr lang="en-NZ" dirty="0"/>
          </a:p>
        </p:txBody>
      </p:sp>
      <p:pic>
        <p:nvPicPr>
          <p:cNvPr id="6" name="Content Placeholder 5"/>
          <p:cNvPicPr>
            <a:picLocks noGrp="1"/>
          </p:cNvPicPr>
          <p:nvPr>
            <p:ph idx="1"/>
          </p:nvPr>
        </p:nvPicPr>
        <p:blipFill>
          <a:blip r:embed="rId2"/>
          <a:stretch>
            <a:fillRect/>
          </a:stretch>
        </p:blipFill>
        <p:spPr>
          <a:xfrm>
            <a:off x="2195736" y="1844824"/>
            <a:ext cx="4741035" cy="3603625"/>
          </a:xfrm>
          <a:prstGeom prst="rect">
            <a:avLst/>
          </a:prstGeom>
        </p:spPr>
      </p:pic>
      <p:sp>
        <p:nvSpPr>
          <p:cNvPr id="3" name="TextBox 2"/>
          <p:cNvSpPr txBox="1"/>
          <p:nvPr/>
        </p:nvSpPr>
        <p:spPr>
          <a:xfrm>
            <a:off x="2267744" y="5661248"/>
            <a:ext cx="4536504" cy="400110"/>
          </a:xfrm>
          <a:prstGeom prst="rect">
            <a:avLst/>
          </a:prstGeom>
          <a:noFill/>
        </p:spPr>
        <p:txBody>
          <a:bodyPr wrap="square" rtlCol="0">
            <a:spAutoFit/>
          </a:bodyPr>
          <a:lstStyle/>
          <a:p>
            <a:pPr algn="ctr"/>
            <a:r>
              <a:rPr lang="en-NZ" sz="2000" b="1" dirty="0" smtClean="0">
                <a:solidFill>
                  <a:srgbClr val="FF0000"/>
                </a:solidFill>
              </a:rPr>
              <a:t>Tourniquet applied!</a:t>
            </a:r>
            <a:endParaRPr lang="en-NZ" sz="2000" b="1" dirty="0">
              <a:solidFill>
                <a:srgbClr val="FF0000"/>
              </a:solidFill>
            </a:endParaRPr>
          </a:p>
        </p:txBody>
      </p:sp>
    </p:spTree>
    <p:extLst>
      <p:ext uri="{BB962C8B-B14F-4D97-AF65-F5344CB8AC3E}">
        <p14:creationId xmlns:p14="http://schemas.microsoft.com/office/powerpoint/2010/main" val="3029865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692696"/>
            <a:ext cx="6965245" cy="1202485"/>
          </a:xfrm>
        </p:spPr>
        <p:txBody>
          <a:bodyPr>
            <a:normAutofit/>
          </a:bodyPr>
          <a:lstStyle/>
          <a:p>
            <a:r>
              <a:rPr lang="en-NZ" sz="3200" dirty="0" smtClean="0"/>
              <a:t>Superficial vein scanning- where did the vein go??</a:t>
            </a:r>
            <a:endParaRPr lang="en-NZ" sz="3200" dirty="0"/>
          </a:p>
        </p:txBody>
      </p:sp>
      <p:pic>
        <p:nvPicPr>
          <p:cNvPr id="4" name="Content Placeholder 3"/>
          <p:cNvPicPr>
            <a:picLocks noGrp="1"/>
          </p:cNvPicPr>
          <p:nvPr>
            <p:ph idx="1"/>
          </p:nvPr>
        </p:nvPicPr>
        <p:blipFill>
          <a:blip r:embed="rId2"/>
          <a:stretch>
            <a:fillRect/>
          </a:stretch>
        </p:blipFill>
        <p:spPr>
          <a:xfrm>
            <a:off x="2236762" y="1844825"/>
            <a:ext cx="4927526" cy="3456383"/>
          </a:xfrm>
          <a:prstGeom prst="rect">
            <a:avLst/>
          </a:prstGeom>
        </p:spPr>
      </p:pic>
      <p:sp>
        <p:nvSpPr>
          <p:cNvPr id="10" name="TextBox 9"/>
          <p:cNvSpPr txBox="1"/>
          <p:nvPr/>
        </p:nvSpPr>
        <p:spPr>
          <a:xfrm>
            <a:off x="2181920" y="5373216"/>
            <a:ext cx="5112568" cy="923330"/>
          </a:xfrm>
          <a:prstGeom prst="rect">
            <a:avLst/>
          </a:prstGeom>
          <a:noFill/>
        </p:spPr>
        <p:txBody>
          <a:bodyPr wrap="square" rtlCol="0">
            <a:spAutoFit/>
          </a:bodyPr>
          <a:lstStyle/>
          <a:p>
            <a:r>
              <a:rPr lang="en-NZ" dirty="0" smtClean="0"/>
              <a:t>Tourniquet applied, blood becomes stagnant and appears echogenic – normal ultrasound appearance.</a:t>
            </a:r>
            <a:endParaRPr lang="en-NZ" dirty="0"/>
          </a:p>
        </p:txBody>
      </p:sp>
    </p:spTree>
    <p:extLst>
      <p:ext uri="{BB962C8B-B14F-4D97-AF65-F5344CB8AC3E}">
        <p14:creationId xmlns:p14="http://schemas.microsoft.com/office/powerpoint/2010/main" val="1946964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264"/>
          <a:stretch/>
        </p:blipFill>
        <p:spPr bwMode="auto">
          <a:xfrm>
            <a:off x="1619672" y="1772816"/>
            <a:ext cx="5616624" cy="367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47664" y="5661248"/>
            <a:ext cx="5688632" cy="369332"/>
          </a:xfrm>
          <a:prstGeom prst="rect">
            <a:avLst/>
          </a:prstGeom>
          <a:noFill/>
        </p:spPr>
        <p:txBody>
          <a:bodyPr wrap="square" rtlCol="0">
            <a:spAutoFit/>
          </a:bodyPr>
          <a:lstStyle/>
          <a:p>
            <a:r>
              <a:rPr lang="en-NZ" dirty="0" smtClean="0"/>
              <a:t>Beware of compressing superficial veins inadvertently</a:t>
            </a:r>
            <a:endParaRPr lang="en-NZ" dirty="0"/>
          </a:p>
        </p:txBody>
      </p:sp>
      <p:sp>
        <p:nvSpPr>
          <p:cNvPr id="5" name="Title 1"/>
          <p:cNvSpPr txBox="1">
            <a:spLocks/>
          </p:cNvSpPr>
          <p:nvPr/>
        </p:nvSpPr>
        <p:spPr>
          <a:xfrm>
            <a:off x="1187624" y="570331"/>
            <a:ext cx="6965245" cy="1202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3200" dirty="0" smtClean="0"/>
              <a:t>Superficial vein scanning- potential pitfall</a:t>
            </a:r>
            <a:endParaRPr lang="en-NZ" sz="3200" dirty="0"/>
          </a:p>
        </p:txBody>
      </p:sp>
    </p:spTree>
    <p:extLst>
      <p:ext uri="{BB962C8B-B14F-4D97-AF65-F5344CB8AC3E}">
        <p14:creationId xmlns:p14="http://schemas.microsoft.com/office/powerpoint/2010/main" val="3557893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            Mapping-Deep Veins</a:t>
            </a:r>
            <a:endParaRPr lang="en-NZ" dirty="0"/>
          </a:p>
        </p:txBody>
      </p:sp>
      <p:sp>
        <p:nvSpPr>
          <p:cNvPr id="3" name="Content Placeholder 2"/>
          <p:cNvSpPr>
            <a:spLocks noGrp="1"/>
          </p:cNvSpPr>
          <p:nvPr>
            <p:ph idx="1"/>
          </p:nvPr>
        </p:nvSpPr>
        <p:spPr>
          <a:xfrm>
            <a:off x="1463040" y="2564903"/>
            <a:ext cx="6196405" cy="3158165"/>
          </a:xfrm>
        </p:spPr>
        <p:txBody>
          <a:bodyPr>
            <a:normAutofit lnSpcReduction="10000"/>
          </a:bodyPr>
          <a:lstStyle/>
          <a:p>
            <a:r>
              <a:rPr lang="en-NZ" dirty="0" smtClean="0"/>
              <a:t>Scanning the deep veins prior to AVF creation if the patient has had previous neck lines</a:t>
            </a:r>
          </a:p>
          <a:p>
            <a:r>
              <a:rPr lang="en-NZ" dirty="0" smtClean="0"/>
              <a:t>Scarring or chronic thrombus in central veins may prevent adequate venous outflow when a fistula is present</a:t>
            </a:r>
          </a:p>
          <a:p>
            <a:r>
              <a:rPr lang="en-NZ" dirty="0" smtClean="0"/>
              <a:t>May result in high venous pressures and inadequate dialysis</a:t>
            </a:r>
            <a:endParaRPr lang="en-NZ" dirty="0"/>
          </a:p>
        </p:txBody>
      </p:sp>
      <p:pic>
        <p:nvPicPr>
          <p:cNvPr id="4" name="Picture 3"/>
          <p:cNvPicPr/>
          <p:nvPr/>
        </p:nvPicPr>
        <p:blipFill rotWithShape="1">
          <a:blip r:embed="rId2"/>
          <a:srcRect t="1832" r="4007" b="4732"/>
          <a:stretch/>
        </p:blipFill>
        <p:spPr bwMode="auto">
          <a:xfrm>
            <a:off x="827584" y="836712"/>
            <a:ext cx="2016223" cy="1368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8330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Deep vein check – PW waveform</a:t>
            </a:r>
            <a:endParaRPr lang="en-NZ" dirty="0"/>
          </a:p>
        </p:txBody>
      </p:sp>
      <p:pic>
        <p:nvPicPr>
          <p:cNvPr id="4" name="Content Placeholder 3"/>
          <p:cNvPicPr>
            <a:picLocks noGrp="1"/>
          </p:cNvPicPr>
          <p:nvPr>
            <p:ph idx="1"/>
          </p:nvPr>
        </p:nvPicPr>
        <p:blipFill>
          <a:blip r:embed="rId2"/>
          <a:stretch>
            <a:fillRect/>
          </a:stretch>
        </p:blipFill>
        <p:spPr>
          <a:xfrm>
            <a:off x="1844826" y="2119313"/>
            <a:ext cx="5433711" cy="3603625"/>
          </a:xfrm>
          <a:prstGeom prst="rect">
            <a:avLst/>
          </a:prstGeom>
        </p:spPr>
      </p:pic>
    </p:spTree>
    <p:extLst>
      <p:ext uri="{BB962C8B-B14F-4D97-AF65-F5344CB8AC3E}">
        <p14:creationId xmlns:p14="http://schemas.microsoft.com/office/powerpoint/2010/main" val="4108488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Normal Deep Venous Outflow</a:t>
            </a:r>
            <a:endParaRPr lang="en-NZ" dirty="0"/>
          </a:p>
        </p:txBody>
      </p:sp>
      <p:sp>
        <p:nvSpPr>
          <p:cNvPr id="3" name="Content Placeholder 2"/>
          <p:cNvSpPr>
            <a:spLocks noGrp="1"/>
          </p:cNvSpPr>
          <p:nvPr>
            <p:ph idx="1"/>
          </p:nvPr>
        </p:nvSpPr>
        <p:spPr>
          <a:xfrm>
            <a:off x="4572000" y="2119257"/>
            <a:ext cx="3087445" cy="3603812"/>
          </a:xfrm>
        </p:spPr>
        <p:txBody>
          <a:bodyPr>
            <a:normAutofit fontScale="92500"/>
          </a:bodyPr>
          <a:lstStyle/>
          <a:p>
            <a:pPr marL="0" indent="0">
              <a:buNone/>
            </a:pPr>
            <a:r>
              <a:rPr lang="en-NZ" b="1" dirty="0" smtClean="0">
                <a:solidFill>
                  <a:srgbClr val="002060"/>
                </a:solidFill>
              </a:rPr>
              <a:t>Responds to respiration – phasic, gaps between waveform, cyclical (4 cycles here)</a:t>
            </a:r>
          </a:p>
          <a:p>
            <a:pPr marL="0" indent="0">
              <a:buNone/>
            </a:pPr>
            <a:endParaRPr lang="en-NZ" dirty="0">
              <a:solidFill>
                <a:srgbClr val="FF0000"/>
              </a:solidFill>
            </a:endParaRPr>
          </a:p>
          <a:p>
            <a:pPr marL="0" indent="0">
              <a:buNone/>
            </a:pPr>
            <a:r>
              <a:rPr lang="en-NZ" dirty="0" smtClean="0">
                <a:solidFill>
                  <a:srgbClr val="FF0000"/>
                </a:solidFill>
              </a:rPr>
              <a:t>Slight </a:t>
            </a:r>
            <a:r>
              <a:rPr lang="en-NZ" b="1" dirty="0" err="1" smtClean="0">
                <a:solidFill>
                  <a:srgbClr val="FF0000"/>
                </a:solidFill>
              </a:rPr>
              <a:t>pulsatility</a:t>
            </a:r>
            <a:r>
              <a:rPr lang="en-NZ" dirty="0" smtClean="0">
                <a:solidFill>
                  <a:srgbClr val="FF0000"/>
                </a:solidFill>
              </a:rPr>
              <a:t> of waveform due to unimpeded connection to right heart</a:t>
            </a:r>
            <a:endParaRPr lang="en-NZ" dirty="0">
              <a:solidFill>
                <a:srgbClr val="FF0000"/>
              </a:solidFill>
            </a:endParaRPr>
          </a:p>
        </p:txBody>
      </p:sp>
      <p:pic>
        <p:nvPicPr>
          <p:cNvPr id="5" name="Picture 4"/>
          <p:cNvPicPr/>
          <p:nvPr/>
        </p:nvPicPr>
        <p:blipFill rotWithShape="1">
          <a:blip r:embed="rId2"/>
          <a:srcRect l="2186" r="29087"/>
          <a:stretch/>
        </p:blipFill>
        <p:spPr>
          <a:xfrm>
            <a:off x="853944" y="1988840"/>
            <a:ext cx="3662129" cy="3800475"/>
          </a:xfrm>
          <a:prstGeom prst="rect">
            <a:avLst/>
          </a:prstGeom>
          <a:ln>
            <a:solidFill>
              <a:srgbClr val="00B0F0"/>
            </a:solidFill>
          </a:ln>
        </p:spPr>
      </p:pic>
      <p:sp>
        <p:nvSpPr>
          <p:cNvPr id="9" name="Down Arrow 8"/>
          <p:cNvSpPr/>
          <p:nvPr/>
        </p:nvSpPr>
        <p:spPr>
          <a:xfrm>
            <a:off x="3275856" y="3953134"/>
            <a:ext cx="288032" cy="65846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0000"/>
              </a:solidFill>
            </a:endParaRPr>
          </a:p>
        </p:txBody>
      </p:sp>
    </p:spTree>
    <p:extLst>
      <p:ext uri="{BB962C8B-B14F-4D97-AF65-F5344CB8AC3E}">
        <p14:creationId xmlns:p14="http://schemas.microsoft.com/office/powerpoint/2010/main" val="2033639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600" dirty="0" smtClean="0"/>
              <a:t>? Venous outflow obstruction</a:t>
            </a:r>
            <a:endParaRPr lang="en-NZ" sz="3600" dirty="0"/>
          </a:p>
        </p:txBody>
      </p:sp>
      <p:sp>
        <p:nvSpPr>
          <p:cNvPr id="3" name="Content Placeholder 2"/>
          <p:cNvSpPr>
            <a:spLocks noGrp="1"/>
          </p:cNvSpPr>
          <p:nvPr>
            <p:ph idx="1"/>
          </p:nvPr>
        </p:nvSpPr>
        <p:spPr>
          <a:xfrm>
            <a:off x="971600" y="2119257"/>
            <a:ext cx="2952329" cy="3603812"/>
          </a:xfrm>
        </p:spPr>
        <p:txBody>
          <a:bodyPr>
            <a:normAutofit fontScale="92500" lnSpcReduction="20000"/>
          </a:bodyPr>
          <a:lstStyle/>
          <a:p>
            <a:r>
              <a:rPr lang="en-NZ" dirty="0" smtClean="0"/>
              <a:t>Slender or scarred vein on ultrasound  images</a:t>
            </a:r>
          </a:p>
          <a:p>
            <a:r>
              <a:rPr lang="en-NZ" dirty="0" smtClean="0"/>
              <a:t>‘Flat’ PW </a:t>
            </a:r>
            <a:r>
              <a:rPr lang="en-NZ" dirty="0" err="1" smtClean="0"/>
              <a:t>doppler</a:t>
            </a:r>
            <a:r>
              <a:rPr lang="en-NZ" dirty="0" smtClean="0"/>
              <a:t> waveform</a:t>
            </a:r>
          </a:p>
          <a:p>
            <a:r>
              <a:rPr lang="en-NZ" dirty="0" smtClean="0"/>
              <a:t>No obvious </a:t>
            </a:r>
            <a:r>
              <a:rPr lang="en-NZ" dirty="0" err="1" smtClean="0"/>
              <a:t>phasicity</a:t>
            </a:r>
            <a:r>
              <a:rPr lang="en-NZ" dirty="0" smtClean="0"/>
              <a:t> or </a:t>
            </a:r>
            <a:r>
              <a:rPr lang="en-NZ" dirty="0" err="1" smtClean="0"/>
              <a:t>pulsatility</a:t>
            </a:r>
            <a:endParaRPr lang="en-NZ" dirty="0" smtClean="0"/>
          </a:p>
          <a:p>
            <a:r>
              <a:rPr lang="en-NZ" dirty="0" smtClean="0"/>
              <a:t>Alternative imaging may be required to rule out or confirm central vein stenosis</a:t>
            </a:r>
          </a:p>
        </p:txBody>
      </p:sp>
      <p:pic>
        <p:nvPicPr>
          <p:cNvPr id="4" name="Picture 3"/>
          <p:cNvPicPr/>
          <p:nvPr/>
        </p:nvPicPr>
        <p:blipFill>
          <a:blip r:embed="rId2"/>
          <a:stretch>
            <a:fillRect/>
          </a:stretch>
        </p:blipFill>
        <p:spPr>
          <a:xfrm>
            <a:off x="4139952" y="2132856"/>
            <a:ext cx="4089891" cy="3528392"/>
          </a:xfrm>
          <a:prstGeom prst="rect">
            <a:avLst/>
          </a:prstGeom>
        </p:spPr>
      </p:pic>
    </p:spTree>
    <p:extLst>
      <p:ext uri="{BB962C8B-B14F-4D97-AF65-F5344CB8AC3E}">
        <p14:creationId xmlns:p14="http://schemas.microsoft.com/office/powerpoint/2010/main" val="573729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1832" r="4007" b="4732"/>
          <a:stretch/>
        </p:blipFill>
        <p:spPr bwMode="auto">
          <a:xfrm>
            <a:off x="971600" y="692696"/>
            <a:ext cx="2232247" cy="136815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fontScale="90000"/>
          </a:bodyPr>
          <a:lstStyle/>
          <a:p>
            <a:r>
              <a:rPr lang="en-NZ" dirty="0" smtClean="0"/>
              <a:t>             Mapping – Arterial Inflow</a:t>
            </a:r>
            <a:endParaRPr lang="en-NZ" dirty="0"/>
          </a:p>
        </p:txBody>
      </p:sp>
      <p:sp>
        <p:nvSpPr>
          <p:cNvPr id="3" name="Content Placeholder 2"/>
          <p:cNvSpPr>
            <a:spLocks noGrp="1"/>
          </p:cNvSpPr>
          <p:nvPr>
            <p:ph idx="1"/>
          </p:nvPr>
        </p:nvSpPr>
        <p:spPr/>
        <p:txBody>
          <a:bodyPr/>
          <a:lstStyle/>
          <a:p>
            <a:r>
              <a:rPr lang="en-NZ" dirty="0" smtClean="0"/>
              <a:t>Doppler waveform most important</a:t>
            </a:r>
          </a:p>
          <a:p>
            <a:r>
              <a:rPr lang="en-NZ" b="1" dirty="0" smtClean="0"/>
              <a:t>Systolic upstroke </a:t>
            </a:r>
            <a:r>
              <a:rPr lang="en-NZ" dirty="0" smtClean="0"/>
              <a:t>gives an indication of the state of the arteries proximal to where you are scanning – inflow</a:t>
            </a:r>
          </a:p>
          <a:p>
            <a:r>
              <a:rPr lang="en-NZ" dirty="0" smtClean="0"/>
              <a:t>Size of the artery also measured</a:t>
            </a:r>
          </a:p>
          <a:p>
            <a:r>
              <a:rPr lang="en-NZ" dirty="0" smtClean="0"/>
              <a:t>Can see calcification with ultrasound but this does not usually affect surgeon’s decision on site of access creation</a:t>
            </a:r>
            <a:endParaRPr lang="en-NZ" dirty="0"/>
          </a:p>
        </p:txBody>
      </p:sp>
    </p:spTree>
    <p:extLst>
      <p:ext uri="{BB962C8B-B14F-4D97-AF65-F5344CB8AC3E}">
        <p14:creationId xmlns:p14="http://schemas.microsoft.com/office/powerpoint/2010/main" val="53725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Anatomy – Upper Limb Arteries</a:t>
            </a:r>
            <a:endParaRPr lang="en-NZ" dirty="0"/>
          </a:p>
        </p:txBody>
      </p:sp>
      <p:sp>
        <p:nvSpPr>
          <p:cNvPr id="3" name="Content Placeholder 2"/>
          <p:cNvSpPr>
            <a:spLocks noGrp="1"/>
          </p:cNvSpPr>
          <p:nvPr>
            <p:ph idx="1"/>
          </p:nvPr>
        </p:nvSpPr>
        <p:spPr>
          <a:xfrm>
            <a:off x="4139952" y="4866580"/>
            <a:ext cx="3312368" cy="1152128"/>
          </a:xfrm>
        </p:spPr>
        <p:txBody>
          <a:bodyPr>
            <a:normAutofit/>
          </a:bodyPr>
          <a:lstStyle/>
          <a:p>
            <a:r>
              <a:rPr lang="en-NZ" dirty="0" smtClean="0"/>
              <a:t>Brachial artery</a:t>
            </a:r>
          </a:p>
          <a:p>
            <a:r>
              <a:rPr lang="en-NZ" dirty="0" smtClean="0"/>
              <a:t>Radial artery</a:t>
            </a:r>
          </a:p>
          <a:p>
            <a:pPr marL="0" indent="0">
              <a:buNone/>
            </a:pPr>
            <a:endParaRPr lang="en-NZ" dirty="0" smtClean="0"/>
          </a:p>
          <a:p>
            <a:pPr marL="0" indent="0">
              <a:buNone/>
            </a:pPr>
            <a:endParaRPr lang="en-NZ" dirty="0"/>
          </a:p>
          <a:p>
            <a:pPr marL="0" indent="0">
              <a:buNone/>
            </a:pPr>
            <a:endParaRPr lang="en-NZ" dirty="0" smtClean="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132856"/>
            <a:ext cx="2520280" cy="348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3"/>
          <a:stretch>
            <a:fillRect/>
          </a:stretch>
        </p:blipFill>
        <p:spPr>
          <a:xfrm>
            <a:off x="4067944" y="2060848"/>
            <a:ext cx="3979912" cy="2805732"/>
          </a:xfrm>
          <a:prstGeom prst="rect">
            <a:avLst/>
          </a:prstGeom>
        </p:spPr>
      </p:pic>
    </p:spTree>
    <p:extLst>
      <p:ext uri="{BB962C8B-B14F-4D97-AF65-F5344CB8AC3E}">
        <p14:creationId xmlns:p14="http://schemas.microsoft.com/office/powerpoint/2010/main" val="2745270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Ultrasound Scanning for Renal Dialysis Patients</a:t>
            </a:r>
            <a:endParaRPr lang="en-N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7" y="2276870"/>
            <a:ext cx="6393817" cy="180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954" y="4509120"/>
            <a:ext cx="5687560"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5496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Upper Limb Arteries – anatomical variant</a:t>
            </a:r>
            <a:endParaRPr lang="en-NZ" dirty="0"/>
          </a:p>
        </p:txBody>
      </p:sp>
      <p:sp>
        <p:nvSpPr>
          <p:cNvPr id="4" name="Content Placeholder 2"/>
          <p:cNvSpPr txBox="1">
            <a:spLocks/>
          </p:cNvSpPr>
          <p:nvPr/>
        </p:nvSpPr>
        <p:spPr>
          <a:xfrm>
            <a:off x="4355976" y="2081298"/>
            <a:ext cx="3475739" cy="4084005"/>
          </a:xfrm>
          <a:prstGeom prst="rect">
            <a:avLst/>
          </a:prstGeom>
        </p:spPr>
        <p:txBody>
          <a:bodyPr vert="horz" lIns="91440" tIns="45720" rIns="91440" bIns="45720" rtlCol="0" anchor="t">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a:buFont typeface="Courier New" panose="02070309020205020404" pitchFamily="49" charset="0"/>
              <a:buChar char="o"/>
            </a:pPr>
            <a:r>
              <a:rPr lang="en-NZ" dirty="0" smtClean="0"/>
              <a:t>High origin of the radial artery and ulnar artery</a:t>
            </a:r>
          </a:p>
          <a:p>
            <a:pPr>
              <a:buFont typeface="Courier New" panose="02070309020205020404" pitchFamily="49" charset="0"/>
              <a:buChar char="o"/>
            </a:pPr>
            <a:r>
              <a:rPr lang="en-NZ" dirty="0" smtClean="0"/>
              <a:t>‘Bifurcation’ at level of axilla</a:t>
            </a:r>
          </a:p>
          <a:p>
            <a:pPr>
              <a:buFont typeface="Courier New" panose="02070309020205020404" pitchFamily="49" charset="0"/>
              <a:buChar char="o"/>
            </a:pPr>
            <a:r>
              <a:rPr lang="en-NZ" dirty="0" smtClean="0"/>
              <a:t>Two arteries present in the cubital fossa</a:t>
            </a:r>
          </a:p>
          <a:p>
            <a:pPr>
              <a:buFont typeface="Courier New" panose="02070309020205020404" pitchFamily="49" charset="0"/>
              <a:buChar char="o"/>
            </a:pPr>
            <a:r>
              <a:rPr lang="en-NZ" dirty="0" smtClean="0"/>
              <a:t>Document size of each artery and proximity to superficial veins</a:t>
            </a:r>
          </a:p>
          <a:p>
            <a:pPr marL="0" indent="0">
              <a:buFont typeface="Brush Script MT" pitchFamily="66" charset="0"/>
              <a:buNone/>
            </a:pPr>
            <a:endParaRPr lang="en-NZ" dirty="0" smtClean="0"/>
          </a:p>
          <a:p>
            <a:pPr marL="0" indent="0">
              <a:buFont typeface="Brush Script MT" pitchFamily="66" charset="0"/>
              <a:buNone/>
            </a:pPr>
            <a:endParaRPr lang="en-NZ" dirty="0" smtClean="0"/>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7170"/>
          <a:stretch/>
        </p:blipFill>
        <p:spPr bwMode="auto">
          <a:xfrm rot="16200000">
            <a:off x="753175" y="3091812"/>
            <a:ext cx="4084005" cy="206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23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968796"/>
          </a:xfrm>
        </p:spPr>
        <p:txBody>
          <a:bodyPr/>
          <a:lstStyle/>
          <a:p>
            <a:r>
              <a:rPr lang="en-NZ" dirty="0" smtClean="0"/>
              <a:t>Arterial </a:t>
            </a:r>
            <a:r>
              <a:rPr lang="en-NZ" dirty="0"/>
              <a:t>w</a:t>
            </a:r>
            <a:r>
              <a:rPr lang="en-NZ" dirty="0" smtClean="0"/>
              <a:t>all calcification</a:t>
            </a:r>
            <a:endParaRPr lang="en-NZ" dirty="0"/>
          </a:p>
        </p:txBody>
      </p:sp>
      <p:sp>
        <p:nvSpPr>
          <p:cNvPr id="3" name="Content Placeholder 2"/>
          <p:cNvSpPr>
            <a:spLocks noGrp="1"/>
          </p:cNvSpPr>
          <p:nvPr>
            <p:ph idx="1"/>
          </p:nvPr>
        </p:nvSpPr>
        <p:spPr>
          <a:xfrm>
            <a:off x="1043608" y="5013177"/>
            <a:ext cx="7312421" cy="1224136"/>
          </a:xfrm>
        </p:spPr>
        <p:txBody>
          <a:bodyPr>
            <a:normAutofit fontScale="85000" lnSpcReduction="20000"/>
          </a:bodyPr>
          <a:lstStyle/>
          <a:p>
            <a:r>
              <a:rPr lang="en-NZ" dirty="0" smtClean="0"/>
              <a:t>Calcium is echogenic, strong reflector</a:t>
            </a:r>
          </a:p>
          <a:p>
            <a:r>
              <a:rPr lang="en-NZ" dirty="0" smtClean="0"/>
              <a:t>Vessel walls appear white</a:t>
            </a:r>
          </a:p>
          <a:p>
            <a:r>
              <a:rPr lang="en-NZ" dirty="0" smtClean="0"/>
              <a:t>Most of the ultrasound is reflected back, very little penetrates beyond vessel wall, tissue deep to vessel is poorly imaged</a:t>
            </a:r>
            <a:endParaRPr lang="en-NZ"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56792"/>
            <a:ext cx="6120680" cy="3384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1763688" y="3311782"/>
            <a:ext cx="978408" cy="33324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ight Arrow 7"/>
          <p:cNvSpPr/>
          <p:nvPr/>
        </p:nvSpPr>
        <p:spPr>
          <a:xfrm rot="12460188">
            <a:off x="4716333" y="2634207"/>
            <a:ext cx="978408" cy="24231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269892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600" dirty="0" smtClean="0"/>
              <a:t>Doppler Arterial Waveforms- Systolic Phase Interpretation</a:t>
            </a:r>
            <a:endParaRPr lang="en-NZ" sz="3600" dirty="0"/>
          </a:p>
        </p:txBody>
      </p:sp>
      <p:sp>
        <p:nvSpPr>
          <p:cNvPr id="3" name="Content Placeholder 2"/>
          <p:cNvSpPr>
            <a:spLocks noGrp="1"/>
          </p:cNvSpPr>
          <p:nvPr>
            <p:ph idx="1"/>
          </p:nvPr>
        </p:nvSpPr>
        <p:spPr>
          <a:xfrm>
            <a:off x="899592" y="1988840"/>
            <a:ext cx="3672407" cy="4248472"/>
          </a:xfrm>
        </p:spPr>
        <p:txBody>
          <a:bodyPr>
            <a:noAutofit/>
          </a:bodyPr>
          <a:lstStyle/>
          <a:p>
            <a:r>
              <a:rPr lang="en-NZ" sz="1800" dirty="0" smtClean="0"/>
              <a:t>Systolic upstroke – gives information about inflow arteries</a:t>
            </a:r>
          </a:p>
          <a:p>
            <a:r>
              <a:rPr lang="en-NZ" sz="1800" dirty="0"/>
              <a:t>Sharp systolic upstroke </a:t>
            </a:r>
            <a:r>
              <a:rPr lang="en-NZ" sz="1800" dirty="0" smtClean="0"/>
              <a:t>suggests </a:t>
            </a:r>
            <a:r>
              <a:rPr lang="en-NZ" sz="1800" dirty="0"/>
              <a:t>absence of significant proximal arterial stenosis</a:t>
            </a:r>
          </a:p>
          <a:p>
            <a:r>
              <a:rPr lang="en-NZ" sz="1800" dirty="0" smtClean="0"/>
              <a:t>Important for ensuring that fistula will have adequate arterial inflow </a:t>
            </a:r>
          </a:p>
          <a:p>
            <a:r>
              <a:rPr lang="en-NZ" sz="1800" dirty="0" smtClean="0"/>
              <a:t>Damped or rounded systolic portion of the waveform suggests proximal arterial disease –  arterial tree needs to be completely scanned to check for stenosis/occlusion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492896"/>
            <a:ext cx="3384376"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eeform 5"/>
          <p:cNvSpPr/>
          <p:nvPr/>
        </p:nvSpPr>
        <p:spPr>
          <a:xfrm>
            <a:off x="6964219" y="2610492"/>
            <a:ext cx="257280" cy="312720"/>
          </a:xfrm>
          <a:custGeom>
            <a:avLst/>
            <a:gdLst>
              <a:gd name="connsiteX0" fmla="*/ 177169 w 257280"/>
              <a:gd name="connsiteY0" fmla="*/ 11796 h 312720"/>
              <a:gd name="connsiteX1" fmla="*/ 48700 w 257280"/>
              <a:gd name="connsiteY1" fmla="*/ 4239 h 312720"/>
              <a:gd name="connsiteX2" fmla="*/ 3358 w 257280"/>
              <a:gd name="connsiteY2" fmla="*/ 72252 h 312720"/>
              <a:gd name="connsiteX3" fmla="*/ 3358 w 257280"/>
              <a:gd name="connsiteY3" fmla="*/ 140265 h 312720"/>
              <a:gd name="connsiteX4" fmla="*/ 3358 w 257280"/>
              <a:gd name="connsiteY4" fmla="*/ 200721 h 312720"/>
              <a:gd name="connsiteX5" fmla="*/ 41143 w 257280"/>
              <a:gd name="connsiteY5" fmla="*/ 291406 h 312720"/>
              <a:gd name="connsiteX6" fmla="*/ 124270 w 257280"/>
              <a:gd name="connsiteY6" fmla="*/ 306520 h 312720"/>
              <a:gd name="connsiteX7" fmla="*/ 199841 w 257280"/>
              <a:gd name="connsiteY7" fmla="*/ 306520 h 312720"/>
              <a:gd name="connsiteX8" fmla="*/ 252740 w 257280"/>
              <a:gd name="connsiteY8" fmla="*/ 230949 h 312720"/>
              <a:gd name="connsiteX9" fmla="*/ 252740 w 257280"/>
              <a:gd name="connsiteY9" fmla="*/ 140265 h 312720"/>
              <a:gd name="connsiteX10" fmla="*/ 237626 w 257280"/>
              <a:gd name="connsiteY10" fmla="*/ 79809 h 312720"/>
              <a:gd name="connsiteX11" fmla="*/ 222512 w 257280"/>
              <a:gd name="connsiteY11" fmla="*/ 49581 h 312720"/>
              <a:gd name="connsiteX12" fmla="*/ 177169 w 257280"/>
              <a:gd name="connsiteY12" fmla="*/ 11796 h 31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280" h="312720">
                <a:moveTo>
                  <a:pt x="177169" y="11796"/>
                </a:moveTo>
                <a:cubicBezTo>
                  <a:pt x="148200" y="4239"/>
                  <a:pt x="77669" y="-5837"/>
                  <a:pt x="48700" y="4239"/>
                </a:cubicBezTo>
                <a:cubicBezTo>
                  <a:pt x="19731" y="14315"/>
                  <a:pt x="10915" y="49581"/>
                  <a:pt x="3358" y="72252"/>
                </a:cubicBezTo>
                <a:cubicBezTo>
                  <a:pt x="-4199" y="94923"/>
                  <a:pt x="3358" y="140265"/>
                  <a:pt x="3358" y="140265"/>
                </a:cubicBezTo>
                <a:cubicBezTo>
                  <a:pt x="3358" y="161676"/>
                  <a:pt x="-2939" y="175531"/>
                  <a:pt x="3358" y="200721"/>
                </a:cubicBezTo>
                <a:cubicBezTo>
                  <a:pt x="9655" y="225911"/>
                  <a:pt x="20991" y="273773"/>
                  <a:pt x="41143" y="291406"/>
                </a:cubicBezTo>
                <a:cubicBezTo>
                  <a:pt x="61295" y="309039"/>
                  <a:pt x="97820" y="304001"/>
                  <a:pt x="124270" y="306520"/>
                </a:cubicBezTo>
                <a:cubicBezTo>
                  <a:pt x="150720" y="309039"/>
                  <a:pt x="178430" y="319115"/>
                  <a:pt x="199841" y="306520"/>
                </a:cubicBezTo>
                <a:cubicBezTo>
                  <a:pt x="221252" y="293925"/>
                  <a:pt x="243924" y="258658"/>
                  <a:pt x="252740" y="230949"/>
                </a:cubicBezTo>
                <a:cubicBezTo>
                  <a:pt x="261556" y="203240"/>
                  <a:pt x="255259" y="165455"/>
                  <a:pt x="252740" y="140265"/>
                </a:cubicBezTo>
                <a:cubicBezTo>
                  <a:pt x="250221" y="115075"/>
                  <a:pt x="242664" y="94923"/>
                  <a:pt x="237626" y="79809"/>
                </a:cubicBezTo>
                <a:cubicBezTo>
                  <a:pt x="232588" y="64695"/>
                  <a:pt x="230069" y="58397"/>
                  <a:pt x="222512" y="49581"/>
                </a:cubicBezTo>
                <a:cubicBezTo>
                  <a:pt x="214955" y="40765"/>
                  <a:pt x="206138" y="19353"/>
                  <a:pt x="177169" y="11796"/>
                </a:cubicBezTo>
                <a:close/>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936" t="15559" b="11232"/>
          <a:stretch/>
        </p:blipFill>
        <p:spPr bwMode="auto">
          <a:xfrm>
            <a:off x="4499991" y="4653136"/>
            <a:ext cx="3779071" cy="1476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5994972" y="4950365"/>
            <a:ext cx="682447" cy="441051"/>
          </a:xfrm>
          <a:custGeom>
            <a:avLst/>
            <a:gdLst>
              <a:gd name="connsiteX0" fmla="*/ 568456 w 682447"/>
              <a:gd name="connsiteY0" fmla="*/ 161137 h 441051"/>
              <a:gd name="connsiteX1" fmla="*/ 160376 w 682447"/>
              <a:gd name="connsiteY1" fmla="*/ 2439 h 441051"/>
              <a:gd name="connsiteX2" fmla="*/ 9236 w 682447"/>
              <a:gd name="connsiteY2" fmla="*/ 78010 h 441051"/>
              <a:gd name="connsiteX3" fmla="*/ 62135 w 682447"/>
              <a:gd name="connsiteY3" fmla="*/ 251821 h 441051"/>
              <a:gd name="connsiteX4" fmla="*/ 432429 w 682447"/>
              <a:gd name="connsiteY4" fmla="*/ 425633 h 441051"/>
              <a:gd name="connsiteX5" fmla="*/ 659140 w 682447"/>
              <a:gd name="connsiteY5" fmla="*/ 425633 h 441051"/>
              <a:gd name="connsiteX6" fmla="*/ 674254 w 682447"/>
              <a:gd name="connsiteY6" fmla="*/ 365177 h 441051"/>
              <a:gd name="connsiteX7" fmla="*/ 651583 w 682447"/>
              <a:gd name="connsiteY7" fmla="*/ 206479 h 441051"/>
              <a:gd name="connsiteX8" fmla="*/ 568456 w 682447"/>
              <a:gd name="connsiteY8" fmla="*/ 161137 h 44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447" h="441051">
                <a:moveTo>
                  <a:pt x="568456" y="161137"/>
                </a:moveTo>
                <a:cubicBezTo>
                  <a:pt x="486588" y="127130"/>
                  <a:pt x="253579" y="16294"/>
                  <a:pt x="160376" y="2439"/>
                </a:cubicBezTo>
                <a:cubicBezTo>
                  <a:pt x="67173" y="-11416"/>
                  <a:pt x="25609" y="36446"/>
                  <a:pt x="9236" y="78010"/>
                </a:cubicBezTo>
                <a:cubicBezTo>
                  <a:pt x="-7137" y="119574"/>
                  <a:pt x="-8397" y="193884"/>
                  <a:pt x="62135" y="251821"/>
                </a:cubicBezTo>
                <a:cubicBezTo>
                  <a:pt x="132667" y="309758"/>
                  <a:pt x="332928" y="396664"/>
                  <a:pt x="432429" y="425633"/>
                </a:cubicBezTo>
                <a:cubicBezTo>
                  <a:pt x="531930" y="454602"/>
                  <a:pt x="618836" y="435709"/>
                  <a:pt x="659140" y="425633"/>
                </a:cubicBezTo>
                <a:cubicBezTo>
                  <a:pt x="699444" y="415557"/>
                  <a:pt x="675514" y="401703"/>
                  <a:pt x="674254" y="365177"/>
                </a:cubicBezTo>
                <a:cubicBezTo>
                  <a:pt x="672995" y="328651"/>
                  <a:pt x="669216" y="244264"/>
                  <a:pt x="651583" y="206479"/>
                </a:cubicBezTo>
                <a:cubicBezTo>
                  <a:pt x="633950" y="168694"/>
                  <a:pt x="650324" y="195144"/>
                  <a:pt x="568456" y="161137"/>
                </a:cubicBezTo>
                <a:close/>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488913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1115616" y="2039197"/>
            <a:ext cx="2460888" cy="3697471"/>
          </a:xfrm>
          <a:prstGeom prst="rect">
            <a:avLst/>
          </a:prstGeom>
        </p:spPr>
        <p:txBody>
          <a:bodyPr vert="horz" lIns="91440" tIns="45720" rIns="91440" bIns="45720" rtlCol="0" anchor="t">
            <a:normAutofit fontScale="62500" lnSpcReduction="2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r>
              <a:rPr lang="en-NZ" dirty="0" smtClean="0"/>
              <a:t>Length of diastolic phase and direction of flow in diastole depends on distal vessels</a:t>
            </a:r>
          </a:p>
          <a:p>
            <a:pPr marL="0" indent="0">
              <a:buNone/>
            </a:pPr>
            <a:endParaRPr lang="en-NZ" dirty="0" smtClean="0"/>
          </a:p>
          <a:p>
            <a:r>
              <a:rPr lang="en-NZ" dirty="0" smtClean="0"/>
              <a:t>Plenty of </a:t>
            </a:r>
            <a:r>
              <a:rPr lang="en-NZ" dirty="0" err="1" smtClean="0"/>
              <a:t>antegrade</a:t>
            </a:r>
            <a:r>
              <a:rPr lang="en-NZ" dirty="0" smtClean="0"/>
              <a:t> flow in diastole = low resistance vessels distally: patent fistula, or vasodilation distally</a:t>
            </a:r>
          </a:p>
          <a:p>
            <a:endParaRPr lang="en-NZ" dirty="0"/>
          </a:p>
          <a:p>
            <a:pPr marL="0" indent="0">
              <a:buNone/>
            </a:pPr>
            <a:endParaRPr lang="en-NZ" dirty="0" smtClean="0"/>
          </a:p>
          <a:p>
            <a:r>
              <a:rPr lang="en-NZ" dirty="0" smtClean="0"/>
              <a:t>Minimal or retrograde flow in diastole= high resistance vessels distally:  absence of a patent fistula or  vasoconstriction distally </a:t>
            </a:r>
            <a:endParaRPr lang="en-NZ" dirty="0"/>
          </a:p>
        </p:txBody>
      </p:sp>
      <p:sp>
        <p:nvSpPr>
          <p:cNvPr id="6" name="Title 1"/>
          <p:cNvSpPr txBox="1">
            <a:spLocks/>
          </p:cNvSpPr>
          <p:nvPr/>
        </p:nvSpPr>
        <p:spPr>
          <a:xfrm>
            <a:off x="1115616" y="836712"/>
            <a:ext cx="6965245" cy="1202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3600" dirty="0" smtClean="0"/>
              <a:t>PW Doppler Arterial Waveforms- Diastolic Phase Interpretation</a:t>
            </a:r>
            <a:endParaRPr lang="en-NZ" sz="36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132856"/>
            <a:ext cx="4649713" cy="1884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084" y="4217126"/>
            <a:ext cx="4730899" cy="1412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9"/>
          <p:cNvSpPr/>
          <p:nvPr/>
        </p:nvSpPr>
        <p:spPr>
          <a:xfrm>
            <a:off x="4093248" y="3151916"/>
            <a:ext cx="840706" cy="754280"/>
          </a:xfrm>
          <a:custGeom>
            <a:avLst/>
            <a:gdLst>
              <a:gd name="connsiteX0" fmla="*/ 395625 w 840706"/>
              <a:gd name="connsiteY0" fmla="*/ 6920 h 754280"/>
              <a:gd name="connsiteX1" fmla="*/ 32888 w 840706"/>
              <a:gd name="connsiteY1" fmla="*/ 14477 h 754280"/>
              <a:gd name="connsiteX2" fmla="*/ 17773 w 840706"/>
              <a:gd name="connsiteY2" fmla="*/ 165618 h 754280"/>
              <a:gd name="connsiteX3" fmla="*/ 40445 w 840706"/>
              <a:gd name="connsiteY3" fmla="*/ 513241 h 754280"/>
              <a:gd name="connsiteX4" fmla="*/ 153800 w 840706"/>
              <a:gd name="connsiteY4" fmla="*/ 732395 h 754280"/>
              <a:gd name="connsiteX5" fmla="*/ 614778 w 840706"/>
              <a:gd name="connsiteY5" fmla="*/ 739952 h 754280"/>
              <a:gd name="connsiteX6" fmla="*/ 826375 w 840706"/>
              <a:gd name="connsiteY6" fmla="*/ 724838 h 754280"/>
              <a:gd name="connsiteX7" fmla="*/ 818818 w 840706"/>
              <a:gd name="connsiteY7" fmla="*/ 399886 h 754280"/>
              <a:gd name="connsiteX8" fmla="*/ 796147 w 840706"/>
              <a:gd name="connsiteY8" fmla="*/ 210960 h 754280"/>
              <a:gd name="connsiteX9" fmla="*/ 796147 w 840706"/>
              <a:gd name="connsiteY9" fmla="*/ 82491 h 754280"/>
              <a:gd name="connsiteX10" fmla="*/ 697906 w 840706"/>
              <a:gd name="connsiteY10" fmla="*/ 22034 h 754280"/>
              <a:gd name="connsiteX11" fmla="*/ 395625 w 840706"/>
              <a:gd name="connsiteY11" fmla="*/ 6920 h 75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706" h="754280">
                <a:moveTo>
                  <a:pt x="395625" y="6920"/>
                </a:moveTo>
                <a:cubicBezTo>
                  <a:pt x="284789" y="5661"/>
                  <a:pt x="95863" y="-11973"/>
                  <a:pt x="32888" y="14477"/>
                </a:cubicBezTo>
                <a:cubicBezTo>
                  <a:pt x="-30087" y="40927"/>
                  <a:pt x="16514" y="82491"/>
                  <a:pt x="17773" y="165618"/>
                </a:cubicBezTo>
                <a:cubicBezTo>
                  <a:pt x="19032" y="248745"/>
                  <a:pt x="17774" y="418778"/>
                  <a:pt x="40445" y="513241"/>
                </a:cubicBezTo>
                <a:cubicBezTo>
                  <a:pt x="63116" y="607704"/>
                  <a:pt x="58078" y="694610"/>
                  <a:pt x="153800" y="732395"/>
                </a:cubicBezTo>
                <a:cubicBezTo>
                  <a:pt x="249522" y="770180"/>
                  <a:pt x="502682" y="741211"/>
                  <a:pt x="614778" y="739952"/>
                </a:cubicBezTo>
                <a:cubicBezTo>
                  <a:pt x="726874" y="738693"/>
                  <a:pt x="792368" y="781516"/>
                  <a:pt x="826375" y="724838"/>
                </a:cubicBezTo>
                <a:cubicBezTo>
                  <a:pt x="860382" y="668160"/>
                  <a:pt x="823856" y="485532"/>
                  <a:pt x="818818" y="399886"/>
                </a:cubicBezTo>
                <a:cubicBezTo>
                  <a:pt x="813780" y="314240"/>
                  <a:pt x="799925" y="263859"/>
                  <a:pt x="796147" y="210960"/>
                </a:cubicBezTo>
                <a:cubicBezTo>
                  <a:pt x="792369" y="158061"/>
                  <a:pt x="812521" y="113979"/>
                  <a:pt x="796147" y="82491"/>
                </a:cubicBezTo>
                <a:cubicBezTo>
                  <a:pt x="779774" y="51003"/>
                  <a:pt x="772217" y="34629"/>
                  <a:pt x="697906" y="22034"/>
                </a:cubicBezTo>
                <a:cubicBezTo>
                  <a:pt x="623595" y="9439"/>
                  <a:pt x="506461" y="8179"/>
                  <a:pt x="395625" y="6920"/>
                </a:cubicBezTo>
                <a:close/>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Freeform 10"/>
          <p:cNvSpPr/>
          <p:nvPr/>
        </p:nvSpPr>
        <p:spPr>
          <a:xfrm>
            <a:off x="4131212" y="5105460"/>
            <a:ext cx="488582" cy="475219"/>
          </a:xfrm>
          <a:custGeom>
            <a:avLst/>
            <a:gdLst>
              <a:gd name="connsiteX0" fmla="*/ 242723 w 487328"/>
              <a:gd name="connsiteY0" fmla="*/ 64 h 600664"/>
              <a:gd name="connsiteX1" fmla="*/ 46241 w 487328"/>
              <a:gd name="connsiteY1" fmla="*/ 151205 h 600664"/>
              <a:gd name="connsiteX2" fmla="*/ 23570 w 487328"/>
              <a:gd name="connsiteY2" fmla="*/ 491271 h 600664"/>
              <a:gd name="connsiteX3" fmla="*/ 333408 w 487328"/>
              <a:gd name="connsiteY3" fmla="*/ 597069 h 600664"/>
              <a:gd name="connsiteX4" fmla="*/ 484548 w 487328"/>
              <a:gd name="connsiteY4" fmla="*/ 385473 h 600664"/>
              <a:gd name="connsiteX5" fmla="*/ 416535 w 487328"/>
              <a:gd name="connsiteY5" fmla="*/ 166319 h 600664"/>
              <a:gd name="connsiteX6" fmla="*/ 242723 w 487328"/>
              <a:gd name="connsiteY6" fmla="*/ 64 h 600664"/>
              <a:gd name="connsiteX0" fmla="*/ 282090 w 488582"/>
              <a:gd name="connsiteY0" fmla="*/ 25760 h 475219"/>
              <a:gd name="connsiteX1" fmla="*/ 47823 w 488582"/>
              <a:gd name="connsiteY1" fmla="*/ 25760 h 475219"/>
              <a:gd name="connsiteX2" fmla="*/ 25152 w 488582"/>
              <a:gd name="connsiteY2" fmla="*/ 365826 h 475219"/>
              <a:gd name="connsiteX3" fmla="*/ 334990 w 488582"/>
              <a:gd name="connsiteY3" fmla="*/ 471624 h 475219"/>
              <a:gd name="connsiteX4" fmla="*/ 486130 w 488582"/>
              <a:gd name="connsiteY4" fmla="*/ 260028 h 475219"/>
              <a:gd name="connsiteX5" fmla="*/ 418117 w 488582"/>
              <a:gd name="connsiteY5" fmla="*/ 40874 h 475219"/>
              <a:gd name="connsiteX6" fmla="*/ 282090 w 488582"/>
              <a:gd name="connsiteY6" fmla="*/ 25760 h 47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582" h="475219">
                <a:moveTo>
                  <a:pt x="282090" y="25760"/>
                </a:moveTo>
                <a:cubicBezTo>
                  <a:pt x="220374" y="23241"/>
                  <a:pt x="90646" y="-30918"/>
                  <a:pt x="47823" y="25760"/>
                </a:cubicBezTo>
                <a:cubicBezTo>
                  <a:pt x="5000" y="82438"/>
                  <a:pt x="-22709" y="291515"/>
                  <a:pt x="25152" y="365826"/>
                </a:cubicBezTo>
                <a:cubicBezTo>
                  <a:pt x="73013" y="440137"/>
                  <a:pt x="258160" y="489257"/>
                  <a:pt x="334990" y="471624"/>
                </a:cubicBezTo>
                <a:cubicBezTo>
                  <a:pt x="411820" y="453991"/>
                  <a:pt x="472276" y="331820"/>
                  <a:pt x="486130" y="260028"/>
                </a:cubicBezTo>
                <a:cubicBezTo>
                  <a:pt x="499984" y="188236"/>
                  <a:pt x="452124" y="79919"/>
                  <a:pt x="418117" y="40874"/>
                </a:cubicBezTo>
                <a:cubicBezTo>
                  <a:pt x="384110" y="1829"/>
                  <a:pt x="343806" y="28279"/>
                  <a:pt x="282090" y="25760"/>
                </a:cubicBezTo>
                <a:close/>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19501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Inflow artery – look for sharp systolic upstroke</a:t>
            </a:r>
            <a:endParaRPr lang="en-NZ" dirty="0"/>
          </a:p>
        </p:txBody>
      </p:sp>
      <p:pic>
        <p:nvPicPr>
          <p:cNvPr id="102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047" r="12424"/>
          <a:stretch/>
        </p:blipFill>
        <p:spPr bwMode="auto">
          <a:xfrm>
            <a:off x="1095768" y="2060848"/>
            <a:ext cx="3774825" cy="360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p:nvPr/>
        </p:nvPicPr>
        <p:blipFill rotWithShape="1">
          <a:blip r:embed="rId3"/>
          <a:srcRect l="23768" t="43915" r="9074" b="-1516"/>
          <a:stretch/>
        </p:blipFill>
        <p:spPr>
          <a:xfrm>
            <a:off x="5219970" y="2047954"/>
            <a:ext cx="2664296" cy="3670906"/>
          </a:xfrm>
          <a:prstGeom prst="rect">
            <a:avLst/>
          </a:prstGeom>
        </p:spPr>
      </p:pic>
      <p:sp>
        <p:nvSpPr>
          <p:cNvPr id="5" name="TextBox 4"/>
          <p:cNvSpPr txBox="1"/>
          <p:nvPr/>
        </p:nvSpPr>
        <p:spPr>
          <a:xfrm>
            <a:off x="971600" y="5589240"/>
            <a:ext cx="7128791" cy="646331"/>
          </a:xfrm>
          <a:prstGeom prst="rect">
            <a:avLst/>
          </a:prstGeom>
          <a:noFill/>
        </p:spPr>
        <p:txBody>
          <a:bodyPr wrap="square" rtlCol="0">
            <a:spAutoFit/>
          </a:bodyPr>
          <a:lstStyle/>
          <a:p>
            <a:r>
              <a:rPr lang="en-NZ" dirty="0" smtClean="0"/>
              <a:t>Both of these waveforms demonstrate normal sharp systolic upstroke, although diastolic phases are markedly different</a:t>
            </a:r>
            <a:endParaRPr lang="en-NZ" dirty="0"/>
          </a:p>
        </p:txBody>
      </p:sp>
    </p:spTree>
    <p:extLst>
      <p:ext uri="{BB962C8B-B14F-4D97-AF65-F5344CB8AC3E}">
        <p14:creationId xmlns:p14="http://schemas.microsoft.com/office/powerpoint/2010/main" val="912672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Damped/Rounded Systolic Upstroke = trouble</a:t>
            </a:r>
            <a:endParaRPr lang="en-NZ"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2204864"/>
            <a:ext cx="6196013" cy="260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1463039" y="5013176"/>
            <a:ext cx="6196405" cy="1069932"/>
          </a:xfrm>
          <a:prstGeom prst="rect">
            <a:avLst/>
          </a:prstGeom>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r>
              <a:rPr lang="en-NZ" dirty="0" smtClean="0"/>
              <a:t>Rounded systolic peak, suggests arterial inflow problem proximal to this point</a:t>
            </a:r>
            <a:endParaRPr lang="en-NZ" dirty="0"/>
          </a:p>
        </p:txBody>
      </p:sp>
    </p:spTree>
    <p:extLst>
      <p:ext uri="{BB962C8B-B14F-4D97-AF65-F5344CB8AC3E}">
        <p14:creationId xmlns:p14="http://schemas.microsoft.com/office/powerpoint/2010/main" val="17835609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70331"/>
            <a:ext cx="6965245" cy="1202485"/>
          </a:xfrm>
        </p:spPr>
        <p:txBody>
          <a:bodyPr>
            <a:normAutofit/>
          </a:bodyPr>
          <a:lstStyle/>
          <a:p>
            <a:r>
              <a:rPr lang="en-NZ" sz="3200" dirty="0" smtClean="0"/>
              <a:t>Arterial waveform – </a:t>
            </a:r>
            <a:br>
              <a:rPr lang="en-NZ" sz="3200" dirty="0" smtClean="0"/>
            </a:br>
            <a:r>
              <a:rPr lang="en-NZ" sz="3200" dirty="0" smtClean="0"/>
              <a:t>low resistance, patent fistula distally</a:t>
            </a:r>
            <a:endParaRPr lang="en-NZ" sz="3200" dirty="0"/>
          </a:p>
        </p:txBody>
      </p:sp>
      <p:sp>
        <p:nvSpPr>
          <p:cNvPr id="3" name="Content Placeholder 2"/>
          <p:cNvSpPr>
            <a:spLocks noGrp="1"/>
          </p:cNvSpPr>
          <p:nvPr>
            <p:ph idx="1"/>
          </p:nvPr>
        </p:nvSpPr>
        <p:spPr>
          <a:xfrm>
            <a:off x="1043608" y="4869160"/>
            <a:ext cx="7056784" cy="1152128"/>
          </a:xfrm>
        </p:spPr>
        <p:txBody>
          <a:bodyPr>
            <a:normAutofit fontScale="77500" lnSpcReduction="20000"/>
          </a:bodyPr>
          <a:lstStyle/>
          <a:p>
            <a:r>
              <a:rPr lang="en-NZ" dirty="0" smtClean="0"/>
              <a:t>Low resistance diastolic portion of waveform characteristic of patent fistula distally.  </a:t>
            </a:r>
          </a:p>
          <a:p>
            <a:r>
              <a:rPr lang="en-NZ" dirty="0" smtClean="0"/>
              <a:t>High resistance waveform in an artery</a:t>
            </a:r>
          </a:p>
          <a:p>
            <a:pPr marL="0" indent="0">
              <a:buNone/>
            </a:pPr>
            <a:r>
              <a:rPr lang="en-NZ" dirty="0"/>
              <a:t> </a:t>
            </a:r>
            <a:r>
              <a:rPr lang="en-NZ" dirty="0" smtClean="0"/>
              <a:t>    supplying an AVF would be abnormal</a:t>
            </a:r>
            <a:endParaRPr lang="en-NZ" dirty="0"/>
          </a:p>
        </p:txBody>
      </p:sp>
      <p:pic>
        <p:nvPicPr>
          <p:cNvPr id="5" name="Picture 4"/>
          <p:cNvPicPr/>
          <p:nvPr/>
        </p:nvPicPr>
        <p:blipFill rotWithShape="1">
          <a:blip r:embed="rId2"/>
          <a:srcRect t="15712" r="10447"/>
          <a:stretch/>
        </p:blipFill>
        <p:spPr>
          <a:xfrm>
            <a:off x="2051692" y="1700808"/>
            <a:ext cx="4787229" cy="3156942"/>
          </a:xfrm>
          <a:prstGeom prst="rect">
            <a:avLst/>
          </a:prstGeom>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342" t="9460" b="7950"/>
          <a:stretch/>
        </p:blipFill>
        <p:spPr bwMode="auto">
          <a:xfrm>
            <a:off x="5292080" y="5517232"/>
            <a:ext cx="2638425" cy="741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2357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23728" y="764704"/>
            <a:ext cx="6048671" cy="1202485"/>
          </a:xfrm>
          <a:solidFill>
            <a:schemeClr val="bg1"/>
          </a:solidFill>
        </p:spPr>
        <p:txBody>
          <a:bodyPr/>
          <a:lstStyle/>
          <a:p>
            <a:r>
              <a:rPr lang="en-NZ" dirty="0" smtClean="0"/>
              <a:t>Mapping Scan</a:t>
            </a:r>
            <a:endParaRPr lang="en-NZ" dirty="0"/>
          </a:p>
        </p:txBody>
      </p:sp>
      <p:sp>
        <p:nvSpPr>
          <p:cNvPr id="3" name="Content Placeholder 2"/>
          <p:cNvSpPr>
            <a:spLocks noGrp="1"/>
          </p:cNvSpPr>
          <p:nvPr>
            <p:ph idx="1"/>
          </p:nvPr>
        </p:nvSpPr>
        <p:spPr>
          <a:xfrm>
            <a:off x="1543844" y="2708920"/>
            <a:ext cx="6196405" cy="3603812"/>
          </a:xfrm>
        </p:spPr>
        <p:txBody>
          <a:bodyPr/>
          <a:lstStyle/>
          <a:p>
            <a:r>
              <a:rPr lang="en-NZ" dirty="0" smtClean="0"/>
              <a:t>Superficial vein at least 3mm </a:t>
            </a:r>
            <a:r>
              <a:rPr lang="en-NZ" dirty="0" err="1" smtClean="0"/>
              <a:t>dia</a:t>
            </a:r>
            <a:endParaRPr lang="en-NZ" dirty="0" smtClean="0"/>
          </a:p>
          <a:p>
            <a:pPr marL="0" indent="0">
              <a:buNone/>
            </a:pPr>
            <a:endParaRPr lang="en-NZ" dirty="0" smtClean="0"/>
          </a:p>
          <a:p>
            <a:r>
              <a:rPr lang="en-NZ" dirty="0" smtClean="0"/>
              <a:t>Patent artery with sharp systolic upstroke </a:t>
            </a:r>
          </a:p>
          <a:p>
            <a:pPr marL="0" indent="0">
              <a:buNone/>
            </a:pPr>
            <a:endParaRPr lang="en-NZ" dirty="0" smtClean="0"/>
          </a:p>
          <a:p>
            <a:r>
              <a:rPr lang="en-NZ" dirty="0" smtClean="0"/>
              <a:t>No suspicion of central vein stenosis</a:t>
            </a:r>
            <a:endParaRPr lang="en-N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764704"/>
            <a:ext cx="1800200"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3894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883226"/>
          </a:xfrm>
        </p:spPr>
        <p:txBody>
          <a:bodyPr>
            <a:normAutofit fontScale="90000"/>
          </a:bodyPr>
          <a:lstStyle/>
          <a:p>
            <a:r>
              <a:rPr lang="en-NZ" dirty="0" smtClean="0"/>
              <a:t>Post creation AVF check scan</a:t>
            </a:r>
            <a:endParaRPr lang="en-NZ" dirty="0"/>
          </a:p>
        </p:txBody>
      </p:sp>
      <p:sp>
        <p:nvSpPr>
          <p:cNvPr id="3" name="Content Placeholder 2"/>
          <p:cNvSpPr>
            <a:spLocks noGrp="1"/>
          </p:cNvSpPr>
          <p:nvPr>
            <p:ph idx="1"/>
          </p:nvPr>
        </p:nvSpPr>
        <p:spPr>
          <a:xfrm>
            <a:off x="5796136" y="1700808"/>
            <a:ext cx="2376264" cy="4294479"/>
          </a:xfrm>
        </p:spPr>
        <p:txBody>
          <a:bodyPr>
            <a:normAutofit fontScale="92500" lnSpcReduction="10000"/>
          </a:bodyPr>
          <a:lstStyle/>
          <a:p>
            <a:r>
              <a:rPr lang="en-NZ" dirty="0" smtClean="0"/>
              <a:t>Patent with arterialised flow</a:t>
            </a:r>
          </a:p>
          <a:p>
            <a:r>
              <a:rPr lang="en-NZ" dirty="0" smtClean="0"/>
              <a:t>Good calibre (~5mm </a:t>
            </a:r>
            <a:r>
              <a:rPr lang="en-NZ" dirty="0" err="1" smtClean="0"/>
              <a:t>dia</a:t>
            </a:r>
            <a:r>
              <a:rPr lang="en-NZ" dirty="0" smtClean="0"/>
              <a:t>)</a:t>
            </a:r>
          </a:p>
          <a:p>
            <a:r>
              <a:rPr lang="en-NZ" dirty="0" smtClean="0"/>
              <a:t>Reasonable velocity</a:t>
            </a:r>
          </a:p>
          <a:p>
            <a:r>
              <a:rPr lang="en-NZ" dirty="0" smtClean="0">
                <a:solidFill>
                  <a:srgbClr val="FF0000"/>
                </a:solidFill>
              </a:rPr>
              <a:t>LOW RESISTANCE </a:t>
            </a:r>
            <a:r>
              <a:rPr lang="en-NZ" dirty="0" smtClean="0"/>
              <a:t>waveforms – indicate good  outflow for the AVF</a:t>
            </a:r>
            <a:endParaRPr lang="en-NZ" dirty="0"/>
          </a:p>
        </p:txBody>
      </p:sp>
      <p:pic>
        <p:nvPicPr>
          <p:cNvPr id="4" name="Picture 3"/>
          <p:cNvPicPr/>
          <p:nvPr/>
        </p:nvPicPr>
        <p:blipFill rotWithShape="1">
          <a:blip r:embed="rId2"/>
          <a:srcRect t="1058"/>
          <a:stretch/>
        </p:blipFill>
        <p:spPr>
          <a:xfrm>
            <a:off x="827584" y="1746250"/>
            <a:ext cx="4627984" cy="4249038"/>
          </a:xfrm>
          <a:prstGeom prst="rect">
            <a:avLst/>
          </a:prstGeom>
        </p:spPr>
      </p:pic>
      <p:sp>
        <p:nvSpPr>
          <p:cNvPr id="5" name="Freeform 4"/>
          <p:cNvSpPr/>
          <p:nvPr/>
        </p:nvSpPr>
        <p:spPr>
          <a:xfrm>
            <a:off x="3073730" y="4194035"/>
            <a:ext cx="562614" cy="971103"/>
          </a:xfrm>
          <a:custGeom>
            <a:avLst/>
            <a:gdLst>
              <a:gd name="connsiteX0" fmla="*/ 469570 w 562614"/>
              <a:gd name="connsiteY0" fmla="*/ 35065 h 971103"/>
              <a:gd name="connsiteX1" fmla="*/ 31420 w 562614"/>
              <a:gd name="connsiteY1" fmla="*/ 101740 h 971103"/>
              <a:gd name="connsiteX2" fmla="*/ 88570 w 562614"/>
              <a:gd name="connsiteY2" fmla="*/ 882790 h 971103"/>
              <a:gd name="connsiteX3" fmla="*/ 517195 w 562614"/>
              <a:gd name="connsiteY3" fmla="*/ 892315 h 971103"/>
              <a:gd name="connsiteX4" fmla="*/ 545770 w 562614"/>
              <a:gd name="connsiteY4" fmla="*/ 339865 h 971103"/>
              <a:gd name="connsiteX5" fmla="*/ 469570 w 562614"/>
              <a:gd name="connsiteY5" fmla="*/ 35065 h 97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614" h="971103">
                <a:moveTo>
                  <a:pt x="469570" y="35065"/>
                </a:moveTo>
                <a:cubicBezTo>
                  <a:pt x="383845" y="-4622"/>
                  <a:pt x="94920" y="-39548"/>
                  <a:pt x="31420" y="101740"/>
                </a:cubicBezTo>
                <a:cubicBezTo>
                  <a:pt x="-32080" y="243028"/>
                  <a:pt x="7607" y="751028"/>
                  <a:pt x="88570" y="882790"/>
                </a:cubicBezTo>
                <a:cubicBezTo>
                  <a:pt x="169532" y="1014553"/>
                  <a:pt x="440995" y="982802"/>
                  <a:pt x="517195" y="892315"/>
                </a:cubicBezTo>
                <a:cubicBezTo>
                  <a:pt x="593395" y="801828"/>
                  <a:pt x="552120" y="484327"/>
                  <a:pt x="545770" y="339865"/>
                </a:cubicBezTo>
                <a:cubicBezTo>
                  <a:pt x="539420" y="195403"/>
                  <a:pt x="555295" y="74752"/>
                  <a:pt x="469570" y="35065"/>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7502481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Post creation AVF check scan</a:t>
            </a:r>
            <a:endParaRPr lang="en-NZ" dirty="0"/>
          </a:p>
        </p:txBody>
      </p:sp>
      <p:sp>
        <p:nvSpPr>
          <p:cNvPr id="3" name="Content Placeholder 2"/>
          <p:cNvSpPr>
            <a:spLocks noGrp="1"/>
          </p:cNvSpPr>
          <p:nvPr>
            <p:ph idx="1"/>
          </p:nvPr>
        </p:nvSpPr>
        <p:spPr>
          <a:xfrm>
            <a:off x="1187624" y="5301208"/>
            <a:ext cx="6183789" cy="637885"/>
          </a:xfrm>
        </p:spPr>
        <p:txBody>
          <a:bodyPr>
            <a:normAutofit fontScale="92500" lnSpcReduction="20000"/>
          </a:bodyPr>
          <a:lstStyle/>
          <a:p>
            <a:r>
              <a:rPr lang="en-NZ" dirty="0" smtClean="0"/>
              <a:t>Low resistance flow and good calibre of proximal AVF</a:t>
            </a:r>
            <a:endParaRPr lang="en-NZ" dirty="0"/>
          </a:p>
        </p:txBody>
      </p:sp>
      <p:pic>
        <p:nvPicPr>
          <p:cNvPr id="4" name="Picture 3"/>
          <p:cNvPicPr/>
          <p:nvPr/>
        </p:nvPicPr>
        <p:blipFill rotWithShape="1">
          <a:blip r:embed="rId2"/>
          <a:srcRect l="2183" t="8277" r="2177"/>
          <a:stretch/>
        </p:blipFill>
        <p:spPr>
          <a:xfrm>
            <a:off x="827585" y="2013967"/>
            <a:ext cx="3672408" cy="3048392"/>
          </a:xfrm>
          <a:prstGeom prst="rect">
            <a:avLst/>
          </a:prstGeom>
        </p:spPr>
      </p:pic>
      <p:pic>
        <p:nvPicPr>
          <p:cNvPr id="5" name="Picture 4"/>
          <p:cNvPicPr/>
          <p:nvPr/>
        </p:nvPicPr>
        <p:blipFill rotWithShape="1">
          <a:blip r:embed="rId3"/>
          <a:srcRect l="1843" t="7795" r="1882"/>
          <a:stretch/>
        </p:blipFill>
        <p:spPr>
          <a:xfrm>
            <a:off x="4716016" y="2013967"/>
            <a:ext cx="3632795" cy="3048392"/>
          </a:xfrm>
          <a:prstGeom prst="rect">
            <a:avLst/>
          </a:prstGeom>
        </p:spPr>
      </p:pic>
    </p:spTree>
    <p:extLst>
      <p:ext uri="{BB962C8B-B14F-4D97-AF65-F5344CB8AC3E}">
        <p14:creationId xmlns:p14="http://schemas.microsoft.com/office/powerpoint/2010/main" val="35299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cs typeface="Arial" panose="020B0604020202020204" pitchFamily="34" charset="0"/>
              </a:rPr>
              <a:t>Scanning for Vascular Access –It’s a team effort</a:t>
            </a:r>
            <a:endParaRPr lang="en-NZ" dirty="0">
              <a:cs typeface="Arial" panose="020B0604020202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892" y="2119313"/>
            <a:ext cx="5401579" cy="3603625"/>
          </a:xfrm>
        </p:spPr>
      </p:pic>
    </p:spTree>
    <p:extLst>
      <p:ext uri="{BB962C8B-B14F-4D97-AF65-F5344CB8AC3E}">
        <p14:creationId xmlns:p14="http://schemas.microsoft.com/office/powerpoint/2010/main" val="4003463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Post creation AVF check scan</a:t>
            </a:r>
            <a:endParaRPr lang="en-NZ" dirty="0"/>
          </a:p>
        </p:txBody>
      </p:sp>
      <p:sp>
        <p:nvSpPr>
          <p:cNvPr id="3" name="Content Placeholder 2"/>
          <p:cNvSpPr>
            <a:spLocks noGrp="1"/>
          </p:cNvSpPr>
          <p:nvPr>
            <p:ph idx="1"/>
          </p:nvPr>
        </p:nvSpPr>
        <p:spPr>
          <a:xfrm>
            <a:off x="1475656" y="5373215"/>
            <a:ext cx="6183789" cy="576065"/>
          </a:xfrm>
        </p:spPr>
        <p:txBody>
          <a:bodyPr>
            <a:normAutofit fontScale="92500"/>
          </a:bodyPr>
          <a:lstStyle/>
          <a:p>
            <a:r>
              <a:rPr lang="en-NZ" dirty="0" smtClean="0"/>
              <a:t>Size and depth of AVF where needling will occur</a:t>
            </a:r>
            <a:endParaRPr lang="en-NZ" dirty="0"/>
          </a:p>
        </p:txBody>
      </p:sp>
      <p:pic>
        <p:nvPicPr>
          <p:cNvPr id="4" name="Picture 3"/>
          <p:cNvPicPr/>
          <p:nvPr/>
        </p:nvPicPr>
        <p:blipFill>
          <a:blip r:embed="rId2"/>
          <a:stretch>
            <a:fillRect/>
          </a:stretch>
        </p:blipFill>
        <p:spPr>
          <a:xfrm>
            <a:off x="2051720" y="1983135"/>
            <a:ext cx="5184576" cy="3240360"/>
          </a:xfrm>
          <a:prstGeom prst="rect">
            <a:avLst/>
          </a:prstGeom>
        </p:spPr>
      </p:pic>
      <p:sp>
        <p:nvSpPr>
          <p:cNvPr id="5" name="Freeform 4"/>
          <p:cNvSpPr/>
          <p:nvPr/>
        </p:nvSpPr>
        <p:spPr>
          <a:xfrm>
            <a:off x="1955980" y="4649612"/>
            <a:ext cx="1032537" cy="792078"/>
          </a:xfrm>
          <a:custGeom>
            <a:avLst/>
            <a:gdLst>
              <a:gd name="connsiteX0" fmla="*/ 729973 w 1127690"/>
              <a:gd name="connsiteY0" fmla="*/ 65529 h 751451"/>
              <a:gd name="connsiteX1" fmla="*/ 202923 w 1127690"/>
              <a:gd name="connsiteY1" fmla="*/ 46479 h 751451"/>
              <a:gd name="connsiteX2" fmla="*/ 31473 w 1127690"/>
              <a:gd name="connsiteY2" fmla="*/ 471929 h 751451"/>
              <a:gd name="connsiteX3" fmla="*/ 793473 w 1127690"/>
              <a:gd name="connsiteY3" fmla="*/ 751329 h 751451"/>
              <a:gd name="connsiteX4" fmla="*/ 1085573 w 1127690"/>
              <a:gd name="connsiteY4" fmla="*/ 440179 h 751451"/>
              <a:gd name="connsiteX5" fmla="*/ 1104623 w 1127690"/>
              <a:gd name="connsiteY5" fmla="*/ 122679 h 751451"/>
              <a:gd name="connsiteX6" fmla="*/ 882373 w 1127690"/>
              <a:gd name="connsiteY6" fmla="*/ 2029 h 751451"/>
              <a:gd name="connsiteX7" fmla="*/ 729973 w 1127690"/>
              <a:gd name="connsiteY7" fmla="*/ 65529 h 751451"/>
              <a:gd name="connsiteX0" fmla="*/ 723501 w 1127568"/>
              <a:gd name="connsiteY0" fmla="*/ 1998 h 783170"/>
              <a:gd name="connsiteX1" fmla="*/ 202801 w 1127568"/>
              <a:gd name="connsiteY1" fmla="*/ 78198 h 783170"/>
              <a:gd name="connsiteX2" fmla="*/ 31351 w 1127568"/>
              <a:gd name="connsiteY2" fmla="*/ 503648 h 783170"/>
              <a:gd name="connsiteX3" fmla="*/ 793351 w 1127568"/>
              <a:gd name="connsiteY3" fmla="*/ 783048 h 783170"/>
              <a:gd name="connsiteX4" fmla="*/ 1085451 w 1127568"/>
              <a:gd name="connsiteY4" fmla="*/ 471898 h 783170"/>
              <a:gd name="connsiteX5" fmla="*/ 1104501 w 1127568"/>
              <a:gd name="connsiteY5" fmla="*/ 154398 h 783170"/>
              <a:gd name="connsiteX6" fmla="*/ 882251 w 1127568"/>
              <a:gd name="connsiteY6" fmla="*/ 33748 h 783170"/>
              <a:gd name="connsiteX7" fmla="*/ 723501 w 1127568"/>
              <a:gd name="connsiteY7" fmla="*/ 1998 h 783170"/>
              <a:gd name="connsiteX0" fmla="*/ 723501 w 1127568"/>
              <a:gd name="connsiteY0" fmla="*/ 4938 h 786110"/>
              <a:gd name="connsiteX1" fmla="*/ 202801 w 1127568"/>
              <a:gd name="connsiteY1" fmla="*/ 81138 h 786110"/>
              <a:gd name="connsiteX2" fmla="*/ 31351 w 1127568"/>
              <a:gd name="connsiteY2" fmla="*/ 506588 h 786110"/>
              <a:gd name="connsiteX3" fmla="*/ 793351 w 1127568"/>
              <a:gd name="connsiteY3" fmla="*/ 785988 h 786110"/>
              <a:gd name="connsiteX4" fmla="*/ 1085451 w 1127568"/>
              <a:gd name="connsiteY4" fmla="*/ 474838 h 786110"/>
              <a:gd name="connsiteX5" fmla="*/ 1104501 w 1127568"/>
              <a:gd name="connsiteY5" fmla="*/ 157338 h 786110"/>
              <a:gd name="connsiteX6" fmla="*/ 907651 w 1127568"/>
              <a:gd name="connsiteY6" fmla="*/ 23988 h 786110"/>
              <a:gd name="connsiteX7" fmla="*/ 723501 w 1127568"/>
              <a:gd name="connsiteY7" fmla="*/ 4938 h 786110"/>
              <a:gd name="connsiteX0" fmla="*/ 628470 w 1032537"/>
              <a:gd name="connsiteY0" fmla="*/ 4938 h 792078"/>
              <a:gd name="connsiteX1" fmla="*/ 107770 w 1032537"/>
              <a:gd name="connsiteY1" fmla="*/ 81138 h 792078"/>
              <a:gd name="connsiteX2" fmla="*/ 50620 w 1032537"/>
              <a:gd name="connsiteY2" fmla="*/ 633588 h 792078"/>
              <a:gd name="connsiteX3" fmla="*/ 698320 w 1032537"/>
              <a:gd name="connsiteY3" fmla="*/ 785988 h 792078"/>
              <a:gd name="connsiteX4" fmla="*/ 990420 w 1032537"/>
              <a:gd name="connsiteY4" fmla="*/ 474838 h 792078"/>
              <a:gd name="connsiteX5" fmla="*/ 1009470 w 1032537"/>
              <a:gd name="connsiteY5" fmla="*/ 157338 h 792078"/>
              <a:gd name="connsiteX6" fmla="*/ 812620 w 1032537"/>
              <a:gd name="connsiteY6" fmla="*/ 23988 h 792078"/>
              <a:gd name="connsiteX7" fmla="*/ 628470 w 1032537"/>
              <a:gd name="connsiteY7" fmla="*/ 4938 h 79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537" h="792078">
                <a:moveTo>
                  <a:pt x="628470" y="4938"/>
                </a:moveTo>
                <a:cubicBezTo>
                  <a:pt x="510995" y="14463"/>
                  <a:pt x="204078" y="-23637"/>
                  <a:pt x="107770" y="81138"/>
                </a:cubicBezTo>
                <a:cubicBezTo>
                  <a:pt x="11462" y="185913"/>
                  <a:pt x="-47805" y="516113"/>
                  <a:pt x="50620" y="633588"/>
                </a:cubicBezTo>
                <a:cubicBezTo>
                  <a:pt x="149045" y="751063"/>
                  <a:pt x="541687" y="812446"/>
                  <a:pt x="698320" y="785988"/>
                </a:cubicBezTo>
                <a:cubicBezTo>
                  <a:pt x="854953" y="759530"/>
                  <a:pt x="938562" y="579613"/>
                  <a:pt x="990420" y="474838"/>
                </a:cubicBezTo>
                <a:cubicBezTo>
                  <a:pt x="1042278" y="370063"/>
                  <a:pt x="1043337" y="230363"/>
                  <a:pt x="1009470" y="157338"/>
                </a:cubicBezTo>
                <a:cubicBezTo>
                  <a:pt x="975603" y="84313"/>
                  <a:pt x="876120" y="49388"/>
                  <a:pt x="812620" y="23988"/>
                </a:cubicBezTo>
                <a:cubicBezTo>
                  <a:pt x="749120" y="-1412"/>
                  <a:pt x="745945" y="-4587"/>
                  <a:pt x="628470" y="4938"/>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6743148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Post creation AVF check scan</a:t>
            </a:r>
            <a:endParaRPr lang="en-NZ" dirty="0"/>
          </a:p>
        </p:txBody>
      </p:sp>
      <p:sp>
        <p:nvSpPr>
          <p:cNvPr id="3" name="Content Placeholder 2"/>
          <p:cNvSpPr>
            <a:spLocks noGrp="1"/>
          </p:cNvSpPr>
          <p:nvPr>
            <p:ph idx="1"/>
          </p:nvPr>
        </p:nvSpPr>
        <p:spPr>
          <a:xfrm>
            <a:off x="1475656" y="5229200"/>
            <a:ext cx="6196405" cy="709893"/>
          </a:xfrm>
        </p:spPr>
        <p:txBody>
          <a:bodyPr/>
          <a:lstStyle/>
          <a:p>
            <a:r>
              <a:rPr lang="en-NZ" dirty="0" smtClean="0"/>
              <a:t>Any tortuosity or large tributaries</a:t>
            </a:r>
            <a:endParaRPr lang="en-NZ" dirty="0"/>
          </a:p>
        </p:txBody>
      </p:sp>
      <p:pic>
        <p:nvPicPr>
          <p:cNvPr id="4" name="Picture 3"/>
          <p:cNvPicPr/>
          <p:nvPr/>
        </p:nvPicPr>
        <p:blipFill>
          <a:blip r:embed="rId2"/>
          <a:stretch>
            <a:fillRect/>
          </a:stretch>
        </p:blipFill>
        <p:spPr>
          <a:xfrm>
            <a:off x="1763688" y="1700808"/>
            <a:ext cx="5256584" cy="3384376"/>
          </a:xfrm>
          <a:prstGeom prst="rect">
            <a:avLst/>
          </a:prstGeom>
        </p:spPr>
      </p:pic>
    </p:spTree>
    <p:extLst>
      <p:ext uri="{BB962C8B-B14F-4D97-AF65-F5344CB8AC3E}">
        <p14:creationId xmlns:p14="http://schemas.microsoft.com/office/powerpoint/2010/main" val="7874054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620689"/>
            <a:ext cx="6965245" cy="720079"/>
          </a:xfrm>
        </p:spPr>
        <p:txBody>
          <a:bodyPr>
            <a:normAutofit fontScale="90000"/>
          </a:bodyPr>
          <a:lstStyle/>
          <a:p>
            <a:r>
              <a:rPr lang="en-NZ" dirty="0" smtClean="0"/>
              <a:t>Post-creation AVF check scan </a:t>
            </a:r>
            <a:endParaRPr lang="en-NZ" dirty="0"/>
          </a:p>
        </p:txBody>
      </p:sp>
      <p:sp>
        <p:nvSpPr>
          <p:cNvPr id="3" name="Content Placeholder 2"/>
          <p:cNvSpPr>
            <a:spLocks noGrp="1"/>
          </p:cNvSpPr>
          <p:nvPr>
            <p:ph idx="1"/>
          </p:nvPr>
        </p:nvSpPr>
        <p:spPr>
          <a:xfrm>
            <a:off x="4788024" y="1747273"/>
            <a:ext cx="3384376" cy="1033655"/>
          </a:xfrm>
        </p:spPr>
        <p:txBody>
          <a:bodyPr/>
          <a:lstStyle/>
          <a:p>
            <a:r>
              <a:rPr lang="en-NZ" dirty="0" smtClean="0"/>
              <a:t>No significant anastomotic stenosis</a:t>
            </a:r>
            <a:endParaRPr lang="en-NZ" dirty="0"/>
          </a:p>
        </p:txBody>
      </p:sp>
      <p:pic>
        <p:nvPicPr>
          <p:cNvPr id="4" name="Picture 3"/>
          <p:cNvPicPr/>
          <p:nvPr/>
        </p:nvPicPr>
        <p:blipFill rotWithShape="1">
          <a:blip r:embed="rId2"/>
          <a:srcRect t="5830" r="9761" b="15729"/>
          <a:stretch/>
        </p:blipFill>
        <p:spPr>
          <a:xfrm>
            <a:off x="954832" y="1340769"/>
            <a:ext cx="7344816" cy="3755719"/>
          </a:xfrm>
          <a:prstGeom prst="rect">
            <a:avLst/>
          </a:prstGeom>
        </p:spPr>
      </p:pic>
      <p:cxnSp>
        <p:nvCxnSpPr>
          <p:cNvPr id="9" name="Straight Arrow Connector 8"/>
          <p:cNvCxnSpPr/>
          <p:nvPr/>
        </p:nvCxnSpPr>
        <p:spPr>
          <a:xfrm flipH="1">
            <a:off x="6084168" y="2708920"/>
            <a:ext cx="720080" cy="7417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635896" y="3391086"/>
            <a:ext cx="864096" cy="8223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19872" y="4213448"/>
            <a:ext cx="1584176" cy="369332"/>
          </a:xfrm>
          <a:prstGeom prst="rect">
            <a:avLst/>
          </a:prstGeom>
          <a:noFill/>
        </p:spPr>
        <p:txBody>
          <a:bodyPr wrap="square" rtlCol="0">
            <a:spAutoFit/>
          </a:bodyPr>
          <a:lstStyle/>
          <a:p>
            <a:r>
              <a:rPr lang="en-NZ" dirty="0" smtClean="0">
                <a:solidFill>
                  <a:srgbClr val="FF0000"/>
                </a:solidFill>
              </a:rPr>
              <a:t>Cephalic vein</a:t>
            </a:r>
            <a:endParaRPr lang="en-NZ" dirty="0">
              <a:solidFill>
                <a:srgbClr val="FF0000"/>
              </a:solidFill>
            </a:endParaRPr>
          </a:p>
        </p:txBody>
      </p:sp>
      <p:sp>
        <p:nvSpPr>
          <p:cNvPr id="13" name="TextBox 12"/>
          <p:cNvSpPr txBox="1"/>
          <p:nvPr/>
        </p:nvSpPr>
        <p:spPr>
          <a:xfrm>
            <a:off x="5652120" y="2339588"/>
            <a:ext cx="1584176" cy="369332"/>
          </a:xfrm>
          <a:prstGeom prst="rect">
            <a:avLst/>
          </a:prstGeom>
          <a:noFill/>
        </p:spPr>
        <p:txBody>
          <a:bodyPr wrap="square" rtlCol="0">
            <a:spAutoFit/>
          </a:bodyPr>
          <a:lstStyle/>
          <a:p>
            <a:r>
              <a:rPr lang="en-NZ" dirty="0" smtClean="0">
                <a:solidFill>
                  <a:srgbClr val="FF0000"/>
                </a:solidFill>
              </a:rPr>
              <a:t>Radial artery</a:t>
            </a:r>
            <a:endParaRPr lang="en-NZ" dirty="0">
              <a:solidFill>
                <a:srgbClr val="FF0000"/>
              </a:solidFill>
            </a:endParaRPr>
          </a:p>
        </p:txBody>
      </p:sp>
      <p:sp>
        <p:nvSpPr>
          <p:cNvPr id="14" name="TextBox 13"/>
          <p:cNvSpPr txBox="1"/>
          <p:nvPr/>
        </p:nvSpPr>
        <p:spPr>
          <a:xfrm>
            <a:off x="1907704" y="5445224"/>
            <a:ext cx="4896544" cy="461665"/>
          </a:xfrm>
          <a:prstGeom prst="rect">
            <a:avLst/>
          </a:prstGeom>
          <a:noFill/>
        </p:spPr>
        <p:txBody>
          <a:bodyPr wrap="square" rtlCol="0">
            <a:spAutoFit/>
          </a:bodyPr>
          <a:lstStyle/>
          <a:p>
            <a:pPr algn="ctr"/>
            <a:r>
              <a:rPr lang="en-NZ" sz="2400" dirty="0" smtClean="0"/>
              <a:t>No anastomotic stenosis</a:t>
            </a:r>
            <a:endParaRPr lang="en-NZ" sz="2400" dirty="0"/>
          </a:p>
        </p:txBody>
      </p:sp>
    </p:spTree>
    <p:extLst>
      <p:ext uri="{BB962C8B-B14F-4D97-AF65-F5344CB8AC3E}">
        <p14:creationId xmlns:p14="http://schemas.microsoft.com/office/powerpoint/2010/main" val="7732173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NZ" sz="3600" dirty="0">
                <a:ln>
                  <a:solidFill>
                    <a:srgbClr val="FF0000"/>
                  </a:solidFill>
                </a:ln>
                <a:solidFill>
                  <a:prstClr val="black"/>
                </a:solidFill>
              </a:rPr>
              <a:t>Patients who are </a:t>
            </a:r>
            <a:r>
              <a:rPr lang="en-NZ" sz="3600" dirty="0" smtClean="0">
                <a:ln>
                  <a:solidFill>
                    <a:srgbClr val="FF0000"/>
                  </a:solidFill>
                </a:ln>
                <a:solidFill>
                  <a:prstClr val="black"/>
                </a:solidFill>
              </a:rPr>
              <a:t>having problems with haemodialysis </a:t>
            </a:r>
            <a:r>
              <a:rPr lang="en-NZ" sz="3600" dirty="0">
                <a:ln>
                  <a:solidFill>
                    <a:srgbClr val="FF0000"/>
                  </a:solidFill>
                </a:ln>
                <a:solidFill>
                  <a:prstClr val="black"/>
                </a:solidFill>
              </a:rPr>
              <a:t/>
            </a:r>
            <a:br>
              <a:rPr lang="en-NZ" sz="3600" dirty="0">
                <a:ln>
                  <a:solidFill>
                    <a:srgbClr val="FF0000"/>
                  </a:solidFill>
                </a:ln>
                <a:solidFill>
                  <a:prstClr val="black"/>
                </a:solidFill>
              </a:rPr>
            </a:br>
            <a:endParaRPr lang="en-NZ" sz="3600" dirty="0">
              <a:ln>
                <a:solidFill>
                  <a:srgbClr val="FF0000"/>
                </a:solidFill>
              </a:ln>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lnSpcReduction="10000"/>
          </a:bodyPr>
          <a:lstStyle/>
          <a:p>
            <a:r>
              <a:rPr lang="en-NZ" dirty="0" smtClean="0"/>
              <a:t>Difficulty needling</a:t>
            </a:r>
          </a:p>
          <a:p>
            <a:pPr marL="0" indent="0">
              <a:buNone/>
            </a:pPr>
            <a:endParaRPr lang="en-NZ" dirty="0" smtClean="0"/>
          </a:p>
          <a:p>
            <a:r>
              <a:rPr lang="en-NZ" dirty="0" smtClean="0"/>
              <a:t>High venous pressures</a:t>
            </a:r>
          </a:p>
          <a:p>
            <a:pPr marL="0" indent="0">
              <a:buNone/>
            </a:pPr>
            <a:endParaRPr lang="en-NZ" dirty="0" smtClean="0"/>
          </a:p>
          <a:p>
            <a:r>
              <a:rPr lang="en-NZ" dirty="0" smtClean="0"/>
              <a:t>Low arterial pressures</a:t>
            </a:r>
          </a:p>
          <a:p>
            <a:pPr marL="0" indent="0">
              <a:buNone/>
            </a:pPr>
            <a:endParaRPr lang="en-NZ" dirty="0" smtClean="0"/>
          </a:p>
          <a:p>
            <a:r>
              <a:rPr lang="en-NZ" dirty="0" smtClean="0"/>
              <a:t>Swelling or collection</a:t>
            </a:r>
          </a:p>
          <a:p>
            <a:pPr marL="0" indent="0">
              <a:buNone/>
            </a:pPr>
            <a:endParaRPr lang="en-NZ" dirty="0" smtClean="0"/>
          </a:p>
          <a:p>
            <a:r>
              <a:rPr lang="en-NZ" dirty="0" smtClean="0"/>
              <a:t>Pain</a:t>
            </a:r>
            <a:endParaRPr lang="en-NZ" dirty="0"/>
          </a:p>
        </p:txBody>
      </p:sp>
    </p:spTree>
    <p:extLst>
      <p:ext uri="{BB962C8B-B14F-4D97-AF65-F5344CB8AC3E}">
        <p14:creationId xmlns:p14="http://schemas.microsoft.com/office/powerpoint/2010/main" val="15130765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952" y="817582"/>
            <a:ext cx="3920316" cy="1531298"/>
          </a:xfrm>
        </p:spPr>
        <p:txBody>
          <a:bodyPr>
            <a:normAutofit fontScale="90000"/>
          </a:bodyPr>
          <a:lstStyle/>
          <a:p>
            <a:r>
              <a:rPr lang="en-NZ" sz="3600" dirty="0" smtClean="0">
                <a:latin typeface="Arial" panose="020B0604020202020204" pitchFamily="34" charset="0"/>
                <a:cs typeface="Arial" panose="020B0604020202020204" pitchFamily="34" charset="0"/>
              </a:rPr>
              <a:t>Problems with dialysis- difficulty needling </a:t>
            </a:r>
            <a:endParaRPr lang="en-NZ"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63040" y="2636911"/>
            <a:ext cx="6196405" cy="3086157"/>
          </a:xfrm>
        </p:spPr>
        <p:txBody>
          <a:bodyPr>
            <a:normAutofit lnSpcReduction="10000"/>
          </a:bodyPr>
          <a:lstStyle/>
          <a:p>
            <a:r>
              <a:rPr lang="en-NZ" dirty="0"/>
              <a:t>We </a:t>
            </a:r>
            <a:r>
              <a:rPr lang="en-NZ" i="1" dirty="0"/>
              <a:t>aim</a:t>
            </a:r>
            <a:r>
              <a:rPr lang="en-NZ" dirty="0"/>
              <a:t> to </a:t>
            </a:r>
            <a:r>
              <a:rPr lang="en-NZ" dirty="0" smtClean="0"/>
              <a:t>help </a:t>
            </a:r>
            <a:r>
              <a:rPr lang="en-NZ" dirty="0"/>
              <a:t>you and the patient </a:t>
            </a:r>
            <a:r>
              <a:rPr lang="en-NZ" dirty="0" smtClean="0"/>
              <a:t>find optimal </a:t>
            </a:r>
            <a:r>
              <a:rPr lang="en-NZ" dirty="0"/>
              <a:t>sites for needling and where NOT to </a:t>
            </a:r>
            <a:r>
              <a:rPr lang="en-NZ" dirty="0" smtClean="0"/>
              <a:t>needle</a:t>
            </a:r>
            <a:endParaRPr lang="en-NZ" dirty="0"/>
          </a:p>
          <a:p>
            <a:r>
              <a:rPr lang="en-NZ" dirty="0" smtClean="0"/>
              <a:t>Size and depth of AVF (5mm </a:t>
            </a:r>
            <a:r>
              <a:rPr lang="en-NZ" dirty="0" err="1" smtClean="0"/>
              <a:t>dia</a:t>
            </a:r>
            <a:r>
              <a:rPr lang="en-NZ" dirty="0" smtClean="0"/>
              <a:t> or greater, less than 10mm deep)</a:t>
            </a:r>
            <a:endParaRPr lang="en-NZ" dirty="0"/>
          </a:p>
          <a:p>
            <a:r>
              <a:rPr lang="en-NZ" dirty="0" smtClean="0"/>
              <a:t>Tortuosity</a:t>
            </a:r>
            <a:endParaRPr lang="en-NZ" dirty="0"/>
          </a:p>
          <a:p>
            <a:r>
              <a:rPr lang="en-NZ" dirty="0" smtClean="0"/>
              <a:t>Presence of tributaries</a:t>
            </a:r>
            <a:endParaRPr lang="en-NZ" dirty="0"/>
          </a:p>
          <a:p>
            <a:r>
              <a:rPr lang="en-NZ" dirty="0" err="1" smtClean="0"/>
              <a:t>Pseudoaneurysm</a:t>
            </a:r>
            <a:r>
              <a:rPr lang="en-NZ" dirty="0" smtClean="0"/>
              <a:t> or haematoma</a:t>
            </a:r>
            <a:endParaRPr lang="en-NZ" dirty="0"/>
          </a:p>
          <a:p>
            <a:pPr marL="0" indent="0">
              <a:buNone/>
            </a:pPr>
            <a:endParaRPr lang="en-NZ" dirty="0" smtClean="0"/>
          </a:p>
        </p:txBody>
      </p:sp>
      <p:pic>
        <p:nvPicPr>
          <p:cNvPr id="5" name="Picture 4"/>
          <p:cNvPicPr/>
          <p:nvPr/>
        </p:nvPicPr>
        <p:blipFill>
          <a:blip r:embed="rId2"/>
          <a:stretch>
            <a:fillRect/>
          </a:stretch>
        </p:blipFill>
        <p:spPr>
          <a:xfrm>
            <a:off x="1115616" y="764704"/>
            <a:ext cx="3240360" cy="1584176"/>
          </a:xfrm>
          <a:prstGeom prst="rect">
            <a:avLst/>
          </a:prstGeom>
        </p:spPr>
      </p:pic>
    </p:spTree>
    <p:extLst>
      <p:ext uri="{BB962C8B-B14F-4D97-AF65-F5344CB8AC3E}">
        <p14:creationId xmlns:p14="http://schemas.microsoft.com/office/powerpoint/2010/main" val="30442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817582"/>
            <a:ext cx="6728628" cy="1531298"/>
          </a:xfrm>
        </p:spPr>
        <p:txBody>
          <a:bodyPr>
            <a:normAutofit/>
          </a:bodyPr>
          <a:lstStyle/>
          <a:p>
            <a:r>
              <a:rPr lang="en-NZ" sz="3600" dirty="0" smtClean="0">
                <a:latin typeface="Arial" panose="020B0604020202020204" pitchFamily="34" charset="0"/>
                <a:cs typeface="Arial" panose="020B0604020202020204" pitchFamily="34" charset="0"/>
              </a:rPr>
              <a:t>Problems with dialysis- difficulty needling </a:t>
            </a:r>
            <a:endParaRPr lang="en-NZ"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75656" y="5517232"/>
            <a:ext cx="6196405" cy="565876"/>
          </a:xfrm>
        </p:spPr>
        <p:txBody>
          <a:bodyPr>
            <a:normAutofit/>
          </a:bodyPr>
          <a:lstStyle/>
          <a:p>
            <a:r>
              <a:rPr lang="en-NZ" dirty="0" err="1" smtClean="0"/>
              <a:t>Pseudoaneurysm</a:t>
            </a:r>
            <a:r>
              <a:rPr lang="en-NZ" dirty="0" smtClean="0"/>
              <a:t> or haematoma </a:t>
            </a:r>
            <a:endParaRPr lang="en-NZ" dirty="0"/>
          </a:p>
          <a:p>
            <a:pPr marL="0" indent="0">
              <a:buNone/>
            </a:pPr>
            <a:endParaRPr lang="en-NZ" dirty="0" smtClean="0"/>
          </a:p>
        </p:txBody>
      </p:sp>
      <p:pic>
        <p:nvPicPr>
          <p:cNvPr id="6" name="Picture 5"/>
          <p:cNvPicPr/>
          <p:nvPr/>
        </p:nvPicPr>
        <p:blipFill>
          <a:blip r:embed="rId2"/>
          <a:stretch>
            <a:fillRect/>
          </a:stretch>
        </p:blipFill>
        <p:spPr>
          <a:xfrm>
            <a:off x="827584" y="2382019"/>
            <a:ext cx="3619872" cy="3002076"/>
          </a:xfrm>
          <a:prstGeom prst="rect">
            <a:avLst/>
          </a:prstGeom>
        </p:spPr>
      </p:pic>
      <p:pic>
        <p:nvPicPr>
          <p:cNvPr id="8" name="Picture 7"/>
          <p:cNvPicPr/>
          <p:nvPr/>
        </p:nvPicPr>
        <p:blipFill>
          <a:blip r:embed="rId3"/>
          <a:stretch>
            <a:fillRect/>
          </a:stretch>
        </p:blipFill>
        <p:spPr>
          <a:xfrm>
            <a:off x="4482108" y="2382019"/>
            <a:ext cx="3888432" cy="3002076"/>
          </a:xfrm>
          <a:prstGeom prst="rect">
            <a:avLst/>
          </a:prstGeom>
        </p:spPr>
      </p:pic>
    </p:spTree>
    <p:extLst>
      <p:ext uri="{BB962C8B-B14F-4D97-AF65-F5344CB8AC3E}">
        <p14:creationId xmlns:p14="http://schemas.microsoft.com/office/powerpoint/2010/main" val="2874702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817582"/>
            <a:ext cx="6800636" cy="1531298"/>
          </a:xfrm>
        </p:spPr>
        <p:txBody>
          <a:bodyPr>
            <a:normAutofit/>
          </a:bodyPr>
          <a:lstStyle/>
          <a:p>
            <a:r>
              <a:rPr lang="en-NZ" sz="3600" dirty="0" smtClean="0">
                <a:latin typeface="Arial" panose="020B0604020202020204" pitchFamily="34" charset="0"/>
                <a:cs typeface="Arial" panose="020B0604020202020204" pitchFamily="34" charset="0"/>
              </a:rPr>
              <a:t>Problems with dialysis- difficulty needling </a:t>
            </a:r>
            <a:endParaRPr lang="en-NZ"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75656" y="5570607"/>
            <a:ext cx="6196405" cy="565876"/>
          </a:xfrm>
        </p:spPr>
        <p:txBody>
          <a:bodyPr>
            <a:normAutofit/>
          </a:bodyPr>
          <a:lstStyle/>
          <a:p>
            <a:r>
              <a:rPr lang="en-NZ" dirty="0" err="1" smtClean="0"/>
              <a:t>Pseudoaneurysm</a:t>
            </a:r>
            <a:r>
              <a:rPr lang="en-NZ" dirty="0" smtClean="0"/>
              <a:t> or haematoma – graft</a:t>
            </a:r>
            <a:endParaRPr lang="en-NZ" dirty="0"/>
          </a:p>
          <a:p>
            <a:pPr marL="0" indent="0">
              <a:buNone/>
            </a:pPr>
            <a:endParaRPr lang="en-NZ" dirty="0" smtClean="0"/>
          </a:p>
        </p:txBody>
      </p:sp>
      <p:pic>
        <p:nvPicPr>
          <p:cNvPr id="7" name="Picture 6"/>
          <p:cNvPicPr/>
          <p:nvPr/>
        </p:nvPicPr>
        <p:blipFill>
          <a:blip r:embed="rId2"/>
          <a:stretch>
            <a:fillRect/>
          </a:stretch>
        </p:blipFill>
        <p:spPr>
          <a:xfrm>
            <a:off x="1835696" y="2132856"/>
            <a:ext cx="5276056" cy="3409935"/>
          </a:xfrm>
          <a:prstGeom prst="rect">
            <a:avLst/>
          </a:prstGeom>
        </p:spPr>
      </p:pic>
    </p:spTree>
    <p:extLst>
      <p:ext uri="{BB962C8B-B14F-4D97-AF65-F5344CB8AC3E}">
        <p14:creationId xmlns:p14="http://schemas.microsoft.com/office/powerpoint/2010/main" val="2875500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936" y="817582"/>
            <a:ext cx="3749332" cy="1603306"/>
          </a:xfrm>
        </p:spPr>
        <p:txBody>
          <a:bodyPr>
            <a:normAutofit fontScale="90000"/>
          </a:bodyPr>
          <a:lstStyle/>
          <a:p>
            <a:r>
              <a:rPr lang="en-NZ" sz="3600" dirty="0" smtClean="0">
                <a:latin typeface="Arial" panose="020B0604020202020204" pitchFamily="34" charset="0"/>
                <a:cs typeface="Arial" panose="020B0604020202020204" pitchFamily="34" charset="0"/>
              </a:rPr>
              <a:t>Problems with dialysis- high venous pressures</a:t>
            </a:r>
            <a:endParaRPr lang="en-NZ"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03648" y="4581128"/>
            <a:ext cx="6196405" cy="1152128"/>
          </a:xfrm>
        </p:spPr>
        <p:txBody>
          <a:bodyPr>
            <a:normAutofit/>
          </a:bodyPr>
          <a:lstStyle/>
          <a:p>
            <a:pPr marL="0" indent="0">
              <a:buNone/>
            </a:pPr>
            <a:endParaRPr lang="en-NZ" dirty="0" smtClean="0"/>
          </a:p>
          <a:p>
            <a:pPr marL="0" indent="0">
              <a:buNone/>
            </a:pPr>
            <a:endParaRPr lang="en-NZ" dirty="0" smtClean="0"/>
          </a:p>
        </p:txBody>
      </p:sp>
      <p:pic>
        <p:nvPicPr>
          <p:cNvPr id="5" name="Picture 4"/>
          <p:cNvPicPr/>
          <p:nvPr/>
        </p:nvPicPr>
        <p:blipFill>
          <a:blip r:embed="rId2"/>
          <a:stretch>
            <a:fillRect/>
          </a:stretch>
        </p:blipFill>
        <p:spPr>
          <a:xfrm>
            <a:off x="1115616" y="692696"/>
            <a:ext cx="2808312" cy="1656184"/>
          </a:xfrm>
          <a:prstGeom prst="rect">
            <a:avLst/>
          </a:prstGeom>
        </p:spPr>
      </p:pic>
      <p:sp>
        <p:nvSpPr>
          <p:cNvPr id="4" name="Rectangle 3"/>
          <p:cNvSpPr/>
          <p:nvPr/>
        </p:nvSpPr>
        <p:spPr>
          <a:xfrm>
            <a:off x="1619672" y="2370609"/>
            <a:ext cx="5544616" cy="3428631"/>
          </a:xfrm>
          <a:prstGeom prst="rect">
            <a:avLst/>
          </a:prstGeom>
        </p:spPr>
        <p:txBody>
          <a:bodyPr wrap="square">
            <a:spAutoFit/>
          </a:bodyPr>
          <a:lstStyle/>
          <a:p>
            <a:pPr marL="342900" lvl="0" indent="-342900">
              <a:spcBef>
                <a:spcPct val="20000"/>
              </a:spcBef>
              <a:buClr>
                <a:srgbClr val="AA2B1E"/>
              </a:buClr>
              <a:buSzPct val="85000"/>
              <a:buFont typeface="Arial" panose="020B0604020202020204" pitchFamily="34" charset="0"/>
              <a:buChar char="•"/>
            </a:pPr>
            <a:r>
              <a:rPr lang="en-NZ" sz="2000" dirty="0" smtClean="0"/>
              <a:t>Stenosis in the AVF proximal to venous needle</a:t>
            </a:r>
            <a:endParaRPr lang="en-NZ" sz="2000" dirty="0"/>
          </a:p>
          <a:p>
            <a:pPr marL="342900" lvl="0" indent="-342900">
              <a:spcBef>
                <a:spcPct val="20000"/>
              </a:spcBef>
              <a:buClr>
                <a:srgbClr val="AA2B1E"/>
              </a:buClr>
              <a:buSzPct val="85000"/>
              <a:buFont typeface="Arial" panose="020B0604020202020204" pitchFamily="34" charset="0"/>
              <a:buChar char="•"/>
            </a:pPr>
            <a:r>
              <a:rPr lang="en-NZ" sz="2000" dirty="0" smtClean="0"/>
              <a:t>Stenosis at confluence of cephalic vein and </a:t>
            </a:r>
            <a:r>
              <a:rPr lang="en-NZ" sz="2000" dirty="0" err="1" smtClean="0"/>
              <a:t>subclavian</a:t>
            </a:r>
            <a:r>
              <a:rPr lang="en-NZ" sz="2000" dirty="0" smtClean="0"/>
              <a:t> vein</a:t>
            </a:r>
            <a:endParaRPr lang="en-NZ" sz="2000" dirty="0"/>
          </a:p>
          <a:p>
            <a:pPr marL="342900" lvl="0" indent="-342900">
              <a:spcBef>
                <a:spcPct val="20000"/>
              </a:spcBef>
              <a:buClr>
                <a:srgbClr val="AA2B1E"/>
              </a:buClr>
              <a:buSzPct val="85000"/>
              <a:buFont typeface="Arial" panose="020B0604020202020204" pitchFamily="34" charset="0"/>
              <a:buChar char="•"/>
            </a:pPr>
            <a:r>
              <a:rPr lang="en-NZ" sz="2000" dirty="0" smtClean="0"/>
              <a:t>Central venous stenosis or occlusion </a:t>
            </a:r>
          </a:p>
          <a:p>
            <a:pPr marL="342900" indent="-342900">
              <a:buFont typeface="Arial" panose="020B0604020202020204" pitchFamily="34" charset="0"/>
              <a:buChar char="•"/>
            </a:pPr>
            <a:r>
              <a:rPr lang="en-NZ" sz="2000" dirty="0"/>
              <a:t>Duplex is not useful for directly imaging the central veins but we can try to infer the state of the central </a:t>
            </a:r>
            <a:r>
              <a:rPr lang="en-NZ" sz="2000" dirty="0" smtClean="0"/>
              <a:t>veins </a:t>
            </a:r>
            <a:r>
              <a:rPr lang="en-NZ" sz="2000" dirty="0"/>
              <a:t>using </a:t>
            </a:r>
            <a:r>
              <a:rPr lang="en-NZ" sz="2000" dirty="0" smtClean="0"/>
              <a:t>waveforms</a:t>
            </a:r>
            <a:endParaRPr lang="en-NZ" sz="2000" dirty="0"/>
          </a:p>
          <a:p>
            <a:pPr marL="342900" indent="-342900">
              <a:buFont typeface="Arial" panose="020B0604020202020204" pitchFamily="34" charset="0"/>
              <a:buChar char="•"/>
            </a:pPr>
            <a:r>
              <a:rPr lang="en-NZ" sz="2000" dirty="0"/>
              <a:t>Duplex findings can be used to prompt further investigation</a:t>
            </a:r>
          </a:p>
          <a:p>
            <a:pPr marL="274320" lvl="0" indent="-274320">
              <a:spcBef>
                <a:spcPct val="20000"/>
              </a:spcBef>
              <a:buClr>
                <a:srgbClr val="AA2B1E"/>
              </a:buClr>
              <a:buSzPct val="85000"/>
              <a:buFont typeface="Brush Script MT" pitchFamily="66" charset="0"/>
              <a:buChar char="O"/>
            </a:pPr>
            <a:endParaRPr lang="en-NZ" sz="2400" dirty="0">
              <a:solidFill>
                <a:prstClr val="black"/>
              </a:solidFill>
            </a:endParaRPr>
          </a:p>
        </p:txBody>
      </p:sp>
    </p:spTree>
    <p:extLst>
      <p:ext uri="{BB962C8B-B14F-4D97-AF65-F5344CB8AC3E}">
        <p14:creationId xmlns:p14="http://schemas.microsoft.com/office/powerpoint/2010/main" val="97599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High Venous Pressures – proximal AVF stenosis</a:t>
            </a:r>
            <a:endParaRPr lang="en-NZ" dirty="0"/>
          </a:p>
        </p:txBody>
      </p:sp>
      <p:sp>
        <p:nvSpPr>
          <p:cNvPr id="3" name="Content Placeholder 2"/>
          <p:cNvSpPr>
            <a:spLocks noGrp="1"/>
          </p:cNvSpPr>
          <p:nvPr>
            <p:ph idx="1"/>
          </p:nvPr>
        </p:nvSpPr>
        <p:spPr>
          <a:xfrm>
            <a:off x="1403648" y="5085183"/>
            <a:ext cx="6255797" cy="864097"/>
          </a:xfrm>
        </p:spPr>
        <p:txBody>
          <a:bodyPr>
            <a:normAutofit fontScale="77500" lnSpcReduction="20000"/>
          </a:bodyPr>
          <a:lstStyle/>
          <a:p>
            <a:r>
              <a:rPr lang="en-NZ" dirty="0"/>
              <a:t>S</a:t>
            </a:r>
            <a:r>
              <a:rPr lang="en-NZ" dirty="0" smtClean="0"/>
              <a:t>tenosis in the proximal AVF – not </a:t>
            </a:r>
            <a:r>
              <a:rPr lang="en-NZ" dirty="0" err="1" smtClean="0"/>
              <a:t>perianastomotic</a:t>
            </a:r>
            <a:r>
              <a:rPr lang="en-NZ" dirty="0" smtClean="0"/>
              <a:t> - above venous needle site</a:t>
            </a:r>
          </a:p>
          <a:p>
            <a:r>
              <a:rPr lang="en-NZ" dirty="0" smtClean="0"/>
              <a:t>Second image is at the level of the clavicle</a:t>
            </a:r>
            <a:endParaRPr lang="en-NZ" dirty="0"/>
          </a:p>
        </p:txBody>
      </p:sp>
      <p:pic>
        <p:nvPicPr>
          <p:cNvPr id="4" name="Picture 3"/>
          <p:cNvPicPr/>
          <p:nvPr/>
        </p:nvPicPr>
        <p:blipFill rotWithShape="1">
          <a:blip r:embed="rId2"/>
          <a:srcRect r="14482"/>
          <a:stretch/>
        </p:blipFill>
        <p:spPr>
          <a:xfrm>
            <a:off x="827584" y="2348880"/>
            <a:ext cx="3325316" cy="2664296"/>
          </a:xfrm>
          <a:prstGeom prst="rect">
            <a:avLst/>
          </a:prstGeom>
        </p:spPr>
      </p:pic>
      <p:pic>
        <p:nvPicPr>
          <p:cNvPr id="5" name="Picture 4"/>
          <p:cNvPicPr/>
          <p:nvPr/>
        </p:nvPicPr>
        <p:blipFill rotWithShape="1">
          <a:blip r:embed="rId3"/>
          <a:srcRect r="7006"/>
          <a:stretch/>
        </p:blipFill>
        <p:spPr>
          <a:xfrm>
            <a:off x="4283968" y="2375887"/>
            <a:ext cx="3669407" cy="2610282"/>
          </a:xfrm>
          <a:prstGeom prst="rect">
            <a:avLst/>
          </a:prstGeom>
        </p:spPr>
      </p:pic>
    </p:spTree>
    <p:extLst>
      <p:ext uri="{BB962C8B-B14F-4D97-AF65-F5344CB8AC3E}">
        <p14:creationId xmlns:p14="http://schemas.microsoft.com/office/powerpoint/2010/main" val="464261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High Venous Pressures –central vein stenosis</a:t>
            </a:r>
            <a:endParaRPr lang="en-NZ" dirty="0"/>
          </a:p>
        </p:txBody>
      </p:sp>
      <p:sp>
        <p:nvSpPr>
          <p:cNvPr id="3" name="Content Placeholder 2"/>
          <p:cNvSpPr>
            <a:spLocks noGrp="1"/>
          </p:cNvSpPr>
          <p:nvPr>
            <p:ph idx="1"/>
          </p:nvPr>
        </p:nvSpPr>
        <p:spPr>
          <a:xfrm>
            <a:off x="1475656" y="5085184"/>
            <a:ext cx="6196405" cy="853909"/>
          </a:xfrm>
        </p:spPr>
        <p:txBody>
          <a:bodyPr>
            <a:normAutofit fontScale="85000" lnSpcReduction="10000"/>
          </a:bodyPr>
          <a:lstStyle/>
          <a:p>
            <a:r>
              <a:rPr lang="en-NZ" dirty="0" smtClean="0"/>
              <a:t>Small </a:t>
            </a:r>
            <a:r>
              <a:rPr lang="en-NZ" dirty="0" err="1" smtClean="0"/>
              <a:t>subclavian</a:t>
            </a:r>
            <a:r>
              <a:rPr lang="en-NZ" dirty="0" smtClean="0"/>
              <a:t> vein</a:t>
            </a:r>
          </a:p>
          <a:p>
            <a:r>
              <a:rPr lang="en-NZ" dirty="0" smtClean="0"/>
              <a:t>‘Flat’ waveform- no significant </a:t>
            </a:r>
            <a:r>
              <a:rPr lang="en-NZ" dirty="0" err="1" smtClean="0"/>
              <a:t>phasicity</a:t>
            </a:r>
            <a:r>
              <a:rPr lang="en-NZ" dirty="0" smtClean="0"/>
              <a:t> or </a:t>
            </a:r>
            <a:r>
              <a:rPr lang="en-NZ" dirty="0" err="1" smtClean="0"/>
              <a:t>pulsatility</a:t>
            </a:r>
            <a:r>
              <a:rPr lang="en-NZ" dirty="0" smtClean="0"/>
              <a:t> </a:t>
            </a:r>
            <a:endParaRPr lang="en-NZ" dirty="0"/>
          </a:p>
        </p:txBody>
      </p:sp>
      <p:pic>
        <p:nvPicPr>
          <p:cNvPr id="4" name="Picture 3"/>
          <p:cNvPicPr/>
          <p:nvPr/>
        </p:nvPicPr>
        <p:blipFill rotWithShape="1">
          <a:blip r:embed="rId2"/>
          <a:srcRect t="10984"/>
          <a:stretch/>
        </p:blipFill>
        <p:spPr>
          <a:xfrm>
            <a:off x="1979712" y="2060848"/>
            <a:ext cx="5112568" cy="2948533"/>
          </a:xfrm>
          <a:prstGeom prst="rect">
            <a:avLst/>
          </a:prstGeom>
        </p:spPr>
      </p:pic>
    </p:spTree>
    <p:extLst>
      <p:ext uri="{BB962C8B-B14F-4D97-AF65-F5344CB8AC3E}">
        <p14:creationId xmlns:p14="http://schemas.microsoft.com/office/powerpoint/2010/main" val="61613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836712"/>
            <a:ext cx="3240360" cy="1202485"/>
          </a:xfrm>
        </p:spPr>
        <p:txBody>
          <a:bodyPr>
            <a:normAutofit fontScale="90000"/>
          </a:bodyPr>
          <a:lstStyle/>
          <a:p>
            <a:r>
              <a:rPr lang="en-NZ" sz="3200" dirty="0" smtClean="0">
                <a:latin typeface="Arial" panose="020B0604020202020204" pitchFamily="34" charset="0"/>
                <a:cs typeface="Arial" panose="020B0604020202020204" pitchFamily="34" charset="0"/>
              </a:rPr>
              <a:t>Vascular lab renal patients - 2 main groups </a:t>
            </a:r>
            <a:endParaRPr lang="en-NZ"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03648" y="2276872"/>
            <a:ext cx="6196405" cy="3603812"/>
          </a:xfrm>
        </p:spPr>
        <p:txBody>
          <a:bodyPr>
            <a:normAutofit fontScale="92500" lnSpcReduction="10000"/>
          </a:bodyPr>
          <a:lstStyle/>
          <a:p>
            <a:r>
              <a:rPr lang="en-NZ" b="1" dirty="0" smtClean="0"/>
              <a:t>Patients who have not started haemodialysis</a:t>
            </a:r>
          </a:p>
          <a:p>
            <a:pPr lvl="1"/>
            <a:r>
              <a:rPr lang="en-NZ" dirty="0" smtClean="0"/>
              <a:t>Need a mapping scan prior to access creation</a:t>
            </a:r>
          </a:p>
          <a:p>
            <a:pPr lvl="1"/>
            <a:r>
              <a:rPr lang="en-NZ" dirty="0" smtClean="0"/>
              <a:t>Need a fistula check scan prior to commencing dialysis</a:t>
            </a:r>
          </a:p>
          <a:p>
            <a:pPr marL="365760" lvl="1" indent="0">
              <a:buNone/>
            </a:pPr>
            <a:endParaRPr lang="en-NZ" dirty="0" smtClean="0"/>
          </a:p>
          <a:p>
            <a:pPr lvl="0">
              <a:buClr>
                <a:srgbClr val="AA2B1E"/>
              </a:buClr>
            </a:pPr>
            <a:r>
              <a:rPr lang="en-NZ" b="1" dirty="0" smtClean="0">
                <a:solidFill>
                  <a:prstClr val="black"/>
                </a:solidFill>
              </a:rPr>
              <a:t>Patients </a:t>
            </a:r>
            <a:r>
              <a:rPr lang="en-NZ" b="1" dirty="0">
                <a:solidFill>
                  <a:prstClr val="black"/>
                </a:solidFill>
              </a:rPr>
              <a:t> </a:t>
            </a:r>
            <a:r>
              <a:rPr lang="en-NZ" b="1" dirty="0" smtClean="0">
                <a:solidFill>
                  <a:prstClr val="black"/>
                </a:solidFill>
              </a:rPr>
              <a:t>are on haemodialysis</a:t>
            </a:r>
          </a:p>
          <a:p>
            <a:pPr lvl="1"/>
            <a:r>
              <a:rPr lang="en-NZ" dirty="0" smtClean="0"/>
              <a:t>Having problems with dialysis</a:t>
            </a:r>
            <a:endParaRPr lang="en-NZ" dirty="0"/>
          </a:p>
          <a:p>
            <a:pPr lvl="1"/>
            <a:r>
              <a:rPr lang="en-NZ" dirty="0" smtClean="0"/>
              <a:t>Scan may be done by you the in dialysis unit – TIPS and TRICKS to come!</a:t>
            </a:r>
            <a:endParaRPr lang="en-NZ" dirty="0"/>
          </a:p>
          <a:p>
            <a:pPr marL="0" lvl="0" indent="0">
              <a:buClr>
                <a:srgbClr val="AA2B1E"/>
              </a:buClr>
              <a:buNone/>
            </a:pPr>
            <a:r>
              <a:rPr lang="en-NZ" b="1" dirty="0" smtClean="0">
                <a:solidFill>
                  <a:prstClr val="black"/>
                </a:solidFill>
              </a:rPr>
              <a:t> </a:t>
            </a:r>
            <a:endParaRPr lang="en-NZ" dirty="0" smtClean="0"/>
          </a:p>
        </p:txBody>
      </p:sp>
      <p:pic>
        <p:nvPicPr>
          <p:cNvPr id="5" name="Picture 4"/>
          <p:cNvPicPr/>
          <p:nvPr/>
        </p:nvPicPr>
        <p:blipFill>
          <a:blip r:embed="rId2"/>
          <a:stretch>
            <a:fillRect/>
          </a:stretch>
        </p:blipFill>
        <p:spPr>
          <a:xfrm>
            <a:off x="1182688" y="692696"/>
            <a:ext cx="3173288" cy="1440160"/>
          </a:xfrm>
          <a:prstGeom prst="rect">
            <a:avLst/>
          </a:prstGeom>
        </p:spPr>
      </p:pic>
    </p:spTree>
    <p:extLst>
      <p:ext uri="{BB962C8B-B14F-4D97-AF65-F5344CB8AC3E}">
        <p14:creationId xmlns:p14="http://schemas.microsoft.com/office/powerpoint/2010/main" val="17975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High Venous Pressures – definite central vein stenosis</a:t>
            </a:r>
            <a:endParaRPr lang="en-NZ" dirty="0"/>
          </a:p>
        </p:txBody>
      </p:sp>
      <p:sp>
        <p:nvSpPr>
          <p:cNvPr id="3" name="Content Placeholder 2"/>
          <p:cNvSpPr>
            <a:spLocks noGrp="1"/>
          </p:cNvSpPr>
          <p:nvPr>
            <p:ph idx="1"/>
          </p:nvPr>
        </p:nvSpPr>
        <p:spPr>
          <a:xfrm>
            <a:off x="1475656" y="5233169"/>
            <a:ext cx="6196405" cy="853909"/>
          </a:xfrm>
        </p:spPr>
        <p:txBody>
          <a:bodyPr>
            <a:normAutofit lnSpcReduction="10000"/>
          </a:bodyPr>
          <a:lstStyle/>
          <a:p>
            <a:r>
              <a:rPr lang="en-NZ" dirty="0" smtClean="0"/>
              <a:t>Patent AVF</a:t>
            </a:r>
          </a:p>
          <a:p>
            <a:r>
              <a:rPr lang="en-NZ" dirty="0" smtClean="0"/>
              <a:t>Retrograde flow in deep veins</a:t>
            </a:r>
            <a:endParaRPr lang="en-NZ" dirty="0"/>
          </a:p>
        </p:txBody>
      </p:sp>
      <p:pic>
        <p:nvPicPr>
          <p:cNvPr id="5" name="Picture 4"/>
          <p:cNvPicPr/>
          <p:nvPr/>
        </p:nvPicPr>
        <p:blipFill>
          <a:blip r:embed="rId2"/>
          <a:stretch>
            <a:fillRect/>
          </a:stretch>
        </p:blipFill>
        <p:spPr>
          <a:xfrm>
            <a:off x="1187625" y="2060848"/>
            <a:ext cx="5112567" cy="3172321"/>
          </a:xfrm>
          <a:prstGeom prst="rect">
            <a:avLst/>
          </a:prstGeom>
        </p:spPr>
      </p:pic>
      <p:sp>
        <p:nvSpPr>
          <p:cNvPr id="7" name="Content Placeholder 2"/>
          <p:cNvSpPr txBox="1">
            <a:spLocks/>
          </p:cNvSpPr>
          <p:nvPr/>
        </p:nvSpPr>
        <p:spPr>
          <a:xfrm>
            <a:off x="6420545" y="3034940"/>
            <a:ext cx="1656184" cy="1224136"/>
          </a:xfrm>
          <a:prstGeom prst="rect">
            <a:avLst/>
          </a:prstGeom>
        </p:spPr>
        <p:txBody>
          <a:bodyPr vert="horz" lIns="91440" tIns="45720" rIns="91440" bIns="45720" rtlCol="0" anchor="t">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r>
              <a:rPr lang="en-NZ" dirty="0" smtClean="0"/>
              <a:t>Hugely swollen arm!</a:t>
            </a:r>
          </a:p>
        </p:txBody>
      </p:sp>
      <p:sp>
        <p:nvSpPr>
          <p:cNvPr id="4" name="Down Arrow 3"/>
          <p:cNvSpPr/>
          <p:nvPr/>
        </p:nvSpPr>
        <p:spPr>
          <a:xfrm>
            <a:off x="3347864" y="3034940"/>
            <a:ext cx="144016" cy="394060"/>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ight Arrow 7"/>
          <p:cNvSpPr/>
          <p:nvPr/>
        </p:nvSpPr>
        <p:spPr>
          <a:xfrm rot="669438">
            <a:off x="4355976" y="3789040"/>
            <a:ext cx="648072" cy="216024"/>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195176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984" y="817582"/>
            <a:ext cx="3632284" cy="1747322"/>
          </a:xfrm>
        </p:spPr>
        <p:txBody>
          <a:bodyPr>
            <a:normAutofit/>
          </a:bodyPr>
          <a:lstStyle/>
          <a:p>
            <a:r>
              <a:rPr lang="en-NZ" sz="3600" dirty="0" smtClean="0">
                <a:latin typeface="Arial" panose="020B0604020202020204" pitchFamily="34" charset="0"/>
                <a:cs typeface="Arial" panose="020B0604020202020204" pitchFamily="34" charset="0"/>
              </a:rPr>
              <a:t>Problems with dialysis – low pressures</a:t>
            </a:r>
            <a:endParaRPr lang="en-NZ"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73797" y="2492896"/>
            <a:ext cx="6196405" cy="3086157"/>
          </a:xfrm>
        </p:spPr>
        <p:txBody>
          <a:bodyPr>
            <a:normAutofit/>
          </a:bodyPr>
          <a:lstStyle/>
          <a:p>
            <a:r>
              <a:rPr lang="en-NZ" dirty="0" smtClean="0"/>
              <a:t>Arterial pressure of &lt;100mmHg or pump speed &lt;300ml/min</a:t>
            </a:r>
          </a:p>
          <a:p>
            <a:r>
              <a:rPr lang="en-NZ" dirty="0" smtClean="0"/>
              <a:t>Culprit: ‘swing segment’ of fistula/</a:t>
            </a:r>
            <a:r>
              <a:rPr lang="en-NZ" dirty="0" err="1" smtClean="0"/>
              <a:t>peri</a:t>
            </a:r>
            <a:r>
              <a:rPr lang="en-NZ" dirty="0" smtClean="0"/>
              <a:t>-anastomotic </a:t>
            </a:r>
            <a:r>
              <a:rPr lang="en-NZ" dirty="0"/>
              <a:t>stenosis </a:t>
            </a:r>
          </a:p>
          <a:p>
            <a:endParaRPr lang="en-NZ" dirty="0" smtClean="0"/>
          </a:p>
          <a:p>
            <a:pPr marL="0" indent="0">
              <a:buNone/>
            </a:pPr>
            <a:endParaRPr lang="en-NZ" dirty="0" smtClean="0"/>
          </a:p>
          <a:p>
            <a:endParaRPr lang="en-NZ" dirty="0"/>
          </a:p>
          <a:p>
            <a:pPr marL="0" indent="0">
              <a:buNone/>
            </a:pPr>
            <a:endParaRPr lang="en-NZ" dirty="0" smtClean="0"/>
          </a:p>
          <a:p>
            <a:pPr marL="0" indent="0">
              <a:buNone/>
            </a:pPr>
            <a:endParaRPr lang="en-NZ" dirty="0" smtClean="0"/>
          </a:p>
        </p:txBody>
      </p:sp>
      <p:pic>
        <p:nvPicPr>
          <p:cNvPr id="5" name="Picture 4"/>
          <p:cNvPicPr/>
          <p:nvPr/>
        </p:nvPicPr>
        <p:blipFill>
          <a:blip r:embed="rId2"/>
          <a:stretch>
            <a:fillRect/>
          </a:stretch>
        </p:blipFill>
        <p:spPr>
          <a:xfrm>
            <a:off x="1115616" y="764704"/>
            <a:ext cx="2736304" cy="1584176"/>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791" b="32839"/>
          <a:stretch/>
        </p:blipFill>
        <p:spPr bwMode="auto">
          <a:xfrm>
            <a:off x="1680738" y="4046725"/>
            <a:ext cx="5781675" cy="210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4211960" y="5069067"/>
            <a:ext cx="2088232" cy="918908"/>
          </a:xfrm>
          <a:custGeom>
            <a:avLst/>
            <a:gdLst>
              <a:gd name="connsiteX0" fmla="*/ 1583647 w 1813895"/>
              <a:gd name="connsiteY0" fmla="*/ 124068 h 918908"/>
              <a:gd name="connsiteX1" fmla="*/ 383497 w 1813895"/>
              <a:gd name="connsiteY1" fmla="*/ 47868 h 918908"/>
              <a:gd name="connsiteX2" fmla="*/ 50122 w 1813895"/>
              <a:gd name="connsiteY2" fmla="*/ 762243 h 918908"/>
              <a:gd name="connsiteX3" fmla="*/ 1316947 w 1813895"/>
              <a:gd name="connsiteY3" fmla="*/ 895593 h 918908"/>
              <a:gd name="connsiteX4" fmla="*/ 1812247 w 1813895"/>
              <a:gd name="connsiteY4" fmla="*/ 419343 h 918908"/>
              <a:gd name="connsiteX5" fmla="*/ 1488397 w 1813895"/>
              <a:gd name="connsiteY5" fmla="*/ 85968 h 918908"/>
              <a:gd name="connsiteX6" fmla="*/ 1488397 w 1813895"/>
              <a:gd name="connsiteY6" fmla="*/ 85968 h 91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895" h="918908">
                <a:moveTo>
                  <a:pt x="1583647" y="124068"/>
                </a:moveTo>
                <a:cubicBezTo>
                  <a:pt x="1111365" y="32786"/>
                  <a:pt x="639084" y="-58495"/>
                  <a:pt x="383497" y="47868"/>
                </a:cubicBezTo>
                <a:cubicBezTo>
                  <a:pt x="127909" y="154231"/>
                  <a:pt x="-105453" y="620956"/>
                  <a:pt x="50122" y="762243"/>
                </a:cubicBezTo>
                <a:cubicBezTo>
                  <a:pt x="205697" y="903530"/>
                  <a:pt x="1023260" y="952743"/>
                  <a:pt x="1316947" y="895593"/>
                </a:cubicBezTo>
                <a:cubicBezTo>
                  <a:pt x="1610634" y="838443"/>
                  <a:pt x="1783672" y="554280"/>
                  <a:pt x="1812247" y="419343"/>
                </a:cubicBezTo>
                <a:cubicBezTo>
                  <a:pt x="1840822" y="284406"/>
                  <a:pt x="1488397" y="85968"/>
                  <a:pt x="1488397" y="85968"/>
                </a:cubicBezTo>
                <a:lnTo>
                  <a:pt x="1488397" y="85968"/>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84320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0" y="2119256"/>
            <a:ext cx="6196405" cy="3974039"/>
          </a:xfrm>
        </p:spPr>
        <p:txBody>
          <a:bodyPr>
            <a:normAutofit fontScale="77500" lnSpcReduction="20000"/>
          </a:bodyPr>
          <a:lstStyle/>
          <a:p>
            <a:r>
              <a:rPr lang="en-NZ" dirty="0">
                <a:solidFill>
                  <a:srgbClr val="FF0000"/>
                </a:solidFill>
              </a:rPr>
              <a:t>No </a:t>
            </a:r>
            <a:r>
              <a:rPr lang="en-NZ" dirty="0" smtClean="0">
                <a:solidFill>
                  <a:srgbClr val="FF0000"/>
                </a:solidFill>
              </a:rPr>
              <a:t>consensus on criteria for determining  significant stenosis in a fistula</a:t>
            </a:r>
          </a:p>
          <a:p>
            <a:pPr marL="0" indent="0">
              <a:buNone/>
            </a:pPr>
            <a:endParaRPr lang="en-NZ" dirty="0" smtClean="0">
              <a:solidFill>
                <a:srgbClr val="FF0000"/>
              </a:solidFill>
            </a:endParaRPr>
          </a:p>
          <a:p>
            <a:r>
              <a:rPr lang="en-NZ" dirty="0" smtClean="0"/>
              <a:t>Velocity measurements and ratios from different points along the AVF can be used, but are of limited value due to the fact that the AVF varies in diameter along its length </a:t>
            </a:r>
          </a:p>
          <a:p>
            <a:endParaRPr lang="en-NZ" dirty="0" smtClean="0"/>
          </a:p>
          <a:p>
            <a:r>
              <a:rPr lang="en-NZ" dirty="0" smtClean="0"/>
              <a:t>B-mode (greyscale) and colour image characteristics at stenotic site are useful: presence of thrombus, scarring, valve, wall thickening, </a:t>
            </a:r>
            <a:r>
              <a:rPr lang="en-NZ" b="1" dirty="0" smtClean="0"/>
              <a:t>colour filling defect</a:t>
            </a:r>
            <a:r>
              <a:rPr lang="en-NZ" dirty="0" smtClean="0"/>
              <a:t>, </a:t>
            </a:r>
            <a:r>
              <a:rPr lang="en-NZ" b="1" dirty="0" smtClean="0"/>
              <a:t>aliasing</a:t>
            </a:r>
            <a:r>
              <a:rPr lang="en-NZ" dirty="0" smtClean="0"/>
              <a:t> AND </a:t>
            </a:r>
            <a:r>
              <a:rPr lang="en-NZ" b="1" dirty="0" smtClean="0"/>
              <a:t>LUMENAL DIAMETER &lt;2.7mm</a:t>
            </a:r>
          </a:p>
          <a:p>
            <a:pPr marL="0" indent="0">
              <a:buNone/>
            </a:pPr>
            <a:endParaRPr lang="en-NZ" dirty="0" smtClean="0"/>
          </a:p>
          <a:p>
            <a:r>
              <a:rPr lang="en-NZ" dirty="0"/>
              <a:t>C</a:t>
            </a:r>
            <a:r>
              <a:rPr lang="en-NZ" dirty="0" smtClean="0"/>
              <a:t>olour mixing (aliasing) on ultrasound indicates presence of turbulent or high velocity flow</a:t>
            </a:r>
          </a:p>
        </p:txBody>
      </p:sp>
      <p:sp>
        <p:nvSpPr>
          <p:cNvPr id="5" name="Title 1"/>
          <p:cNvSpPr txBox="1">
            <a:spLocks/>
          </p:cNvSpPr>
          <p:nvPr/>
        </p:nvSpPr>
        <p:spPr>
          <a:xfrm>
            <a:off x="1187624" y="692696"/>
            <a:ext cx="6480720" cy="144016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3600" dirty="0" smtClean="0">
                <a:latin typeface="Arial" panose="020B0604020202020204" pitchFamily="34" charset="0"/>
                <a:cs typeface="Arial" panose="020B0604020202020204" pitchFamily="34" charset="0"/>
              </a:rPr>
              <a:t>Diagnosing haemodialysis fistula stenosis </a:t>
            </a:r>
            <a:endParaRPr lang="en-NZ"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err="1" smtClean="0"/>
              <a:t>Peri</a:t>
            </a:r>
            <a:r>
              <a:rPr lang="en-NZ" dirty="0" smtClean="0"/>
              <a:t>-anastomotic stenosis – velocity comparison, V1</a:t>
            </a:r>
            <a:endParaRPr lang="en-NZ" dirty="0"/>
          </a:p>
        </p:txBody>
      </p:sp>
      <p:pic>
        <p:nvPicPr>
          <p:cNvPr id="4" name="Picture 3"/>
          <p:cNvPicPr/>
          <p:nvPr/>
        </p:nvPicPr>
        <p:blipFill>
          <a:blip r:embed="rId2"/>
          <a:stretch>
            <a:fillRect/>
          </a:stretch>
        </p:blipFill>
        <p:spPr>
          <a:xfrm>
            <a:off x="1475656" y="2132856"/>
            <a:ext cx="6264696" cy="4104456"/>
          </a:xfrm>
          <a:prstGeom prst="rect">
            <a:avLst/>
          </a:prstGeom>
        </p:spPr>
      </p:pic>
      <p:sp>
        <p:nvSpPr>
          <p:cNvPr id="3" name="Freeform 2"/>
          <p:cNvSpPr/>
          <p:nvPr/>
        </p:nvSpPr>
        <p:spPr>
          <a:xfrm>
            <a:off x="1345935" y="2063343"/>
            <a:ext cx="1676317" cy="532667"/>
          </a:xfrm>
          <a:custGeom>
            <a:avLst/>
            <a:gdLst>
              <a:gd name="connsiteX0" fmla="*/ 1178190 w 1676317"/>
              <a:gd name="connsiteY0" fmla="*/ 22632 h 532667"/>
              <a:gd name="connsiteX1" fmla="*/ 130440 w 1676317"/>
              <a:gd name="connsiteY1" fmla="*/ 41682 h 532667"/>
              <a:gd name="connsiteX2" fmla="*/ 82815 w 1676317"/>
              <a:gd name="connsiteY2" fmla="*/ 403632 h 532667"/>
              <a:gd name="connsiteX3" fmla="*/ 740040 w 1676317"/>
              <a:gd name="connsiteY3" fmla="*/ 527457 h 532667"/>
              <a:gd name="connsiteX4" fmla="*/ 1521090 w 1676317"/>
              <a:gd name="connsiteY4" fmla="*/ 489357 h 532667"/>
              <a:gd name="connsiteX5" fmla="*/ 1673490 w 1676317"/>
              <a:gd name="connsiteY5" fmla="*/ 308382 h 532667"/>
              <a:gd name="connsiteX6" fmla="*/ 1463940 w 1676317"/>
              <a:gd name="connsiteY6" fmla="*/ 22632 h 532667"/>
              <a:gd name="connsiteX7" fmla="*/ 1082940 w 1676317"/>
              <a:gd name="connsiteY7" fmla="*/ 22632 h 532667"/>
              <a:gd name="connsiteX8" fmla="*/ 1082940 w 1676317"/>
              <a:gd name="connsiteY8" fmla="*/ 22632 h 5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317" h="532667">
                <a:moveTo>
                  <a:pt x="1178190" y="22632"/>
                </a:moveTo>
                <a:cubicBezTo>
                  <a:pt x="745596" y="407"/>
                  <a:pt x="313002" y="-21818"/>
                  <a:pt x="130440" y="41682"/>
                </a:cubicBezTo>
                <a:cubicBezTo>
                  <a:pt x="-52122" y="105182"/>
                  <a:pt x="-18785" y="322670"/>
                  <a:pt x="82815" y="403632"/>
                </a:cubicBezTo>
                <a:cubicBezTo>
                  <a:pt x="184415" y="484594"/>
                  <a:pt x="500327" y="513170"/>
                  <a:pt x="740040" y="527457"/>
                </a:cubicBezTo>
                <a:cubicBezTo>
                  <a:pt x="979752" y="541745"/>
                  <a:pt x="1365515" y="525869"/>
                  <a:pt x="1521090" y="489357"/>
                </a:cubicBezTo>
                <a:cubicBezTo>
                  <a:pt x="1676665" y="452845"/>
                  <a:pt x="1683015" y="386169"/>
                  <a:pt x="1673490" y="308382"/>
                </a:cubicBezTo>
                <a:cubicBezTo>
                  <a:pt x="1663965" y="230595"/>
                  <a:pt x="1562365" y="70257"/>
                  <a:pt x="1463940" y="22632"/>
                </a:cubicBezTo>
                <a:cubicBezTo>
                  <a:pt x="1365515" y="-24993"/>
                  <a:pt x="1082940" y="22632"/>
                  <a:pt x="1082940" y="22632"/>
                </a:cubicBezTo>
                <a:lnTo>
                  <a:pt x="1082940" y="2263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p:cNvSpPr txBox="1"/>
          <p:nvPr/>
        </p:nvSpPr>
        <p:spPr>
          <a:xfrm>
            <a:off x="2123728" y="4190878"/>
            <a:ext cx="1584176" cy="1477328"/>
          </a:xfrm>
          <a:prstGeom prst="rect">
            <a:avLst/>
          </a:prstGeom>
          <a:noFill/>
        </p:spPr>
        <p:txBody>
          <a:bodyPr wrap="square" rtlCol="0">
            <a:spAutoFit/>
          </a:bodyPr>
          <a:lstStyle/>
          <a:p>
            <a:r>
              <a:rPr lang="en-NZ" dirty="0" smtClean="0">
                <a:ln>
                  <a:solidFill>
                    <a:srgbClr val="FF0000"/>
                  </a:solidFill>
                </a:ln>
                <a:solidFill>
                  <a:srgbClr val="FF0000"/>
                </a:solidFill>
              </a:rPr>
              <a:t>V1 = normal peak systolic velocity upstream of stenosis</a:t>
            </a:r>
            <a:endParaRPr lang="en-NZ" dirty="0">
              <a:solidFill>
                <a:srgbClr val="FF0000"/>
              </a:solidFill>
            </a:endParaRPr>
          </a:p>
        </p:txBody>
      </p:sp>
    </p:spTree>
    <p:extLst>
      <p:ext uri="{BB962C8B-B14F-4D97-AF65-F5344CB8AC3E}">
        <p14:creationId xmlns:p14="http://schemas.microsoft.com/office/powerpoint/2010/main" val="148163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err="1" smtClean="0"/>
              <a:t>Peri</a:t>
            </a:r>
            <a:r>
              <a:rPr lang="en-NZ" dirty="0" smtClean="0"/>
              <a:t>-anastomotic stenosis – velocity comparison, V2</a:t>
            </a:r>
            <a:endParaRPr lang="en-NZ" dirty="0"/>
          </a:p>
        </p:txBody>
      </p:sp>
      <p:pic>
        <p:nvPicPr>
          <p:cNvPr id="4" name="Picture 3"/>
          <p:cNvPicPr/>
          <p:nvPr/>
        </p:nvPicPr>
        <p:blipFill>
          <a:blip r:embed="rId2"/>
          <a:stretch>
            <a:fillRect/>
          </a:stretch>
        </p:blipFill>
        <p:spPr>
          <a:xfrm>
            <a:off x="1835696" y="2132856"/>
            <a:ext cx="5386035" cy="3456384"/>
          </a:xfrm>
          <a:prstGeom prst="rect">
            <a:avLst/>
          </a:prstGeom>
        </p:spPr>
      </p:pic>
      <p:sp>
        <p:nvSpPr>
          <p:cNvPr id="3" name="Freeform 2"/>
          <p:cNvSpPr/>
          <p:nvPr/>
        </p:nvSpPr>
        <p:spPr>
          <a:xfrm>
            <a:off x="1541912" y="1977882"/>
            <a:ext cx="1822935" cy="585892"/>
          </a:xfrm>
          <a:custGeom>
            <a:avLst/>
            <a:gdLst>
              <a:gd name="connsiteX0" fmla="*/ 951906 w 1822935"/>
              <a:gd name="connsiteY0" fmla="*/ 47401 h 585892"/>
              <a:gd name="connsiteX1" fmla="*/ 165976 w 1822935"/>
              <a:gd name="connsiteY1" fmla="*/ 62515 h 585892"/>
              <a:gd name="connsiteX2" fmla="*/ 52620 w 1822935"/>
              <a:gd name="connsiteY2" fmla="*/ 493265 h 585892"/>
              <a:gd name="connsiteX3" fmla="*/ 823437 w 1822935"/>
              <a:gd name="connsiteY3" fmla="*/ 568835 h 585892"/>
              <a:gd name="connsiteX4" fmla="*/ 1647152 w 1822935"/>
              <a:gd name="connsiteY4" fmla="*/ 531050 h 585892"/>
              <a:gd name="connsiteX5" fmla="*/ 1760508 w 1822935"/>
              <a:gd name="connsiteY5" fmla="*/ 32287 h 585892"/>
              <a:gd name="connsiteX6" fmla="*/ 876336 w 1822935"/>
              <a:gd name="connsiteY6" fmla="*/ 47401 h 585892"/>
              <a:gd name="connsiteX7" fmla="*/ 876336 w 1822935"/>
              <a:gd name="connsiteY7" fmla="*/ 47401 h 58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2935" h="585892">
                <a:moveTo>
                  <a:pt x="951906" y="47401"/>
                </a:moveTo>
                <a:cubicBezTo>
                  <a:pt x="633881" y="17802"/>
                  <a:pt x="315857" y="-11796"/>
                  <a:pt x="165976" y="62515"/>
                </a:cubicBezTo>
                <a:cubicBezTo>
                  <a:pt x="16095" y="136826"/>
                  <a:pt x="-56957" y="408878"/>
                  <a:pt x="52620" y="493265"/>
                </a:cubicBezTo>
                <a:cubicBezTo>
                  <a:pt x="162197" y="577652"/>
                  <a:pt x="557682" y="562538"/>
                  <a:pt x="823437" y="568835"/>
                </a:cubicBezTo>
                <a:cubicBezTo>
                  <a:pt x="1089192" y="575132"/>
                  <a:pt x="1490974" y="620475"/>
                  <a:pt x="1647152" y="531050"/>
                </a:cubicBezTo>
                <a:cubicBezTo>
                  <a:pt x="1803330" y="441625"/>
                  <a:pt x="1888977" y="112895"/>
                  <a:pt x="1760508" y="32287"/>
                </a:cubicBezTo>
                <a:cubicBezTo>
                  <a:pt x="1632039" y="-48321"/>
                  <a:pt x="876336" y="47401"/>
                  <a:pt x="876336" y="47401"/>
                </a:cubicBezTo>
                <a:lnTo>
                  <a:pt x="876336" y="47401"/>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p:cNvSpPr txBox="1"/>
          <p:nvPr/>
        </p:nvSpPr>
        <p:spPr>
          <a:xfrm>
            <a:off x="1187624" y="5589240"/>
            <a:ext cx="6552728" cy="646331"/>
          </a:xfrm>
          <a:prstGeom prst="rect">
            <a:avLst/>
          </a:prstGeom>
          <a:noFill/>
        </p:spPr>
        <p:txBody>
          <a:bodyPr wrap="square" rtlCol="0">
            <a:spAutoFit/>
          </a:bodyPr>
          <a:lstStyle/>
          <a:p>
            <a:r>
              <a:rPr lang="en-NZ" b="1" dirty="0" smtClean="0"/>
              <a:t>V2/V1= 787/337 = 2.3  which suggests &gt;50% stenosis, NOT HARD AND FAST RULE</a:t>
            </a:r>
            <a:endParaRPr lang="en-NZ" b="1" dirty="0"/>
          </a:p>
        </p:txBody>
      </p:sp>
      <p:sp>
        <p:nvSpPr>
          <p:cNvPr id="6" name="TextBox 5"/>
          <p:cNvSpPr txBox="1"/>
          <p:nvPr/>
        </p:nvSpPr>
        <p:spPr>
          <a:xfrm>
            <a:off x="2123728" y="3866842"/>
            <a:ext cx="1584176" cy="1200329"/>
          </a:xfrm>
          <a:prstGeom prst="rect">
            <a:avLst/>
          </a:prstGeom>
          <a:solidFill>
            <a:schemeClr val="tx1"/>
          </a:solidFill>
        </p:spPr>
        <p:txBody>
          <a:bodyPr wrap="square" rtlCol="0">
            <a:spAutoFit/>
          </a:bodyPr>
          <a:lstStyle/>
          <a:p>
            <a:r>
              <a:rPr lang="en-NZ" dirty="0" smtClean="0">
                <a:ln>
                  <a:solidFill>
                    <a:srgbClr val="FF0000"/>
                  </a:solidFill>
                </a:ln>
                <a:solidFill>
                  <a:srgbClr val="FF0000"/>
                </a:solidFill>
              </a:rPr>
              <a:t>V2 = peak systolic velocity at the stenosis</a:t>
            </a:r>
            <a:endParaRPr lang="en-NZ" dirty="0">
              <a:solidFill>
                <a:srgbClr val="FF0000"/>
              </a:solidFill>
            </a:endParaRPr>
          </a:p>
        </p:txBody>
      </p:sp>
    </p:spTree>
    <p:extLst>
      <p:ext uri="{BB962C8B-B14F-4D97-AF65-F5344CB8AC3E}">
        <p14:creationId xmlns:p14="http://schemas.microsoft.com/office/powerpoint/2010/main" val="1257005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err="1" smtClean="0"/>
              <a:t>Peri</a:t>
            </a:r>
            <a:r>
              <a:rPr lang="en-NZ" dirty="0" smtClean="0"/>
              <a:t>-anastomotic stenosis</a:t>
            </a:r>
            <a:endParaRPr lang="en-NZ" dirty="0"/>
          </a:p>
        </p:txBody>
      </p:sp>
      <p:pic>
        <p:nvPicPr>
          <p:cNvPr id="5" name="Picture 4"/>
          <p:cNvPicPr/>
          <p:nvPr/>
        </p:nvPicPr>
        <p:blipFill>
          <a:blip r:embed="rId2"/>
          <a:stretch>
            <a:fillRect/>
          </a:stretch>
        </p:blipFill>
        <p:spPr>
          <a:xfrm>
            <a:off x="1763688" y="2132857"/>
            <a:ext cx="5530051" cy="3024336"/>
          </a:xfrm>
          <a:prstGeom prst="rect">
            <a:avLst/>
          </a:prstGeom>
          <a:ln>
            <a:solidFill>
              <a:srgbClr val="FF0000"/>
            </a:solidFill>
          </a:ln>
        </p:spPr>
      </p:pic>
      <p:sp>
        <p:nvSpPr>
          <p:cNvPr id="4" name="TextBox 3"/>
          <p:cNvSpPr txBox="1"/>
          <p:nvPr/>
        </p:nvSpPr>
        <p:spPr>
          <a:xfrm>
            <a:off x="1403648" y="5589240"/>
            <a:ext cx="6336704" cy="369332"/>
          </a:xfrm>
          <a:prstGeom prst="rect">
            <a:avLst/>
          </a:prstGeom>
          <a:noFill/>
        </p:spPr>
        <p:txBody>
          <a:bodyPr wrap="square" rtlCol="0">
            <a:spAutoFit/>
          </a:bodyPr>
          <a:lstStyle/>
          <a:p>
            <a:r>
              <a:rPr lang="en-NZ" dirty="0" smtClean="0"/>
              <a:t>Aliasing and colour filling defect</a:t>
            </a:r>
            <a:endParaRPr lang="en-NZ" dirty="0"/>
          </a:p>
        </p:txBody>
      </p:sp>
      <p:sp>
        <p:nvSpPr>
          <p:cNvPr id="6" name="Right Arrow 5"/>
          <p:cNvSpPr/>
          <p:nvPr/>
        </p:nvSpPr>
        <p:spPr>
          <a:xfrm rot="16612080">
            <a:off x="4740019" y="3410584"/>
            <a:ext cx="793430" cy="28803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8092118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369" y="692696"/>
            <a:ext cx="6965245" cy="1202485"/>
          </a:xfrm>
        </p:spPr>
        <p:txBody>
          <a:bodyPr>
            <a:normAutofit/>
          </a:bodyPr>
          <a:lstStyle/>
          <a:p>
            <a:r>
              <a:rPr lang="en-NZ" dirty="0" err="1" smtClean="0"/>
              <a:t>Peri</a:t>
            </a:r>
            <a:r>
              <a:rPr lang="en-NZ" dirty="0" smtClean="0"/>
              <a:t>-anastomotic stenosis</a:t>
            </a:r>
            <a:endParaRPr lang="en-NZ" dirty="0"/>
          </a:p>
        </p:txBody>
      </p:sp>
      <p:sp>
        <p:nvSpPr>
          <p:cNvPr id="3" name="Content Placeholder 2"/>
          <p:cNvSpPr>
            <a:spLocks noGrp="1"/>
          </p:cNvSpPr>
          <p:nvPr>
            <p:ph idx="1"/>
          </p:nvPr>
        </p:nvSpPr>
        <p:spPr>
          <a:xfrm>
            <a:off x="1399931" y="5673882"/>
            <a:ext cx="6196405" cy="493869"/>
          </a:xfrm>
        </p:spPr>
        <p:txBody>
          <a:bodyPr/>
          <a:lstStyle/>
          <a:p>
            <a:r>
              <a:rPr lang="en-NZ" dirty="0" smtClean="0"/>
              <a:t>Residual diameter, aliasing</a:t>
            </a:r>
            <a:endParaRPr lang="en-NZ"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90"/>
          <a:stretch/>
        </p:blipFill>
        <p:spPr bwMode="auto">
          <a:xfrm>
            <a:off x="1115616" y="1556792"/>
            <a:ext cx="6480720" cy="413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619672" y="5445224"/>
            <a:ext cx="1152128" cy="3193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74339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Mid fistula stenosis</a:t>
            </a:r>
            <a:endParaRPr lang="en-NZ" dirty="0"/>
          </a:p>
        </p:txBody>
      </p:sp>
      <p:sp>
        <p:nvSpPr>
          <p:cNvPr id="3" name="Content Placeholder 2"/>
          <p:cNvSpPr>
            <a:spLocks noGrp="1"/>
          </p:cNvSpPr>
          <p:nvPr>
            <p:ph idx="1"/>
          </p:nvPr>
        </p:nvSpPr>
        <p:spPr>
          <a:xfrm>
            <a:off x="1403648" y="5589240"/>
            <a:ext cx="6196405" cy="493869"/>
          </a:xfrm>
        </p:spPr>
        <p:txBody>
          <a:bodyPr/>
          <a:lstStyle/>
          <a:p>
            <a:r>
              <a:rPr lang="en-NZ" dirty="0" smtClean="0"/>
              <a:t>High PSV, colour aliasing</a:t>
            </a:r>
            <a:endParaRPr lang="en-N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2060848"/>
            <a:ext cx="5832647" cy="3499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1425318" y="1955078"/>
            <a:ext cx="1549988" cy="562979"/>
          </a:xfrm>
          <a:custGeom>
            <a:avLst/>
            <a:gdLst>
              <a:gd name="connsiteX0" fmla="*/ 1003557 w 1549988"/>
              <a:gd name="connsiteY0" fmla="*/ 26122 h 562979"/>
              <a:gd name="connsiteX1" fmla="*/ 184407 w 1549988"/>
              <a:gd name="connsiteY1" fmla="*/ 45172 h 562979"/>
              <a:gd name="connsiteX2" fmla="*/ 89157 w 1549988"/>
              <a:gd name="connsiteY2" fmla="*/ 521422 h 562979"/>
              <a:gd name="connsiteX3" fmla="*/ 1260732 w 1549988"/>
              <a:gd name="connsiteY3" fmla="*/ 530947 h 562979"/>
              <a:gd name="connsiteX4" fmla="*/ 1536957 w 1549988"/>
              <a:gd name="connsiteY4" fmla="*/ 454747 h 562979"/>
              <a:gd name="connsiteX5" fmla="*/ 1451232 w 1549988"/>
              <a:gd name="connsiteY5" fmla="*/ 102322 h 562979"/>
              <a:gd name="connsiteX6" fmla="*/ 1003557 w 1549988"/>
              <a:gd name="connsiteY6" fmla="*/ 26122 h 5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9988" h="562979">
                <a:moveTo>
                  <a:pt x="1003557" y="26122"/>
                </a:moveTo>
                <a:cubicBezTo>
                  <a:pt x="792419" y="16597"/>
                  <a:pt x="336807" y="-37378"/>
                  <a:pt x="184407" y="45172"/>
                </a:cubicBezTo>
                <a:cubicBezTo>
                  <a:pt x="32007" y="127722"/>
                  <a:pt x="-90231" y="440460"/>
                  <a:pt x="89157" y="521422"/>
                </a:cubicBezTo>
                <a:cubicBezTo>
                  <a:pt x="268544" y="602385"/>
                  <a:pt x="1019432" y="542059"/>
                  <a:pt x="1260732" y="530947"/>
                </a:cubicBezTo>
                <a:cubicBezTo>
                  <a:pt x="1502032" y="519835"/>
                  <a:pt x="1505207" y="526184"/>
                  <a:pt x="1536957" y="454747"/>
                </a:cubicBezTo>
                <a:cubicBezTo>
                  <a:pt x="1568707" y="383310"/>
                  <a:pt x="1543307" y="175347"/>
                  <a:pt x="1451232" y="102322"/>
                </a:cubicBezTo>
                <a:cubicBezTo>
                  <a:pt x="1359157" y="29297"/>
                  <a:pt x="1214695" y="35647"/>
                  <a:pt x="1003557" y="26122"/>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948230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369" y="692696"/>
            <a:ext cx="6965245" cy="1202485"/>
          </a:xfrm>
        </p:spPr>
        <p:txBody>
          <a:bodyPr>
            <a:normAutofit fontScale="90000"/>
          </a:bodyPr>
          <a:lstStyle/>
          <a:p>
            <a:r>
              <a:rPr lang="en-NZ" dirty="0" smtClean="0"/>
              <a:t> </a:t>
            </a:r>
            <a:r>
              <a:rPr lang="en-NZ" sz="3100" dirty="0" smtClean="0"/>
              <a:t>Residual Diameter – B-mode ultrasound</a:t>
            </a:r>
            <a:endParaRPr lang="en-NZ" sz="3100" dirty="0"/>
          </a:p>
        </p:txBody>
      </p:sp>
      <p:sp>
        <p:nvSpPr>
          <p:cNvPr id="3" name="Content Placeholder 2"/>
          <p:cNvSpPr>
            <a:spLocks noGrp="1"/>
          </p:cNvSpPr>
          <p:nvPr>
            <p:ph idx="1"/>
          </p:nvPr>
        </p:nvSpPr>
        <p:spPr>
          <a:xfrm>
            <a:off x="1403648" y="5589240"/>
            <a:ext cx="6196405" cy="493869"/>
          </a:xfrm>
        </p:spPr>
        <p:txBody>
          <a:bodyPr>
            <a:normAutofit fontScale="85000" lnSpcReduction="10000"/>
          </a:bodyPr>
          <a:lstStyle/>
          <a:p>
            <a:r>
              <a:rPr lang="en-NZ" dirty="0" smtClean="0"/>
              <a:t>Wall thickening causes reduction in </a:t>
            </a:r>
            <a:r>
              <a:rPr lang="en-NZ" dirty="0" err="1" smtClean="0"/>
              <a:t>lumenal</a:t>
            </a:r>
            <a:r>
              <a:rPr lang="en-NZ" dirty="0" smtClean="0"/>
              <a:t> diameter</a:t>
            </a:r>
            <a:endParaRPr lang="en-N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624316"/>
            <a:ext cx="6048672" cy="3888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403648" y="5200600"/>
            <a:ext cx="1224136"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7053474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548680"/>
            <a:ext cx="6965245" cy="1471387"/>
          </a:xfrm>
        </p:spPr>
        <p:txBody>
          <a:bodyPr>
            <a:noAutofit/>
          </a:bodyPr>
          <a:lstStyle/>
          <a:p>
            <a:r>
              <a:rPr lang="en-NZ" sz="2400" b="1" dirty="0" smtClean="0"/>
              <a:t/>
            </a:r>
            <a:br>
              <a:rPr lang="en-NZ" sz="2400" b="1" dirty="0" smtClean="0"/>
            </a:br>
            <a:r>
              <a:rPr lang="en-NZ" sz="2400" b="1" dirty="0" smtClean="0"/>
              <a:t/>
            </a:r>
            <a:br>
              <a:rPr lang="en-NZ" sz="2400" b="1" dirty="0" smtClean="0"/>
            </a:br>
            <a:r>
              <a:rPr lang="en-NZ" sz="2400" b="1" dirty="0"/>
              <a:t/>
            </a:r>
            <a:br>
              <a:rPr lang="en-NZ" sz="2400" b="1" dirty="0"/>
            </a:br>
            <a:r>
              <a:rPr lang="en-NZ" sz="2400" b="1" dirty="0" smtClean="0"/>
              <a:t/>
            </a:r>
            <a:br>
              <a:rPr lang="en-NZ" sz="2400" b="1" dirty="0" smtClean="0"/>
            </a:br>
            <a:r>
              <a:rPr lang="en-NZ" sz="2400" b="1" dirty="0" smtClean="0"/>
              <a:t>Duplex </a:t>
            </a:r>
            <a:r>
              <a:rPr lang="en-NZ" sz="2400" b="1" dirty="0"/>
              <a:t>ultrasound scanning of the autogenous </a:t>
            </a:r>
            <a:r>
              <a:rPr lang="en-NZ" sz="2400" b="1" dirty="0" err="1"/>
              <a:t>arterio</a:t>
            </a:r>
            <a:r>
              <a:rPr lang="en-NZ" sz="2400" b="1" dirty="0"/>
              <a:t> venous </a:t>
            </a:r>
            <a:r>
              <a:rPr lang="en-NZ" sz="2400" b="1" dirty="0" err="1"/>
              <a:t>hemodialysis</a:t>
            </a:r>
            <a:r>
              <a:rPr lang="en-NZ" sz="2400" b="1" dirty="0"/>
              <a:t> fistula: a vascular surgeon's perspective</a:t>
            </a:r>
            <a:br>
              <a:rPr lang="en-NZ" sz="2400" b="1" dirty="0"/>
            </a:br>
            <a:r>
              <a:rPr lang="en-NZ" sz="2400" dirty="0">
                <a:hlinkClick r:id="rId2"/>
              </a:rPr>
              <a:t>Jan </a:t>
            </a:r>
            <a:r>
              <a:rPr lang="en-NZ" sz="2400" dirty="0" err="1" smtClean="0">
                <a:hlinkClick r:id="rId2"/>
              </a:rPr>
              <a:t>Swinnen</a:t>
            </a:r>
            <a:r>
              <a:rPr lang="en-NZ" sz="2400" dirty="0" smtClean="0"/>
              <a:t/>
            </a:r>
            <a:br>
              <a:rPr lang="en-NZ" sz="2400" dirty="0" smtClean="0"/>
            </a:br>
            <a:r>
              <a:rPr lang="en-NZ" sz="1200" dirty="0" err="1">
                <a:hlinkClick r:id="rId3"/>
              </a:rPr>
              <a:t>Australas</a:t>
            </a:r>
            <a:r>
              <a:rPr lang="en-NZ" sz="1200" dirty="0">
                <a:hlinkClick r:id="rId3"/>
              </a:rPr>
              <a:t> J Ultrasound Med</a:t>
            </a:r>
            <a:r>
              <a:rPr lang="en-NZ" sz="1200" dirty="0"/>
              <a:t>. 2011 Feb; 14(1): 17–23. </a:t>
            </a:r>
            <a:br>
              <a:rPr lang="en-NZ" sz="1200" dirty="0"/>
            </a:br>
            <a:r>
              <a:rPr lang="en-NZ" sz="1200" dirty="0"/>
              <a:t>Published online 2015 Dec 31. </a:t>
            </a:r>
            <a:r>
              <a:rPr lang="en-NZ" sz="1200" dirty="0" err="1"/>
              <a:t>doi</a:t>
            </a:r>
            <a:r>
              <a:rPr lang="en-NZ" sz="1200" dirty="0"/>
              <a:t>:  </a:t>
            </a:r>
            <a:r>
              <a:rPr lang="en-NZ" sz="1200" dirty="0">
                <a:hlinkClick r:id="rId4"/>
              </a:rPr>
              <a:t>10.1002/j.2205-0140.2011.tb00181.x</a:t>
            </a:r>
            <a:r>
              <a:rPr lang="en-NZ" sz="1200" dirty="0"/>
              <a:t/>
            </a:r>
            <a:br>
              <a:rPr lang="en-NZ" sz="1200" dirty="0"/>
            </a:br>
            <a:r>
              <a:rPr lang="en-NZ" sz="1200" dirty="0"/>
              <a:t/>
            </a:r>
            <a:br>
              <a:rPr lang="en-NZ" sz="1200" dirty="0"/>
            </a:br>
            <a:endParaRPr lang="en-NZ" sz="1200" dirty="0"/>
          </a:p>
        </p:txBody>
      </p:sp>
      <p:sp>
        <p:nvSpPr>
          <p:cNvPr id="3" name="Content Placeholder 2"/>
          <p:cNvSpPr>
            <a:spLocks noGrp="1"/>
          </p:cNvSpPr>
          <p:nvPr>
            <p:ph idx="1"/>
          </p:nvPr>
        </p:nvSpPr>
        <p:spPr>
          <a:xfrm>
            <a:off x="1463040" y="2780927"/>
            <a:ext cx="6196405" cy="2942141"/>
          </a:xfrm>
        </p:spPr>
        <p:txBody>
          <a:bodyPr>
            <a:normAutofit lnSpcReduction="10000"/>
          </a:bodyPr>
          <a:lstStyle/>
          <a:p>
            <a:pPr marL="0" indent="0">
              <a:buNone/>
            </a:pPr>
            <a:endParaRPr lang="en-NZ" dirty="0"/>
          </a:p>
          <a:p>
            <a:pPr marL="0" indent="0">
              <a:buNone/>
            </a:pPr>
            <a:r>
              <a:rPr lang="en-NZ" dirty="0" smtClean="0"/>
              <a:t>“In </a:t>
            </a:r>
            <a:r>
              <a:rPr lang="en-NZ" dirty="0"/>
              <a:t>essence, a stenosis in the dialysis circuit exists when the dialysis machine can no longer dialyse the patient adequately. We believe this stenosis is determined by an absolute minimal luminal diameter – 2.7 mm – although other factors in the dialysis circuit need to be taken into account</a:t>
            </a:r>
            <a:r>
              <a:rPr lang="en-NZ" dirty="0" smtClean="0"/>
              <a:t>.”</a:t>
            </a:r>
            <a:endParaRPr lang="en-NZ" dirty="0"/>
          </a:p>
        </p:txBody>
      </p:sp>
    </p:spTree>
    <p:extLst>
      <p:ext uri="{BB962C8B-B14F-4D97-AF65-F5344CB8AC3E}">
        <p14:creationId xmlns:p14="http://schemas.microsoft.com/office/powerpoint/2010/main" val="4267220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17478712"/>
              </p:ext>
            </p:extLst>
          </p:nvPr>
        </p:nvGraphicFramePr>
        <p:xfrm>
          <a:off x="1475656" y="1484784"/>
          <a:ext cx="6196405" cy="3603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31611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908720"/>
            <a:ext cx="3920316" cy="1202485"/>
          </a:xfrm>
        </p:spPr>
        <p:txBody>
          <a:bodyPr>
            <a:normAutofit fontScale="90000"/>
          </a:bodyPr>
          <a:lstStyle/>
          <a:p>
            <a:r>
              <a:rPr lang="en-NZ" sz="3600" dirty="0" smtClean="0">
                <a:latin typeface="Arial" panose="020B0604020202020204" pitchFamily="34" charset="0"/>
                <a:cs typeface="Arial" panose="020B0604020202020204" pitchFamily="34" charset="0"/>
              </a:rPr>
              <a:t>Problems with dialysis- collections</a:t>
            </a:r>
            <a:endParaRPr lang="en-NZ"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75656" y="2780928"/>
            <a:ext cx="6196405" cy="3086157"/>
          </a:xfrm>
        </p:spPr>
        <p:txBody>
          <a:bodyPr>
            <a:normAutofit/>
          </a:bodyPr>
          <a:lstStyle/>
          <a:p>
            <a:r>
              <a:rPr lang="en-NZ" dirty="0" smtClean="0"/>
              <a:t>Size of collection</a:t>
            </a:r>
          </a:p>
          <a:p>
            <a:pPr marL="0" indent="0">
              <a:buNone/>
            </a:pPr>
            <a:endParaRPr lang="en-NZ" dirty="0" smtClean="0"/>
          </a:p>
          <a:p>
            <a:r>
              <a:rPr lang="en-NZ" dirty="0" smtClean="0"/>
              <a:t>Presence of arterial flow in collection – is it a </a:t>
            </a:r>
            <a:r>
              <a:rPr lang="en-NZ" dirty="0" err="1" smtClean="0"/>
              <a:t>pseudoaneurysm</a:t>
            </a:r>
            <a:r>
              <a:rPr lang="en-NZ" dirty="0" smtClean="0"/>
              <a:t>?</a:t>
            </a:r>
          </a:p>
        </p:txBody>
      </p:sp>
      <p:pic>
        <p:nvPicPr>
          <p:cNvPr id="5" name="Picture 4"/>
          <p:cNvPicPr/>
          <p:nvPr/>
        </p:nvPicPr>
        <p:blipFill>
          <a:blip r:embed="rId2"/>
          <a:stretch>
            <a:fillRect/>
          </a:stretch>
        </p:blipFill>
        <p:spPr>
          <a:xfrm>
            <a:off x="1043608" y="692696"/>
            <a:ext cx="3024336" cy="1656184"/>
          </a:xfrm>
          <a:prstGeom prst="rect">
            <a:avLst/>
          </a:prstGeom>
        </p:spPr>
      </p:pic>
    </p:spTree>
    <p:extLst>
      <p:ext uri="{BB962C8B-B14F-4D97-AF65-F5344CB8AC3E}">
        <p14:creationId xmlns:p14="http://schemas.microsoft.com/office/powerpoint/2010/main" val="34455812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Collections</a:t>
            </a:r>
            <a:endParaRPr lang="en-NZ" dirty="0"/>
          </a:p>
        </p:txBody>
      </p:sp>
      <p:sp>
        <p:nvSpPr>
          <p:cNvPr id="3" name="Content Placeholder 2"/>
          <p:cNvSpPr>
            <a:spLocks noGrp="1"/>
          </p:cNvSpPr>
          <p:nvPr>
            <p:ph idx="1"/>
          </p:nvPr>
        </p:nvSpPr>
        <p:spPr>
          <a:xfrm>
            <a:off x="1463040" y="5373215"/>
            <a:ext cx="6196405" cy="349853"/>
          </a:xfrm>
        </p:spPr>
        <p:txBody>
          <a:bodyPr>
            <a:normAutofit fontScale="85000" lnSpcReduction="20000"/>
          </a:bodyPr>
          <a:lstStyle/>
          <a:p>
            <a:r>
              <a:rPr lang="en-NZ" dirty="0" smtClean="0"/>
              <a:t>Size </a:t>
            </a:r>
            <a:endParaRPr lang="en-NZ" dirty="0"/>
          </a:p>
        </p:txBody>
      </p:sp>
      <p:pic>
        <p:nvPicPr>
          <p:cNvPr id="4" name="Picture 3"/>
          <p:cNvPicPr/>
          <p:nvPr/>
        </p:nvPicPr>
        <p:blipFill rotWithShape="1">
          <a:blip r:embed="rId2"/>
          <a:srcRect t="28880" r="7915"/>
          <a:stretch/>
        </p:blipFill>
        <p:spPr>
          <a:xfrm>
            <a:off x="840160" y="1772816"/>
            <a:ext cx="3659832" cy="3526506"/>
          </a:xfrm>
          <a:prstGeom prst="rect">
            <a:avLst/>
          </a:prstGeom>
        </p:spPr>
      </p:pic>
      <p:pic>
        <p:nvPicPr>
          <p:cNvPr id="5" name="Picture 4"/>
          <p:cNvPicPr/>
          <p:nvPr/>
        </p:nvPicPr>
        <p:blipFill rotWithShape="1">
          <a:blip r:embed="rId3"/>
          <a:srcRect t="10274" r="7406"/>
          <a:stretch/>
        </p:blipFill>
        <p:spPr>
          <a:xfrm>
            <a:off x="4572000" y="1772816"/>
            <a:ext cx="3744416" cy="3526506"/>
          </a:xfrm>
          <a:prstGeom prst="rect">
            <a:avLst/>
          </a:prstGeom>
        </p:spPr>
      </p:pic>
      <p:sp>
        <p:nvSpPr>
          <p:cNvPr id="6" name="Oval 5"/>
          <p:cNvSpPr/>
          <p:nvPr/>
        </p:nvSpPr>
        <p:spPr>
          <a:xfrm>
            <a:off x="818109" y="4639208"/>
            <a:ext cx="792088" cy="7920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Oval 6"/>
          <p:cNvSpPr/>
          <p:nvPr/>
        </p:nvSpPr>
        <p:spPr>
          <a:xfrm>
            <a:off x="4572000" y="4782616"/>
            <a:ext cx="792088" cy="7920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7916865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Collections</a:t>
            </a:r>
            <a:endParaRPr lang="en-NZ" dirty="0"/>
          </a:p>
        </p:txBody>
      </p:sp>
      <p:sp>
        <p:nvSpPr>
          <p:cNvPr id="3" name="Content Placeholder 2"/>
          <p:cNvSpPr>
            <a:spLocks noGrp="1"/>
          </p:cNvSpPr>
          <p:nvPr>
            <p:ph idx="1"/>
          </p:nvPr>
        </p:nvSpPr>
        <p:spPr>
          <a:xfrm>
            <a:off x="1115616" y="5373215"/>
            <a:ext cx="6543829" cy="648073"/>
          </a:xfrm>
        </p:spPr>
        <p:txBody>
          <a:bodyPr>
            <a:normAutofit fontScale="92500" lnSpcReduction="20000"/>
          </a:bodyPr>
          <a:lstStyle/>
          <a:p>
            <a:r>
              <a:rPr lang="en-NZ" dirty="0" smtClean="0"/>
              <a:t>Confirm false aneurysm with ‘to and fro waveform’ and colour</a:t>
            </a:r>
            <a:endParaRPr lang="en-NZ" dirty="0"/>
          </a:p>
        </p:txBody>
      </p:sp>
      <p:pic>
        <p:nvPicPr>
          <p:cNvPr id="5" name="Picture 4"/>
          <p:cNvPicPr/>
          <p:nvPr/>
        </p:nvPicPr>
        <p:blipFill>
          <a:blip r:embed="rId2"/>
          <a:stretch>
            <a:fillRect/>
          </a:stretch>
        </p:blipFill>
        <p:spPr>
          <a:xfrm>
            <a:off x="1835696" y="1772816"/>
            <a:ext cx="5204048" cy="3440226"/>
          </a:xfrm>
          <a:prstGeom prst="rect">
            <a:avLst/>
          </a:prstGeom>
        </p:spPr>
      </p:pic>
    </p:spTree>
    <p:extLst>
      <p:ext uri="{BB962C8B-B14F-4D97-AF65-F5344CB8AC3E}">
        <p14:creationId xmlns:p14="http://schemas.microsoft.com/office/powerpoint/2010/main" val="1981370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Collections</a:t>
            </a:r>
            <a:endParaRPr lang="en-NZ" dirty="0"/>
          </a:p>
        </p:txBody>
      </p:sp>
      <p:sp>
        <p:nvSpPr>
          <p:cNvPr id="3" name="Content Placeholder 2"/>
          <p:cNvSpPr>
            <a:spLocks noGrp="1"/>
          </p:cNvSpPr>
          <p:nvPr>
            <p:ph idx="1"/>
          </p:nvPr>
        </p:nvSpPr>
        <p:spPr>
          <a:xfrm>
            <a:off x="1463040" y="5373215"/>
            <a:ext cx="6196405" cy="648073"/>
          </a:xfrm>
        </p:spPr>
        <p:txBody>
          <a:bodyPr>
            <a:normAutofit fontScale="92500" lnSpcReduction="20000"/>
          </a:bodyPr>
          <a:lstStyle/>
          <a:p>
            <a:r>
              <a:rPr lang="en-NZ" dirty="0" err="1" smtClean="0"/>
              <a:t>Heterogenous</a:t>
            </a:r>
            <a:r>
              <a:rPr lang="en-NZ" dirty="0" smtClean="0"/>
              <a:t> – this is not a false aneurysm, this is an occluded AVF</a:t>
            </a:r>
            <a:endParaRPr lang="en-NZ" dirty="0"/>
          </a:p>
        </p:txBody>
      </p:sp>
      <p:pic>
        <p:nvPicPr>
          <p:cNvPr id="6" name="Picture 5"/>
          <p:cNvPicPr/>
          <p:nvPr/>
        </p:nvPicPr>
        <p:blipFill>
          <a:blip r:embed="rId2"/>
          <a:stretch>
            <a:fillRect/>
          </a:stretch>
        </p:blipFill>
        <p:spPr>
          <a:xfrm>
            <a:off x="1619672" y="1700808"/>
            <a:ext cx="5976664" cy="3456384"/>
          </a:xfrm>
          <a:prstGeom prst="rect">
            <a:avLst/>
          </a:prstGeom>
        </p:spPr>
      </p:pic>
    </p:spTree>
    <p:extLst>
      <p:ext uri="{BB962C8B-B14F-4D97-AF65-F5344CB8AC3E}">
        <p14:creationId xmlns:p14="http://schemas.microsoft.com/office/powerpoint/2010/main" val="102558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817582"/>
            <a:ext cx="6584612" cy="1531298"/>
          </a:xfrm>
        </p:spPr>
        <p:txBody>
          <a:bodyPr>
            <a:normAutofit fontScale="90000"/>
          </a:bodyPr>
          <a:lstStyle/>
          <a:p>
            <a:r>
              <a:rPr lang="en-NZ" dirty="0" smtClean="0"/>
              <a:t>Why are there no images of fluid collections around synthetic grafts?</a:t>
            </a:r>
            <a:endParaRPr lang="en-NZ" dirty="0"/>
          </a:p>
        </p:txBody>
      </p:sp>
      <p:sp>
        <p:nvSpPr>
          <p:cNvPr id="3" name="Content Placeholder 2"/>
          <p:cNvSpPr>
            <a:spLocks noGrp="1"/>
          </p:cNvSpPr>
          <p:nvPr>
            <p:ph idx="1"/>
          </p:nvPr>
        </p:nvSpPr>
        <p:spPr>
          <a:xfrm>
            <a:off x="1463040" y="2780928"/>
            <a:ext cx="6196405" cy="2942140"/>
          </a:xfrm>
        </p:spPr>
        <p:txBody>
          <a:bodyPr>
            <a:normAutofit/>
          </a:bodyPr>
          <a:lstStyle/>
          <a:p>
            <a:r>
              <a:rPr lang="en-NZ" dirty="0" smtClean="0"/>
              <a:t>Because we can’t answer the question that always comes with a patient who has a synthetic graft and a hot, red, swollen arm:</a:t>
            </a:r>
          </a:p>
          <a:p>
            <a:r>
              <a:rPr lang="en-NZ" dirty="0"/>
              <a:t>Is there an infection?</a:t>
            </a:r>
          </a:p>
          <a:p>
            <a:r>
              <a:rPr lang="en-NZ" dirty="0" smtClean="0"/>
              <a:t>If the primary question is regarding infection, the vascular lab won’t be able to answer that question</a:t>
            </a:r>
          </a:p>
          <a:p>
            <a:pPr marL="0" indent="0">
              <a:buNone/>
            </a:pPr>
            <a:endParaRPr lang="en-NZ" dirty="0" smtClean="0"/>
          </a:p>
          <a:p>
            <a:endParaRPr lang="en-NZ" dirty="0"/>
          </a:p>
        </p:txBody>
      </p:sp>
    </p:spTree>
    <p:extLst>
      <p:ext uri="{BB962C8B-B14F-4D97-AF65-F5344CB8AC3E}">
        <p14:creationId xmlns:p14="http://schemas.microsoft.com/office/powerpoint/2010/main" val="37883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952" y="817582"/>
            <a:ext cx="3920316" cy="1459290"/>
          </a:xfrm>
        </p:spPr>
        <p:txBody>
          <a:bodyPr>
            <a:normAutofit fontScale="90000"/>
          </a:bodyPr>
          <a:lstStyle/>
          <a:p>
            <a:r>
              <a:rPr lang="en-NZ" sz="3600" dirty="0" smtClean="0">
                <a:latin typeface="Arial" panose="020B0604020202020204" pitchFamily="34" charset="0"/>
                <a:cs typeface="Arial" panose="020B0604020202020204" pitchFamily="34" charset="0"/>
              </a:rPr>
              <a:t>Problems with dialysis – pain, </a:t>
            </a:r>
            <a:br>
              <a:rPr lang="en-NZ" sz="3600" dirty="0" smtClean="0">
                <a:latin typeface="Arial" panose="020B0604020202020204" pitchFamily="34" charset="0"/>
                <a:cs typeface="Arial" panose="020B0604020202020204" pitchFamily="34" charset="0"/>
              </a:rPr>
            </a:br>
            <a:r>
              <a:rPr lang="en-NZ" sz="3600" dirty="0" smtClean="0">
                <a:latin typeface="Arial" panose="020B0604020202020204" pitchFamily="34" charset="0"/>
                <a:cs typeface="Arial" panose="020B0604020202020204" pitchFamily="34" charset="0"/>
              </a:rPr>
              <a:t>? steal</a:t>
            </a:r>
            <a:endParaRPr lang="en-NZ"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63040" y="2636911"/>
            <a:ext cx="6196405" cy="2808313"/>
          </a:xfrm>
        </p:spPr>
        <p:txBody>
          <a:bodyPr>
            <a:normAutofit fontScale="92500"/>
          </a:bodyPr>
          <a:lstStyle/>
          <a:p>
            <a:r>
              <a:rPr lang="en-NZ" dirty="0" smtClean="0"/>
              <a:t>Flow direction in arteries distal to the fistula </a:t>
            </a:r>
          </a:p>
          <a:p>
            <a:r>
              <a:rPr lang="en-NZ" dirty="0" smtClean="0"/>
              <a:t>Stenosis in arteries proximal to and distal to the fistula </a:t>
            </a:r>
          </a:p>
          <a:p>
            <a:r>
              <a:rPr lang="en-NZ" dirty="0" smtClean="0"/>
              <a:t>Size of the fistula</a:t>
            </a:r>
          </a:p>
          <a:p>
            <a:r>
              <a:rPr lang="en-NZ" dirty="0" smtClean="0"/>
              <a:t>Why do we report these findings rather than commenting ‘steal’ or ‘no steal’?</a:t>
            </a:r>
          </a:p>
          <a:p>
            <a:r>
              <a:rPr lang="en-NZ" dirty="0" smtClean="0"/>
              <a:t>Ischaemic or clinical steal is a clinical diagnosis</a:t>
            </a:r>
          </a:p>
          <a:p>
            <a:endParaRPr lang="en-NZ" dirty="0" smtClean="0"/>
          </a:p>
          <a:p>
            <a:pPr marL="0" indent="0">
              <a:buNone/>
            </a:pPr>
            <a:endParaRPr lang="en-NZ" dirty="0" smtClean="0"/>
          </a:p>
        </p:txBody>
      </p:sp>
      <p:pic>
        <p:nvPicPr>
          <p:cNvPr id="5" name="Picture 4"/>
          <p:cNvPicPr/>
          <p:nvPr/>
        </p:nvPicPr>
        <p:blipFill>
          <a:blip r:embed="rId2"/>
          <a:stretch>
            <a:fillRect/>
          </a:stretch>
        </p:blipFill>
        <p:spPr>
          <a:xfrm>
            <a:off x="971600" y="604262"/>
            <a:ext cx="2808312" cy="1672610"/>
          </a:xfrm>
          <a:prstGeom prst="rect">
            <a:avLst/>
          </a:prstGeom>
        </p:spPr>
      </p:pic>
    </p:spTree>
    <p:extLst>
      <p:ext uri="{BB962C8B-B14F-4D97-AF65-F5344CB8AC3E}">
        <p14:creationId xmlns:p14="http://schemas.microsoft.com/office/powerpoint/2010/main" val="191192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t>Two types of steal syndrome</a:t>
            </a:r>
            <a:endParaRPr lang="en-NZ" dirty="0"/>
          </a:p>
        </p:txBody>
      </p:sp>
      <p:sp>
        <p:nvSpPr>
          <p:cNvPr id="3" name="Content Placeholder 2"/>
          <p:cNvSpPr>
            <a:spLocks noGrp="1"/>
          </p:cNvSpPr>
          <p:nvPr>
            <p:ph idx="1"/>
          </p:nvPr>
        </p:nvSpPr>
        <p:spPr/>
        <p:txBody>
          <a:bodyPr>
            <a:normAutofit fontScale="92500" lnSpcReduction="20000"/>
          </a:bodyPr>
          <a:lstStyle/>
          <a:p>
            <a:r>
              <a:rPr lang="en-NZ" dirty="0" smtClean="0"/>
              <a:t>Physiological</a:t>
            </a:r>
          </a:p>
          <a:p>
            <a:pPr lvl="1"/>
            <a:r>
              <a:rPr lang="en-NZ" dirty="0"/>
              <a:t>	reversal of flow in </a:t>
            </a:r>
            <a:r>
              <a:rPr lang="en-NZ" dirty="0" smtClean="0"/>
              <a:t>artery distal to the fistula </a:t>
            </a:r>
            <a:endParaRPr lang="en-NZ" dirty="0"/>
          </a:p>
          <a:p>
            <a:pPr lvl="1"/>
            <a:r>
              <a:rPr lang="en-NZ" dirty="0"/>
              <a:t>	very common finding in patients with a 	functioning </a:t>
            </a:r>
            <a:r>
              <a:rPr lang="en-NZ" dirty="0" smtClean="0"/>
              <a:t>radio-cephalic fistula!</a:t>
            </a:r>
            <a:endParaRPr lang="en-NZ" dirty="0"/>
          </a:p>
          <a:p>
            <a:pPr marL="365760" lvl="1" indent="0">
              <a:buNone/>
            </a:pPr>
            <a:endParaRPr lang="en-NZ" dirty="0" smtClean="0"/>
          </a:p>
          <a:p>
            <a:r>
              <a:rPr lang="en-NZ" dirty="0" smtClean="0"/>
              <a:t>Ischaemic or Clinical steal</a:t>
            </a:r>
          </a:p>
          <a:p>
            <a:pPr lvl="1"/>
            <a:r>
              <a:rPr lang="en-NZ" dirty="0"/>
              <a:t> </a:t>
            </a:r>
            <a:r>
              <a:rPr lang="en-NZ" dirty="0" smtClean="0"/>
              <a:t>	physical findings most important, pallor,</a:t>
            </a:r>
          </a:p>
          <a:p>
            <a:pPr marL="365760" lvl="1" indent="0">
              <a:buNone/>
            </a:pPr>
            <a:r>
              <a:rPr lang="en-NZ" dirty="0"/>
              <a:t>	</a:t>
            </a:r>
            <a:r>
              <a:rPr lang="en-NZ" dirty="0" smtClean="0"/>
              <a:t>ulceration or tissue loss</a:t>
            </a:r>
          </a:p>
          <a:p>
            <a:pPr lvl="1"/>
            <a:r>
              <a:rPr lang="en-NZ" dirty="0"/>
              <a:t>	</a:t>
            </a:r>
            <a:r>
              <a:rPr lang="en-NZ" dirty="0" smtClean="0"/>
              <a:t>sensory or motor neuropathy</a:t>
            </a:r>
            <a:endParaRPr lang="en-NZ" dirty="0"/>
          </a:p>
          <a:p>
            <a:pPr marL="0" indent="0">
              <a:buNone/>
            </a:pPr>
            <a:endParaRPr lang="en-NZ" dirty="0" smtClean="0"/>
          </a:p>
          <a:p>
            <a:pPr marL="365760" lvl="1" indent="0">
              <a:buNone/>
            </a:pPr>
            <a:r>
              <a:rPr lang="en-NZ" dirty="0"/>
              <a:t> </a:t>
            </a:r>
            <a:r>
              <a:rPr lang="en-NZ" dirty="0" smtClean="0"/>
              <a:t> 	</a:t>
            </a:r>
          </a:p>
          <a:p>
            <a:pPr marL="365760" lvl="1" indent="0">
              <a:buNone/>
            </a:pPr>
            <a:endParaRPr lang="en-NZ" dirty="0"/>
          </a:p>
          <a:p>
            <a:pPr marL="365760" lvl="1" indent="0">
              <a:buNone/>
            </a:pPr>
            <a:endParaRPr lang="en-NZ" dirty="0" smtClean="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4221088"/>
            <a:ext cx="1488166" cy="1926783"/>
          </a:xfrm>
          <a:prstGeom prst="rect">
            <a:avLst/>
          </a:prstGeom>
        </p:spPr>
      </p:pic>
    </p:spTree>
    <p:extLst>
      <p:ext uri="{BB962C8B-B14F-4D97-AF65-F5344CB8AC3E}">
        <p14:creationId xmlns:p14="http://schemas.microsoft.com/office/powerpoint/2010/main" val="30396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40312" y="817583"/>
            <a:ext cx="3419956" cy="811218"/>
          </a:xfrm>
        </p:spPr>
        <p:txBody>
          <a:bodyPr>
            <a:noAutofit/>
          </a:bodyPr>
          <a:lstStyle/>
          <a:p>
            <a:r>
              <a:rPr lang="en-NZ" sz="3200" dirty="0" smtClean="0"/>
              <a:t>? Steal – Duplex Scan</a:t>
            </a:r>
            <a:endParaRPr lang="en-NZ"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28800"/>
            <a:ext cx="6185297"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3"/>
          <a:stretch>
            <a:fillRect/>
          </a:stretch>
        </p:blipFill>
        <p:spPr>
          <a:xfrm>
            <a:off x="971600" y="604262"/>
            <a:ext cx="3195320" cy="1024538"/>
          </a:xfrm>
          <a:prstGeom prst="rect">
            <a:avLst/>
          </a:prstGeom>
        </p:spPr>
      </p:pic>
      <p:sp>
        <p:nvSpPr>
          <p:cNvPr id="4" name="Rounded Rectangle 3"/>
          <p:cNvSpPr/>
          <p:nvPr/>
        </p:nvSpPr>
        <p:spPr>
          <a:xfrm>
            <a:off x="2123728" y="1773726"/>
            <a:ext cx="3024336" cy="14401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10574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Diagnosis and Treatment of Ischaemic Steal</a:t>
            </a:r>
            <a:endParaRPr lang="en-NZ" dirty="0"/>
          </a:p>
        </p:txBody>
      </p:sp>
      <p:sp>
        <p:nvSpPr>
          <p:cNvPr id="3" name="Content Placeholder 2"/>
          <p:cNvSpPr>
            <a:spLocks noGrp="1"/>
          </p:cNvSpPr>
          <p:nvPr>
            <p:ph idx="1"/>
          </p:nvPr>
        </p:nvSpPr>
        <p:spPr>
          <a:xfrm>
            <a:off x="1463041" y="2119257"/>
            <a:ext cx="5341208" cy="3603812"/>
          </a:xfrm>
        </p:spPr>
        <p:txBody>
          <a:bodyPr/>
          <a:lstStyle/>
          <a:p>
            <a:r>
              <a:rPr lang="en-NZ" dirty="0" smtClean="0"/>
              <a:t>Compression of AVF to assess relief from symptoms and changes in flow characteristics with compression</a:t>
            </a:r>
          </a:p>
          <a:p>
            <a:r>
              <a:rPr lang="en-NZ" dirty="0" smtClean="0"/>
              <a:t>If doctor makes a diagnosis of steal, they may decide to undertake a DRIL procedure</a:t>
            </a:r>
          </a:p>
          <a:p>
            <a:r>
              <a:rPr lang="en-NZ" dirty="0" smtClean="0"/>
              <a:t>Distal Revascularisation Interval Ligation</a:t>
            </a:r>
          </a:p>
          <a:p>
            <a:r>
              <a:rPr lang="en-NZ" dirty="0" smtClean="0"/>
              <a:t>???</a:t>
            </a:r>
            <a:endParaRPr lang="en-NZ"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243" y="2492896"/>
            <a:ext cx="1488166" cy="1926783"/>
          </a:xfrm>
          <a:prstGeom prst="rect">
            <a:avLst/>
          </a:prstGeom>
        </p:spPr>
      </p:pic>
    </p:spTree>
    <p:extLst>
      <p:ext uri="{BB962C8B-B14F-4D97-AF65-F5344CB8AC3E}">
        <p14:creationId xmlns:p14="http://schemas.microsoft.com/office/powerpoint/2010/main" val="4247560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Distal Revascularisation Interval Ligation graft (DRIL)</a:t>
            </a:r>
            <a:endParaRPr lang="en-NZ"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2204865"/>
            <a:ext cx="4752528" cy="3835542"/>
          </a:xfrm>
        </p:spPr>
      </p:pic>
    </p:spTree>
    <p:extLst>
      <p:ext uri="{BB962C8B-B14F-4D97-AF65-F5344CB8AC3E}">
        <p14:creationId xmlns:p14="http://schemas.microsoft.com/office/powerpoint/2010/main" val="3576262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t="1832" r="4007" b="4732"/>
          <a:stretch/>
        </p:blipFill>
        <p:spPr bwMode="auto">
          <a:xfrm>
            <a:off x="899592" y="764704"/>
            <a:ext cx="3059559" cy="2037844"/>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NZ" dirty="0" smtClean="0"/>
              <a:t>                  Mapping </a:t>
            </a:r>
            <a:r>
              <a:rPr lang="en-NZ" dirty="0"/>
              <a:t>S</a:t>
            </a:r>
            <a:r>
              <a:rPr lang="en-NZ" dirty="0" smtClean="0"/>
              <a:t>can</a:t>
            </a:r>
            <a:endParaRPr lang="en-NZ" dirty="0"/>
          </a:p>
        </p:txBody>
      </p:sp>
      <p:sp>
        <p:nvSpPr>
          <p:cNvPr id="3" name="Content Placeholder 2"/>
          <p:cNvSpPr>
            <a:spLocks noGrp="1"/>
          </p:cNvSpPr>
          <p:nvPr>
            <p:ph idx="1"/>
          </p:nvPr>
        </p:nvSpPr>
        <p:spPr>
          <a:xfrm>
            <a:off x="1463040" y="3140968"/>
            <a:ext cx="6196405" cy="2582100"/>
          </a:xfrm>
        </p:spPr>
        <p:txBody>
          <a:bodyPr/>
          <a:lstStyle/>
          <a:p>
            <a:r>
              <a:rPr lang="en-NZ" dirty="0" smtClean="0"/>
              <a:t>Looking for optimal site for vascular access creation</a:t>
            </a:r>
          </a:p>
          <a:p>
            <a:r>
              <a:rPr lang="en-NZ" dirty="0" smtClean="0"/>
              <a:t>Native fistula preferable to graft</a:t>
            </a:r>
          </a:p>
          <a:p>
            <a:r>
              <a:rPr lang="en-NZ" dirty="0" smtClean="0"/>
              <a:t>As far distally as possible</a:t>
            </a:r>
          </a:p>
          <a:p>
            <a:r>
              <a:rPr lang="en-NZ" dirty="0" smtClean="0"/>
              <a:t>Non-dominant arm preferable</a:t>
            </a:r>
          </a:p>
          <a:p>
            <a:r>
              <a:rPr lang="en-NZ" b="1" dirty="0" smtClean="0"/>
              <a:t>Vein diameter at least  3mm</a:t>
            </a:r>
            <a:endParaRPr lang="en-NZ" b="1" dirty="0"/>
          </a:p>
        </p:txBody>
      </p:sp>
    </p:spTree>
    <p:extLst>
      <p:ext uri="{BB962C8B-B14F-4D97-AF65-F5344CB8AC3E}">
        <p14:creationId xmlns:p14="http://schemas.microsoft.com/office/powerpoint/2010/main" val="36825379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692696"/>
            <a:ext cx="6965245" cy="1202485"/>
          </a:xfrm>
        </p:spPr>
        <p:txBody>
          <a:bodyPr/>
          <a:lstStyle/>
          <a:p>
            <a:r>
              <a:rPr lang="en-NZ" dirty="0" smtClean="0"/>
              <a:t>DRIL bypass graft</a:t>
            </a:r>
            <a:endParaRPr lang="en-NZ" dirty="0"/>
          </a:p>
        </p:txBody>
      </p:sp>
      <p:cxnSp>
        <p:nvCxnSpPr>
          <p:cNvPr id="5" name="Straight Arrow Connector 4"/>
          <p:cNvCxnSpPr/>
          <p:nvPr/>
        </p:nvCxnSpPr>
        <p:spPr>
          <a:xfrm flipH="1" flipV="1">
            <a:off x="3635896" y="3212976"/>
            <a:ext cx="288032" cy="288032"/>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635896" y="3381769"/>
            <a:ext cx="288032" cy="28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00808"/>
            <a:ext cx="6696744"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5364088" y="4129804"/>
            <a:ext cx="213149" cy="116681"/>
          </a:xfrm>
          <a:custGeom>
            <a:avLst/>
            <a:gdLst>
              <a:gd name="connsiteX0" fmla="*/ 0 w 213149"/>
              <a:gd name="connsiteY0" fmla="*/ 116681 h 116681"/>
              <a:gd name="connsiteX1" fmla="*/ 190500 w 213149"/>
              <a:gd name="connsiteY1" fmla="*/ 11906 h 116681"/>
              <a:gd name="connsiteX2" fmla="*/ 209550 w 213149"/>
              <a:gd name="connsiteY2" fmla="*/ 2381 h 116681"/>
              <a:gd name="connsiteX3" fmla="*/ 209550 w 213149"/>
              <a:gd name="connsiteY3" fmla="*/ 2381 h 116681"/>
            </a:gdLst>
            <a:ahLst/>
            <a:cxnLst>
              <a:cxn ang="0">
                <a:pos x="connsiteX0" y="connsiteY0"/>
              </a:cxn>
              <a:cxn ang="0">
                <a:pos x="connsiteX1" y="connsiteY1"/>
              </a:cxn>
              <a:cxn ang="0">
                <a:pos x="connsiteX2" y="connsiteY2"/>
              </a:cxn>
              <a:cxn ang="0">
                <a:pos x="connsiteX3" y="connsiteY3"/>
              </a:cxn>
            </a:cxnLst>
            <a:rect l="l" t="t" r="r" b="b"/>
            <a:pathLst>
              <a:path w="213149" h="116681">
                <a:moveTo>
                  <a:pt x="0" y="116681"/>
                </a:moveTo>
                <a:lnTo>
                  <a:pt x="190500" y="11906"/>
                </a:lnTo>
                <a:cubicBezTo>
                  <a:pt x="225425" y="-7144"/>
                  <a:pt x="209550" y="2381"/>
                  <a:pt x="209550" y="2381"/>
                </a:cubicBezTo>
                <a:lnTo>
                  <a:pt x="209550" y="2381"/>
                </a:lnTo>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0000"/>
              </a:solidFill>
            </a:endParaRPr>
          </a:p>
        </p:txBody>
      </p:sp>
      <p:sp>
        <p:nvSpPr>
          <p:cNvPr id="8" name="Freeform 7"/>
          <p:cNvSpPr/>
          <p:nvPr/>
        </p:nvSpPr>
        <p:spPr>
          <a:xfrm flipH="1" flipV="1">
            <a:off x="5431963" y="4070459"/>
            <a:ext cx="100681" cy="235372"/>
          </a:xfrm>
          <a:custGeom>
            <a:avLst/>
            <a:gdLst>
              <a:gd name="connsiteX0" fmla="*/ 0 w 213149"/>
              <a:gd name="connsiteY0" fmla="*/ 116681 h 116681"/>
              <a:gd name="connsiteX1" fmla="*/ 190500 w 213149"/>
              <a:gd name="connsiteY1" fmla="*/ 11906 h 116681"/>
              <a:gd name="connsiteX2" fmla="*/ 209550 w 213149"/>
              <a:gd name="connsiteY2" fmla="*/ 2381 h 116681"/>
              <a:gd name="connsiteX3" fmla="*/ 209550 w 213149"/>
              <a:gd name="connsiteY3" fmla="*/ 2381 h 116681"/>
            </a:gdLst>
            <a:ahLst/>
            <a:cxnLst>
              <a:cxn ang="0">
                <a:pos x="connsiteX0" y="connsiteY0"/>
              </a:cxn>
              <a:cxn ang="0">
                <a:pos x="connsiteX1" y="connsiteY1"/>
              </a:cxn>
              <a:cxn ang="0">
                <a:pos x="connsiteX2" y="connsiteY2"/>
              </a:cxn>
              <a:cxn ang="0">
                <a:pos x="connsiteX3" y="connsiteY3"/>
              </a:cxn>
            </a:cxnLst>
            <a:rect l="l" t="t" r="r" b="b"/>
            <a:pathLst>
              <a:path w="213149" h="116681">
                <a:moveTo>
                  <a:pt x="0" y="116681"/>
                </a:moveTo>
                <a:lnTo>
                  <a:pt x="190500" y="11906"/>
                </a:lnTo>
                <a:cubicBezTo>
                  <a:pt x="225425" y="-7144"/>
                  <a:pt x="209550" y="2381"/>
                  <a:pt x="209550" y="2381"/>
                </a:cubicBezTo>
                <a:lnTo>
                  <a:pt x="209550" y="2381"/>
                </a:lnTo>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0000"/>
              </a:solidFill>
            </a:endParaRPr>
          </a:p>
        </p:txBody>
      </p:sp>
      <p:cxnSp>
        <p:nvCxnSpPr>
          <p:cNvPr id="9" name="Straight Arrow Connector 8"/>
          <p:cNvCxnSpPr/>
          <p:nvPr/>
        </p:nvCxnSpPr>
        <p:spPr>
          <a:xfrm>
            <a:off x="4860032" y="3874716"/>
            <a:ext cx="288032" cy="2550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431963" y="3933056"/>
            <a:ext cx="100681" cy="1374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292080" y="3501008"/>
            <a:ext cx="190223" cy="28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460007" y="4305831"/>
            <a:ext cx="145274" cy="59346"/>
          </a:xfrm>
          <a:prstGeom prst="straightConnector1">
            <a:avLst/>
          </a:prstGeom>
          <a:ln>
            <a:solidFill>
              <a:srgbClr val="FF0000"/>
            </a:solidFill>
            <a:tailEnd type="arrow"/>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171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3648" y="2276872"/>
            <a:ext cx="6196405" cy="3603812"/>
          </a:xfrm>
        </p:spPr>
        <p:txBody>
          <a:bodyPr>
            <a:normAutofit/>
          </a:bodyPr>
          <a:lstStyle/>
          <a:p>
            <a:pPr marL="365760" lvl="1" indent="0">
              <a:buNone/>
            </a:pPr>
            <a:r>
              <a:rPr lang="en-NZ" dirty="0" smtClean="0"/>
              <a:t>Patient has AVF or graft which they suddenly cannot dialyse from, it has just stopped working</a:t>
            </a:r>
          </a:p>
          <a:p>
            <a:pPr marL="365760" lvl="1" indent="0">
              <a:buNone/>
            </a:pPr>
            <a:endParaRPr lang="en-NZ" dirty="0" smtClean="0"/>
          </a:p>
          <a:p>
            <a:pPr marL="365760" lvl="1" indent="0">
              <a:buNone/>
            </a:pPr>
            <a:r>
              <a:rPr lang="en-NZ" dirty="0" smtClean="0"/>
              <a:t>The obvious question: </a:t>
            </a:r>
            <a:endParaRPr lang="en-NZ" dirty="0"/>
          </a:p>
          <a:p>
            <a:pPr marL="365760" lvl="1" indent="0">
              <a:buNone/>
            </a:pPr>
            <a:r>
              <a:rPr lang="en-NZ" dirty="0" smtClean="0"/>
              <a:t>Is the vascular access still patent? </a:t>
            </a:r>
          </a:p>
          <a:p>
            <a:pPr marL="365760" lvl="1" indent="0">
              <a:buNone/>
            </a:pPr>
            <a:endParaRPr lang="en-NZ" dirty="0"/>
          </a:p>
          <a:p>
            <a:pPr marL="365760" lvl="1" indent="0">
              <a:buNone/>
            </a:pPr>
            <a:r>
              <a:rPr lang="en-NZ" dirty="0" smtClean="0"/>
              <a:t>Initial scan will probably be done in the dialysis unit</a:t>
            </a:r>
          </a:p>
          <a:p>
            <a:pPr marL="365760" lvl="1" indent="0">
              <a:buNone/>
            </a:pPr>
            <a:endParaRPr lang="en-NZ" dirty="0" smtClean="0"/>
          </a:p>
        </p:txBody>
      </p:sp>
      <p:sp>
        <p:nvSpPr>
          <p:cNvPr id="8" name="Title 7"/>
          <p:cNvSpPr>
            <a:spLocks noGrp="1"/>
          </p:cNvSpPr>
          <p:nvPr>
            <p:ph type="title"/>
          </p:nvPr>
        </p:nvSpPr>
        <p:spPr/>
        <p:txBody>
          <a:bodyPr>
            <a:normAutofit/>
          </a:bodyPr>
          <a:lstStyle/>
          <a:p>
            <a:r>
              <a:rPr lang="en-NZ" sz="2800" dirty="0" smtClean="0">
                <a:solidFill>
                  <a:srgbClr val="FF0000"/>
                </a:solidFill>
              </a:rPr>
              <a:t>What happens when a patient’s vascular access suddenly stops working?</a:t>
            </a:r>
            <a:endParaRPr lang="en-NZ" sz="2800" dirty="0">
              <a:solidFill>
                <a:srgbClr val="FF0000"/>
              </a:solidFill>
            </a:endParaRPr>
          </a:p>
        </p:txBody>
      </p:sp>
    </p:spTree>
    <p:extLst>
      <p:ext uri="{BB962C8B-B14F-4D97-AF65-F5344CB8AC3E}">
        <p14:creationId xmlns:p14="http://schemas.microsoft.com/office/powerpoint/2010/main" val="384962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Tips for Performing Ultrasound Scans</a:t>
            </a:r>
            <a:endParaRPr lang="en-NZ" dirty="0"/>
          </a:p>
        </p:txBody>
      </p:sp>
      <p:sp>
        <p:nvSpPr>
          <p:cNvPr id="3" name="Content Placeholder 2"/>
          <p:cNvSpPr>
            <a:spLocks noGrp="1"/>
          </p:cNvSpPr>
          <p:nvPr>
            <p:ph idx="1"/>
          </p:nvPr>
        </p:nvSpPr>
        <p:spPr>
          <a:xfrm>
            <a:off x="1475656" y="2060848"/>
            <a:ext cx="6196405" cy="1021711"/>
          </a:xfrm>
        </p:spPr>
        <p:txBody>
          <a:bodyPr/>
          <a:lstStyle/>
          <a:p>
            <a:r>
              <a:rPr lang="en-NZ" dirty="0" smtClean="0"/>
              <a:t>Use your machine to the best of its capabilities</a:t>
            </a:r>
          </a:p>
          <a:p>
            <a:endParaRPr lang="en-NZ" dirty="0"/>
          </a:p>
        </p:txBody>
      </p:sp>
      <p:pic>
        <p:nvPicPr>
          <p:cNvPr id="4" name="Picture 3"/>
          <p:cNvPicPr/>
          <p:nvPr/>
        </p:nvPicPr>
        <p:blipFill>
          <a:blip r:embed="rId2"/>
          <a:stretch>
            <a:fillRect/>
          </a:stretch>
        </p:blipFill>
        <p:spPr>
          <a:xfrm>
            <a:off x="747359" y="3284984"/>
            <a:ext cx="1656183" cy="1725220"/>
          </a:xfrm>
          <a:prstGeom prst="rect">
            <a:avLst/>
          </a:prstGeom>
        </p:spPr>
      </p:pic>
      <p:pic>
        <p:nvPicPr>
          <p:cNvPr id="5" name="Picture 4"/>
          <p:cNvPicPr/>
          <p:nvPr/>
        </p:nvPicPr>
        <p:blipFill>
          <a:blip r:embed="rId3"/>
          <a:stretch>
            <a:fillRect/>
          </a:stretch>
        </p:blipFill>
        <p:spPr>
          <a:xfrm>
            <a:off x="2267744" y="3573016"/>
            <a:ext cx="2088232" cy="2526461"/>
          </a:xfrm>
          <a:prstGeom prst="rect">
            <a:avLst/>
          </a:prstGeom>
        </p:spPr>
      </p:pic>
      <p:pic>
        <p:nvPicPr>
          <p:cNvPr id="6" name="Picture 5"/>
          <p:cNvPicPr/>
          <p:nvPr/>
        </p:nvPicPr>
        <p:blipFill>
          <a:blip r:embed="rId4"/>
          <a:stretch>
            <a:fillRect/>
          </a:stretch>
        </p:blipFill>
        <p:spPr>
          <a:xfrm>
            <a:off x="4355976" y="2708920"/>
            <a:ext cx="3894693" cy="3168352"/>
          </a:xfrm>
          <a:prstGeom prst="rect">
            <a:avLst/>
          </a:prstGeom>
        </p:spPr>
      </p:pic>
    </p:spTree>
    <p:extLst>
      <p:ext uri="{BB962C8B-B14F-4D97-AF65-F5344CB8AC3E}">
        <p14:creationId xmlns:p14="http://schemas.microsoft.com/office/powerpoint/2010/main" val="284040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Image Optimisation</a:t>
            </a:r>
            <a:endParaRPr lang="en-NZ" dirty="0"/>
          </a:p>
        </p:txBody>
      </p:sp>
      <p:sp>
        <p:nvSpPr>
          <p:cNvPr id="3" name="Content Placeholder 2"/>
          <p:cNvSpPr>
            <a:spLocks noGrp="1"/>
          </p:cNvSpPr>
          <p:nvPr>
            <p:ph idx="1"/>
          </p:nvPr>
        </p:nvSpPr>
        <p:spPr/>
        <p:txBody>
          <a:bodyPr>
            <a:normAutofit/>
          </a:bodyPr>
          <a:lstStyle/>
          <a:p>
            <a:r>
              <a:rPr lang="en-NZ" dirty="0" smtClean="0"/>
              <a:t>First things first – select correct transducer and exam/setting/</a:t>
            </a:r>
            <a:r>
              <a:rPr lang="en-NZ" dirty="0" err="1" smtClean="0"/>
              <a:t>preset</a:t>
            </a:r>
            <a:endParaRPr lang="en-NZ" dirty="0" smtClean="0"/>
          </a:p>
          <a:p>
            <a:r>
              <a:rPr lang="en-NZ" dirty="0"/>
              <a:t>‘Exam’: </a:t>
            </a:r>
            <a:r>
              <a:rPr lang="en-NZ" dirty="0" smtClean="0"/>
              <a:t>vascular</a:t>
            </a:r>
            <a:endParaRPr lang="en-NZ" dirty="0" smtClean="0">
              <a:ln>
                <a:solidFill>
                  <a:srgbClr val="FF0000"/>
                </a:solidFill>
              </a:ln>
            </a:endParaRPr>
          </a:p>
          <a:p>
            <a:r>
              <a:rPr lang="en-NZ" dirty="0" smtClean="0"/>
              <a:t>Transducer: highest frequency (MHz) that gives adequate penetration will give the best quality image </a:t>
            </a:r>
          </a:p>
          <a:p>
            <a:r>
              <a:rPr lang="en-NZ" dirty="0" smtClean="0"/>
              <a:t>Transducer: usually we are looking at relatively superficial structures = linear probe – rectangular field of view</a:t>
            </a:r>
          </a:p>
        </p:txBody>
      </p:sp>
    </p:spTree>
    <p:extLst>
      <p:ext uri="{BB962C8B-B14F-4D97-AF65-F5344CB8AC3E}">
        <p14:creationId xmlns:p14="http://schemas.microsoft.com/office/powerpoint/2010/main" val="25052351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Transducer</a:t>
            </a:r>
            <a:endParaRPr lang="en-NZ"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57124"/>
          <a:stretch/>
        </p:blipFill>
        <p:spPr>
          <a:xfrm>
            <a:off x="971600" y="2060848"/>
            <a:ext cx="3375981" cy="3384376"/>
          </a:xfrm>
        </p:spPr>
      </p:pic>
      <p:pic>
        <p:nvPicPr>
          <p:cNvPr id="1026" name="Picture 2" descr="J:\Support_Services\Medtype\VASCULAR\VASCULAR LAB\Bridget Boyle\BB AVF talk 2014\curvi transduc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108" y="2132856"/>
            <a:ext cx="3653106" cy="316835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red circle no transparent"/>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 name="AutoShape 6" descr="Image result for red circle no transparent"/>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cxnSp>
        <p:nvCxnSpPr>
          <p:cNvPr id="8" name="Straight Connector 7"/>
          <p:cNvCxnSpPr/>
          <p:nvPr/>
        </p:nvCxnSpPr>
        <p:spPr>
          <a:xfrm flipH="1">
            <a:off x="5076056" y="2600908"/>
            <a:ext cx="2664296" cy="25922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190894" y="2708920"/>
            <a:ext cx="2880320" cy="23762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4975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Image Optimisation – Adjustable Machine Controls</a:t>
            </a:r>
            <a:endParaRPr lang="en-NZ" dirty="0"/>
          </a:p>
        </p:txBody>
      </p:sp>
      <p:sp>
        <p:nvSpPr>
          <p:cNvPr id="3" name="Content Placeholder 2"/>
          <p:cNvSpPr>
            <a:spLocks noGrp="1"/>
          </p:cNvSpPr>
          <p:nvPr>
            <p:ph idx="1"/>
          </p:nvPr>
        </p:nvSpPr>
        <p:spPr>
          <a:xfrm>
            <a:off x="1463040" y="2119257"/>
            <a:ext cx="2964943" cy="3603812"/>
          </a:xfrm>
        </p:spPr>
        <p:txBody>
          <a:bodyPr>
            <a:normAutofit/>
          </a:bodyPr>
          <a:lstStyle/>
          <a:p>
            <a:r>
              <a:rPr lang="en-NZ" dirty="0" smtClean="0"/>
              <a:t>You can’t break the machine – controls are there for you to adjust and play with</a:t>
            </a:r>
          </a:p>
          <a:p>
            <a:r>
              <a:rPr lang="en-NZ" dirty="0"/>
              <a:t>Depth</a:t>
            </a:r>
          </a:p>
          <a:p>
            <a:r>
              <a:rPr lang="en-NZ" dirty="0" smtClean="0"/>
              <a:t>Gain – brightness or colour gain</a:t>
            </a:r>
            <a:endParaRPr lang="en-NZ" dirty="0"/>
          </a:p>
          <a:p>
            <a:pPr marL="0" indent="0">
              <a:buNone/>
            </a:pPr>
            <a:endParaRPr lang="en-NZ" dirty="0" smtClean="0"/>
          </a:p>
        </p:txBody>
      </p:sp>
      <p:pic>
        <p:nvPicPr>
          <p:cNvPr id="4" name="Picture 3"/>
          <p:cNvPicPr/>
          <p:nvPr/>
        </p:nvPicPr>
        <p:blipFill>
          <a:blip r:embed="rId2"/>
          <a:stretch>
            <a:fillRect/>
          </a:stretch>
        </p:blipFill>
        <p:spPr>
          <a:xfrm>
            <a:off x="4644008" y="1916832"/>
            <a:ext cx="3763888" cy="3988420"/>
          </a:xfrm>
          <a:prstGeom prst="rect">
            <a:avLst/>
          </a:prstGeom>
        </p:spPr>
      </p:pic>
      <p:sp>
        <p:nvSpPr>
          <p:cNvPr id="7" name="Freeform 6"/>
          <p:cNvSpPr/>
          <p:nvPr/>
        </p:nvSpPr>
        <p:spPr>
          <a:xfrm>
            <a:off x="5951507" y="4553341"/>
            <a:ext cx="366760" cy="264760"/>
          </a:xfrm>
          <a:custGeom>
            <a:avLst/>
            <a:gdLst>
              <a:gd name="connsiteX0" fmla="*/ 333827 w 366760"/>
              <a:gd name="connsiteY0" fmla="*/ 63711 h 264760"/>
              <a:gd name="connsiteX1" fmla="*/ 248102 w 366760"/>
              <a:gd name="connsiteY1" fmla="*/ 6561 h 264760"/>
              <a:gd name="connsiteX2" fmla="*/ 133802 w 366760"/>
              <a:gd name="connsiteY2" fmla="*/ 6561 h 264760"/>
              <a:gd name="connsiteX3" fmla="*/ 452 w 366760"/>
              <a:gd name="connsiteY3" fmla="*/ 54186 h 264760"/>
              <a:gd name="connsiteX4" fmla="*/ 95702 w 366760"/>
              <a:gd name="connsiteY4" fmla="*/ 197061 h 264760"/>
              <a:gd name="connsiteX5" fmla="*/ 238577 w 366760"/>
              <a:gd name="connsiteY5" fmla="*/ 263736 h 264760"/>
              <a:gd name="connsiteX6" fmla="*/ 362402 w 366760"/>
              <a:gd name="connsiteY6" fmla="*/ 149436 h 264760"/>
              <a:gd name="connsiteX7" fmla="*/ 333827 w 366760"/>
              <a:gd name="connsiteY7" fmla="*/ 63711 h 26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60" h="264760">
                <a:moveTo>
                  <a:pt x="333827" y="63711"/>
                </a:moveTo>
                <a:cubicBezTo>
                  <a:pt x="314777" y="39899"/>
                  <a:pt x="281439" y="16086"/>
                  <a:pt x="248102" y="6561"/>
                </a:cubicBezTo>
                <a:cubicBezTo>
                  <a:pt x="214764" y="-2964"/>
                  <a:pt x="175077" y="-1376"/>
                  <a:pt x="133802" y="6561"/>
                </a:cubicBezTo>
                <a:cubicBezTo>
                  <a:pt x="92527" y="14498"/>
                  <a:pt x="6802" y="22436"/>
                  <a:pt x="452" y="54186"/>
                </a:cubicBezTo>
                <a:cubicBezTo>
                  <a:pt x="-5898" y="85936"/>
                  <a:pt x="56015" y="162136"/>
                  <a:pt x="95702" y="197061"/>
                </a:cubicBezTo>
                <a:cubicBezTo>
                  <a:pt x="135389" y="231986"/>
                  <a:pt x="194127" y="271673"/>
                  <a:pt x="238577" y="263736"/>
                </a:cubicBezTo>
                <a:cubicBezTo>
                  <a:pt x="283027" y="255799"/>
                  <a:pt x="348115" y="184361"/>
                  <a:pt x="362402" y="149436"/>
                </a:cubicBezTo>
                <a:cubicBezTo>
                  <a:pt x="376690" y="114511"/>
                  <a:pt x="352877" y="87523"/>
                  <a:pt x="333827" y="637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Freeform 7"/>
          <p:cNvSpPr/>
          <p:nvPr/>
        </p:nvSpPr>
        <p:spPr>
          <a:xfrm>
            <a:off x="5327513" y="4656426"/>
            <a:ext cx="701289" cy="725475"/>
          </a:xfrm>
          <a:custGeom>
            <a:avLst/>
            <a:gdLst>
              <a:gd name="connsiteX0" fmla="*/ 435112 w 701289"/>
              <a:gd name="connsiteY0" fmla="*/ 153699 h 725475"/>
              <a:gd name="connsiteX1" fmla="*/ 149362 w 701289"/>
              <a:gd name="connsiteY1" fmla="*/ 1299 h 725475"/>
              <a:gd name="connsiteX2" fmla="*/ 25537 w 701289"/>
              <a:gd name="connsiteY2" fmla="*/ 229899 h 725475"/>
              <a:gd name="connsiteX3" fmla="*/ 644662 w 701289"/>
              <a:gd name="connsiteY3" fmla="*/ 725199 h 725475"/>
              <a:gd name="connsiteX4" fmla="*/ 625612 w 701289"/>
              <a:gd name="connsiteY4" fmla="*/ 296574 h 725475"/>
              <a:gd name="connsiteX5" fmla="*/ 225562 w 701289"/>
              <a:gd name="connsiteY5" fmla="*/ 48924 h 725475"/>
              <a:gd name="connsiteX6" fmla="*/ 225562 w 701289"/>
              <a:gd name="connsiteY6" fmla="*/ 48924 h 7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289" h="725475">
                <a:moveTo>
                  <a:pt x="435112" y="153699"/>
                </a:moveTo>
                <a:cubicBezTo>
                  <a:pt x="326368" y="71149"/>
                  <a:pt x="217625" y="-11401"/>
                  <a:pt x="149362" y="1299"/>
                </a:cubicBezTo>
                <a:cubicBezTo>
                  <a:pt x="81099" y="13999"/>
                  <a:pt x="-57013" y="109249"/>
                  <a:pt x="25537" y="229899"/>
                </a:cubicBezTo>
                <a:cubicBezTo>
                  <a:pt x="108087" y="350549"/>
                  <a:pt x="544650" y="714087"/>
                  <a:pt x="644662" y="725199"/>
                </a:cubicBezTo>
                <a:cubicBezTo>
                  <a:pt x="744674" y="736311"/>
                  <a:pt x="695462" y="409286"/>
                  <a:pt x="625612" y="296574"/>
                </a:cubicBezTo>
                <a:cubicBezTo>
                  <a:pt x="555762" y="183862"/>
                  <a:pt x="225562" y="48924"/>
                  <a:pt x="225562" y="48924"/>
                </a:cubicBezTo>
                <a:lnTo>
                  <a:pt x="225562" y="48924"/>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0481467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Image Optimisation – </a:t>
            </a:r>
            <a:r>
              <a:rPr lang="en-NZ" sz="6000" dirty="0" smtClean="0"/>
              <a:t>2</a:t>
            </a:r>
            <a:r>
              <a:rPr lang="en-NZ" dirty="0" smtClean="0"/>
              <a:t>D controls</a:t>
            </a:r>
            <a:endParaRPr lang="en-NZ" dirty="0"/>
          </a:p>
        </p:txBody>
      </p:sp>
      <p:sp>
        <p:nvSpPr>
          <p:cNvPr id="3" name="Content Placeholder 2"/>
          <p:cNvSpPr>
            <a:spLocks noGrp="1"/>
          </p:cNvSpPr>
          <p:nvPr>
            <p:ph idx="1"/>
          </p:nvPr>
        </p:nvSpPr>
        <p:spPr>
          <a:ln>
            <a:noFill/>
          </a:ln>
        </p:spPr>
        <p:txBody>
          <a:bodyPr>
            <a:normAutofit/>
          </a:bodyPr>
          <a:lstStyle/>
          <a:p>
            <a:r>
              <a:rPr lang="en-NZ" dirty="0" smtClean="0"/>
              <a:t>Depth – don’t image what you don’t need to see, use as much screen as possible for what you are interested in</a:t>
            </a:r>
          </a:p>
          <a:p>
            <a:pPr marL="0" indent="0">
              <a:buNone/>
            </a:pPr>
            <a:endParaRPr lang="en-NZ" dirty="0" smtClean="0"/>
          </a:p>
          <a:p>
            <a:r>
              <a:rPr lang="en-NZ" dirty="0" smtClean="0"/>
              <a:t>Overall gain</a:t>
            </a:r>
            <a:r>
              <a:rPr lang="en-NZ" dirty="0"/>
              <a:t> </a:t>
            </a:r>
            <a:r>
              <a:rPr lang="en-NZ" dirty="0" smtClean="0"/>
              <a:t>– brightness of entire screen</a:t>
            </a:r>
          </a:p>
          <a:p>
            <a:pPr marL="0" indent="0">
              <a:buNone/>
            </a:pPr>
            <a:endParaRPr lang="en-NZ" dirty="0" smtClean="0"/>
          </a:p>
          <a:p>
            <a:r>
              <a:rPr lang="en-NZ" dirty="0" smtClean="0"/>
              <a:t>Gain in the near-field and far-field - adjust brightness of the screen according to depth</a:t>
            </a:r>
          </a:p>
          <a:p>
            <a:endParaRPr lang="en-NZ" dirty="0" smtClean="0"/>
          </a:p>
        </p:txBody>
      </p:sp>
    </p:spTree>
    <p:extLst>
      <p:ext uri="{BB962C8B-B14F-4D97-AF65-F5344CB8AC3E}">
        <p14:creationId xmlns:p14="http://schemas.microsoft.com/office/powerpoint/2010/main" val="22673038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811218"/>
          </a:xfrm>
        </p:spPr>
        <p:txBody>
          <a:bodyPr>
            <a:normAutofit fontScale="90000"/>
          </a:bodyPr>
          <a:lstStyle/>
          <a:p>
            <a:r>
              <a:rPr lang="en-NZ" dirty="0" smtClean="0"/>
              <a:t>Image Optimisation - Depth</a:t>
            </a:r>
            <a:endParaRPr lang="en-NZ" dirty="0"/>
          </a:p>
        </p:txBody>
      </p:sp>
      <p:sp>
        <p:nvSpPr>
          <p:cNvPr id="3" name="Content Placeholder 2"/>
          <p:cNvSpPr>
            <a:spLocks noGrp="1"/>
          </p:cNvSpPr>
          <p:nvPr>
            <p:ph idx="1"/>
          </p:nvPr>
        </p:nvSpPr>
        <p:spPr>
          <a:xfrm>
            <a:off x="1043608" y="5032980"/>
            <a:ext cx="6624736" cy="1194146"/>
          </a:xfrm>
        </p:spPr>
        <p:txBody>
          <a:bodyPr>
            <a:normAutofit/>
          </a:bodyPr>
          <a:lstStyle/>
          <a:p>
            <a:r>
              <a:rPr lang="en-NZ" sz="1800" dirty="0" smtClean="0"/>
              <a:t>Adjust </a:t>
            </a:r>
            <a:r>
              <a:rPr lang="en-NZ" sz="1800" dirty="0"/>
              <a:t>depth so that most of the screen is occupied by your target </a:t>
            </a:r>
            <a:endParaRPr lang="en-NZ" sz="1800" dirty="0" smtClean="0"/>
          </a:p>
          <a:p>
            <a:r>
              <a:rPr lang="en-NZ" sz="1800" dirty="0" smtClean="0"/>
              <a:t>Put </a:t>
            </a:r>
            <a:r>
              <a:rPr lang="en-NZ" sz="1800" dirty="0"/>
              <a:t>your target </a:t>
            </a:r>
            <a:r>
              <a:rPr lang="en-NZ" sz="1800" dirty="0" smtClean="0"/>
              <a:t>in </a:t>
            </a:r>
            <a:r>
              <a:rPr lang="en-NZ" sz="1800" dirty="0"/>
              <a:t>the centre of the screen </a:t>
            </a:r>
            <a:r>
              <a:rPr lang="en-NZ" sz="1800" dirty="0" smtClean="0"/>
              <a:t>for best </a:t>
            </a:r>
            <a:r>
              <a:rPr lang="en-NZ" sz="1800" dirty="0"/>
              <a:t>resolution </a:t>
            </a:r>
            <a:endParaRPr lang="en-NZ" sz="1800" dirty="0" smtClean="0"/>
          </a:p>
          <a:p>
            <a:pPr marL="0" indent="0">
              <a:buNone/>
            </a:pPr>
            <a:endParaRPr lang="en-NZ" sz="1600" dirty="0"/>
          </a:p>
        </p:txBody>
      </p:sp>
      <p:pic>
        <p:nvPicPr>
          <p:cNvPr id="4" name="Picture 3"/>
          <p:cNvPicPr/>
          <p:nvPr/>
        </p:nvPicPr>
        <p:blipFill rotWithShape="1">
          <a:blip r:embed="rId2"/>
          <a:srcRect b="5222"/>
          <a:stretch/>
        </p:blipFill>
        <p:spPr>
          <a:xfrm>
            <a:off x="2123727" y="1556792"/>
            <a:ext cx="4953987" cy="3476187"/>
          </a:xfrm>
          <a:prstGeom prst="rect">
            <a:avLst/>
          </a:prstGeom>
        </p:spPr>
      </p:pic>
    </p:spTree>
    <p:extLst>
      <p:ext uri="{BB962C8B-B14F-4D97-AF65-F5344CB8AC3E}">
        <p14:creationId xmlns:p14="http://schemas.microsoft.com/office/powerpoint/2010/main" val="20518199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716154"/>
            <a:ext cx="6965245" cy="811218"/>
          </a:xfrm>
        </p:spPr>
        <p:txBody>
          <a:bodyPr>
            <a:normAutofit/>
          </a:bodyPr>
          <a:lstStyle/>
          <a:p>
            <a:r>
              <a:rPr lang="en-NZ" sz="3600" dirty="0" smtClean="0"/>
              <a:t>Image NOT Optimised for Depth</a:t>
            </a:r>
            <a:endParaRPr lang="en-NZ" sz="3600" dirty="0"/>
          </a:p>
        </p:txBody>
      </p:sp>
      <p:sp>
        <p:nvSpPr>
          <p:cNvPr id="3" name="Content Placeholder 2"/>
          <p:cNvSpPr>
            <a:spLocks noGrp="1"/>
          </p:cNvSpPr>
          <p:nvPr>
            <p:ph idx="1"/>
          </p:nvPr>
        </p:nvSpPr>
        <p:spPr>
          <a:xfrm>
            <a:off x="1043608" y="5301208"/>
            <a:ext cx="6624736" cy="925917"/>
          </a:xfrm>
        </p:spPr>
        <p:txBody>
          <a:bodyPr>
            <a:normAutofit fontScale="62500" lnSpcReduction="20000"/>
          </a:bodyPr>
          <a:lstStyle/>
          <a:p>
            <a:r>
              <a:rPr lang="en-NZ" dirty="0" smtClean="0">
                <a:solidFill>
                  <a:srgbClr val="7030A0"/>
                </a:solidFill>
              </a:rPr>
              <a:t>Depth is too deep!  Nothing important in the bottom 3cm of this image. </a:t>
            </a:r>
          </a:p>
          <a:p>
            <a:pPr marL="0" indent="0">
              <a:buNone/>
            </a:pPr>
            <a:endParaRPr lang="en-NZ" dirty="0" smtClean="0"/>
          </a:p>
          <a:p>
            <a:r>
              <a:rPr lang="en-NZ" dirty="0" smtClean="0"/>
              <a:t>Best </a:t>
            </a:r>
            <a:r>
              <a:rPr lang="en-NZ" dirty="0"/>
              <a:t>resolution </a:t>
            </a:r>
            <a:r>
              <a:rPr lang="en-NZ" dirty="0" smtClean="0"/>
              <a:t>for this small vessel would be in the centre of the screen</a:t>
            </a:r>
            <a:endParaRPr lang="en-NZ" dirty="0"/>
          </a:p>
          <a:p>
            <a:endParaRPr lang="en-NZ" dirty="0"/>
          </a:p>
        </p:txBody>
      </p:sp>
      <p:pic>
        <p:nvPicPr>
          <p:cNvPr id="5" name="Picture 4"/>
          <p:cNvPicPr/>
          <p:nvPr/>
        </p:nvPicPr>
        <p:blipFill>
          <a:blip r:embed="rId2"/>
          <a:stretch>
            <a:fillRect/>
          </a:stretch>
        </p:blipFill>
        <p:spPr>
          <a:xfrm>
            <a:off x="1763688" y="1527372"/>
            <a:ext cx="5443478" cy="3672408"/>
          </a:xfrm>
          <a:prstGeom prst="rect">
            <a:avLst/>
          </a:prstGeom>
        </p:spPr>
      </p:pic>
      <p:sp>
        <p:nvSpPr>
          <p:cNvPr id="6" name="Freeform 5"/>
          <p:cNvSpPr/>
          <p:nvPr/>
        </p:nvSpPr>
        <p:spPr>
          <a:xfrm>
            <a:off x="6883431" y="2318570"/>
            <a:ext cx="330470" cy="2487434"/>
          </a:xfrm>
          <a:custGeom>
            <a:avLst/>
            <a:gdLst>
              <a:gd name="connsiteX0" fmla="*/ 276868 w 307162"/>
              <a:gd name="connsiteY0" fmla="*/ 211085 h 2707271"/>
              <a:gd name="connsiteX1" fmla="*/ 12373 w 307162"/>
              <a:gd name="connsiteY1" fmla="*/ 241313 h 2707271"/>
              <a:gd name="connsiteX2" fmla="*/ 42601 w 307162"/>
              <a:gd name="connsiteY2" fmla="*/ 1450437 h 2707271"/>
              <a:gd name="connsiteX3" fmla="*/ 35044 w 307162"/>
              <a:gd name="connsiteY3" fmla="*/ 2485749 h 2707271"/>
              <a:gd name="connsiteX4" fmla="*/ 276868 w 307162"/>
              <a:gd name="connsiteY4" fmla="*/ 2493306 h 2707271"/>
              <a:gd name="connsiteX5" fmla="*/ 276868 w 307162"/>
              <a:gd name="connsiteY5" fmla="*/ 211085 h 2707271"/>
              <a:gd name="connsiteX0" fmla="*/ 270399 w 300201"/>
              <a:gd name="connsiteY0" fmla="*/ 159584 h 2655770"/>
              <a:gd name="connsiteX1" fmla="*/ 13461 w 300201"/>
              <a:gd name="connsiteY1" fmla="*/ 325838 h 2655770"/>
              <a:gd name="connsiteX2" fmla="*/ 36132 w 300201"/>
              <a:gd name="connsiteY2" fmla="*/ 1398936 h 2655770"/>
              <a:gd name="connsiteX3" fmla="*/ 28575 w 300201"/>
              <a:gd name="connsiteY3" fmla="*/ 2434248 h 2655770"/>
              <a:gd name="connsiteX4" fmla="*/ 270399 w 300201"/>
              <a:gd name="connsiteY4" fmla="*/ 2441805 h 2655770"/>
              <a:gd name="connsiteX5" fmla="*/ 270399 w 300201"/>
              <a:gd name="connsiteY5" fmla="*/ 159584 h 2655770"/>
              <a:gd name="connsiteX0" fmla="*/ 286578 w 312118"/>
              <a:gd name="connsiteY0" fmla="*/ 171762 h 2608578"/>
              <a:gd name="connsiteX1" fmla="*/ 14526 w 312118"/>
              <a:gd name="connsiteY1" fmla="*/ 285117 h 2608578"/>
              <a:gd name="connsiteX2" fmla="*/ 37197 w 312118"/>
              <a:gd name="connsiteY2" fmla="*/ 1358215 h 2608578"/>
              <a:gd name="connsiteX3" fmla="*/ 29640 w 312118"/>
              <a:gd name="connsiteY3" fmla="*/ 2393527 h 2608578"/>
              <a:gd name="connsiteX4" fmla="*/ 271464 w 312118"/>
              <a:gd name="connsiteY4" fmla="*/ 2401084 h 2608578"/>
              <a:gd name="connsiteX5" fmla="*/ 286578 w 312118"/>
              <a:gd name="connsiteY5" fmla="*/ 171762 h 2608578"/>
              <a:gd name="connsiteX0" fmla="*/ 310857 w 330470"/>
              <a:gd name="connsiteY0" fmla="*/ 220591 h 2487434"/>
              <a:gd name="connsiteX1" fmla="*/ 16133 w 330470"/>
              <a:gd name="connsiteY1" fmla="*/ 175249 h 2487434"/>
              <a:gd name="connsiteX2" fmla="*/ 38804 w 330470"/>
              <a:gd name="connsiteY2" fmla="*/ 1248347 h 2487434"/>
              <a:gd name="connsiteX3" fmla="*/ 31247 w 330470"/>
              <a:gd name="connsiteY3" fmla="*/ 2283659 h 2487434"/>
              <a:gd name="connsiteX4" fmla="*/ 273071 w 330470"/>
              <a:gd name="connsiteY4" fmla="*/ 2291216 h 2487434"/>
              <a:gd name="connsiteX5" fmla="*/ 310857 w 330470"/>
              <a:gd name="connsiteY5" fmla="*/ 220591 h 248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470" h="2487434">
                <a:moveTo>
                  <a:pt x="310857" y="220591"/>
                </a:moveTo>
                <a:cubicBezTo>
                  <a:pt x="268034" y="-132070"/>
                  <a:pt x="61475" y="3956"/>
                  <a:pt x="16133" y="175249"/>
                </a:cubicBezTo>
                <a:cubicBezTo>
                  <a:pt x="-29209" y="346542"/>
                  <a:pt x="35025" y="874274"/>
                  <a:pt x="38804" y="1248347"/>
                </a:cubicBezTo>
                <a:cubicBezTo>
                  <a:pt x="42582" y="1622420"/>
                  <a:pt x="-7797" y="2109848"/>
                  <a:pt x="31247" y="2283659"/>
                </a:cubicBezTo>
                <a:cubicBezTo>
                  <a:pt x="70291" y="2457470"/>
                  <a:pt x="226469" y="2635061"/>
                  <a:pt x="273071" y="2291216"/>
                </a:cubicBezTo>
                <a:cubicBezTo>
                  <a:pt x="319673" y="1947371"/>
                  <a:pt x="353680" y="573252"/>
                  <a:pt x="310857" y="220591"/>
                </a:cubicBezTo>
                <a:close/>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6587727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Image Optimisation – Colour Controls</a:t>
            </a:r>
            <a:endParaRPr lang="en-NZ" dirty="0"/>
          </a:p>
        </p:txBody>
      </p:sp>
      <p:sp>
        <p:nvSpPr>
          <p:cNvPr id="3" name="Content Placeholder 2"/>
          <p:cNvSpPr>
            <a:spLocks noGrp="1"/>
          </p:cNvSpPr>
          <p:nvPr>
            <p:ph idx="1"/>
          </p:nvPr>
        </p:nvSpPr>
        <p:spPr>
          <a:xfrm>
            <a:off x="1463040" y="2119257"/>
            <a:ext cx="2388879" cy="3603812"/>
          </a:xfrm>
        </p:spPr>
        <p:txBody>
          <a:bodyPr/>
          <a:lstStyle/>
          <a:p>
            <a:r>
              <a:rPr lang="en-NZ" dirty="0" smtClean="0">
                <a:solidFill>
                  <a:srgbClr val="FF0000"/>
                </a:solidFill>
              </a:rPr>
              <a:t>High, Med, Low flow </a:t>
            </a:r>
          </a:p>
          <a:p>
            <a:pPr marL="0" indent="0">
              <a:buNone/>
            </a:pPr>
            <a:endParaRPr lang="en-NZ" dirty="0" smtClean="0">
              <a:solidFill>
                <a:srgbClr val="FF0000"/>
              </a:solidFill>
            </a:endParaRPr>
          </a:p>
          <a:p>
            <a:r>
              <a:rPr lang="en-NZ" dirty="0" smtClean="0">
                <a:solidFill>
                  <a:srgbClr val="FF0000"/>
                </a:solidFill>
              </a:rPr>
              <a:t>Scale/PRF</a:t>
            </a:r>
          </a:p>
          <a:p>
            <a:pPr marL="0" indent="0">
              <a:buNone/>
            </a:pPr>
            <a:endParaRPr lang="en-NZ" dirty="0" smtClean="0">
              <a:solidFill>
                <a:srgbClr val="FF0000"/>
              </a:solidFill>
            </a:endParaRPr>
          </a:p>
          <a:p>
            <a:r>
              <a:rPr lang="en-NZ" dirty="0">
                <a:solidFill>
                  <a:srgbClr val="00B050"/>
                </a:solidFill>
              </a:rPr>
              <a:t>Gain</a:t>
            </a:r>
          </a:p>
          <a:p>
            <a:pPr marL="0" indent="0">
              <a:buNone/>
            </a:pPr>
            <a:endParaRPr lang="en-NZ" dirty="0">
              <a:solidFill>
                <a:srgbClr val="FF0000"/>
              </a:solidFill>
            </a:endParaRPr>
          </a:p>
        </p:txBody>
      </p:sp>
      <p:pic>
        <p:nvPicPr>
          <p:cNvPr id="5" name="Picture 4"/>
          <p:cNvPicPr/>
          <p:nvPr/>
        </p:nvPicPr>
        <p:blipFill rotWithShape="1">
          <a:blip r:embed="rId2"/>
          <a:srcRect l="8165" t="8100" r="17200" b="25853"/>
          <a:stretch/>
        </p:blipFill>
        <p:spPr>
          <a:xfrm>
            <a:off x="3923927" y="2060848"/>
            <a:ext cx="4435973" cy="3967438"/>
          </a:xfrm>
          <a:prstGeom prst="rect">
            <a:avLst/>
          </a:prstGeom>
        </p:spPr>
      </p:pic>
      <p:sp>
        <p:nvSpPr>
          <p:cNvPr id="7" name="Freeform 6"/>
          <p:cNvSpPr/>
          <p:nvPr/>
        </p:nvSpPr>
        <p:spPr>
          <a:xfrm>
            <a:off x="4369272" y="3726405"/>
            <a:ext cx="2253602" cy="1255272"/>
          </a:xfrm>
          <a:custGeom>
            <a:avLst/>
            <a:gdLst>
              <a:gd name="connsiteX0" fmla="*/ 1948401 w 2253602"/>
              <a:gd name="connsiteY0" fmla="*/ 317 h 1255272"/>
              <a:gd name="connsiteX1" fmla="*/ 74259 w 2253602"/>
              <a:gd name="connsiteY1" fmla="*/ 363054 h 1255272"/>
              <a:gd name="connsiteX2" fmla="*/ 391654 w 2253602"/>
              <a:gd name="connsiteY2" fmla="*/ 1080972 h 1255272"/>
              <a:gd name="connsiteX3" fmla="*/ 550351 w 2253602"/>
              <a:gd name="connsiteY3" fmla="*/ 1247226 h 1255272"/>
              <a:gd name="connsiteX4" fmla="*/ 2023971 w 2253602"/>
              <a:gd name="connsiteY4" fmla="*/ 907160 h 1255272"/>
              <a:gd name="connsiteX5" fmla="*/ 2250682 w 2253602"/>
              <a:gd name="connsiteY5" fmla="*/ 846704 h 1255272"/>
              <a:gd name="connsiteX6" fmla="*/ 2137326 w 2253602"/>
              <a:gd name="connsiteY6" fmla="*/ 310155 h 1255272"/>
              <a:gd name="connsiteX7" fmla="*/ 1948401 w 2253602"/>
              <a:gd name="connsiteY7" fmla="*/ 317 h 12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3602" h="1255272">
                <a:moveTo>
                  <a:pt x="1948401" y="317"/>
                </a:moveTo>
                <a:cubicBezTo>
                  <a:pt x="1604557" y="9133"/>
                  <a:pt x="333717" y="182945"/>
                  <a:pt x="74259" y="363054"/>
                </a:cubicBezTo>
                <a:cubicBezTo>
                  <a:pt x="-185199" y="543163"/>
                  <a:pt x="312305" y="933610"/>
                  <a:pt x="391654" y="1080972"/>
                </a:cubicBezTo>
                <a:cubicBezTo>
                  <a:pt x="471003" y="1228334"/>
                  <a:pt x="278298" y="1276195"/>
                  <a:pt x="550351" y="1247226"/>
                </a:cubicBezTo>
                <a:cubicBezTo>
                  <a:pt x="822404" y="1218257"/>
                  <a:pt x="1740583" y="973914"/>
                  <a:pt x="2023971" y="907160"/>
                </a:cubicBezTo>
                <a:cubicBezTo>
                  <a:pt x="2307359" y="840406"/>
                  <a:pt x="2231790" y="946205"/>
                  <a:pt x="2250682" y="846704"/>
                </a:cubicBezTo>
                <a:cubicBezTo>
                  <a:pt x="2269574" y="747203"/>
                  <a:pt x="2192744" y="452479"/>
                  <a:pt x="2137326" y="310155"/>
                </a:cubicBezTo>
                <a:cubicBezTo>
                  <a:pt x="2081908" y="167831"/>
                  <a:pt x="2292245" y="-8499"/>
                  <a:pt x="1948401" y="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Freeform 7"/>
          <p:cNvSpPr/>
          <p:nvPr/>
        </p:nvSpPr>
        <p:spPr>
          <a:xfrm>
            <a:off x="5146278" y="5608885"/>
            <a:ext cx="408267" cy="367457"/>
          </a:xfrm>
          <a:custGeom>
            <a:avLst/>
            <a:gdLst>
              <a:gd name="connsiteX0" fmla="*/ 362859 w 408267"/>
              <a:gd name="connsiteY0" fmla="*/ 8961 h 367457"/>
              <a:gd name="connsiteX1" fmla="*/ 105920 w 408267"/>
              <a:gd name="connsiteY1" fmla="*/ 31632 h 367457"/>
              <a:gd name="connsiteX2" fmla="*/ 122 w 408267"/>
              <a:gd name="connsiteY2" fmla="*/ 182773 h 367457"/>
              <a:gd name="connsiteX3" fmla="*/ 90806 w 408267"/>
              <a:gd name="connsiteY3" fmla="*/ 364141 h 367457"/>
              <a:gd name="connsiteX4" fmla="*/ 340188 w 408267"/>
              <a:gd name="connsiteY4" fmla="*/ 288571 h 367457"/>
              <a:gd name="connsiteX5" fmla="*/ 408201 w 408267"/>
              <a:gd name="connsiteY5" fmla="*/ 144988 h 367457"/>
              <a:gd name="connsiteX6" fmla="*/ 362859 w 408267"/>
              <a:gd name="connsiteY6" fmla="*/ 8961 h 36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67" h="367457">
                <a:moveTo>
                  <a:pt x="362859" y="8961"/>
                </a:moveTo>
                <a:cubicBezTo>
                  <a:pt x="312479" y="-9932"/>
                  <a:pt x="166376" y="2663"/>
                  <a:pt x="105920" y="31632"/>
                </a:cubicBezTo>
                <a:cubicBezTo>
                  <a:pt x="45464" y="60601"/>
                  <a:pt x="2641" y="127355"/>
                  <a:pt x="122" y="182773"/>
                </a:cubicBezTo>
                <a:cubicBezTo>
                  <a:pt x="-2397" y="238191"/>
                  <a:pt x="34128" y="346508"/>
                  <a:pt x="90806" y="364141"/>
                </a:cubicBezTo>
                <a:cubicBezTo>
                  <a:pt x="147484" y="381774"/>
                  <a:pt x="287289" y="325096"/>
                  <a:pt x="340188" y="288571"/>
                </a:cubicBezTo>
                <a:cubicBezTo>
                  <a:pt x="393087" y="252046"/>
                  <a:pt x="409460" y="194109"/>
                  <a:pt x="408201" y="144988"/>
                </a:cubicBezTo>
                <a:cubicBezTo>
                  <a:pt x="406942" y="95867"/>
                  <a:pt x="413239" y="27854"/>
                  <a:pt x="362859" y="8961"/>
                </a:cubicBez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184001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                 Mapping Scan</a:t>
            </a:r>
            <a:endParaRPr lang="en-NZ" dirty="0"/>
          </a:p>
        </p:txBody>
      </p:sp>
      <p:pic>
        <p:nvPicPr>
          <p:cNvPr id="4" name="Picture 3"/>
          <p:cNvPicPr/>
          <p:nvPr/>
        </p:nvPicPr>
        <p:blipFill rotWithShape="1">
          <a:blip r:embed="rId2"/>
          <a:srcRect t="1832" r="4007" b="4732"/>
          <a:stretch/>
        </p:blipFill>
        <p:spPr bwMode="auto">
          <a:xfrm>
            <a:off x="899592" y="764704"/>
            <a:ext cx="3059559" cy="2037844"/>
          </a:xfrm>
          <a:prstGeom prst="rect">
            <a:avLst/>
          </a:prstGeom>
          <a:ln>
            <a:noFill/>
          </a:ln>
          <a:extLst>
            <a:ext uri="{53640926-AAD7-44D8-BBD7-CCE9431645EC}">
              <a14:shadowObscured xmlns:a14="http://schemas.microsoft.com/office/drawing/2010/main"/>
            </a:ext>
          </a:extLst>
        </p:spPr>
      </p:pic>
      <p:sp>
        <p:nvSpPr>
          <p:cNvPr id="3" name="Content Placeholder 2"/>
          <p:cNvSpPr>
            <a:spLocks noGrp="1"/>
          </p:cNvSpPr>
          <p:nvPr>
            <p:ph idx="1"/>
          </p:nvPr>
        </p:nvSpPr>
        <p:spPr>
          <a:xfrm>
            <a:off x="1463040" y="2802548"/>
            <a:ext cx="6196405" cy="2920520"/>
          </a:xfrm>
        </p:spPr>
        <p:txBody>
          <a:bodyPr>
            <a:normAutofit lnSpcReduction="10000"/>
          </a:bodyPr>
          <a:lstStyle/>
          <a:p>
            <a:r>
              <a:rPr lang="en-NZ" dirty="0" smtClean="0"/>
              <a:t>First choice: radio-cephalic, non-dominant</a:t>
            </a:r>
          </a:p>
          <a:p>
            <a:pPr marL="0" indent="0">
              <a:buNone/>
            </a:pPr>
            <a:r>
              <a:rPr lang="en-NZ" dirty="0" smtClean="0"/>
              <a:t>Other options: </a:t>
            </a:r>
          </a:p>
          <a:p>
            <a:r>
              <a:rPr lang="en-NZ" dirty="0" smtClean="0"/>
              <a:t>Radio-cephalic dominant</a:t>
            </a:r>
          </a:p>
          <a:p>
            <a:r>
              <a:rPr lang="en-NZ" dirty="0" err="1" smtClean="0"/>
              <a:t>Brachio</a:t>
            </a:r>
            <a:r>
              <a:rPr lang="en-NZ" dirty="0" smtClean="0"/>
              <a:t>-cephalic non-dominant</a:t>
            </a:r>
          </a:p>
          <a:p>
            <a:r>
              <a:rPr lang="en-NZ" dirty="0" err="1" smtClean="0"/>
              <a:t>Brachio</a:t>
            </a:r>
            <a:r>
              <a:rPr lang="en-NZ" dirty="0" smtClean="0"/>
              <a:t>-cephalic dominant</a:t>
            </a:r>
          </a:p>
          <a:p>
            <a:r>
              <a:rPr lang="en-NZ" dirty="0" smtClean="0"/>
              <a:t>Transposed </a:t>
            </a:r>
            <a:r>
              <a:rPr lang="en-NZ" dirty="0" err="1" smtClean="0"/>
              <a:t>brachio-basilic</a:t>
            </a:r>
            <a:endParaRPr lang="en-NZ" dirty="0" smtClean="0"/>
          </a:p>
          <a:p>
            <a:r>
              <a:rPr lang="en-NZ" dirty="0" smtClean="0"/>
              <a:t>Then options for synthetic graft placement</a:t>
            </a:r>
          </a:p>
          <a:p>
            <a:pPr marL="0" indent="0">
              <a:buNone/>
            </a:pPr>
            <a:endParaRPr lang="en-NZ" dirty="0"/>
          </a:p>
          <a:p>
            <a:pPr marL="0" indent="0">
              <a:buNone/>
            </a:pPr>
            <a:endParaRPr lang="en-NZ" dirty="0" smtClean="0"/>
          </a:p>
        </p:txBody>
      </p:sp>
    </p:spTree>
    <p:extLst>
      <p:ext uri="{BB962C8B-B14F-4D97-AF65-F5344CB8AC3E}">
        <p14:creationId xmlns:p14="http://schemas.microsoft.com/office/powerpoint/2010/main" val="40744591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620689"/>
            <a:ext cx="6965245" cy="1008112"/>
          </a:xfrm>
        </p:spPr>
        <p:txBody>
          <a:bodyPr/>
          <a:lstStyle/>
          <a:p>
            <a:r>
              <a:rPr lang="en-NZ" dirty="0" smtClean="0"/>
              <a:t>What do the colours mean?</a:t>
            </a:r>
            <a:endParaRPr lang="en-NZ" dirty="0"/>
          </a:p>
        </p:txBody>
      </p:sp>
      <p:sp>
        <p:nvSpPr>
          <p:cNvPr id="3" name="Content Placeholder 2"/>
          <p:cNvSpPr>
            <a:spLocks noGrp="1"/>
          </p:cNvSpPr>
          <p:nvPr>
            <p:ph sz="quarter" idx="13"/>
          </p:nvPr>
        </p:nvSpPr>
        <p:spPr>
          <a:xfrm>
            <a:off x="1331640" y="1628800"/>
            <a:ext cx="6408712" cy="4608512"/>
          </a:xfrm>
        </p:spPr>
        <p:txBody>
          <a:bodyPr>
            <a:normAutofit fontScale="92500" lnSpcReduction="10000"/>
          </a:bodyPr>
          <a:lstStyle/>
          <a:p>
            <a:r>
              <a:rPr lang="en-NZ" sz="2800" b="1" dirty="0" smtClean="0"/>
              <a:t>Presence of flow</a:t>
            </a:r>
          </a:p>
          <a:p>
            <a:endParaRPr lang="en-NZ" dirty="0"/>
          </a:p>
          <a:p>
            <a:endParaRPr lang="en-NZ" dirty="0" smtClean="0"/>
          </a:p>
          <a:p>
            <a:endParaRPr lang="en-NZ" dirty="0"/>
          </a:p>
          <a:p>
            <a:endParaRPr lang="en-NZ" dirty="0" smtClean="0"/>
          </a:p>
          <a:p>
            <a:endParaRPr lang="en-NZ" dirty="0" smtClean="0"/>
          </a:p>
          <a:p>
            <a:endParaRPr lang="en-NZ" dirty="0"/>
          </a:p>
          <a:p>
            <a:endParaRPr lang="en-NZ" dirty="0" smtClean="0"/>
          </a:p>
          <a:p>
            <a:endParaRPr lang="en-NZ" dirty="0" smtClean="0"/>
          </a:p>
          <a:p>
            <a:r>
              <a:rPr lang="en-NZ" sz="1900" dirty="0" smtClean="0"/>
              <a:t>Patent fistula fills with colour</a:t>
            </a:r>
          </a:p>
          <a:p>
            <a:r>
              <a:rPr lang="en-NZ" sz="1900" dirty="0" smtClean="0"/>
              <a:t>No colour in haematoma therefore </a:t>
            </a:r>
            <a:r>
              <a:rPr lang="en-NZ" sz="1900" b="1" dirty="0" smtClean="0"/>
              <a:t>as long as colour controls have been properly adjusted</a:t>
            </a:r>
            <a:r>
              <a:rPr lang="en-NZ" sz="1900" dirty="0" smtClean="0"/>
              <a:t>, we can state that there is no flow in the adjacent haematoma</a:t>
            </a:r>
            <a:endParaRPr lang="en-NZ"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984"/>
          <a:stretch/>
        </p:blipFill>
        <p:spPr bwMode="auto">
          <a:xfrm>
            <a:off x="1403648" y="2132856"/>
            <a:ext cx="5688632" cy="267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49831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Image Optimisation – Colour Controls</a:t>
            </a:r>
            <a:endParaRPr lang="en-NZ" dirty="0"/>
          </a:p>
        </p:txBody>
      </p:sp>
      <p:sp>
        <p:nvSpPr>
          <p:cNvPr id="3" name="Content Placeholder 2"/>
          <p:cNvSpPr>
            <a:spLocks noGrp="1"/>
          </p:cNvSpPr>
          <p:nvPr>
            <p:ph idx="1"/>
          </p:nvPr>
        </p:nvSpPr>
        <p:spPr>
          <a:xfrm>
            <a:off x="1043608" y="2119256"/>
            <a:ext cx="7056784" cy="3974039"/>
          </a:xfrm>
        </p:spPr>
        <p:txBody>
          <a:bodyPr>
            <a:normAutofit lnSpcReduction="10000"/>
          </a:bodyPr>
          <a:lstStyle/>
          <a:p>
            <a:r>
              <a:rPr lang="en-NZ" dirty="0" smtClean="0"/>
              <a:t>High, Medium or Low flow settings – adjust to the state of flow you are expecting, high flow for patent fistula, low flow for native veins or searching for  any flow present</a:t>
            </a:r>
          </a:p>
          <a:p>
            <a:r>
              <a:rPr lang="en-NZ" dirty="0" smtClean="0"/>
              <a:t>Scale/PRF (pulse repetition frequency)</a:t>
            </a:r>
          </a:p>
          <a:p>
            <a:pPr marL="0" indent="0">
              <a:buNone/>
            </a:pPr>
            <a:r>
              <a:rPr lang="en-NZ" dirty="0" smtClean="0"/>
              <a:t>	</a:t>
            </a:r>
            <a:r>
              <a:rPr lang="en-NZ" dirty="0" smtClean="0">
                <a:solidFill>
                  <a:srgbClr val="FF0000"/>
                </a:solidFill>
              </a:rPr>
              <a:t>High setting and scale for patent AVF</a:t>
            </a:r>
          </a:p>
          <a:p>
            <a:pPr marL="0" indent="0">
              <a:buNone/>
            </a:pPr>
            <a:r>
              <a:rPr lang="en-NZ" dirty="0"/>
              <a:t>	</a:t>
            </a:r>
            <a:r>
              <a:rPr lang="en-NZ" dirty="0" smtClean="0">
                <a:solidFill>
                  <a:srgbClr val="FF0000"/>
                </a:solidFill>
              </a:rPr>
              <a:t>Low setting and scale for ? occluded AVF and  	? false aneurysm</a:t>
            </a:r>
          </a:p>
          <a:p>
            <a:r>
              <a:rPr lang="en-NZ" dirty="0"/>
              <a:t>e</a:t>
            </a:r>
            <a:r>
              <a:rPr lang="en-NZ" dirty="0" smtClean="0"/>
              <a:t>xcessive </a:t>
            </a:r>
            <a:r>
              <a:rPr lang="en-NZ" dirty="0"/>
              <a:t>c</a:t>
            </a:r>
            <a:r>
              <a:rPr lang="en-NZ" dirty="0" smtClean="0"/>
              <a:t>olour </a:t>
            </a:r>
            <a:r>
              <a:rPr lang="en-NZ" dirty="0"/>
              <a:t>g</a:t>
            </a:r>
            <a:r>
              <a:rPr lang="en-NZ" dirty="0" smtClean="0"/>
              <a:t>ain = noise</a:t>
            </a:r>
          </a:p>
          <a:p>
            <a:r>
              <a:rPr lang="en-NZ" dirty="0"/>
              <a:t>i</a:t>
            </a:r>
            <a:r>
              <a:rPr lang="en-NZ" dirty="0" smtClean="0"/>
              <a:t>nsufficient </a:t>
            </a:r>
            <a:r>
              <a:rPr lang="en-NZ" dirty="0"/>
              <a:t>c</a:t>
            </a:r>
            <a:r>
              <a:rPr lang="en-NZ" dirty="0" smtClean="0"/>
              <a:t>olour gain = vessel won’t fill properly</a:t>
            </a:r>
          </a:p>
        </p:txBody>
      </p:sp>
    </p:spTree>
    <p:extLst>
      <p:ext uri="{BB962C8B-B14F-4D97-AF65-F5344CB8AC3E}">
        <p14:creationId xmlns:p14="http://schemas.microsoft.com/office/powerpoint/2010/main" val="1855790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620688"/>
            <a:ext cx="6965245" cy="1008113"/>
          </a:xfrm>
        </p:spPr>
        <p:txBody>
          <a:bodyPr>
            <a:normAutofit fontScale="90000"/>
          </a:bodyPr>
          <a:lstStyle/>
          <a:p>
            <a:r>
              <a:rPr lang="en-NZ" dirty="0" smtClean="0"/>
              <a:t>Colour Image Optimised –Scale/ PRF</a:t>
            </a:r>
            <a:endParaRPr lang="en-NZ" dirty="0"/>
          </a:p>
        </p:txBody>
      </p:sp>
      <p:sp>
        <p:nvSpPr>
          <p:cNvPr id="3" name="Content Placeholder 2"/>
          <p:cNvSpPr>
            <a:spLocks noGrp="1"/>
          </p:cNvSpPr>
          <p:nvPr>
            <p:ph idx="1"/>
          </p:nvPr>
        </p:nvSpPr>
        <p:spPr>
          <a:xfrm>
            <a:off x="971600" y="2119257"/>
            <a:ext cx="2160241" cy="3603812"/>
          </a:xfrm>
        </p:spPr>
        <p:txBody>
          <a:bodyPr>
            <a:normAutofit/>
          </a:bodyPr>
          <a:lstStyle/>
          <a:p>
            <a:r>
              <a:rPr lang="en-NZ" dirty="0" smtClean="0">
                <a:solidFill>
                  <a:srgbClr val="FF0000"/>
                </a:solidFill>
              </a:rPr>
              <a:t>Scanning to check for occlusion</a:t>
            </a:r>
          </a:p>
          <a:p>
            <a:r>
              <a:rPr lang="en-NZ" dirty="0" smtClean="0"/>
              <a:t>Is there ANY flow present</a:t>
            </a:r>
          </a:p>
          <a:p>
            <a:r>
              <a:rPr lang="en-NZ" dirty="0" smtClean="0"/>
              <a:t>Notice the low scale/PRF used</a:t>
            </a:r>
          </a:p>
        </p:txBody>
      </p:sp>
      <p:pic>
        <p:nvPicPr>
          <p:cNvPr id="4" name="Picture 3"/>
          <p:cNvPicPr/>
          <p:nvPr/>
        </p:nvPicPr>
        <p:blipFill rotWithShape="1">
          <a:blip r:embed="rId2"/>
          <a:srcRect t="1571" r="25716"/>
          <a:stretch/>
        </p:blipFill>
        <p:spPr>
          <a:xfrm>
            <a:off x="3635896" y="1772816"/>
            <a:ext cx="4415192" cy="4388905"/>
          </a:xfrm>
          <a:prstGeom prst="rect">
            <a:avLst/>
          </a:prstGeom>
        </p:spPr>
      </p:pic>
      <p:sp>
        <p:nvSpPr>
          <p:cNvPr id="5" name="Freeform 4"/>
          <p:cNvSpPr/>
          <p:nvPr/>
        </p:nvSpPr>
        <p:spPr>
          <a:xfrm>
            <a:off x="3733170" y="1917406"/>
            <a:ext cx="468536" cy="1744255"/>
          </a:xfrm>
          <a:custGeom>
            <a:avLst/>
            <a:gdLst>
              <a:gd name="connsiteX0" fmla="*/ 294724 w 468536"/>
              <a:gd name="connsiteY0" fmla="*/ 2078 h 1744255"/>
              <a:gd name="connsiteX1" fmla="*/ 68013 w 468536"/>
              <a:gd name="connsiteY1" fmla="*/ 92763 h 1744255"/>
              <a:gd name="connsiteX2" fmla="*/ 22671 w 468536"/>
              <a:gd name="connsiteY2" fmla="*/ 372373 h 1744255"/>
              <a:gd name="connsiteX3" fmla="*/ 0 w 468536"/>
              <a:gd name="connsiteY3" fmla="*/ 878693 h 1744255"/>
              <a:gd name="connsiteX4" fmla="*/ 22671 w 468536"/>
              <a:gd name="connsiteY4" fmla="*/ 1385014 h 1744255"/>
              <a:gd name="connsiteX5" fmla="*/ 75570 w 468536"/>
              <a:gd name="connsiteY5" fmla="*/ 1687295 h 1744255"/>
              <a:gd name="connsiteX6" fmla="*/ 423194 w 468536"/>
              <a:gd name="connsiteY6" fmla="*/ 1709966 h 1744255"/>
              <a:gd name="connsiteX7" fmla="*/ 460979 w 468536"/>
              <a:gd name="connsiteY7" fmla="*/ 1317001 h 1744255"/>
              <a:gd name="connsiteX8" fmla="*/ 468536 w 468536"/>
              <a:gd name="connsiteY8" fmla="*/ 568855 h 1744255"/>
              <a:gd name="connsiteX9" fmla="*/ 445865 w 468536"/>
              <a:gd name="connsiteY9" fmla="*/ 236346 h 1744255"/>
              <a:gd name="connsiteX10" fmla="*/ 400523 w 468536"/>
              <a:gd name="connsiteY10" fmla="*/ 47420 h 1744255"/>
              <a:gd name="connsiteX11" fmla="*/ 294724 w 468536"/>
              <a:gd name="connsiteY11" fmla="*/ 2078 h 174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8536" h="1744255">
                <a:moveTo>
                  <a:pt x="294724" y="2078"/>
                </a:moveTo>
                <a:cubicBezTo>
                  <a:pt x="239306" y="9635"/>
                  <a:pt x="113355" y="31047"/>
                  <a:pt x="68013" y="92763"/>
                </a:cubicBezTo>
                <a:cubicBezTo>
                  <a:pt x="22671" y="154479"/>
                  <a:pt x="34006" y="241385"/>
                  <a:pt x="22671" y="372373"/>
                </a:cubicBezTo>
                <a:cubicBezTo>
                  <a:pt x="11335" y="503361"/>
                  <a:pt x="0" y="709920"/>
                  <a:pt x="0" y="878693"/>
                </a:cubicBezTo>
                <a:cubicBezTo>
                  <a:pt x="0" y="1047466"/>
                  <a:pt x="10076" y="1250247"/>
                  <a:pt x="22671" y="1385014"/>
                </a:cubicBezTo>
                <a:cubicBezTo>
                  <a:pt x="35266" y="1519781"/>
                  <a:pt x="8816" y="1633136"/>
                  <a:pt x="75570" y="1687295"/>
                </a:cubicBezTo>
                <a:cubicBezTo>
                  <a:pt x="142324" y="1741454"/>
                  <a:pt x="358959" y="1771682"/>
                  <a:pt x="423194" y="1709966"/>
                </a:cubicBezTo>
                <a:cubicBezTo>
                  <a:pt x="487429" y="1648250"/>
                  <a:pt x="453422" y="1507186"/>
                  <a:pt x="460979" y="1317001"/>
                </a:cubicBezTo>
                <a:cubicBezTo>
                  <a:pt x="468536" y="1126816"/>
                  <a:pt x="471055" y="748964"/>
                  <a:pt x="468536" y="568855"/>
                </a:cubicBezTo>
                <a:cubicBezTo>
                  <a:pt x="466017" y="388746"/>
                  <a:pt x="457200" y="323252"/>
                  <a:pt x="445865" y="236346"/>
                </a:cubicBezTo>
                <a:cubicBezTo>
                  <a:pt x="434530" y="149440"/>
                  <a:pt x="429492" y="87724"/>
                  <a:pt x="400523" y="47420"/>
                </a:cubicBezTo>
                <a:cubicBezTo>
                  <a:pt x="371554" y="7116"/>
                  <a:pt x="350142" y="-5479"/>
                  <a:pt x="294724" y="2078"/>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8070401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620689"/>
            <a:ext cx="6965245" cy="1299812"/>
          </a:xfrm>
        </p:spPr>
        <p:txBody>
          <a:bodyPr>
            <a:normAutofit fontScale="90000"/>
          </a:bodyPr>
          <a:lstStyle/>
          <a:p>
            <a:r>
              <a:rPr lang="en-NZ" dirty="0" smtClean="0"/>
              <a:t>Colour Image Optimised – Scale/PRF</a:t>
            </a:r>
            <a:endParaRPr lang="en-NZ" dirty="0"/>
          </a:p>
        </p:txBody>
      </p:sp>
      <p:sp>
        <p:nvSpPr>
          <p:cNvPr id="3" name="Content Placeholder 2"/>
          <p:cNvSpPr>
            <a:spLocks noGrp="1"/>
          </p:cNvSpPr>
          <p:nvPr>
            <p:ph idx="1"/>
          </p:nvPr>
        </p:nvSpPr>
        <p:spPr>
          <a:xfrm>
            <a:off x="1115616" y="5301208"/>
            <a:ext cx="6480720" cy="648071"/>
          </a:xfrm>
        </p:spPr>
        <p:txBody>
          <a:bodyPr/>
          <a:lstStyle/>
          <a:p>
            <a:r>
              <a:rPr lang="en-NZ" dirty="0" smtClean="0"/>
              <a:t>Occluded </a:t>
            </a:r>
            <a:r>
              <a:rPr lang="en-NZ" dirty="0" err="1" smtClean="0"/>
              <a:t>basilic</a:t>
            </a:r>
            <a:r>
              <a:rPr lang="en-NZ" dirty="0" smtClean="0"/>
              <a:t> vein AVF, note low scale</a:t>
            </a:r>
            <a:endParaRPr lang="en-NZ" dirty="0"/>
          </a:p>
        </p:txBody>
      </p:sp>
      <p:pic>
        <p:nvPicPr>
          <p:cNvPr id="4" name="Picture 3"/>
          <p:cNvPicPr/>
          <p:nvPr/>
        </p:nvPicPr>
        <p:blipFill rotWithShape="1">
          <a:blip r:embed="rId2"/>
          <a:srcRect r="15850" b="31770"/>
          <a:stretch/>
        </p:blipFill>
        <p:spPr>
          <a:xfrm>
            <a:off x="1187624" y="1860451"/>
            <a:ext cx="6336704" cy="3453948"/>
          </a:xfrm>
          <a:prstGeom prst="rect">
            <a:avLst/>
          </a:prstGeom>
        </p:spPr>
      </p:pic>
      <p:sp>
        <p:nvSpPr>
          <p:cNvPr id="5" name="Freeform 4"/>
          <p:cNvSpPr/>
          <p:nvPr/>
        </p:nvSpPr>
        <p:spPr>
          <a:xfrm>
            <a:off x="1214361" y="2060848"/>
            <a:ext cx="645285" cy="1979943"/>
          </a:xfrm>
          <a:custGeom>
            <a:avLst/>
            <a:gdLst>
              <a:gd name="connsiteX0" fmla="*/ 526832 w 610404"/>
              <a:gd name="connsiteY0" fmla="*/ 112340 h 1929945"/>
              <a:gd name="connsiteX1" fmla="*/ 28069 w 610404"/>
              <a:gd name="connsiteY1" fmla="*/ 165239 h 1929945"/>
              <a:gd name="connsiteX2" fmla="*/ 118753 w 610404"/>
              <a:gd name="connsiteY2" fmla="*/ 1812670 h 1929945"/>
              <a:gd name="connsiteX3" fmla="*/ 587289 w 610404"/>
              <a:gd name="connsiteY3" fmla="*/ 1669087 h 1929945"/>
              <a:gd name="connsiteX4" fmla="*/ 534389 w 610404"/>
              <a:gd name="connsiteY4" fmla="*/ 648888 h 1929945"/>
              <a:gd name="connsiteX5" fmla="*/ 526832 w 610404"/>
              <a:gd name="connsiteY5" fmla="*/ 112340 h 1929945"/>
              <a:gd name="connsiteX0" fmla="*/ 527986 w 645285"/>
              <a:gd name="connsiteY0" fmla="*/ 112340 h 1979943"/>
              <a:gd name="connsiteX1" fmla="*/ 29223 w 645285"/>
              <a:gd name="connsiteY1" fmla="*/ 165239 h 1979943"/>
              <a:gd name="connsiteX2" fmla="*/ 119907 w 645285"/>
              <a:gd name="connsiteY2" fmla="*/ 1812670 h 1979943"/>
              <a:gd name="connsiteX3" fmla="*/ 626543 w 645285"/>
              <a:gd name="connsiteY3" fmla="*/ 1792912 h 1979943"/>
              <a:gd name="connsiteX4" fmla="*/ 535543 w 645285"/>
              <a:gd name="connsiteY4" fmla="*/ 648888 h 1979943"/>
              <a:gd name="connsiteX5" fmla="*/ 527986 w 645285"/>
              <a:gd name="connsiteY5" fmla="*/ 112340 h 197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285" h="1979943">
                <a:moveTo>
                  <a:pt x="527986" y="112340"/>
                </a:moveTo>
                <a:cubicBezTo>
                  <a:pt x="443599" y="31732"/>
                  <a:pt x="97236" y="-118149"/>
                  <a:pt x="29223" y="165239"/>
                </a:cubicBezTo>
                <a:cubicBezTo>
                  <a:pt x="-38790" y="448627"/>
                  <a:pt x="20354" y="1541391"/>
                  <a:pt x="119907" y="1812670"/>
                </a:cubicBezTo>
                <a:cubicBezTo>
                  <a:pt x="219460" y="2083949"/>
                  <a:pt x="557270" y="1986876"/>
                  <a:pt x="626543" y="1792912"/>
                </a:cubicBezTo>
                <a:cubicBezTo>
                  <a:pt x="695816" y="1598948"/>
                  <a:pt x="551969" y="928983"/>
                  <a:pt x="535543" y="648888"/>
                </a:cubicBezTo>
                <a:cubicBezTo>
                  <a:pt x="519117" y="368793"/>
                  <a:pt x="612373" y="192948"/>
                  <a:pt x="527986" y="112340"/>
                </a:cubicBezTo>
                <a:close/>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9177192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200" dirty="0" smtClean="0"/>
              <a:t>Colour Image NOT Optimised- Scale/PRF too high</a:t>
            </a:r>
            <a:endParaRPr lang="en-NZ" sz="3200" dirty="0"/>
          </a:p>
        </p:txBody>
      </p:sp>
      <p:sp>
        <p:nvSpPr>
          <p:cNvPr id="3" name="Content Placeholder 2"/>
          <p:cNvSpPr>
            <a:spLocks noGrp="1"/>
          </p:cNvSpPr>
          <p:nvPr>
            <p:ph idx="1"/>
          </p:nvPr>
        </p:nvSpPr>
        <p:spPr>
          <a:xfrm>
            <a:off x="1115616" y="4941168"/>
            <a:ext cx="6480720" cy="1008111"/>
          </a:xfrm>
        </p:spPr>
        <p:txBody>
          <a:bodyPr>
            <a:normAutofit fontScale="92500" lnSpcReduction="20000"/>
          </a:bodyPr>
          <a:lstStyle/>
          <a:p>
            <a:r>
              <a:rPr lang="en-NZ" dirty="0" smtClean="0">
                <a:solidFill>
                  <a:srgbClr val="FF0000"/>
                </a:solidFill>
              </a:rPr>
              <a:t>Scale too high – patchy colour filling</a:t>
            </a:r>
          </a:p>
          <a:p>
            <a:r>
              <a:rPr lang="en-NZ" dirty="0" smtClean="0"/>
              <a:t>If scale was a bit higher         no colour filling   vessel looks occluded when it is actually patent!</a:t>
            </a:r>
          </a:p>
          <a:p>
            <a:endParaRPr lang="en-NZ" dirty="0"/>
          </a:p>
        </p:txBody>
      </p:sp>
      <p:pic>
        <p:nvPicPr>
          <p:cNvPr id="6" name="Picture 5"/>
          <p:cNvPicPr/>
          <p:nvPr/>
        </p:nvPicPr>
        <p:blipFill>
          <a:blip r:embed="rId2"/>
          <a:stretch>
            <a:fillRect/>
          </a:stretch>
        </p:blipFill>
        <p:spPr>
          <a:xfrm>
            <a:off x="1706245" y="1981517"/>
            <a:ext cx="5731510" cy="2894965"/>
          </a:xfrm>
          <a:prstGeom prst="rect">
            <a:avLst/>
          </a:prstGeom>
        </p:spPr>
      </p:pic>
      <p:cxnSp>
        <p:nvCxnSpPr>
          <p:cNvPr id="8" name="Straight Arrow Connector 7"/>
          <p:cNvCxnSpPr/>
          <p:nvPr/>
        </p:nvCxnSpPr>
        <p:spPr>
          <a:xfrm>
            <a:off x="4280838" y="5445224"/>
            <a:ext cx="50405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741124" y="5449390"/>
            <a:ext cx="50405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914729" y="2507762"/>
            <a:ext cx="674757" cy="2108742"/>
          </a:xfrm>
          <a:custGeom>
            <a:avLst/>
            <a:gdLst>
              <a:gd name="connsiteX0" fmla="*/ 563975 w 674757"/>
              <a:gd name="connsiteY0" fmla="*/ 106969 h 2108742"/>
              <a:gd name="connsiteX1" fmla="*/ 34983 w 674757"/>
              <a:gd name="connsiteY1" fmla="*/ 129640 h 2108742"/>
              <a:gd name="connsiteX2" fmla="*/ 50097 w 674757"/>
              <a:gd name="connsiteY2" fmla="*/ 1270750 h 2108742"/>
              <a:gd name="connsiteX3" fmla="*/ 50097 w 674757"/>
              <a:gd name="connsiteY3" fmla="*/ 1588145 h 2108742"/>
              <a:gd name="connsiteX4" fmla="*/ 65211 w 674757"/>
              <a:gd name="connsiteY4" fmla="*/ 1928212 h 2108742"/>
              <a:gd name="connsiteX5" fmla="*/ 223909 w 674757"/>
              <a:gd name="connsiteY5" fmla="*/ 2094466 h 2108742"/>
              <a:gd name="connsiteX6" fmla="*/ 556418 w 674757"/>
              <a:gd name="connsiteY6" fmla="*/ 2079352 h 2108742"/>
              <a:gd name="connsiteX7" fmla="*/ 669773 w 674757"/>
              <a:gd name="connsiteY7" fmla="*/ 1913098 h 2108742"/>
              <a:gd name="connsiteX8" fmla="*/ 647102 w 674757"/>
              <a:gd name="connsiteY8" fmla="*/ 855114 h 2108742"/>
              <a:gd name="connsiteX9" fmla="*/ 563975 w 674757"/>
              <a:gd name="connsiteY9" fmla="*/ 106969 h 210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4757" h="2108742">
                <a:moveTo>
                  <a:pt x="563975" y="106969"/>
                </a:moveTo>
                <a:cubicBezTo>
                  <a:pt x="461955" y="-13943"/>
                  <a:pt x="120629" y="-64323"/>
                  <a:pt x="34983" y="129640"/>
                </a:cubicBezTo>
                <a:cubicBezTo>
                  <a:pt x="-50663" y="323603"/>
                  <a:pt x="47578" y="1027666"/>
                  <a:pt x="50097" y="1270750"/>
                </a:cubicBezTo>
                <a:cubicBezTo>
                  <a:pt x="52616" y="1513834"/>
                  <a:pt x="47578" y="1478568"/>
                  <a:pt x="50097" y="1588145"/>
                </a:cubicBezTo>
                <a:cubicBezTo>
                  <a:pt x="52616" y="1697722"/>
                  <a:pt x="36242" y="1843825"/>
                  <a:pt x="65211" y="1928212"/>
                </a:cubicBezTo>
                <a:cubicBezTo>
                  <a:pt x="94180" y="2012599"/>
                  <a:pt x="142041" y="2069276"/>
                  <a:pt x="223909" y="2094466"/>
                </a:cubicBezTo>
                <a:cubicBezTo>
                  <a:pt x="305777" y="2119656"/>
                  <a:pt x="482107" y="2109580"/>
                  <a:pt x="556418" y="2079352"/>
                </a:cubicBezTo>
                <a:cubicBezTo>
                  <a:pt x="630729" y="2049124"/>
                  <a:pt x="654659" y="2117138"/>
                  <a:pt x="669773" y="1913098"/>
                </a:cubicBezTo>
                <a:cubicBezTo>
                  <a:pt x="684887" y="1709058"/>
                  <a:pt x="662216" y="1154876"/>
                  <a:pt x="647102" y="855114"/>
                </a:cubicBezTo>
                <a:cubicBezTo>
                  <a:pt x="631988" y="555352"/>
                  <a:pt x="665995" y="227881"/>
                  <a:pt x="563975" y="1069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2727385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Colour Controls – colour box steering</a:t>
            </a:r>
            <a:endParaRPr lang="en-NZ" dirty="0"/>
          </a:p>
        </p:txBody>
      </p:sp>
      <p:sp>
        <p:nvSpPr>
          <p:cNvPr id="3" name="Content Placeholder 2"/>
          <p:cNvSpPr>
            <a:spLocks noGrp="1"/>
          </p:cNvSpPr>
          <p:nvPr>
            <p:ph idx="1"/>
          </p:nvPr>
        </p:nvSpPr>
        <p:spPr>
          <a:xfrm>
            <a:off x="1463040" y="5085183"/>
            <a:ext cx="6196405" cy="637885"/>
          </a:xfrm>
        </p:spPr>
        <p:txBody>
          <a:bodyPr>
            <a:noAutofit/>
          </a:bodyPr>
          <a:lstStyle/>
          <a:p>
            <a:r>
              <a:rPr lang="en-NZ" sz="2800" dirty="0" smtClean="0"/>
              <a:t>Align colour box with the direction of the vessel</a:t>
            </a:r>
            <a:endParaRPr lang="en-NZ" sz="28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437"/>
          <a:stretch/>
        </p:blipFill>
        <p:spPr bwMode="auto">
          <a:xfrm>
            <a:off x="827584" y="2199538"/>
            <a:ext cx="3974330" cy="270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922" y="2199538"/>
            <a:ext cx="3576548" cy="2741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921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817582"/>
            <a:ext cx="5576500" cy="1202485"/>
          </a:xfrm>
        </p:spPr>
        <p:txBody>
          <a:bodyPr>
            <a:normAutofit/>
          </a:bodyPr>
          <a:lstStyle/>
          <a:p>
            <a:r>
              <a:rPr lang="en-NZ" sz="3200" dirty="0" smtClean="0"/>
              <a:t>Image optimisation for ? </a:t>
            </a:r>
            <a:r>
              <a:rPr lang="en-NZ" sz="3200" dirty="0"/>
              <a:t>o</a:t>
            </a:r>
            <a:r>
              <a:rPr lang="en-NZ" sz="3200" dirty="0" smtClean="0"/>
              <a:t>ccluded fistula </a:t>
            </a:r>
            <a:endParaRPr lang="en-NZ" sz="3200" dirty="0"/>
          </a:p>
        </p:txBody>
      </p:sp>
      <p:sp>
        <p:nvSpPr>
          <p:cNvPr id="3" name="Content Placeholder 2"/>
          <p:cNvSpPr>
            <a:spLocks noGrp="1"/>
          </p:cNvSpPr>
          <p:nvPr>
            <p:ph idx="1"/>
          </p:nvPr>
        </p:nvSpPr>
        <p:spPr>
          <a:xfrm>
            <a:off x="1463040" y="2276871"/>
            <a:ext cx="6196405" cy="3446197"/>
          </a:xfrm>
        </p:spPr>
        <p:txBody>
          <a:bodyPr>
            <a:noAutofit/>
          </a:bodyPr>
          <a:lstStyle/>
          <a:p>
            <a:r>
              <a:rPr lang="en-NZ" sz="3200" dirty="0" smtClean="0"/>
              <a:t>Do the best with what you have and don’t be afraid to play around with the controls</a:t>
            </a:r>
          </a:p>
          <a:p>
            <a:r>
              <a:rPr lang="en-NZ" sz="3200" dirty="0" smtClean="0"/>
              <a:t>? Patent or occluded – quick check with colour on low flow, low scale, high gain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20688"/>
            <a:ext cx="1798637"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0401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6765" y="620689"/>
            <a:ext cx="6965245" cy="1008112"/>
          </a:xfrm>
        </p:spPr>
        <p:txBody>
          <a:bodyPr/>
          <a:lstStyle/>
          <a:p>
            <a:r>
              <a:rPr lang="en-NZ" dirty="0" smtClean="0"/>
              <a:t>What do the colours mean?</a:t>
            </a:r>
            <a:endParaRPr lang="en-NZ" dirty="0"/>
          </a:p>
        </p:txBody>
      </p:sp>
      <p:sp>
        <p:nvSpPr>
          <p:cNvPr id="3" name="Content Placeholder 2"/>
          <p:cNvSpPr>
            <a:spLocks noGrp="1"/>
          </p:cNvSpPr>
          <p:nvPr>
            <p:ph idx="1"/>
          </p:nvPr>
        </p:nvSpPr>
        <p:spPr>
          <a:xfrm>
            <a:off x="859292" y="4772839"/>
            <a:ext cx="3496684" cy="1470755"/>
          </a:xfrm>
        </p:spPr>
        <p:txBody>
          <a:bodyPr>
            <a:normAutofit/>
          </a:bodyPr>
          <a:lstStyle/>
          <a:p>
            <a:r>
              <a:rPr lang="en-NZ" sz="2800" dirty="0" smtClean="0"/>
              <a:t>Indication of average flow velocity</a:t>
            </a:r>
            <a:endParaRPr lang="en-NZ" sz="28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2141" b="5111"/>
          <a:stretch/>
        </p:blipFill>
        <p:spPr bwMode="auto">
          <a:xfrm>
            <a:off x="827586" y="1408268"/>
            <a:ext cx="3611064" cy="269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a:xfrm>
            <a:off x="859292" y="1700808"/>
            <a:ext cx="544356" cy="1728192"/>
          </a:xfrm>
          <a:custGeom>
            <a:avLst/>
            <a:gdLst>
              <a:gd name="connsiteX0" fmla="*/ 364988 w 489440"/>
              <a:gd name="connsiteY0" fmla="*/ 55827 h 1570063"/>
              <a:gd name="connsiteX1" fmla="*/ 22088 w 489440"/>
              <a:gd name="connsiteY1" fmla="*/ 74877 h 1570063"/>
              <a:gd name="connsiteX2" fmla="*/ 41138 w 489440"/>
              <a:gd name="connsiteY2" fmla="*/ 932127 h 1570063"/>
              <a:gd name="connsiteX3" fmla="*/ 98288 w 489440"/>
              <a:gd name="connsiteY3" fmla="*/ 1532202 h 1570063"/>
              <a:gd name="connsiteX4" fmla="*/ 450713 w 489440"/>
              <a:gd name="connsiteY4" fmla="*/ 1427427 h 1570063"/>
              <a:gd name="connsiteX5" fmla="*/ 479288 w 489440"/>
              <a:gd name="connsiteY5" fmla="*/ 770202 h 1570063"/>
              <a:gd name="connsiteX6" fmla="*/ 441188 w 489440"/>
              <a:gd name="connsiteY6" fmla="*/ 179652 h 1570063"/>
              <a:gd name="connsiteX7" fmla="*/ 364988 w 489440"/>
              <a:gd name="connsiteY7" fmla="*/ 55827 h 1570063"/>
              <a:gd name="connsiteX0" fmla="*/ 385439 w 490841"/>
              <a:gd name="connsiteY0" fmla="*/ 23188 h 1604099"/>
              <a:gd name="connsiteX1" fmla="*/ 23489 w 490841"/>
              <a:gd name="connsiteY1" fmla="*/ 108913 h 1604099"/>
              <a:gd name="connsiteX2" fmla="*/ 42539 w 490841"/>
              <a:gd name="connsiteY2" fmla="*/ 966163 h 1604099"/>
              <a:gd name="connsiteX3" fmla="*/ 99689 w 490841"/>
              <a:gd name="connsiteY3" fmla="*/ 1566238 h 1604099"/>
              <a:gd name="connsiteX4" fmla="*/ 452114 w 490841"/>
              <a:gd name="connsiteY4" fmla="*/ 1461463 h 1604099"/>
              <a:gd name="connsiteX5" fmla="*/ 480689 w 490841"/>
              <a:gd name="connsiteY5" fmla="*/ 804238 h 1604099"/>
              <a:gd name="connsiteX6" fmla="*/ 442589 w 490841"/>
              <a:gd name="connsiteY6" fmla="*/ 213688 h 1604099"/>
              <a:gd name="connsiteX7" fmla="*/ 385439 w 490841"/>
              <a:gd name="connsiteY7" fmla="*/ 23188 h 160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841" h="1604099">
                <a:moveTo>
                  <a:pt x="385439" y="23188"/>
                </a:moveTo>
                <a:cubicBezTo>
                  <a:pt x="315589" y="5726"/>
                  <a:pt x="80639" y="-48249"/>
                  <a:pt x="23489" y="108913"/>
                </a:cubicBezTo>
                <a:cubicBezTo>
                  <a:pt x="-33661" y="266075"/>
                  <a:pt x="29839" y="723276"/>
                  <a:pt x="42539" y="966163"/>
                </a:cubicBezTo>
                <a:cubicBezTo>
                  <a:pt x="55239" y="1209050"/>
                  <a:pt x="31426" y="1483688"/>
                  <a:pt x="99689" y="1566238"/>
                </a:cubicBezTo>
                <a:cubicBezTo>
                  <a:pt x="167952" y="1648788"/>
                  <a:pt x="388614" y="1588463"/>
                  <a:pt x="452114" y="1461463"/>
                </a:cubicBezTo>
                <a:cubicBezTo>
                  <a:pt x="515614" y="1334463"/>
                  <a:pt x="482276" y="1012200"/>
                  <a:pt x="480689" y="804238"/>
                </a:cubicBezTo>
                <a:cubicBezTo>
                  <a:pt x="479102" y="596276"/>
                  <a:pt x="458464" y="343863"/>
                  <a:pt x="442589" y="213688"/>
                </a:cubicBezTo>
                <a:cubicBezTo>
                  <a:pt x="426714" y="83513"/>
                  <a:pt x="455289" y="40650"/>
                  <a:pt x="385439" y="23188"/>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4" t="6491" r="18811" b="15531"/>
          <a:stretch/>
        </p:blipFill>
        <p:spPr bwMode="auto">
          <a:xfrm>
            <a:off x="4438650" y="3212976"/>
            <a:ext cx="3949774" cy="3016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4569153" y="3229347"/>
            <a:ext cx="572725" cy="1671042"/>
          </a:xfrm>
          <a:custGeom>
            <a:avLst/>
            <a:gdLst>
              <a:gd name="connsiteX0" fmla="*/ 364988 w 489440"/>
              <a:gd name="connsiteY0" fmla="*/ 55827 h 1570063"/>
              <a:gd name="connsiteX1" fmla="*/ 22088 w 489440"/>
              <a:gd name="connsiteY1" fmla="*/ 74877 h 1570063"/>
              <a:gd name="connsiteX2" fmla="*/ 41138 w 489440"/>
              <a:gd name="connsiteY2" fmla="*/ 932127 h 1570063"/>
              <a:gd name="connsiteX3" fmla="*/ 98288 w 489440"/>
              <a:gd name="connsiteY3" fmla="*/ 1532202 h 1570063"/>
              <a:gd name="connsiteX4" fmla="*/ 450713 w 489440"/>
              <a:gd name="connsiteY4" fmla="*/ 1427427 h 1570063"/>
              <a:gd name="connsiteX5" fmla="*/ 479288 w 489440"/>
              <a:gd name="connsiteY5" fmla="*/ 770202 h 1570063"/>
              <a:gd name="connsiteX6" fmla="*/ 441188 w 489440"/>
              <a:gd name="connsiteY6" fmla="*/ 179652 h 1570063"/>
              <a:gd name="connsiteX7" fmla="*/ 364988 w 489440"/>
              <a:gd name="connsiteY7" fmla="*/ 55827 h 1570063"/>
              <a:gd name="connsiteX0" fmla="*/ 385439 w 490841"/>
              <a:gd name="connsiteY0" fmla="*/ 23188 h 1604099"/>
              <a:gd name="connsiteX1" fmla="*/ 23489 w 490841"/>
              <a:gd name="connsiteY1" fmla="*/ 108913 h 1604099"/>
              <a:gd name="connsiteX2" fmla="*/ 42539 w 490841"/>
              <a:gd name="connsiteY2" fmla="*/ 966163 h 1604099"/>
              <a:gd name="connsiteX3" fmla="*/ 99689 w 490841"/>
              <a:gd name="connsiteY3" fmla="*/ 1566238 h 1604099"/>
              <a:gd name="connsiteX4" fmla="*/ 452114 w 490841"/>
              <a:gd name="connsiteY4" fmla="*/ 1461463 h 1604099"/>
              <a:gd name="connsiteX5" fmla="*/ 480689 w 490841"/>
              <a:gd name="connsiteY5" fmla="*/ 804238 h 1604099"/>
              <a:gd name="connsiteX6" fmla="*/ 442589 w 490841"/>
              <a:gd name="connsiteY6" fmla="*/ 213688 h 1604099"/>
              <a:gd name="connsiteX7" fmla="*/ 385439 w 490841"/>
              <a:gd name="connsiteY7" fmla="*/ 23188 h 160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841" h="1604099">
                <a:moveTo>
                  <a:pt x="385439" y="23188"/>
                </a:moveTo>
                <a:cubicBezTo>
                  <a:pt x="315589" y="5726"/>
                  <a:pt x="80639" y="-48249"/>
                  <a:pt x="23489" y="108913"/>
                </a:cubicBezTo>
                <a:cubicBezTo>
                  <a:pt x="-33661" y="266075"/>
                  <a:pt x="29839" y="723276"/>
                  <a:pt x="42539" y="966163"/>
                </a:cubicBezTo>
                <a:cubicBezTo>
                  <a:pt x="55239" y="1209050"/>
                  <a:pt x="31426" y="1483688"/>
                  <a:pt x="99689" y="1566238"/>
                </a:cubicBezTo>
                <a:cubicBezTo>
                  <a:pt x="167952" y="1648788"/>
                  <a:pt x="388614" y="1588463"/>
                  <a:pt x="452114" y="1461463"/>
                </a:cubicBezTo>
                <a:cubicBezTo>
                  <a:pt x="515614" y="1334463"/>
                  <a:pt x="482276" y="1012200"/>
                  <a:pt x="480689" y="804238"/>
                </a:cubicBezTo>
                <a:cubicBezTo>
                  <a:pt x="479102" y="596276"/>
                  <a:pt x="458464" y="343863"/>
                  <a:pt x="442589" y="213688"/>
                </a:cubicBezTo>
                <a:cubicBezTo>
                  <a:pt x="426714" y="83513"/>
                  <a:pt x="455289" y="40650"/>
                  <a:pt x="385439" y="23188"/>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859292" y="4365104"/>
            <a:ext cx="3352668" cy="369332"/>
          </a:xfrm>
          <a:prstGeom prst="rect">
            <a:avLst/>
          </a:prstGeom>
          <a:noFill/>
        </p:spPr>
        <p:txBody>
          <a:bodyPr wrap="square" rtlCol="0">
            <a:spAutoFit/>
          </a:bodyPr>
          <a:lstStyle/>
          <a:p>
            <a:r>
              <a:rPr lang="en-NZ" dirty="0" smtClean="0"/>
              <a:t>Colour scale/PRF set at 77cm/s</a:t>
            </a:r>
            <a:endParaRPr lang="en-NZ" dirty="0"/>
          </a:p>
        </p:txBody>
      </p:sp>
      <p:sp>
        <p:nvSpPr>
          <p:cNvPr id="9" name="TextBox 8"/>
          <p:cNvSpPr txBox="1"/>
          <p:nvPr/>
        </p:nvSpPr>
        <p:spPr>
          <a:xfrm>
            <a:off x="4855515" y="2380238"/>
            <a:ext cx="3352668" cy="369332"/>
          </a:xfrm>
          <a:prstGeom prst="rect">
            <a:avLst/>
          </a:prstGeom>
          <a:noFill/>
        </p:spPr>
        <p:txBody>
          <a:bodyPr wrap="square" rtlCol="0">
            <a:spAutoFit/>
          </a:bodyPr>
          <a:lstStyle/>
          <a:p>
            <a:r>
              <a:rPr lang="en-NZ" dirty="0" smtClean="0"/>
              <a:t>Colour scale/PRF set at 10cm/s</a:t>
            </a:r>
            <a:endParaRPr lang="en-NZ" dirty="0"/>
          </a:p>
        </p:txBody>
      </p:sp>
      <p:cxnSp>
        <p:nvCxnSpPr>
          <p:cNvPr id="11" name="Straight Arrow Connector 10"/>
          <p:cNvCxnSpPr/>
          <p:nvPr/>
        </p:nvCxnSpPr>
        <p:spPr>
          <a:xfrm flipH="1">
            <a:off x="5033183" y="2708920"/>
            <a:ext cx="1080118"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331640" y="3429000"/>
            <a:ext cx="864096" cy="9361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441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521748"/>
            <a:ext cx="7200799" cy="703286"/>
          </a:xfrm>
        </p:spPr>
        <p:txBody>
          <a:bodyPr>
            <a:normAutofit/>
          </a:bodyPr>
          <a:lstStyle/>
          <a:p>
            <a:r>
              <a:rPr lang="en-NZ" sz="2600" b="1" dirty="0" smtClean="0"/>
              <a:t>What do the colours mean – direction of flow</a:t>
            </a:r>
            <a:endParaRPr lang="en-NZ" sz="2600" b="1" dirty="0"/>
          </a:p>
        </p:txBody>
      </p:sp>
      <p:sp>
        <p:nvSpPr>
          <p:cNvPr id="4" name="Content Placeholder 3"/>
          <p:cNvSpPr>
            <a:spLocks noGrp="1"/>
          </p:cNvSpPr>
          <p:nvPr>
            <p:ph sz="quarter" idx="14"/>
          </p:nvPr>
        </p:nvSpPr>
        <p:spPr>
          <a:xfrm>
            <a:off x="1115616" y="1556792"/>
            <a:ext cx="6748224" cy="4536504"/>
          </a:xfrm>
        </p:spPr>
        <p:txBody>
          <a:bodyPr>
            <a:normAutofit fontScale="92500" lnSpcReduction="10000"/>
          </a:bodyPr>
          <a:lstStyle/>
          <a:p>
            <a:endParaRPr lang="en-NZ" sz="1800" b="1" dirty="0" smtClean="0"/>
          </a:p>
          <a:p>
            <a:endParaRPr lang="en-NZ" sz="1800" dirty="0" smtClean="0"/>
          </a:p>
          <a:p>
            <a:endParaRPr lang="en-NZ" sz="1800" dirty="0"/>
          </a:p>
          <a:p>
            <a:endParaRPr lang="en-NZ" sz="1800" dirty="0" smtClean="0"/>
          </a:p>
          <a:p>
            <a:endParaRPr lang="en-NZ" sz="1800" dirty="0"/>
          </a:p>
          <a:p>
            <a:endParaRPr lang="en-NZ" sz="1800" dirty="0" smtClean="0"/>
          </a:p>
          <a:p>
            <a:endParaRPr lang="en-NZ" sz="1800" dirty="0"/>
          </a:p>
          <a:p>
            <a:endParaRPr lang="en-NZ" sz="1800" dirty="0" smtClean="0"/>
          </a:p>
          <a:p>
            <a:endParaRPr lang="en-NZ" sz="1800" dirty="0"/>
          </a:p>
          <a:p>
            <a:endParaRPr lang="en-NZ" sz="1800" dirty="0" smtClean="0"/>
          </a:p>
          <a:p>
            <a:endParaRPr lang="en-NZ" sz="1800" dirty="0"/>
          </a:p>
          <a:p>
            <a:endParaRPr lang="en-NZ" sz="1800" dirty="0" smtClean="0"/>
          </a:p>
          <a:p>
            <a:endParaRPr lang="en-NZ" sz="1800" dirty="0" smtClean="0"/>
          </a:p>
          <a:p>
            <a:r>
              <a:rPr lang="en-NZ" sz="1900" dirty="0" smtClean="0"/>
              <a:t>Direction of flow with reference to the transducer</a:t>
            </a:r>
          </a:p>
          <a:p>
            <a:r>
              <a:rPr lang="en-NZ" sz="1900" dirty="0" smtClean="0"/>
              <a:t>Flow towards or away from the transducer face</a:t>
            </a:r>
            <a:endParaRPr lang="en-NZ" sz="1900" dirty="0"/>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125"/>
          <a:stretch/>
        </p:blipFill>
        <p:spPr bwMode="auto">
          <a:xfrm>
            <a:off x="1259633" y="2316125"/>
            <a:ext cx="5688632" cy="289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1801863" y="2410618"/>
            <a:ext cx="0" cy="87436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01863" y="3284984"/>
            <a:ext cx="0" cy="7920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1447786" y="2111976"/>
            <a:ext cx="5432191" cy="300019"/>
          </a:xfrm>
          <a:custGeom>
            <a:avLst/>
            <a:gdLst>
              <a:gd name="connsiteX0" fmla="*/ 219089 w 5432191"/>
              <a:gd name="connsiteY0" fmla="*/ 4124 h 300019"/>
              <a:gd name="connsiteX1" fmla="*/ 14 w 5432191"/>
              <a:gd name="connsiteY1" fmla="*/ 194624 h 300019"/>
              <a:gd name="connsiteX2" fmla="*/ 209564 w 5432191"/>
              <a:gd name="connsiteY2" fmla="*/ 185099 h 300019"/>
              <a:gd name="connsiteX3" fmla="*/ 466739 w 5432191"/>
              <a:gd name="connsiteY3" fmla="*/ 213674 h 300019"/>
              <a:gd name="connsiteX4" fmla="*/ 704864 w 5432191"/>
              <a:gd name="connsiteY4" fmla="*/ 213674 h 300019"/>
              <a:gd name="connsiteX5" fmla="*/ 952514 w 5432191"/>
              <a:gd name="connsiteY5" fmla="*/ 251774 h 300019"/>
              <a:gd name="connsiteX6" fmla="*/ 1238264 w 5432191"/>
              <a:gd name="connsiteY6" fmla="*/ 223199 h 300019"/>
              <a:gd name="connsiteX7" fmla="*/ 1638314 w 5432191"/>
              <a:gd name="connsiteY7" fmla="*/ 299399 h 300019"/>
              <a:gd name="connsiteX8" fmla="*/ 2133614 w 5432191"/>
              <a:gd name="connsiteY8" fmla="*/ 261299 h 300019"/>
              <a:gd name="connsiteX9" fmla="*/ 2628914 w 5432191"/>
              <a:gd name="connsiteY9" fmla="*/ 232724 h 300019"/>
              <a:gd name="connsiteX10" fmla="*/ 3095639 w 5432191"/>
              <a:gd name="connsiteY10" fmla="*/ 289874 h 300019"/>
              <a:gd name="connsiteX11" fmla="*/ 3609989 w 5432191"/>
              <a:gd name="connsiteY11" fmla="*/ 213674 h 300019"/>
              <a:gd name="connsiteX12" fmla="*/ 4114814 w 5432191"/>
              <a:gd name="connsiteY12" fmla="*/ 242249 h 300019"/>
              <a:gd name="connsiteX13" fmla="*/ 4562489 w 5432191"/>
              <a:gd name="connsiteY13" fmla="*/ 194624 h 300019"/>
              <a:gd name="connsiteX14" fmla="*/ 4981589 w 5432191"/>
              <a:gd name="connsiteY14" fmla="*/ 270824 h 300019"/>
              <a:gd name="connsiteX15" fmla="*/ 5257814 w 5432191"/>
              <a:gd name="connsiteY15" fmla="*/ 223199 h 300019"/>
              <a:gd name="connsiteX16" fmla="*/ 5419739 w 5432191"/>
              <a:gd name="connsiteY16" fmla="*/ 185099 h 300019"/>
              <a:gd name="connsiteX17" fmla="*/ 5391164 w 5432191"/>
              <a:gd name="connsiteY17" fmla="*/ 61274 h 300019"/>
              <a:gd name="connsiteX18" fmla="*/ 5153039 w 5432191"/>
              <a:gd name="connsiteY18" fmla="*/ 51749 h 300019"/>
              <a:gd name="connsiteX19" fmla="*/ 4819664 w 5432191"/>
              <a:gd name="connsiteY19" fmla="*/ 70799 h 300019"/>
              <a:gd name="connsiteX20" fmla="*/ 4486289 w 5432191"/>
              <a:gd name="connsiteY20" fmla="*/ 51749 h 300019"/>
              <a:gd name="connsiteX21" fmla="*/ 4010039 w 5432191"/>
              <a:gd name="connsiteY21" fmla="*/ 89849 h 300019"/>
              <a:gd name="connsiteX22" fmla="*/ 3629039 w 5432191"/>
              <a:gd name="connsiteY22" fmla="*/ 89849 h 300019"/>
              <a:gd name="connsiteX23" fmla="*/ 3371864 w 5432191"/>
              <a:gd name="connsiteY23" fmla="*/ 127949 h 300019"/>
              <a:gd name="connsiteX24" fmla="*/ 2905139 w 5432191"/>
              <a:gd name="connsiteY24" fmla="*/ 89849 h 300019"/>
              <a:gd name="connsiteX25" fmla="*/ 2447939 w 5432191"/>
              <a:gd name="connsiteY25" fmla="*/ 156524 h 300019"/>
              <a:gd name="connsiteX26" fmla="*/ 1885964 w 5432191"/>
              <a:gd name="connsiteY26" fmla="*/ 61274 h 300019"/>
              <a:gd name="connsiteX27" fmla="*/ 1381139 w 5432191"/>
              <a:gd name="connsiteY27" fmla="*/ 118424 h 300019"/>
              <a:gd name="connsiteX28" fmla="*/ 857264 w 5432191"/>
              <a:gd name="connsiteY28" fmla="*/ 42224 h 300019"/>
              <a:gd name="connsiteX29" fmla="*/ 457214 w 5432191"/>
              <a:gd name="connsiteY29" fmla="*/ 61274 h 300019"/>
              <a:gd name="connsiteX30" fmla="*/ 219089 w 5432191"/>
              <a:gd name="connsiteY30" fmla="*/ 4124 h 30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32191" h="300019">
                <a:moveTo>
                  <a:pt x="219089" y="4124"/>
                </a:moveTo>
                <a:cubicBezTo>
                  <a:pt x="142889" y="26349"/>
                  <a:pt x="1601" y="164462"/>
                  <a:pt x="14" y="194624"/>
                </a:cubicBezTo>
                <a:cubicBezTo>
                  <a:pt x="-1573" y="224786"/>
                  <a:pt x="131777" y="181924"/>
                  <a:pt x="209564" y="185099"/>
                </a:cubicBezTo>
                <a:cubicBezTo>
                  <a:pt x="287351" y="188274"/>
                  <a:pt x="384189" y="208912"/>
                  <a:pt x="466739" y="213674"/>
                </a:cubicBezTo>
                <a:cubicBezTo>
                  <a:pt x="549289" y="218436"/>
                  <a:pt x="623902" y="207324"/>
                  <a:pt x="704864" y="213674"/>
                </a:cubicBezTo>
                <a:cubicBezTo>
                  <a:pt x="785826" y="220024"/>
                  <a:pt x="863614" y="250187"/>
                  <a:pt x="952514" y="251774"/>
                </a:cubicBezTo>
                <a:cubicBezTo>
                  <a:pt x="1041414" y="253361"/>
                  <a:pt x="1123964" y="215262"/>
                  <a:pt x="1238264" y="223199"/>
                </a:cubicBezTo>
                <a:cubicBezTo>
                  <a:pt x="1352564" y="231136"/>
                  <a:pt x="1489089" y="293049"/>
                  <a:pt x="1638314" y="299399"/>
                </a:cubicBezTo>
                <a:cubicBezTo>
                  <a:pt x="1787539" y="305749"/>
                  <a:pt x="2133614" y="261299"/>
                  <a:pt x="2133614" y="261299"/>
                </a:cubicBezTo>
                <a:cubicBezTo>
                  <a:pt x="2298714" y="250186"/>
                  <a:pt x="2468577" y="227962"/>
                  <a:pt x="2628914" y="232724"/>
                </a:cubicBezTo>
                <a:cubicBezTo>
                  <a:pt x="2789251" y="237486"/>
                  <a:pt x="2932127" y="293049"/>
                  <a:pt x="3095639" y="289874"/>
                </a:cubicBezTo>
                <a:cubicBezTo>
                  <a:pt x="3259151" y="286699"/>
                  <a:pt x="3440127" y="221611"/>
                  <a:pt x="3609989" y="213674"/>
                </a:cubicBezTo>
                <a:cubicBezTo>
                  <a:pt x="3779851" y="205737"/>
                  <a:pt x="3956064" y="245424"/>
                  <a:pt x="4114814" y="242249"/>
                </a:cubicBezTo>
                <a:cubicBezTo>
                  <a:pt x="4273564" y="239074"/>
                  <a:pt x="4418027" y="189862"/>
                  <a:pt x="4562489" y="194624"/>
                </a:cubicBezTo>
                <a:cubicBezTo>
                  <a:pt x="4706951" y="199386"/>
                  <a:pt x="4865702" y="266062"/>
                  <a:pt x="4981589" y="270824"/>
                </a:cubicBezTo>
                <a:cubicBezTo>
                  <a:pt x="5097476" y="275586"/>
                  <a:pt x="5184789" y="237486"/>
                  <a:pt x="5257814" y="223199"/>
                </a:cubicBezTo>
                <a:cubicBezTo>
                  <a:pt x="5330839" y="208912"/>
                  <a:pt x="5397514" y="212086"/>
                  <a:pt x="5419739" y="185099"/>
                </a:cubicBezTo>
                <a:cubicBezTo>
                  <a:pt x="5441964" y="158112"/>
                  <a:pt x="5435614" y="83499"/>
                  <a:pt x="5391164" y="61274"/>
                </a:cubicBezTo>
                <a:cubicBezTo>
                  <a:pt x="5346714" y="39049"/>
                  <a:pt x="5248289" y="50162"/>
                  <a:pt x="5153039" y="51749"/>
                </a:cubicBezTo>
                <a:cubicBezTo>
                  <a:pt x="5057789" y="53336"/>
                  <a:pt x="4930789" y="70799"/>
                  <a:pt x="4819664" y="70799"/>
                </a:cubicBezTo>
                <a:cubicBezTo>
                  <a:pt x="4708539" y="70799"/>
                  <a:pt x="4621226" y="48574"/>
                  <a:pt x="4486289" y="51749"/>
                </a:cubicBezTo>
                <a:cubicBezTo>
                  <a:pt x="4351352" y="54924"/>
                  <a:pt x="4152914" y="83499"/>
                  <a:pt x="4010039" y="89849"/>
                </a:cubicBezTo>
                <a:cubicBezTo>
                  <a:pt x="3867164" y="96199"/>
                  <a:pt x="3735401" y="83499"/>
                  <a:pt x="3629039" y="89849"/>
                </a:cubicBezTo>
                <a:cubicBezTo>
                  <a:pt x="3522677" y="96199"/>
                  <a:pt x="3492514" y="127949"/>
                  <a:pt x="3371864" y="127949"/>
                </a:cubicBezTo>
                <a:cubicBezTo>
                  <a:pt x="3251214" y="127949"/>
                  <a:pt x="3059126" y="85087"/>
                  <a:pt x="2905139" y="89849"/>
                </a:cubicBezTo>
                <a:cubicBezTo>
                  <a:pt x="2751152" y="94611"/>
                  <a:pt x="2617801" y="161286"/>
                  <a:pt x="2447939" y="156524"/>
                </a:cubicBezTo>
                <a:cubicBezTo>
                  <a:pt x="2278077" y="151762"/>
                  <a:pt x="2063764" y="67624"/>
                  <a:pt x="1885964" y="61274"/>
                </a:cubicBezTo>
                <a:cubicBezTo>
                  <a:pt x="1708164" y="54924"/>
                  <a:pt x="1552589" y="121599"/>
                  <a:pt x="1381139" y="118424"/>
                </a:cubicBezTo>
                <a:cubicBezTo>
                  <a:pt x="1209689" y="115249"/>
                  <a:pt x="1011251" y="51749"/>
                  <a:pt x="857264" y="42224"/>
                </a:cubicBezTo>
                <a:cubicBezTo>
                  <a:pt x="703277" y="32699"/>
                  <a:pt x="560401" y="66036"/>
                  <a:pt x="457214" y="61274"/>
                </a:cubicBezTo>
                <a:cubicBezTo>
                  <a:pt x="354027" y="56512"/>
                  <a:pt x="295289" y="-18101"/>
                  <a:pt x="219089" y="4124"/>
                </a:cubicBezTo>
                <a:close/>
              </a:path>
            </a:pathLst>
          </a:cu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Freeform 4"/>
          <p:cNvSpPr/>
          <p:nvPr/>
        </p:nvSpPr>
        <p:spPr>
          <a:xfrm>
            <a:off x="1476732" y="1371721"/>
            <a:ext cx="5428590" cy="918136"/>
          </a:xfrm>
          <a:custGeom>
            <a:avLst/>
            <a:gdLst>
              <a:gd name="connsiteX0" fmla="*/ 365808 w 5424420"/>
              <a:gd name="connsiteY0" fmla="*/ 285750 h 860986"/>
              <a:gd name="connsiteX1" fmla="*/ 70533 w 5424420"/>
              <a:gd name="connsiteY1" fmla="*/ 552450 h 860986"/>
              <a:gd name="connsiteX2" fmla="*/ 165783 w 5424420"/>
              <a:gd name="connsiteY2" fmla="*/ 742950 h 860986"/>
              <a:gd name="connsiteX3" fmla="*/ 1746933 w 5424420"/>
              <a:gd name="connsiteY3" fmla="*/ 838200 h 860986"/>
              <a:gd name="connsiteX4" fmla="*/ 3385233 w 5424420"/>
              <a:gd name="connsiteY4" fmla="*/ 857250 h 860986"/>
              <a:gd name="connsiteX5" fmla="*/ 5166408 w 5424420"/>
              <a:gd name="connsiteY5" fmla="*/ 781050 h 860986"/>
              <a:gd name="connsiteX6" fmla="*/ 5414058 w 5424420"/>
              <a:gd name="connsiteY6" fmla="*/ 781050 h 860986"/>
              <a:gd name="connsiteX7" fmla="*/ 5366433 w 5424420"/>
              <a:gd name="connsiteY7" fmla="*/ 561975 h 860986"/>
              <a:gd name="connsiteX8" fmla="*/ 5261658 w 5424420"/>
              <a:gd name="connsiteY8" fmla="*/ 285750 h 860986"/>
              <a:gd name="connsiteX9" fmla="*/ 5204508 w 5424420"/>
              <a:gd name="connsiteY9" fmla="*/ 161925 h 860986"/>
              <a:gd name="connsiteX10" fmla="*/ 4575858 w 5424420"/>
              <a:gd name="connsiteY10" fmla="*/ 142875 h 860986"/>
              <a:gd name="connsiteX11" fmla="*/ 3871008 w 5424420"/>
              <a:gd name="connsiteY11" fmla="*/ 142875 h 860986"/>
              <a:gd name="connsiteX12" fmla="*/ 3842433 w 5424420"/>
              <a:gd name="connsiteY12" fmla="*/ 0 h 860986"/>
              <a:gd name="connsiteX13" fmla="*/ 3842433 w 5424420"/>
              <a:gd name="connsiteY13" fmla="*/ 0 h 860986"/>
              <a:gd name="connsiteX0" fmla="*/ 357876 w 5416488"/>
              <a:gd name="connsiteY0" fmla="*/ 285750 h 860986"/>
              <a:gd name="connsiteX1" fmla="*/ 215001 w 5416488"/>
              <a:gd name="connsiteY1" fmla="*/ 371475 h 860986"/>
              <a:gd name="connsiteX2" fmla="*/ 62601 w 5416488"/>
              <a:gd name="connsiteY2" fmla="*/ 552450 h 860986"/>
              <a:gd name="connsiteX3" fmla="*/ 157851 w 5416488"/>
              <a:gd name="connsiteY3" fmla="*/ 742950 h 860986"/>
              <a:gd name="connsiteX4" fmla="*/ 1739001 w 5416488"/>
              <a:gd name="connsiteY4" fmla="*/ 838200 h 860986"/>
              <a:gd name="connsiteX5" fmla="*/ 3377301 w 5416488"/>
              <a:gd name="connsiteY5" fmla="*/ 857250 h 860986"/>
              <a:gd name="connsiteX6" fmla="*/ 5158476 w 5416488"/>
              <a:gd name="connsiteY6" fmla="*/ 781050 h 860986"/>
              <a:gd name="connsiteX7" fmla="*/ 5406126 w 5416488"/>
              <a:gd name="connsiteY7" fmla="*/ 781050 h 860986"/>
              <a:gd name="connsiteX8" fmla="*/ 5358501 w 5416488"/>
              <a:gd name="connsiteY8" fmla="*/ 561975 h 860986"/>
              <a:gd name="connsiteX9" fmla="*/ 5253726 w 5416488"/>
              <a:gd name="connsiteY9" fmla="*/ 285750 h 860986"/>
              <a:gd name="connsiteX10" fmla="*/ 5196576 w 5416488"/>
              <a:gd name="connsiteY10" fmla="*/ 161925 h 860986"/>
              <a:gd name="connsiteX11" fmla="*/ 4567926 w 5416488"/>
              <a:gd name="connsiteY11" fmla="*/ 142875 h 860986"/>
              <a:gd name="connsiteX12" fmla="*/ 3863076 w 5416488"/>
              <a:gd name="connsiteY12" fmla="*/ 142875 h 860986"/>
              <a:gd name="connsiteX13" fmla="*/ 3834501 w 5416488"/>
              <a:gd name="connsiteY13" fmla="*/ 0 h 860986"/>
              <a:gd name="connsiteX14" fmla="*/ 3834501 w 5416488"/>
              <a:gd name="connsiteY14" fmla="*/ 0 h 860986"/>
              <a:gd name="connsiteX0" fmla="*/ 757926 w 5416488"/>
              <a:gd name="connsiteY0" fmla="*/ 104775 h 860986"/>
              <a:gd name="connsiteX1" fmla="*/ 215001 w 5416488"/>
              <a:gd name="connsiteY1" fmla="*/ 371475 h 860986"/>
              <a:gd name="connsiteX2" fmla="*/ 62601 w 5416488"/>
              <a:gd name="connsiteY2" fmla="*/ 552450 h 860986"/>
              <a:gd name="connsiteX3" fmla="*/ 157851 w 5416488"/>
              <a:gd name="connsiteY3" fmla="*/ 742950 h 860986"/>
              <a:gd name="connsiteX4" fmla="*/ 1739001 w 5416488"/>
              <a:gd name="connsiteY4" fmla="*/ 838200 h 860986"/>
              <a:gd name="connsiteX5" fmla="*/ 3377301 w 5416488"/>
              <a:gd name="connsiteY5" fmla="*/ 857250 h 860986"/>
              <a:gd name="connsiteX6" fmla="*/ 5158476 w 5416488"/>
              <a:gd name="connsiteY6" fmla="*/ 781050 h 860986"/>
              <a:gd name="connsiteX7" fmla="*/ 5406126 w 5416488"/>
              <a:gd name="connsiteY7" fmla="*/ 781050 h 860986"/>
              <a:gd name="connsiteX8" fmla="*/ 5358501 w 5416488"/>
              <a:gd name="connsiteY8" fmla="*/ 561975 h 860986"/>
              <a:gd name="connsiteX9" fmla="*/ 5253726 w 5416488"/>
              <a:gd name="connsiteY9" fmla="*/ 285750 h 860986"/>
              <a:gd name="connsiteX10" fmla="*/ 5196576 w 5416488"/>
              <a:gd name="connsiteY10" fmla="*/ 161925 h 860986"/>
              <a:gd name="connsiteX11" fmla="*/ 4567926 w 5416488"/>
              <a:gd name="connsiteY11" fmla="*/ 142875 h 860986"/>
              <a:gd name="connsiteX12" fmla="*/ 3863076 w 5416488"/>
              <a:gd name="connsiteY12" fmla="*/ 142875 h 860986"/>
              <a:gd name="connsiteX13" fmla="*/ 3834501 w 5416488"/>
              <a:gd name="connsiteY13" fmla="*/ 0 h 860986"/>
              <a:gd name="connsiteX14" fmla="*/ 3834501 w 5416488"/>
              <a:gd name="connsiteY14" fmla="*/ 0 h 860986"/>
              <a:gd name="connsiteX0" fmla="*/ 757926 w 5416488"/>
              <a:gd name="connsiteY0" fmla="*/ 104775 h 860986"/>
              <a:gd name="connsiteX1" fmla="*/ 519801 w 5416488"/>
              <a:gd name="connsiteY1" fmla="*/ 200025 h 860986"/>
              <a:gd name="connsiteX2" fmla="*/ 215001 w 5416488"/>
              <a:gd name="connsiteY2" fmla="*/ 371475 h 860986"/>
              <a:gd name="connsiteX3" fmla="*/ 62601 w 5416488"/>
              <a:gd name="connsiteY3" fmla="*/ 552450 h 860986"/>
              <a:gd name="connsiteX4" fmla="*/ 157851 w 5416488"/>
              <a:gd name="connsiteY4" fmla="*/ 742950 h 860986"/>
              <a:gd name="connsiteX5" fmla="*/ 1739001 w 5416488"/>
              <a:gd name="connsiteY5" fmla="*/ 838200 h 860986"/>
              <a:gd name="connsiteX6" fmla="*/ 3377301 w 5416488"/>
              <a:gd name="connsiteY6" fmla="*/ 857250 h 860986"/>
              <a:gd name="connsiteX7" fmla="*/ 5158476 w 5416488"/>
              <a:gd name="connsiteY7" fmla="*/ 781050 h 860986"/>
              <a:gd name="connsiteX8" fmla="*/ 5406126 w 5416488"/>
              <a:gd name="connsiteY8" fmla="*/ 781050 h 860986"/>
              <a:gd name="connsiteX9" fmla="*/ 5358501 w 5416488"/>
              <a:gd name="connsiteY9" fmla="*/ 561975 h 860986"/>
              <a:gd name="connsiteX10" fmla="*/ 5253726 w 5416488"/>
              <a:gd name="connsiteY10" fmla="*/ 285750 h 860986"/>
              <a:gd name="connsiteX11" fmla="*/ 5196576 w 5416488"/>
              <a:gd name="connsiteY11" fmla="*/ 161925 h 860986"/>
              <a:gd name="connsiteX12" fmla="*/ 4567926 w 5416488"/>
              <a:gd name="connsiteY12" fmla="*/ 142875 h 860986"/>
              <a:gd name="connsiteX13" fmla="*/ 3863076 w 5416488"/>
              <a:gd name="connsiteY13" fmla="*/ 142875 h 860986"/>
              <a:gd name="connsiteX14" fmla="*/ 3834501 w 5416488"/>
              <a:gd name="connsiteY14" fmla="*/ 0 h 860986"/>
              <a:gd name="connsiteX15" fmla="*/ 3834501 w 5416488"/>
              <a:gd name="connsiteY15" fmla="*/ 0 h 860986"/>
              <a:gd name="connsiteX0" fmla="*/ 1624701 w 5416488"/>
              <a:gd name="connsiteY0" fmla="*/ 142875 h 860986"/>
              <a:gd name="connsiteX1" fmla="*/ 519801 w 5416488"/>
              <a:gd name="connsiteY1" fmla="*/ 200025 h 860986"/>
              <a:gd name="connsiteX2" fmla="*/ 215001 w 5416488"/>
              <a:gd name="connsiteY2" fmla="*/ 371475 h 860986"/>
              <a:gd name="connsiteX3" fmla="*/ 62601 w 5416488"/>
              <a:gd name="connsiteY3" fmla="*/ 552450 h 860986"/>
              <a:gd name="connsiteX4" fmla="*/ 157851 w 5416488"/>
              <a:gd name="connsiteY4" fmla="*/ 742950 h 860986"/>
              <a:gd name="connsiteX5" fmla="*/ 1739001 w 5416488"/>
              <a:gd name="connsiteY5" fmla="*/ 838200 h 860986"/>
              <a:gd name="connsiteX6" fmla="*/ 3377301 w 5416488"/>
              <a:gd name="connsiteY6" fmla="*/ 857250 h 860986"/>
              <a:gd name="connsiteX7" fmla="*/ 5158476 w 5416488"/>
              <a:gd name="connsiteY7" fmla="*/ 781050 h 860986"/>
              <a:gd name="connsiteX8" fmla="*/ 5406126 w 5416488"/>
              <a:gd name="connsiteY8" fmla="*/ 781050 h 860986"/>
              <a:gd name="connsiteX9" fmla="*/ 5358501 w 5416488"/>
              <a:gd name="connsiteY9" fmla="*/ 561975 h 860986"/>
              <a:gd name="connsiteX10" fmla="*/ 5253726 w 5416488"/>
              <a:gd name="connsiteY10" fmla="*/ 285750 h 860986"/>
              <a:gd name="connsiteX11" fmla="*/ 5196576 w 5416488"/>
              <a:gd name="connsiteY11" fmla="*/ 161925 h 860986"/>
              <a:gd name="connsiteX12" fmla="*/ 4567926 w 5416488"/>
              <a:gd name="connsiteY12" fmla="*/ 142875 h 860986"/>
              <a:gd name="connsiteX13" fmla="*/ 3863076 w 5416488"/>
              <a:gd name="connsiteY13" fmla="*/ 142875 h 860986"/>
              <a:gd name="connsiteX14" fmla="*/ 3834501 w 5416488"/>
              <a:gd name="connsiteY14" fmla="*/ 0 h 860986"/>
              <a:gd name="connsiteX15" fmla="*/ 3834501 w 5416488"/>
              <a:gd name="connsiteY15" fmla="*/ 0 h 860986"/>
              <a:gd name="connsiteX0" fmla="*/ 1624701 w 5416488"/>
              <a:gd name="connsiteY0" fmla="*/ 142875 h 860986"/>
              <a:gd name="connsiteX1" fmla="*/ 1405626 w 5416488"/>
              <a:gd name="connsiteY1" fmla="*/ 152400 h 860986"/>
              <a:gd name="connsiteX2" fmla="*/ 519801 w 5416488"/>
              <a:gd name="connsiteY2" fmla="*/ 200025 h 860986"/>
              <a:gd name="connsiteX3" fmla="*/ 215001 w 5416488"/>
              <a:gd name="connsiteY3" fmla="*/ 371475 h 860986"/>
              <a:gd name="connsiteX4" fmla="*/ 62601 w 5416488"/>
              <a:gd name="connsiteY4" fmla="*/ 552450 h 860986"/>
              <a:gd name="connsiteX5" fmla="*/ 157851 w 5416488"/>
              <a:gd name="connsiteY5" fmla="*/ 742950 h 860986"/>
              <a:gd name="connsiteX6" fmla="*/ 1739001 w 5416488"/>
              <a:gd name="connsiteY6" fmla="*/ 838200 h 860986"/>
              <a:gd name="connsiteX7" fmla="*/ 3377301 w 5416488"/>
              <a:gd name="connsiteY7" fmla="*/ 857250 h 860986"/>
              <a:gd name="connsiteX8" fmla="*/ 5158476 w 5416488"/>
              <a:gd name="connsiteY8" fmla="*/ 781050 h 860986"/>
              <a:gd name="connsiteX9" fmla="*/ 5406126 w 5416488"/>
              <a:gd name="connsiteY9" fmla="*/ 781050 h 860986"/>
              <a:gd name="connsiteX10" fmla="*/ 5358501 w 5416488"/>
              <a:gd name="connsiteY10" fmla="*/ 561975 h 860986"/>
              <a:gd name="connsiteX11" fmla="*/ 5253726 w 5416488"/>
              <a:gd name="connsiteY11" fmla="*/ 285750 h 860986"/>
              <a:gd name="connsiteX12" fmla="*/ 5196576 w 5416488"/>
              <a:gd name="connsiteY12" fmla="*/ 161925 h 860986"/>
              <a:gd name="connsiteX13" fmla="*/ 4567926 w 5416488"/>
              <a:gd name="connsiteY13" fmla="*/ 142875 h 860986"/>
              <a:gd name="connsiteX14" fmla="*/ 3863076 w 5416488"/>
              <a:gd name="connsiteY14" fmla="*/ 142875 h 860986"/>
              <a:gd name="connsiteX15" fmla="*/ 3834501 w 5416488"/>
              <a:gd name="connsiteY15" fmla="*/ 0 h 860986"/>
              <a:gd name="connsiteX16" fmla="*/ 3834501 w 5416488"/>
              <a:gd name="connsiteY16" fmla="*/ 0 h 860986"/>
              <a:gd name="connsiteX0" fmla="*/ 1767576 w 5416488"/>
              <a:gd name="connsiteY0" fmla="*/ 0 h 946711"/>
              <a:gd name="connsiteX1" fmla="*/ 1405626 w 5416488"/>
              <a:gd name="connsiteY1" fmla="*/ 238125 h 946711"/>
              <a:gd name="connsiteX2" fmla="*/ 519801 w 5416488"/>
              <a:gd name="connsiteY2" fmla="*/ 285750 h 946711"/>
              <a:gd name="connsiteX3" fmla="*/ 215001 w 5416488"/>
              <a:gd name="connsiteY3" fmla="*/ 457200 h 946711"/>
              <a:gd name="connsiteX4" fmla="*/ 62601 w 5416488"/>
              <a:gd name="connsiteY4" fmla="*/ 638175 h 946711"/>
              <a:gd name="connsiteX5" fmla="*/ 157851 w 5416488"/>
              <a:gd name="connsiteY5" fmla="*/ 828675 h 946711"/>
              <a:gd name="connsiteX6" fmla="*/ 1739001 w 5416488"/>
              <a:gd name="connsiteY6" fmla="*/ 923925 h 946711"/>
              <a:gd name="connsiteX7" fmla="*/ 3377301 w 5416488"/>
              <a:gd name="connsiteY7" fmla="*/ 942975 h 946711"/>
              <a:gd name="connsiteX8" fmla="*/ 5158476 w 5416488"/>
              <a:gd name="connsiteY8" fmla="*/ 866775 h 946711"/>
              <a:gd name="connsiteX9" fmla="*/ 5406126 w 5416488"/>
              <a:gd name="connsiteY9" fmla="*/ 866775 h 946711"/>
              <a:gd name="connsiteX10" fmla="*/ 5358501 w 5416488"/>
              <a:gd name="connsiteY10" fmla="*/ 647700 h 946711"/>
              <a:gd name="connsiteX11" fmla="*/ 5253726 w 5416488"/>
              <a:gd name="connsiteY11" fmla="*/ 371475 h 946711"/>
              <a:gd name="connsiteX12" fmla="*/ 5196576 w 5416488"/>
              <a:gd name="connsiteY12" fmla="*/ 247650 h 946711"/>
              <a:gd name="connsiteX13" fmla="*/ 4567926 w 5416488"/>
              <a:gd name="connsiteY13" fmla="*/ 228600 h 946711"/>
              <a:gd name="connsiteX14" fmla="*/ 3863076 w 5416488"/>
              <a:gd name="connsiteY14" fmla="*/ 228600 h 946711"/>
              <a:gd name="connsiteX15" fmla="*/ 3834501 w 5416488"/>
              <a:gd name="connsiteY15" fmla="*/ 85725 h 946711"/>
              <a:gd name="connsiteX16" fmla="*/ 3834501 w 5416488"/>
              <a:gd name="connsiteY16" fmla="*/ 85725 h 946711"/>
              <a:gd name="connsiteX0" fmla="*/ 1767576 w 5416488"/>
              <a:gd name="connsiteY0" fmla="*/ 0 h 946711"/>
              <a:gd name="connsiteX1" fmla="*/ 1453251 w 5416488"/>
              <a:gd name="connsiteY1" fmla="*/ 257175 h 946711"/>
              <a:gd name="connsiteX2" fmla="*/ 519801 w 5416488"/>
              <a:gd name="connsiteY2" fmla="*/ 285750 h 946711"/>
              <a:gd name="connsiteX3" fmla="*/ 215001 w 5416488"/>
              <a:gd name="connsiteY3" fmla="*/ 457200 h 946711"/>
              <a:gd name="connsiteX4" fmla="*/ 62601 w 5416488"/>
              <a:gd name="connsiteY4" fmla="*/ 638175 h 946711"/>
              <a:gd name="connsiteX5" fmla="*/ 157851 w 5416488"/>
              <a:gd name="connsiteY5" fmla="*/ 828675 h 946711"/>
              <a:gd name="connsiteX6" fmla="*/ 1739001 w 5416488"/>
              <a:gd name="connsiteY6" fmla="*/ 923925 h 946711"/>
              <a:gd name="connsiteX7" fmla="*/ 3377301 w 5416488"/>
              <a:gd name="connsiteY7" fmla="*/ 942975 h 946711"/>
              <a:gd name="connsiteX8" fmla="*/ 5158476 w 5416488"/>
              <a:gd name="connsiteY8" fmla="*/ 866775 h 946711"/>
              <a:gd name="connsiteX9" fmla="*/ 5406126 w 5416488"/>
              <a:gd name="connsiteY9" fmla="*/ 866775 h 946711"/>
              <a:gd name="connsiteX10" fmla="*/ 5358501 w 5416488"/>
              <a:gd name="connsiteY10" fmla="*/ 647700 h 946711"/>
              <a:gd name="connsiteX11" fmla="*/ 5253726 w 5416488"/>
              <a:gd name="connsiteY11" fmla="*/ 371475 h 946711"/>
              <a:gd name="connsiteX12" fmla="*/ 5196576 w 5416488"/>
              <a:gd name="connsiteY12" fmla="*/ 247650 h 946711"/>
              <a:gd name="connsiteX13" fmla="*/ 4567926 w 5416488"/>
              <a:gd name="connsiteY13" fmla="*/ 228600 h 946711"/>
              <a:gd name="connsiteX14" fmla="*/ 3863076 w 5416488"/>
              <a:gd name="connsiteY14" fmla="*/ 228600 h 946711"/>
              <a:gd name="connsiteX15" fmla="*/ 3834501 w 5416488"/>
              <a:gd name="connsiteY15" fmla="*/ 85725 h 946711"/>
              <a:gd name="connsiteX16" fmla="*/ 3834501 w 5416488"/>
              <a:gd name="connsiteY16" fmla="*/ 85725 h 946711"/>
              <a:gd name="connsiteX0" fmla="*/ 1567551 w 5416488"/>
              <a:gd name="connsiteY0" fmla="*/ 0 h 918136"/>
              <a:gd name="connsiteX1" fmla="*/ 1453251 w 5416488"/>
              <a:gd name="connsiteY1" fmla="*/ 228600 h 918136"/>
              <a:gd name="connsiteX2" fmla="*/ 519801 w 5416488"/>
              <a:gd name="connsiteY2" fmla="*/ 257175 h 918136"/>
              <a:gd name="connsiteX3" fmla="*/ 215001 w 5416488"/>
              <a:gd name="connsiteY3" fmla="*/ 428625 h 918136"/>
              <a:gd name="connsiteX4" fmla="*/ 62601 w 5416488"/>
              <a:gd name="connsiteY4" fmla="*/ 609600 h 918136"/>
              <a:gd name="connsiteX5" fmla="*/ 157851 w 5416488"/>
              <a:gd name="connsiteY5" fmla="*/ 800100 h 918136"/>
              <a:gd name="connsiteX6" fmla="*/ 1739001 w 5416488"/>
              <a:gd name="connsiteY6" fmla="*/ 895350 h 918136"/>
              <a:gd name="connsiteX7" fmla="*/ 3377301 w 5416488"/>
              <a:gd name="connsiteY7" fmla="*/ 914400 h 918136"/>
              <a:gd name="connsiteX8" fmla="*/ 5158476 w 5416488"/>
              <a:gd name="connsiteY8" fmla="*/ 838200 h 918136"/>
              <a:gd name="connsiteX9" fmla="*/ 5406126 w 5416488"/>
              <a:gd name="connsiteY9" fmla="*/ 838200 h 918136"/>
              <a:gd name="connsiteX10" fmla="*/ 5358501 w 5416488"/>
              <a:gd name="connsiteY10" fmla="*/ 619125 h 918136"/>
              <a:gd name="connsiteX11" fmla="*/ 5253726 w 5416488"/>
              <a:gd name="connsiteY11" fmla="*/ 342900 h 918136"/>
              <a:gd name="connsiteX12" fmla="*/ 5196576 w 5416488"/>
              <a:gd name="connsiteY12" fmla="*/ 219075 h 918136"/>
              <a:gd name="connsiteX13" fmla="*/ 4567926 w 5416488"/>
              <a:gd name="connsiteY13" fmla="*/ 200025 h 918136"/>
              <a:gd name="connsiteX14" fmla="*/ 3863076 w 5416488"/>
              <a:gd name="connsiteY14" fmla="*/ 200025 h 918136"/>
              <a:gd name="connsiteX15" fmla="*/ 3834501 w 5416488"/>
              <a:gd name="connsiteY15" fmla="*/ 57150 h 918136"/>
              <a:gd name="connsiteX16" fmla="*/ 3834501 w 5416488"/>
              <a:gd name="connsiteY16" fmla="*/ 57150 h 918136"/>
              <a:gd name="connsiteX0" fmla="*/ 1567551 w 5416488"/>
              <a:gd name="connsiteY0" fmla="*/ 0 h 918136"/>
              <a:gd name="connsiteX1" fmla="*/ 1453251 w 5416488"/>
              <a:gd name="connsiteY1" fmla="*/ 228600 h 918136"/>
              <a:gd name="connsiteX2" fmla="*/ 519801 w 5416488"/>
              <a:gd name="connsiteY2" fmla="*/ 257175 h 918136"/>
              <a:gd name="connsiteX3" fmla="*/ 215001 w 5416488"/>
              <a:gd name="connsiteY3" fmla="*/ 428625 h 918136"/>
              <a:gd name="connsiteX4" fmla="*/ 62601 w 5416488"/>
              <a:gd name="connsiteY4" fmla="*/ 609600 h 918136"/>
              <a:gd name="connsiteX5" fmla="*/ 157851 w 5416488"/>
              <a:gd name="connsiteY5" fmla="*/ 800100 h 918136"/>
              <a:gd name="connsiteX6" fmla="*/ 1739001 w 5416488"/>
              <a:gd name="connsiteY6" fmla="*/ 895350 h 918136"/>
              <a:gd name="connsiteX7" fmla="*/ 3377301 w 5416488"/>
              <a:gd name="connsiteY7" fmla="*/ 914400 h 918136"/>
              <a:gd name="connsiteX8" fmla="*/ 5158476 w 5416488"/>
              <a:gd name="connsiteY8" fmla="*/ 838200 h 918136"/>
              <a:gd name="connsiteX9" fmla="*/ 5406126 w 5416488"/>
              <a:gd name="connsiteY9" fmla="*/ 838200 h 918136"/>
              <a:gd name="connsiteX10" fmla="*/ 5358501 w 5416488"/>
              <a:gd name="connsiteY10" fmla="*/ 619125 h 918136"/>
              <a:gd name="connsiteX11" fmla="*/ 5253726 w 5416488"/>
              <a:gd name="connsiteY11" fmla="*/ 342900 h 918136"/>
              <a:gd name="connsiteX12" fmla="*/ 5196576 w 5416488"/>
              <a:gd name="connsiteY12" fmla="*/ 219075 h 918136"/>
              <a:gd name="connsiteX13" fmla="*/ 4567926 w 5416488"/>
              <a:gd name="connsiteY13" fmla="*/ 200025 h 918136"/>
              <a:gd name="connsiteX14" fmla="*/ 3863076 w 5416488"/>
              <a:gd name="connsiteY14" fmla="*/ 200025 h 918136"/>
              <a:gd name="connsiteX15" fmla="*/ 3834501 w 5416488"/>
              <a:gd name="connsiteY15" fmla="*/ 57150 h 918136"/>
              <a:gd name="connsiteX16" fmla="*/ 3815451 w 5416488"/>
              <a:gd name="connsiteY16" fmla="*/ 0 h 918136"/>
              <a:gd name="connsiteX0" fmla="*/ 1567551 w 5416488"/>
              <a:gd name="connsiteY0" fmla="*/ 0 h 918136"/>
              <a:gd name="connsiteX1" fmla="*/ 1453251 w 5416488"/>
              <a:gd name="connsiteY1" fmla="*/ 228600 h 918136"/>
              <a:gd name="connsiteX2" fmla="*/ 319776 w 5416488"/>
              <a:gd name="connsiteY2" fmla="*/ 257175 h 918136"/>
              <a:gd name="connsiteX3" fmla="*/ 215001 w 5416488"/>
              <a:gd name="connsiteY3" fmla="*/ 428625 h 918136"/>
              <a:gd name="connsiteX4" fmla="*/ 62601 w 5416488"/>
              <a:gd name="connsiteY4" fmla="*/ 609600 h 918136"/>
              <a:gd name="connsiteX5" fmla="*/ 157851 w 5416488"/>
              <a:gd name="connsiteY5" fmla="*/ 800100 h 918136"/>
              <a:gd name="connsiteX6" fmla="*/ 1739001 w 5416488"/>
              <a:gd name="connsiteY6" fmla="*/ 895350 h 918136"/>
              <a:gd name="connsiteX7" fmla="*/ 3377301 w 5416488"/>
              <a:gd name="connsiteY7" fmla="*/ 914400 h 918136"/>
              <a:gd name="connsiteX8" fmla="*/ 5158476 w 5416488"/>
              <a:gd name="connsiteY8" fmla="*/ 838200 h 918136"/>
              <a:gd name="connsiteX9" fmla="*/ 5406126 w 5416488"/>
              <a:gd name="connsiteY9" fmla="*/ 838200 h 918136"/>
              <a:gd name="connsiteX10" fmla="*/ 5358501 w 5416488"/>
              <a:gd name="connsiteY10" fmla="*/ 619125 h 918136"/>
              <a:gd name="connsiteX11" fmla="*/ 5253726 w 5416488"/>
              <a:gd name="connsiteY11" fmla="*/ 342900 h 918136"/>
              <a:gd name="connsiteX12" fmla="*/ 5196576 w 5416488"/>
              <a:gd name="connsiteY12" fmla="*/ 219075 h 918136"/>
              <a:gd name="connsiteX13" fmla="*/ 4567926 w 5416488"/>
              <a:gd name="connsiteY13" fmla="*/ 200025 h 918136"/>
              <a:gd name="connsiteX14" fmla="*/ 3863076 w 5416488"/>
              <a:gd name="connsiteY14" fmla="*/ 200025 h 918136"/>
              <a:gd name="connsiteX15" fmla="*/ 3834501 w 5416488"/>
              <a:gd name="connsiteY15" fmla="*/ 57150 h 918136"/>
              <a:gd name="connsiteX16" fmla="*/ 3815451 w 5416488"/>
              <a:gd name="connsiteY16" fmla="*/ 0 h 918136"/>
              <a:gd name="connsiteX0" fmla="*/ 1561997 w 5410934"/>
              <a:gd name="connsiteY0" fmla="*/ 0 h 918136"/>
              <a:gd name="connsiteX1" fmla="*/ 1447697 w 5410934"/>
              <a:gd name="connsiteY1" fmla="*/ 228600 h 918136"/>
              <a:gd name="connsiteX2" fmla="*/ 314222 w 5410934"/>
              <a:gd name="connsiteY2" fmla="*/ 257175 h 918136"/>
              <a:gd name="connsiteX3" fmla="*/ 104672 w 5410934"/>
              <a:gd name="connsiteY3" fmla="*/ 361950 h 918136"/>
              <a:gd name="connsiteX4" fmla="*/ 57047 w 5410934"/>
              <a:gd name="connsiteY4" fmla="*/ 609600 h 918136"/>
              <a:gd name="connsiteX5" fmla="*/ 152297 w 5410934"/>
              <a:gd name="connsiteY5" fmla="*/ 800100 h 918136"/>
              <a:gd name="connsiteX6" fmla="*/ 1733447 w 5410934"/>
              <a:gd name="connsiteY6" fmla="*/ 895350 h 918136"/>
              <a:gd name="connsiteX7" fmla="*/ 3371747 w 5410934"/>
              <a:gd name="connsiteY7" fmla="*/ 914400 h 918136"/>
              <a:gd name="connsiteX8" fmla="*/ 5152922 w 5410934"/>
              <a:gd name="connsiteY8" fmla="*/ 838200 h 918136"/>
              <a:gd name="connsiteX9" fmla="*/ 5400572 w 5410934"/>
              <a:gd name="connsiteY9" fmla="*/ 838200 h 918136"/>
              <a:gd name="connsiteX10" fmla="*/ 5352947 w 5410934"/>
              <a:gd name="connsiteY10" fmla="*/ 619125 h 918136"/>
              <a:gd name="connsiteX11" fmla="*/ 5248172 w 5410934"/>
              <a:gd name="connsiteY11" fmla="*/ 342900 h 918136"/>
              <a:gd name="connsiteX12" fmla="*/ 5191022 w 5410934"/>
              <a:gd name="connsiteY12" fmla="*/ 219075 h 918136"/>
              <a:gd name="connsiteX13" fmla="*/ 4562372 w 5410934"/>
              <a:gd name="connsiteY13" fmla="*/ 200025 h 918136"/>
              <a:gd name="connsiteX14" fmla="*/ 3857522 w 5410934"/>
              <a:gd name="connsiteY14" fmla="*/ 200025 h 918136"/>
              <a:gd name="connsiteX15" fmla="*/ 3828947 w 5410934"/>
              <a:gd name="connsiteY15" fmla="*/ 57150 h 918136"/>
              <a:gd name="connsiteX16" fmla="*/ 3809897 w 5410934"/>
              <a:gd name="connsiteY16" fmla="*/ 0 h 918136"/>
              <a:gd name="connsiteX0" fmla="*/ 1580792 w 5429729"/>
              <a:gd name="connsiteY0" fmla="*/ 0 h 918136"/>
              <a:gd name="connsiteX1" fmla="*/ 1466492 w 5429729"/>
              <a:gd name="connsiteY1" fmla="*/ 228600 h 918136"/>
              <a:gd name="connsiteX2" fmla="*/ 333017 w 5429729"/>
              <a:gd name="connsiteY2" fmla="*/ 257175 h 918136"/>
              <a:gd name="connsiteX3" fmla="*/ 123467 w 5429729"/>
              <a:gd name="connsiteY3" fmla="*/ 361950 h 918136"/>
              <a:gd name="connsiteX4" fmla="*/ 37742 w 5429729"/>
              <a:gd name="connsiteY4" fmla="*/ 600075 h 918136"/>
              <a:gd name="connsiteX5" fmla="*/ 171092 w 5429729"/>
              <a:gd name="connsiteY5" fmla="*/ 800100 h 918136"/>
              <a:gd name="connsiteX6" fmla="*/ 1752242 w 5429729"/>
              <a:gd name="connsiteY6" fmla="*/ 895350 h 918136"/>
              <a:gd name="connsiteX7" fmla="*/ 3390542 w 5429729"/>
              <a:gd name="connsiteY7" fmla="*/ 914400 h 918136"/>
              <a:gd name="connsiteX8" fmla="*/ 5171717 w 5429729"/>
              <a:gd name="connsiteY8" fmla="*/ 838200 h 918136"/>
              <a:gd name="connsiteX9" fmla="*/ 5419367 w 5429729"/>
              <a:gd name="connsiteY9" fmla="*/ 838200 h 918136"/>
              <a:gd name="connsiteX10" fmla="*/ 5371742 w 5429729"/>
              <a:gd name="connsiteY10" fmla="*/ 619125 h 918136"/>
              <a:gd name="connsiteX11" fmla="*/ 5266967 w 5429729"/>
              <a:gd name="connsiteY11" fmla="*/ 342900 h 918136"/>
              <a:gd name="connsiteX12" fmla="*/ 5209817 w 5429729"/>
              <a:gd name="connsiteY12" fmla="*/ 219075 h 918136"/>
              <a:gd name="connsiteX13" fmla="*/ 4581167 w 5429729"/>
              <a:gd name="connsiteY13" fmla="*/ 200025 h 918136"/>
              <a:gd name="connsiteX14" fmla="*/ 3876317 w 5429729"/>
              <a:gd name="connsiteY14" fmla="*/ 200025 h 918136"/>
              <a:gd name="connsiteX15" fmla="*/ 3847742 w 5429729"/>
              <a:gd name="connsiteY15" fmla="*/ 57150 h 918136"/>
              <a:gd name="connsiteX16" fmla="*/ 3828692 w 5429729"/>
              <a:gd name="connsiteY16" fmla="*/ 0 h 918136"/>
              <a:gd name="connsiteX0" fmla="*/ 1580792 w 5428590"/>
              <a:gd name="connsiteY0" fmla="*/ 0 h 918136"/>
              <a:gd name="connsiteX1" fmla="*/ 1466492 w 5428590"/>
              <a:gd name="connsiteY1" fmla="*/ 228600 h 918136"/>
              <a:gd name="connsiteX2" fmla="*/ 333017 w 5428590"/>
              <a:gd name="connsiteY2" fmla="*/ 257175 h 918136"/>
              <a:gd name="connsiteX3" fmla="*/ 123467 w 5428590"/>
              <a:gd name="connsiteY3" fmla="*/ 361950 h 918136"/>
              <a:gd name="connsiteX4" fmla="*/ 37742 w 5428590"/>
              <a:gd name="connsiteY4" fmla="*/ 600075 h 918136"/>
              <a:gd name="connsiteX5" fmla="*/ 171092 w 5428590"/>
              <a:gd name="connsiteY5" fmla="*/ 800100 h 918136"/>
              <a:gd name="connsiteX6" fmla="*/ 1752242 w 5428590"/>
              <a:gd name="connsiteY6" fmla="*/ 895350 h 918136"/>
              <a:gd name="connsiteX7" fmla="*/ 3390542 w 5428590"/>
              <a:gd name="connsiteY7" fmla="*/ 914400 h 918136"/>
              <a:gd name="connsiteX8" fmla="*/ 5171717 w 5428590"/>
              <a:gd name="connsiteY8" fmla="*/ 838200 h 918136"/>
              <a:gd name="connsiteX9" fmla="*/ 5419367 w 5428590"/>
              <a:gd name="connsiteY9" fmla="*/ 838200 h 918136"/>
              <a:gd name="connsiteX10" fmla="*/ 5371742 w 5428590"/>
              <a:gd name="connsiteY10" fmla="*/ 619125 h 918136"/>
              <a:gd name="connsiteX11" fmla="*/ 5333642 w 5428590"/>
              <a:gd name="connsiteY11" fmla="*/ 361950 h 918136"/>
              <a:gd name="connsiteX12" fmla="*/ 5209817 w 5428590"/>
              <a:gd name="connsiteY12" fmla="*/ 219075 h 918136"/>
              <a:gd name="connsiteX13" fmla="*/ 4581167 w 5428590"/>
              <a:gd name="connsiteY13" fmla="*/ 200025 h 918136"/>
              <a:gd name="connsiteX14" fmla="*/ 3876317 w 5428590"/>
              <a:gd name="connsiteY14" fmla="*/ 200025 h 918136"/>
              <a:gd name="connsiteX15" fmla="*/ 3847742 w 5428590"/>
              <a:gd name="connsiteY15" fmla="*/ 57150 h 918136"/>
              <a:gd name="connsiteX16" fmla="*/ 3828692 w 5428590"/>
              <a:gd name="connsiteY16" fmla="*/ 0 h 91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8590" h="918136">
                <a:moveTo>
                  <a:pt x="1580792" y="0"/>
                </a:moveTo>
                <a:cubicBezTo>
                  <a:pt x="1544280" y="1587"/>
                  <a:pt x="1650642" y="219075"/>
                  <a:pt x="1466492" y="228600"/>
                </a:cubicBezTo>
                <a:cubicBezTo>
                  <a:pt x="1282342" y="238125"/>
                  <a:pt x="531454" y="220663"/>
                  <a:pt x="333017" y="257175"/>
                </a:cubicBezTo>
                <a:cubicBezTo>
                  <a:pt x="134580" y="293687"/>
                  <a:pt x="199667" y="303213"/>
                  <a:pt x="123467" y="361950"/>
                </a:cubicBezTo>
                <a:cubicBezTo>
                  <a:pt x="47267" y="420687"/>
                  <a:pt x="29805" y="527050"/>
                  <a:pt x="37742" y="600075"/>
                </a:cubicBezTo>
                <a:cubicBezTo>
                  <a:pt x="45679" y="673100"/>
                  <a:pt x="-114658" y="750887"/>
                  <a:pt x="171092" y="800100"/>
                </a:cubicBezTo>
                <a:cubicBezTo>
                  <a:pt x="456842" y="849313"/>
                  <a:pt x="1215667" y="876300"/>
                  <a:pt x="1752242" y="895350"/>
                </a:cubicBezTo>
                <a:cubicBezTo>
                  <a:pt x="2288817" y="914400"/>
                  <a:pt x="2820630" y="923925"/>
                  <a:pt x="3390542" y="914400"/>
                </a:cubicBezTo>
                <a:cubicBezTo>
                  <a:pt x="3960454" y="904875"/>
                  <a:pt x="4833580" y="850900"/>
                  <a:pt x="5171717" y="838200"/>
                </a:cubicBezTo>
                <a:cubicBezTo>
                  <a:pt x="5509854" y="825500"/>
                  <a:pt x="5386030" y="874713"/>
                  <a:pt x="5419367" y="838200"/>
                </a:cubicBezTo>
                <a:cubicBezTo>
                  <a:pt x="5452705" y="801688"/>
                  <a:pt x="5386029" y="698500"/>
                  <a:pt x="5371742" y="619125"/>
                </a:cubicBezTo>
                <a:cubicBezTo>
                  <a:pt x="5357455" y="539750"/>
                  <a:pt x="5360630" y="428625"/>
                  <a:pt x="5333642" y="361950"/>
                </a:cubicBezTo>
                <a:cubicBezTo>
                  <a:pt x="5306655" y="295275"/>
                  <a:pt x="5335230" y="246063"/>
                  <a:pt x="5209817" y="219075"/>
                </a:cubicBezTo>
                <a:cubicBezTo>
                  <a:pt x="5084405" y="192088"/>
                  <a:pt x="4803417" y="203200"/>
                  <a:pt x="4581167" y="200025"/>
                </a:cubicBezTo>
                <a:cubicBezTo>
                  <a:pt x="4358917" y="196850"/>
                  <a:pt x="3998555" y="223837"/>
                  <a:pt x="3876317" y="200025"/>
                </a:cubicBezTo>
                <a:cubicBezTo>
                  <a:pt x="3754080" y="176212"/>
                  <a:pt x="3855679" y="90487"/>
                  <a:pt x="3847742" y="57150"/>
                </a:cubicBezTo>
                <a:cubicBezTo>
                  <a:pt x="3839805" y="23813"/>
                  <a:pt x="3835042" y="19050"/>
                  <a:pt x="3828692" y="0"/>
                </a:cubicBezTo>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p:cNvSpPr txBox="1"/>
          <p:nvPr/>
        </p:nvSpPr>
        <p:spPr>
          <a:xfrm>
            <a:off x="3059833" y="1872053"/>
            <a:ext cx="2088232" cy="369332"/>
          </a:xfrm>
          <a:prstGeom prst="rect">
            <a:avLst/>
          </a:prstGeom>
          <a:noFill/>
        </p:spPr>
        <p:txBody>
          <a:bodyPr wrap="square" rtlCol="0">
            <a:spAutoFit/>
          </a:bodyPr>
          <a:lstStyle/>
          <a:p>
            <a:r>
              <a:rPr lang="en-NZ" dirty="0" smtClean="0"/>
              <a:t>Transducer face</a:t>
            </a:r>
            <a:endParaRPr lang="en-NZ" dirty="0"/>
          </a:p>
        </p:txBody>
      </p:sp>
      <p:sp>
        <p:nvSpPr>
          <p:cNvPr id="8" name="Freeform 7"/>
          <p:cNvSpPr/>
          <p:nvPr/>
        </p:nvSpPr>
        <p:spPr>
          <a:xfrm>
            <a:off x="1485900" y="1409700"/>
            <a:ext cx="1609725" cy="647700"/>
          </a:xfrm>
          <a:custGeom>
            <a:avLst/>
            <a:gdLst>
              <a:gd name="connsiteX0" fmla="*/ 0 w 1609725"/>
              <a:gd name="connsiteY0" fmla="*/ 647700 h 647700"/>
              <a:gd name="connsiteX1" fmla="*/ 38100 w 1609725"/>
              <a:gd name="connsiteY1" fmla="*/ 438150 h 647700"/>
              <a:gd name="connsiteX2" fmla="*/ 171450 w 1609725"/>
              <a:gd name="connsiteY2" fmla="*/ 266700 h 647700"/>
              <a:gd name="connsiteX3" fmla="*/ 666750 w 1609725"/>
              <a:gd name="connsiteY3" fmla="*/ 200025 h 647700"/>
              <a:gd name="connsiteX4" fmla="*/ 1171575 w 1609725"/>
              <a:gd name="connsiteY4" fmla="*/ 180975 h 647700"/>
              <a:gd name="connsiteX5" fmla="*/ 1476375 w 1609725"/>
              <a:gd name="connsiteY5" fmla="*/ 200025 h 647700"/>
              <a:gd name="connsiteX6" fmla="*/ 1609725 w 1609725"/>
              <a:gd name="connsiteY6" fmla="*/ 0 h 647700"/>
              <a:gd name="connsiteX7" fmla="*/ 1609725 w 1609725"/>
              <a:gd name="connsiteY7" fmla="*/ 0 h 647700"/>
              <a:gd name="connsiteX8" fmla="*/ 1609725 w 1609725"/>
              <a:gd name="connsiteY8" fmla="*/ 0 h 647700"/>
              <a:gd name="connsiteX9" fmla="*/ 1609725 w 1609725"/>
              <a:gd name="connsiteY9"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9725" h="647700">
                <a:moveTo>
                  <a:pt x="0" y="647700"/>
                </a:moveTo>
                <a:cubicBezTo>
                  <a:pt x="4762" y="574675"/>
                  <a:pt x="9525" y="501650"/>
                  <a:pt x="38100" y="438150"/>
                </a:cubicBezTo>
                <a:cubicBezTo>
                  <a:pt x="66675" y="374650"/>
                  <a:pt x="66675" y="306387"/>
                  <a:pt x="171450" y="266700"/>
                </a:cubicBezTo>
                <a:cubicBezTo>
                  <a:pt x="276225" y="227013"/>
                  <a:pt x="500063" y="214312"/>
                  <a:pt x="666750" y="200025"/>
                </a:cubicBezTo>
                <a:cubicBezTo>
                  <a:pt x="833437" y="185738"/>
                  <a:pt x="1036638" y="180975"/>
                  <a:pt x="1171575" y="180975"/>
                </a:cubicBezTo>
                <a:cubicBezTo>
                  <a:pt x="1306512" y="180975"/>
                  <a:pt x="1403350" y="230187"/>
                  <a:pt x="1476375" y="200025"/>
                </a:cubicBezTo>
                <a:cubicBezTo>
                  <a:pt x="1549400" y="169863"/>
                  <a:pt x="1609725" y="0"/>
                  <a:pt x="1609725" y="0"/>
                </a:cubicBezTo>
                <a:lnTo>
                  <a:pt x="1609725" y="0"/>
                </a:lnTo>
                <a:lnTo>
                  <a:pt x="1609725" y="0"/>
                </a:lnTo>
                <a:lnTo>
                  <a:pt x="1609725" y="0"/>
                </a:lnTo>
              </a:path>
            </a:pathLst>
          </a:cu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9"/>
          <p:cNvSpPr txBox="1"/>
          <p:nvPr/>
        </p:nvSpPr>
        <p:spPr>
          <a:xfrm>
            <a:off x="1390662" y="1225034"/>
            <a:ext cx="1800199" cy="369332"/>
          </a:xfrm>
          <a:prstGeom prst="rect">
            <a:avLst/>
          </a:prstGeom>
          <a:noFill/>
        </p:spPr>
        <p:txBody>
          <a:bodyPr wrap="square" rtlCol="0">
            <a:spAutoFit/>
          </a:bodyPr>
          <a:lstStyle/>
          <a:p>
            <a:r>
              <a:rPr lang="en-NZ" dirty="0" smtClean="0">
                <a:solidFill>
                  <a:srgbClr val="7030A0"/>
                </a:solidFill>
              </a:rPr>
              <a:t>Leading edge</a:t>
            </a:r>
            <a:endParaRPr lang="en-NZ" dirty="0">
              <a:solidFill>
                <a:srgbClr val="7030A0"/>
              </a:solidFill>
            </a:endParaRPr>
          </a:p>
        </p:txBody>
      </p:sp>
    </p:spTree>
    <p:extLst>
      <p:ext uri="{BB962C8B-B14F-4D97-AF65-F5344CB8AC3E}">
        <p14:creationId xmlns:p14="http://schemas.microsoft.com/office/powerpoint/2010/main" val="18988087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Which way is it flowing – leading edge of transducer</a:t>
            </a:r>
            <a:endParaRPr lang="en-NZ" dirty="0"/>
          </a:p>
        </p:txBody>
      </p:sp>
      <p:sp>
        <p:nvSpPr>
          <p:cNvPr id="3" name="Content Placeholder 2"/>
          <p:cNvSpPr>
            <a:spLocks noGrp="1"/>
          </p:cNvSpPr>
          <p:nvPr>
            <p:ph idx="1"/>
          </p:nvPr>
        </p:nvSpPr>
        <p:spPr>
          <a:xfrm>
            <a:off x="899592" y="4941168"/>
            <a:ext cx="6759853" cy="1080119"/>
          </a:xfrm>
        </p:spPr>
        <p:txBody>
          <a:bodyPr>
            <a:normAutofit fontScale="92500" lnSpcReduction="10000"/>
          </a:bodyPr>
          <a:lstStyle/>
          <a:p>
            <a:r>
              <a:rPr lang="en-NZ" sz="1800" dirty="0" smtClean="0"/>
              <a:t>Leading edge detail on probe corresponds to leading edge symbol on screen</a:t>
            </a:r>
          </a:p>
          <a:p>
            <a:r>
              <a:rPr lang="en-NZ" sz="1800" dirty="0" smtClean="0"/>
              <a:t>The tissue under the ‘leading edge’ of the transducer will appear next to the leading edge symbol on the screen</a:t>
            </a:r>
          </a:p>
          <a:p>
            <a:endParaRPr lang="en-NZ" sz="1800" dirty="0" smtClean="0"/>
          </a:p>
          <a:p>
            <a:endParaRPr lang="en-NZ" sz="1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14" t="13185" b="11883"/>
          <a:stretch/>
        </p:blipFill>
        <p:spPr bwMode="auto">
          <a:xfrm>
            <a:off x="801044" y="2060848"/>
            <a:ext cx="5087557" cy="28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1910541" y="2633837"/>
            <a:ext cx="3089524" cy="2265251"/>
          </a:xfrm>
          <a:custGeom>
            <a:avLst/>
            <a:gdLst>
              <a:gd name="connsiteX0" fmla="*/ 272150 w 3176732"/>
              <a:gd name="connsiteY0" fmla="*/ 13037 h 2309396"/>
              <a:gd name="connsiteX1" fmla="*/ 3113592 w 3176732"/>
              <a:gd name="connsiteY1" fmla="*/ 1751153 h 2309396"/>
              <a:gd name="connsiteX2" fmla="*/ 2070722 w 3176732"/>
              <a:gd name="connsiteY2" fmla="*/ 2234802 h 2309396"/>
              <a:gd name="connsiteX3" fmla="*/ 83225 w 3176732"/>
              <a:gd name="connsiteY3" fmla="*/ 368217 h 2309396"/>
              <a:gd name="connsiteX4" fmla="*/ 370392 w 3176732"/>
              <a:gd name="connsiteY4" fmla="*/ 28151 h 2309396"/>
              <a:gd name="connsiteX5" fmla="*/ 340164 w 3176732"/>
              <a:gd name="connsiteY5" fmla="*/ 43265 h 2309396"/>
              <a:gd name="connsiteX0" fmla="*/ 188925 w 3093507"/>
              <a:gd name="connsiteY0" fmla="*/ 0 h 2296359"/>
              <a:gd name="connsiteX1" fmla="*/ 3030367 w 3093507"/>
              <a:gd name="connsiteY1" fmla="*/ 1738116 h 2296359"/>
              <a:gd name="connsiteX2" fmla="*/ 1987497 w 3093507"/>
              <a:gd name="connsiteY2" fmla="*/ 2221765 h 2296359"/>
              <a:gd name="connsiteX3" fmla="*/ 0 w 3093507"/>
              <a:gd name="connsiteY3" fmla="*/ 355180 h 2296359"/>
              <a:gd name="connsiteX4" fmla="*/ 256939 w 3093507"/>
              <a:gd name="connsiteY4" fmla="*/ 30228 h 2296359"/>
              <a:gd name="connsiteX0" fmla="*/ 264495 w 3089524"/>
              <a:gd name="connsiteY0" fmla="*/ 15114 h 2265251"/>
              <a:gd name="connsiteX1" fmla="*/ 3030367 w 3089524"/>
              <a:gd name="connsiteY1" fmla="*/ 1707888 h 2265251"/>
              <a:gd name="connsiteX2" fmla="*/ 1987497 w 3089524"/>
              <a:gd name="connsiteY2" fmla="*/ 2191537 h 2265251"/>
              <a:gd name="connsiteX3" fmla="*/ 0 w 3089524"/>
              <a:gd name="connsiteY3" fmla="*/ 324952 h 2265251"/>
              <a:gd name="connsiteX4" fmla="*/ 256939 w 3089524"/>
              <a:gd name="connsiteY4" fmla="*/ 0 h 226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524" h="2265251">
                <a:moveTo>
                  <a:pt x="264495" y="15114"/>
                </a:moveTo>
                <a:cubicBezTo>
                  <a:pt x="1535335" y="699025"/>
                  <a:pt x="2743200" y="1345151"/>
                  <a:pt x="3030367" y="1707888"/>
                </a:cubicBezTo>
                <a:cubicBezTo>
                  <a:pt x="3317534" y="2070625"/>
                  <a:pt x="2492558" y="2422026"/>
                  <a:pt x="1987497" y="2191537"/>
                </a:cubicBezTo>
                <a:cubicBezTo>
                  <a:pt x="1482436" y="1961048"/>
                  <a:pt x="288426" y="690208"/>
                  <a:pt x="0" y="324952"/>
                </a:cubicBezTo>
                <a:lnTo>
                  <a:pt x="256939" y="0"/>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1" name="Straight Arrow Connector 10"/>
          <p:cNvCxnSpPr/>
          <p:nvPr/>
        </p:nvCxnSpPr>
        <p:spPr>
          <a:xfrm flipH="1">
            <a:off x="4355976" y="4041068"/>
            <a:ext cx="72008" cy="36004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995936" y="4149080"/>
            <a:ext cx="72008" cy="36004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570759" y="3586442"/>
            <a:ext cx="72008" cy="36004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p:nvPr/>
        </p:nvPicPr>
        <p:blipFill rotWithShape="1">
          <a:blip r:embed="rId3"/>
          <a:srcRect l="6412" t="2868" r="4664" b="21397"/>
          <a:stretch/>
        </p:blipFill>
        <p:spPr>
          <a:xfrm>
            <a:off x="5705554" y="2159192"/>
            <a:ext cx="2718314" cy="2740776"/>
          </a:xfrm>
          <a:prstGeom prst="rect">
            <a:avLst/>
          </a:prstGeom>
        </p:spPr>
      </p:pic>
      <p:sp>
        <p:nvSpPr>
          <p:cNvPr id="9" name="Freeform 8"/>
          <p:cNvSpPr/>
          <p:nvPr/>
        </p:nvSpPr>
        <p:spPr>
          <a:xfrm>
            <a:off x="6373492" y="2450919"/>
            <a:ext cx="474117" cy="1201697"/>
          </a:xfrm>
          <a:custGeom>
            <a:avLst/>
            <a:gdLst>
              <a:gd name="connsiteX0" fmla="*/ 427830 w 474117"/>
              <a:gd name="connsiteY0" fmla="*/ 80684 h 1201697"/>
              <a:gd name="connsiteX1" fmla="*/ 102878 w 474117"/>
              <a:gd name="connsiteY1" fmla="*/ 80684 h 1201697"/>
              <a:gd name="connsiteX2" fmla="*/ 4637 w 474117"/>
              <a:gd name="connsiteY2" fmla="*/ 1085769 h 1201697"/>
              <a:gd name="connsiteX3" fmla="*/ 223791 w 474117"/>
              <a:gd name="connsiteY3" fmla="*/ 1085769 h 1201697"/>
              <a:gd name="connsiteX4" fmla="*/ 450501 w 474117"/>
              <a:gd name="connsiteY4" fmla="*/ 239382 h 1201697"/>
              <a:gd name="connsiteX5" fmla="*/ 427830 w 474117"/>
              <a:gd name="connsiteY5" fmla="*/ 80684 h 120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117" h="1201697">
                <a:moveTo>
                  <a:pt x="427830" y="80684"/>
                </a:moveTo>
                <a:cubicBezTo>
                  <a:pt x="369893" y="54234"/>
                  <a:pt x="173410" y="-86830"/>
                  <a:pt x="102878" y="80684"/>
                </a:cubicBezTo>
                <a:cubicBezTo>
                  <a:pt x="32346" y="248198"/>
                  <a:pt x="-15515" y="918255"/>
                  <a:pt x="4637" y="1085769"/>
                </a:cubicBezTo>
                <a:cubicBezTo>
                  <a:pt x="24789" y="1253283"/>
                  <a:pt x="149480" y="1226833"/>
                  <a:pt x="223791" y="1085769"/>
                </a:cubicBezTo>
                <a:cubicBezTo>
                  <a:pt x="298102" y="944705"/>
                  <a:pt x="416494" y="406896"/>
                  <a:pt x="450501" y="239382"/>
                </a:cubicBezTo>
                <a:cubicBezTo>
                  <a:pt x="484508" y="71868"/>
                  <a:pt x="485767" y="107134"/>
                  <a:pt x="427830" y="80684"/>
                </a:cubicBezTo>
                <a:close/>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18647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1832" r="4007" b="4732"/>
          <a:stretch/>
        </p:blipFill>
        <p:spPr bwMode="auto">
          <a:xfrm>
            <a:off x="1043608" y="692696"/>
            <a:ext cx="2808312" cy="1368152"/>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fontScale="90000"/>
          </a:bodyPr>
          <a:lstStyle/>
          <a:p>
            <a:r>
              <a:rPr lang="en-NZ" dirty="0" smtClean="0"/>
              <a:t>                    Venous Anatomy</a:t>
            </a:r>
            <a:endParaRPr lang="en-NZ" dirty="0"/>
          </a:p>
        </p:txBody>
      </p:sp>
      <p:sp>
        <p:nvSpPr>
          <p:cNvPr id="3" name="Content Placeholder 2"/>
          <p:cNvSpPr>
            <a:spLocks noGrp="1"/>
          </p:cNvSpPr>
          <p:nvPr>
            <p:ph idx="1"/>
          </p:nvPr>
        </p:nvSpPr>
        <p:spPr>
          <a:xfrm>
            <a:off x="4067944" y="2119257"/>
            <a:ext cx="3591501" cy="3603812"/>
          </a:xfrm>
        </p:spPr>
        <p:txBody>
          <a:bodyPr/>
          <a:lstStyle/>
          <a:p>
            <a:pPr marL="0" indent="0">
              <a:buNone/>
            </a:pPr>
            <a:r>
              <a:rPr lang="en-NZ" dirty="0" smtClean="0"/>
              <a:t>Superficial Veins:</a:t>
            </a:r>
          </a:p>
          <a:p>
            <a:pPr marL="0" indent="0">
              <a:buNone/>
            </a:pPr>
            <a:endParaRPr lang="en-NZ" dirty="0" smtClean="0"/>
          </a:p>
          <a:p>
            <a:pPr marL="0" indent="0">
              <a:buNone/>
            </a:pPr>
            <a:r>
              <a:rPr lang="en-NZ" dirty="0" smtClean="0"/>
              <a:t>Cephalic starting at wrist</a:t>
            </a:r>
          </a:p>
          <a:p>
            <a:pPr marL="0" indent="0">
              <a:buNone/>
            </a:pPr>
            <a:r>
              <a:rPr lang="en-NZ" dirty="0" smtClean="0"/>
              <a:t>           ~ 7cm above wrist </a:t>
            </a:r>
          </a:p>
          <a:p>
            <a:pPr marL="0" indent="0">
              <a:buNone/>
            </a:pPr>
            <a:endParaRPr lang="en-NZ" dirty="0" smtClean="0"/>
          </a:p>
          <a:p>
            <a:pPr marL="0" indent="0">
              <a:buNone/>
            </a:pPr>
            <a:r>
              <a:rPr lang="en-NZ" dirty="0" smtClean="0"/>
              <a:t>Outflow of cephalic vein</a:t>
            </a:r>
          </a:p>
          <a:p>
            <a:pPr marL="0" indent="0">
              <a:buNone/>
            </a:pPr>
            <a:endParaRPr lang="en-NZ" dirty="0" smtClean="0"/>
          </a:p>
          <a:p>
            <a:pPr marL="0" indent="0">
              <a:buNone/>
            </a:pPr>
            <a:r>
              <a:rPr lang="en-NZ" dirty="0" err="1" smtClean="0"/>
              <a:t>Basilic</a:t>
            </a:r>
            <a:r>
              <a:rPr lang="en-NZ" dirty="0" smtClean="0"/>
              <a:t> vein</a:t>
            </a:r>
          </a:p>
          <a:p>
            <a:pPr marL="0" indent="0">
              <a:buNone/>
            </a:pPr>
            <a:endParaRPr lang="en-NZ" dirty="0"/>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2132856"/>
            <a:ext cx="2736304" cy="4104456"/>
          </a:xfrm>
          <a:prstGeom prst="rect">
            <a:avLst/>
          </a:prstGeom>
        </p:spPr>
      </p:pic>
      <p:sp>
        <p:nvSpPr>
          <p:cNvPr id="6" name="Right Arrow 5"/>
          <p:cNvSpPr/>
          <p:nvPr/>
        </p:nvSpPr>
        <p:spPr>
          <a:xfrm>
            <a:off x="1043608" y="4869160"/>
            <a:ext cx="97840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ight Arrow 8"/>
          <p:cNvSpPr/>
          <p:nvPr/>
        </p:nvSpPr>
        <p:spPr>
          <a:xfrm>
            <a:off x="3995936" y="3501008"/>
            <a:ext cx="97840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975429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521748"/>
            <a:ext cx="7200799" cy="703286"/>
          </a:xfrm>
        </p:spPr>
        <p:txBody>
          <a:bodyPr>
            <a:normAutofit/>
          </a:bodyPr>
          <a:lstStyle/>
          <a:p>
            <a:r>
              <a:rPr lang="en-NZ" sz="2600" b="1" dirty="0" smtClean="0"/>
              <a:t>What do the colours mean – direction of flow</a:t>
            </a:r>
            <a:endParaRPr lang="en-NZ" sz="2600" b="1" dirty="0"/>
          </a:p>
        </p:txBody>
      </p:sp>
      <p:sp>
        <p:nvSpPr>
          <p:cNvPr id="4" name="Content Placeholder 3"/>
          <p:cNvSpPr>
            <a:spLocks noGrp="1"/>
          </p:cNvSpPr>
          <p:nvPr>
            <p:ph sz="quarter" idx="14"/>
          </p:nvPr>
        </p:nvSpPr>
        <p:spPr>
          <a:xfrm>
            <a:off x="1115616" y="1556792"/>
            <a:ext cx="6748224" cy="4536504"/>
          </a:xfrm>
        </p:spPr>
        <p:txBody>
          <a:bodyPr>
            <a:normAutofit fontScale="92500" lnSpcReduction="10000"/>
          </a:bodyPr>
          <a:lstStyle/>
          <a:p>
            <a:endParaRPr lang="en-NZ" sz="1800" b="1" dirty="0" smtClean="0"/>
          </a:p>
          <a:p>
            <a:endParaRPr lang="en-NZ" sz="1800" dirty="0" smtClean="0"/>
          </a:p>
          <a:p>
            <a:endParaRPr lang="en-NZ" sz="1800" dirty="0"/>
          </a:p>
          <a:p>
            <a:endParaRPr lang="en-NZ" sz="1800" dirty="0" smtClean="0"/>
          </a:p>
          <a:p>
            <a:endParaRPr lang="en-NZ" sz="1800" dirty="0"/>
          </a:p>
          <a:p>
            <a:endParaRPr lang="en-NZ" sz="1800" dirty="0" smtClean="0"/>
          </a:p>
          <a:p>
            <a:endParaRPr lang="en-NZ" sz="1800" dirty="0"/>
          </a:p>
          <a:p>
            <a:endParaRPr lang="en-NZ" sz="1800" dirty="0" smtClean="0"/>
          </a:p>
          <a:p>
            <a:endParaRPr lang="en-NZ" sz="1800" dirty="0"/>
          </a:p>
          <a:p>
            <a:endParaRPr lang="en-NZ" sz="1800" dirty="0" smtClean="0"/>
          </a:p>
          <a:p>
            <a:endParaRPr lang="en-NZ" sz="1800" dirty="0"/>
          </a:p>
          <a:p>
            <a:endParaRPr lang="en-NZ" sz="1800" dirty="0" smtClean="0"/>
          </a:p>
          <a:p>
            <a:endParaRPr lang="en-NZ" sz="1800" dirty="0" smtClean="0"/>
          </a:p>
          <a:p>
            <a:r>
              <a:rPr lang="en-NZ" sz="1900" dirty="0" smtClean="0"/>
              <a:t>Direction of flow with reference to the transducer</a:t>
            </a:r>
          </a:p>
          <a:p>
            <a:r>
              <a:rPr lang="en-NZ" sz="1900" dirty="0" smtClean="0"/>
              <a:t>Flow towards or away from the transducer face</a:t>
            </a:r>
            <a:endParaRPr lang="en-NZ" sz="1900" dirty="0"/>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125"/>
          <a:stretch/>
        </p:blipFill>
        <p:spPr bwMode="auto">
          <a:xfrm>
            <a:off x="1259633" y="2316125"/>
            <a:ext cx="5688632" cy="289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1801863" y="2410618"/>
            <a:ext cx="0" cy="87436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01863" y="3284984"/>
            <a:ext cx="0" cy="7920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1447786" y="2111976"/>
            <a:ext cx="5432191" cy="300019"/>
          </a:xfrm>
          <a:custGeom>
            <a:avLst/>
            <a:gdLst>
              <a:gd name="connsiteX0" fmla="*/ 219089 w 5432191"/>
              <a:gd name="connsiteY0" fmla="*/ 4124 h 300019"/>
              <a:gd name="connsiteX1" fmla="*/ 14 w 5432191"/>
              <a:gd name="connsiteY1" fmla="*/ 194624 h 300019"/>
              <a:gd name="connsiteX2" fmla="*/ 209564 w 5432191"/>
              <a:gd name="connsiteY2" fmla="*/ 185099 h 300019"/>
              <a:gd name="connsiteX3" fmla="*/ 466739 w 5432191"/>
              <a:gd name="connsiteY3" fmla="*/ 213674 h 300019"/>
              <a:gd name="connsiteX4" fmla="*/ 704864 w 5432191"/>
              <a:gd name="connsiteY4" fmla="*/ 213674 h 300019"/>
              <a:gd name="connsiteX5" fmla="*/ 952514 w 5432191"/>
              <a:gd name="connsiteY5" fmla="*/ 251774 h 300019"/>
              <a:gd name="connsiteX6" fmla="*/ 1238264 w 5432191"/>
              <a:gd name="connsiteY6" fmla="*/ 223199 h 300019"/>
              <a:gd name="connsiteX7" fmla="*/ 1638314 w 5432191"/>
              <a:gd name="connsiteY7" fmla="*/ 299399 h 300019"/>
              <a:gd name="connsiteX8" fmla="*/ 2133614 w 5432191"/>
              <a:gd name="connsiteY8" fmla="*/ 261299 h 300019"/>
              <a:gd name="connsiteX9" fmla="*/ 2628914 w 5432191"/>
              <a:gd name="connsiteY9" fmla="*/ 232724 h 300019"/>
              <a:gd name="connsiteX10" fmla="*/ 3095639 w 5432191"/>
              <a:gd name="connsiteY10" fmla="*/ 289874 h 300019"/>
              <a:gd name="connsiteX11" fmla="*/ 3609989 w 5432191"/>
              <a:gd name="connsiteY11" fmla="*/ 213674 h 300019"/>
              <a:gd name="connsiteX12" fmla="*/ 4114814 w 5432191"/>
              <a:gd name="connsiteY12" fmla="*/ 242249 h 300019"/>
              <a:gd name="connsiteX13" fmla="*/ 4562489 w 5432191"/>
              <a:gd name="connsiteY13" fmla="*/ 194624 h 300019"/>
              <a:gd name="connsiteX14" fmla="*/ 4981589 w 5432191"/>
              <a:gd name="connsiteY14" fmla="*/ 270824 h 300019"/>
              <a:gd name="connsiteX15" fmla="*/ 5257814 w 5432191"/>
              <a:gd name="connsiteY15" fmla="*/ 223199 h 300019"/>
              <a:gd name="connsiteX16" fmla="*/ 5419739 w 5432191"/>
              <a:gd name="connsiteY16" fmla="*/ 185099 h 300019"/>
              <a:gd name="connsiteX17" fmla="*/ 5391164 w 5432191"/>
              <a:gd name="connsiteY17" fmla="*/ 61274 h 300019"/>
              <a:gd name="connsiteX18" fmla="*/ 5153039 w 5432191"/>
              <a:gd name="connsiteY18" fmla="*/ 51749 h 300019"/>
              <a:gd name="connsiteX19" fmla="*/ 4819664 w 5432191"/>
              <a:gd name="connsiteY19" fmla="*/ 70799 h 300019"/>
              <a:gd name="connsiteX20" fmla="*/ 4486289 w 5432191"/>
              <a:gd name="connsiteY20" fmla="*/ 51749 h 300019"/>
              <a:gd name="connsiteX21" fmla="*/ 4010039 w 5432191"/>
              <a:gd name="connsiteY21" fmla="*/ 89849 h 300019"/>
              <a:gd name="connsiteX22" fmla="*/ 3629039 w 5432191"/>
              <a:gd name="connsiteY22" fmla="*/ 89849 h 300019"/>
              <a:gd name="connsiteX23" fmla="*/ 3371864 w 5432191"/>
              <a:gd name="connsiteY23" fmla="*/ 127949 h 300019"/>
              <a:gd name="connsiteX24" fmla="*/ 2905139 w 5432191"/>
              <a:gd name="connsiteY24" fmla="*/ 89849 h 300019"/>
              <a:gd name="connsiteX25" fmla="*/ 2447939 w 5432191"/>
              <a:gd name="connsiteY25" fmla="*/ 156524 h 300019"/>
              <a:gd name="connsiteX26" fmla="*/ 1885964 w 5432191"/>
              <a:gd name="connsiteY26" fmla="*/ 61274 h 300019"/>
              <a:gd name="connsiteX27" fmla="*/ 1381139 w 5432191"/>
              <a:gd name="connsiteY27" fmla="*/ 118424 h 300019"/>
              <a:gd name="connsiteX28" fmla="*/ 857264 w 5432191"/>
              <a:gd name="connsiteY28" fmla="*/ 42224 h 300019"/>
              <a:gd name="connsiteX29" fmla="*/ 457214 w 5432191"/>
              <a:gd name="connsiteY29" fmla="*/ 61274 h 300019"/>
              <a:gd name="connsiteX30" fmla="*/ 219089 w 5432191"/>
              <a:gd name="connsiteY30" fmla="*/ 4124 h 30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32191" h="300019">
                <a:moveTo>
                  <a:pt x="219089" y="4124"/>
                </a:moveTo>
                <a:cubicBezTo>
                  <a:pt x="142889" y="26349"/>
                  <a:pt x="1601" y="164462"/>
                  <a:pt x="14" y="194624"/>
                </a:cubicBezTo>
                <a:cubicBezTo>
                  <a:pt x="-1573" y="224786"/>
                  <a:pt x="131777" y="181924"/>
                  <a:pt x="209564" y="185099"/>
                </a:cubicBezTo>
                <a:cubicBezTo>
                  <a:pt x="287351" y="188274"/>
                  <a:pt x="384189" y="208912"/>
                  <a:pt x="466739" y="213674"/>
                </a:cubicBezTo>
                <a:cubicBezTo>
                  <a:pt x="549289" y="218436"/>
                  <a:pt x="623902" y="207324"/>
                  <a:pt x="704864" y="213674"/>
                </a:cubicBezTo>
                <a:cubicBezTo>
                  <a:pt x="785826" y="220024"/>
                  <a:pt x="863614" y="250187"/>
                  <a:pt x="952514" y="251774"/>
                </a:cubicBezTo>
                <a:cubicBezTo>
                  <a:pt x="1041414" y="253361"/>
                  <a:pt x="1123964" y="215262"/>
                  <a:pt x="1238264" y="223199"/>
                </a:cubicBezTo>
                <a:cubicBezTo>
                  <a:pt x="1352564" y="231136"/>
                  <a:pt x="1489089" y="293049"/>
                  <a:pt x="1638314" y="299399"/>
                </a:cubicBezTo>
                <a:cubicBezTo>
                  <a:pt x="1787539" y="305749"/>
                  <a:pt x="2133614" y="261299"/>
                  <a:pt x="2133614" y="261299"/>
                </a:cubicBezTo>
                <a:cubicBezTo>
                  <a:pt x="2298714" y="250186"/>
                  <a:pt x="2468577" y="227962"/>
                  <a:pt x="2628914" y="232724"/>
                </a:cubicBezTo>
                <a:cubicBezTo>
                  <a:pt x="2789251" y="237486"/>
                  <a:pt x="2932127" y="293049"/>
                  <a:pt x="3095639" y="289874"/>
                </a:cubicBezTo>
                <a:cubicBezTo>
                  <a:pt x="3259151" y="286699"/>
                  <a:pt x="3440127" y="221611"/>
                  <a:pt x="3609989" y="213674"/>
                </a:cubicBezTo>
                <a:cubicBezTo>
                  <a:pt x="3779851" y="205737"/>
                  <a:pt x="3956064" y="245424"/>
                  <a:pt x="4114814" y="242249"/>
                </a:cubicBezTo>
                <a:cubicBezTo>
                  <a:pt x="4273564" y="239074"/>
                  <a:pt x="4418027" y="189862"/>
                  <a:pt x="4562489" y="194624"/>
                </a:cubicBezTo>
                <a:cubicBezTo>
                  <a:pt x="4706951" y="199386"/>
                  <a:pt x="4865702" y="266062"/>
                  <a:pt x="4981589" y="270824"/>
                </a:cubicBezTo>
                <a:cubicBezTo>
                  <a:pt x="5097476" y="275586"/>
                  <a:pt x="5184789" y="237486"/>
                  <a:pt x="5257814" y="223199"/>
                </a:cubicBezTo>
                <a:cubicBezTo>
                  <a:pt x="5330839" y="208912"/>
                  <a:pt x="5397514" y="212086"/>
                  <a:pt x="5419739" y="185099"/>
                </a:cubicBezTo>
                <a:cubicBezTo>
                  <a:pt x="5441964" y="158112"/>
                  <a:pt x="5435614" y="83499"/>
                  <a:pt x="5391164" y="61274"/>
                </a:cubicBezTo>
                <a:cubicBezTo>
                  <a:pt x="5346714" y="39049"/>
                  <a:pt x="5248289" y="50162"/>
                  <a:pt x="5153039" y="51749"/>
                </a:cubicBezTo>
                <a:cubicBezTo>
                  <a:pt x="5057789" y="53336"/>
                  <a:pt x="4930789" y="70799"/>
                  <a:pt x="4819664" y="70799"/>
                </a:cubicBezTo>
                <a:cubicBezTo>
                  <a:pt x="4708539" y="70799"/>
                  <a:pt x="4621226" y="48574"/>
                  <a:pt x="4486289" y="51749"/>
                </a:cubicBezTo>
                <a:cubicBezTo>
                  <a:pt x="4351352" y="54924"/>
                  <a:pt x="4152914" y="83499"/>
                  <a:pt x="4010039" y="89849"/>
                </a:cubicBezTo>
                <a:cubicBezTo>
                  <a:pt x="3867164" y="96199"/>
                  <a:pt x="3735401" y="83499"/>
                  <a:pt x="3629039" y="89849"/>
                </a:cubicBezTo>
                <a:cubicBezTo>
                  <a:pt x="3522677" y="96199"/>
                  <a:pt x="3492514" y="127949"/>
                  <a:pt x="3371864" y="127949"/>
                </a:cubicBezTo>
                <a:cubicBezTo>
                  <a:pt x="3251214" y="127949"/>
                  <a:pt x="3059126" y="85087"/>
                  <a:pt x="2905139" y="89849"/>
                </a:cubicBezTo>
                <a:cubicBezTo>
                  <a:pt x="2751152" y="94611"/>
                  <a:pt x="2617801" y="161286"/>
                  <a:pt x="2447939" y="156524"/>
                </a:cubicBezTo>
                <a:cubicBezTo>
                  <a:pt x="2278077" y="151762"/>
                  <a:pt x="2063764" y="67624"/>
                  <a:pt x="1885964" y="61274"/>
                </a:cubicBezTo>
                <a:cubicBezTo>
                  <a:pt x="1708164" y="54924"/>
                  <a:pt x="1552589" y="121599"/>
                  <a:pt x="1381139" y="118424"/>
                </a:cubicBezTo>
                <a:cubicBezTo>
                  <a:pt x="1209689" y="115249"/>
                  <a:pt x="1011251" y="51749"/>
                  <a:pt x="857264" y="42224"/>
                </a:cubicBezTo>
                <a:cubicBezTo>
                  <a:pt x="703277" y="32699"/>
                  <a:pt x="560401" y="66036"/>
                  <a:pt x="457214" y="61274"/>
                </a:cubicBezTo>
                <a:cubicBezTo>
                  <a:pt x="354027" y="56512"/>
                  <a:pt x="295289" y="-18101"/>
                  <a:pt x="219089" y="4124"/>
                </a:cubicBezTo>
                <a:close/>
              </a:path>
            </a:pathLst>
          </a:cu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Freeform 4"/>
          <p:cNvSpPr/>
          <p:nvPr/>
        </p:nvSpPr>
        <p:spPr>
          <a:xfrm>
            <a:off x="1476732" y="1371721"/>
            <a:ext cx="5428590" cy="918136"/>
          </a:xfrm>
          <a:custGeom>
            <a:avLst/>
            <a:gdLst>
              <a:gd name="connsiteX0" fmla="*/ 365808 w 5424420"/>
              <a:gd name="connsiteY0" fmla="*/ 285750 h 860986"/>
              <a:gd name="connsiteX1" fmla="*/ 70533 w 5424420"/>
              <a:gd name="connsiteY1" fmla="*/ 552450 h 860986"/>
              <a:gd name="connsiteX2" fmla="*/ 165783 w 5424420"/>
              <a:gd name="connsiteY2" fmla="*/ 742950 h 860986"/>
              <a:gd name="connsiteX3" fmla="*/ 1746933 w 5424420"/>
              <a:gd name="connsiteY3" fmla="*/ 838200 h 860986"/>
              <a:gd name="connsiteX4" fmla="*/ 3385233 w 5424420"/>
              <a:gd name="connsiteY4" fmla="*/ 857250 h 860986"/>
              <a:gd name="connsiteX5" fmla="*/ 5166408 w 5424420"/>
              <a:gd name="connsiteY5" fmla="*/ 781050 h 860986"/>
              <a:gd name="connsiteX6" fmla="*/ 5414058 w 5424420"/>
              <a:gd name="connsiteY6" fmla="*/ 781050 h 860986"/>
              <a:gd name="connsiteX7" fmla="*/ 5366433 w 5424420"/>
              <a:gd name="connsiteY7" fmla="*/ 561975 h 860986"/>
              <a:gd name="connsiteX8" fmla="*/ 5261658 w 5424420"/>
              <a:gd name="connsiteY8" fmla="*/ 285750 h 860986"/>
              <a:gd name="connsiteX9" fmla="*/ 5204508 w 5424420"/>
              <a:gd name="connsiteY9" fmla="*/ 161925 h 860986"/>
              <a:gd name="connsiteX10" fmla="*/ 4575858 w 5424420"/>
              <a:gd name="connsiteY10" fmla="*/ 142875 h 860986"/>
              <a:gd name="connsiteX11" fmla="*/ 3871008 w 5424420"/>
              <a:gd name="connsiteY11" fmla="*/ 142875 h 860986"/>
              <a:gd name="connsiteX12" fmla="*/ 3842433 w 5424420"/>
              <a:gd name="connsiteY12" fmla="*/ 0 h 860986"/>
              <a:gd name="connsiteX13" fmla="*/ 3842433 w 5424420"/>
              <a:gd name="connsiteY13" fmla="*/ 0 h 860986"/>
              <a:gd name="connsiteX0" fmla="*/ 357876 w 5416488"/>
              <a:gd name="connsiteY0" fmla="*/ 285750 h 860986"/>
              <a:gd name="connsiteX1" fmla="*/ 215001 w 5416488"/>
              <a:gd name="connsiteY1" fmla="*/ 371475 h 860986"/>
              <a:gd name="connsiteX2" fmla="*/ 62601 w 5416488"/>
              <a:gd name="connsiteY2" fmla="*/ 552450 h 860986"/>
              <a:gd name="connsiteX3" fmla="*/ 157851 w 5416488"/>
              <a:gd name="connsiteY3" fmla="*/ 742950 h 860986"/>
              <a:gd name="connsiteX4" fmla="*/ 1739001 w 5416488"/>
              <a:gd name="connsiteY4" fmla="*/ 838200 h 860986"/>
              <a:gd name="connsiteX5" fmla="*/ 3377301 w 5416488"/>
              <a:gd name="connsiteY5" fmla="*/ 857250 h 860986"/>
              <a:gd name="connsiteX6" fmla="*/ 5158476 w 5416488"/>
              <a:gd name="connsiteY6" fmla="*/ 781050 h 860986"/>
              <a:gd name="connsiteX7" fmla="*/ 5406126 w 5416488"/>
              <a:gd name="connsiteY7" fmla="*/ 781050 h 860986"/>
              <a:gd name="connsiteX8" fmla="*/ 5358501 w 5416488"/>
              <a:gd name="connsiteY8" fmla="*/ 561975 h 860986"/>
              <a:gd name="connsiteX9" fmla="*/ 5253726 w 5416488"/>
              <a:gd name="connsiteY9" fmla="*/ 285750 h 860986"/>
              <a:gd name="connsiteX10" fmla="*/ 5196576 w 5416488"/>
              <a:gd name="connsiteY10" fmla="*/ 161925 h 860986"/>
              <a:gd name="connsiteX11" fmla="*/ 4567926 w 5416488"/>
              <a:gd name="connsiteY11" fmla="*/ 142875 h 860986"/>
              <a:gd name="connsiteX12" fmla="*/ 3863076 w 5416488"/>
              <a:gd name="connsiteY12" fmla="*/ 142875 h 860986"/>
              <a:gd name="connsiteX13" fmla="*/ 3834501 w 5416488"/>
              <a:gd name="connsiteY13" fmla="*/ 0 h 860986"/>
              <a:gd name="connsiteX14" fmla="*/ 3834501 w 5416488"/>
              <a:gd name="connsiteY14" fmla="*/ 0 h 860986"/>
              <a:gd name="connsiteX0" fmla="*/ 757926 w 5416488"/>
              <a:gd name="connsiteY0" fmla="*/ 104775 h 860986"/>
              <a:gd name="connsiteX1" fmla="*/ 215001 w 5416488"/>
              <a:gd name="connsiteY1" fmla="*/ 371475 h 860986"/>
              <a:gd name="connsiteX2" fmla="*/ 62601 w 5416488"/>
              <a:gd name="connsiteY2" fmla="*/ 552450 h 860986"/>
              <a:gd name="connsiteX3" fmla="*/ 157851 w 5416488"/>
              <a:gd name="connsiteY3" fmla="*/ 742950 h 860986"/>
              <a:gd name="connsiteX4" fmla="*/ 1739001 w 5416488"/>
              <a:gd name="connsiteY4" fmla="*/ 838200 h 860986"/>
              <a:gd name="connsiteX5" fmla="*/ 3377301 w 5416488"/>
              <a:gd name="connsiteY5" fmla="*/ 857250 h 860986"/>
              <a:gd name="connsiteX6" fmla="*/ 5158476 w 5416488"/>
              <a:gd name="connsiteY6" fmla="*/ 781050 h 860986"/>
              <a:gd name="connsiteX7" fmla="*/ 5406126 w 5416488"/>
              <a:gd name="connsiteY7" fmla="*/ 781050 h 860986"/>
              <a:gd name="connsiteX8" fmla="*/ 5358501 w 5416488"/>
              <a:gd name="connsiteY8" fmla="*/ 561975 h 860986"/>
              <a:gd name="connsiteX9" fmla="*/ 5253726 w 5416488"/>
              <a:gd name="connsiteY9" fmla="*/ 285750 h 860986"/>
              <a:gd name="connsiteX10" fmla="*/ 5196576 w 5416488"/>
              <a:gd name="connsiteY10" fmla="*/ 161925 h 860986"/>
              <a:gd name="connsiteX11" fmla="*/ 4567926 w 5416488"/>
              <a:gd name="connsiteY11" fmla="*/ 142875 h 860986"/>
              <a:gd name="connsiteX12" fmla="*/ 3863076 w 5416488"/>
              <a:gd name="connsiteY12" fmla="*/ 142875 h 860986"/>
              <a:gd name="connsiteX13" fmla="*/ 3834501 w 5416488"/>
              <a:gd name="connsiteY13" fmla="*/ 0 h 860986"/>
              <a:gd name="connsiteX14" fmla="*/ 3834501 w 5416488"/>
              <a:gd name="connsiteY14" fmla="*/ 0 h 860986"/>
              <a:gd name="connsiteX0" fmla="*/ 757926 w 5416488"/>
              <a:gd name="connsiteY0" fmla="*/ 104775 h 860986"/>
              <a:gd name="connsiteX1" fmla="*/ 519801 w 5416488"/>
              <a:gd name="connsiteY1" fmla="*/ 200025 h 860986"/>
              <a:gd name="connsiteX2" fmla="*/ 215001 w 5416488"/>
              <a:gd name="connsiteY2" fmla="*/ 371475 h 860986"/>
              <a:gd name="connsiteX3" fmla="*/ 62601 w 5416488"/>
              <a:gd name="connsiteY3" fmla="*/ 552450 h 860986"/>
              <a:gd name="connsiteX4" fmla="*/ 157851 w 5416488"/>
              <a:gd name="connsiteY4" fmla="*/ 742950 h 860986"/>
              <a:gd name="connsiteX5" fmla="*/ 1739001 w 5416488"/>
              <a:gd name="connsiteY5" fmla="*/ 838200 h 860986"/>
              <a:gd name="connsiteX6" fmla="*/ 3377301 w 5416488"/>
              <a:gd name="connsiteY6" fmla="*/ 857250 h 860986"/>
              <a:gd name="connsiteX7" fmla="*/ 5158476 w 5416488"/>
              <a:gd name="connsiteY7" fmla="*/ 781050 h 860986"/>
              <a:gd name="connsiteX8" fmla="*/ 5406126 w 5416488"/>
              <a:gd name="connsiteY8" fmla="*/ 781050 h 860986"/>
              <a:gd name="connsiteX9" fmla="*/ 5358501 w 5416488"/>
              <a:gd name="connsiteY9" fmla="*/ 561975 h 860986"/>
              <a:gd name="connsiteX10" fmla="*/ 5253726 w 5416488"/>
              <a:gd name="connsiteY10" fmla="*/ 285750 h 860986"/>
              <a:gd name="connsiteX11" fmla="*/ 5196576 w 5416488"/>
              <a:gd name="connsiteY11" fmla="*/ 161925 h 860986"/>
              <a:gd name="connsiteX12" fmla="*/ 4567926 w 5416488"/>
              <a:gd name="connsiteY12" fmla="*/ 142875 h 860986"/>
              <a:gd name="connsiteX13" fmla="*/ 3863076 w 5416488"/>
              <a:gd name="connsiteY13" fmla="*/ 142875 h 860986"/>
              <a:gd name="connsiteX14" fmla="*/ 3834501 w 5416488"/>
              <a:gd name="connsiteY14" fmla="*/ 0 h 860986"/>
              <a:gd name="connsiteX15" fmla="*/ 3834501 w 5416488"/>
              <a:gd name="connsiteY15" fmla="*/ 0 h 860986"/>
              <a:gd name="connsiteX0" fmla="*/ 1624701 w 5416488"/>
              <a:gd name="connsiteY0" fmla="*/ 142875 h 860986"/>
              <a:gd name="connsiteX1" fmla="*/ 519801 w 5416488"/>
              <a:gd name="connsiteY1" fmla="*/ 200025 h 860986"/>
              <a:gd name="connsiteX2" fmla="*/ 215001 w 5416488"/>
              <a:gd name="connsiteY2" fmla="*/ 371475 h 860986"/>
              <a:gd name="connsiteX3" fmla="*/ 62601 w 5416488"/>
              <a:gd name="connsiteY3" fmla="*/ 552450 h 860986"/>
              <a:gd name="connsiteX4" fmla="*/ 157851 w 5416488"/>
              <a:gd name="connsiteY4" fmla="*/ 742950 h 860986"/>
              <a:gd name="connsiteX5" fmla="*/ 1739001 w 5416488"/>
              <a:gd name="connsiteY5" fmla="*/ 838200 h 860986"/>
              <a:gd name="connsiteX6" fmla="*/ 3377301 w 5416488"/>
              <a:gd name="connsiteY6" fmla="*/ 857250 h 860986"/>
              <a:gd name="connsiteX7" fmla="*/ 5158476 w 5416488"/>
              <a:gd name="connsiteY7" fmla="*/ 781050 h 860986"/>
              <a:gd name="connsiteX8" fmla="*/ 5406126 w 5416488"/>
              <a:gd name="connsiteY8" fmla="*/ 781050 h 860986"/>
              <a:gd name="connsiteX9" fmla="*/ 5358501 w 5416488"/>
              <a:gd name="connsiteY9" fmla="*/ 561975 h 860986"/>
              <a:gd name="connsiteX10" fmla="*/ 5253726 w 5416488"/>
              <a:gd name="connsiteY10" fmla="*/ 285750 h 860986"/>
              <a:gd name="connsiteX11" fmla="*/ 5196576 w 5416488"/>
              <a:gd name="connsiteY11" fmla="*/ 161925 h 860986"/>
              <a:gd name="connsiteX12" fmla="*/ 4567926 w 5416488"/>
              <a:gd name="connsiteY12" fmla="*/ 142875 h 860986"/>
              <a:gd name="connsiteX13" fmla="*/ 3863076 w 5416488"/>
              <a:gd name="connsiteY13" fmla="*/ 142875 h 860986"/>
              <a:gd name="connsiteX14" fmla="*/ 3834501 w 5416488"/>
              <a:gd name="connsiteY14" fmla="*/ 0 h 860986"/>
              <a:gd name="connsiteX15" fmla="*/ 3834501 w 5416488"/>
              <a:gd name="connsiteY15" fmla="*/ 0 h 860986"/>
              <a:gd name="connsiteX0" fmla="*/ 1624701 w 5416488"/>
              <a:gd name="connsiteY0" fmla="*/ 142875 h 860986"/>
              <a:gd name="connsiteX1" fmla="*/ 1405626 w 5416488"/>
              <a:gd name="connsiteY1" fmla="*/ 152400 h 860986"/>
              <a:gd name="connsiteX2" fmla="*/ 519801 w 5416488"/>
              <a:gd name="connsiteY2" fmla="*/ 200025 h 860986"/>
              <a:gd name="connsiteX3" fmla="*/ 215001 w 5416488"/>
              <a:gd name="connsiteY3" fmla="*/ 371475 h 860986"/>
              <a:gd name="connsiteX4" fmla="*/ 62601 w 5416488"/>
              <a:gd name="connsiteY4" fmla="*/ 552450 h 860986"/>
              <a:gd name="connsiteX5" fmla="*/ 157851 w 5416488"/>
              <a:gd name="connsiteY5" fmla="*/ 742950 h 860986"/>
              <a:gd name="connsiteX6" fmla="*/ 1739001 w 5416488"/>
              <a:gd name="connsiteY6" fmla="*/ 838200 h 860986"/>
              <a:gd name="connsiteX7" fmla="*/ 3377301 w 5416488"/>
              <a:gd name="connsiteY7" fmla="*/ 857250 h 860986"/>
              <a:gd name="connsiteX8" fmla="*/ 5158476 w 5416488"/>
              <a:gd name="connsiteY8" fmla="*/ 781050 h 860986"/>
              <a:gd name="connsiteX9" fmla="*/ 5406126 w 5416488"/>
              <a:gd name="connsiteY9" fmla="*/ 781050 h 860986"/>
              <a:gd name="connsiteX10" fmla="*/ 5358501 w 5416488"/>
              <a:gd name="connsiteY10" fmla="*/ 561975 h 860986"/>
              <a:gd name="connsiteX11" fmla="*/ 5253726 w 5416488"/>
              <a:gd name="connsiteY11" fmla="*/ 285750 h 860986"/>
              <a:gd name="connsiteX12" fmla="*/ 5196576 w 5416488"/>
              <a:gd name="connsiteY12" fmla="*/ 161925 h 860986"/>
              <a:gd name="connsiteX13" fmla="*/ 4567926 w 5416488"/>
              <a:gd name="connsiteY13" fmla="*/ 142875 h 860986"/>
              <a:gd name="connsiteX14" fmla="*/ 3863076 w 5416488"/>
              <a:gd name="connsiteY14" fmla="*/ 142875 h 860986"/>
              <a:gd name="connsiteX15" fmla="*/ 3834501 w 5416488"/>
              <a:gd name="connsiteY15" fmla="*/ 0 h 860986"/>
              <a:gd name="connsiteX16" fmla="*/ 3834501 w 5416488"/>
              <a:gd name="connsiteY16" fmla="*/ 0 h 860986"/>
              <a:gd name="connsiteX0" fmla="*/ 1767576 w 5416488"/>
              <a:gd name="connsiteY0" fmla="*/ 0 h 946711"/>
              <a:gd name="connsiteX1" fmla="*/ 1405626 w 5416488"/>
              <a:gd name="connsiteY1" fmla="*/ 238125 h 946711"/>
              <a:gd name="connsiteX2" fmla="*/ 519801 w 5416488"/>
              <a:gd name="connsiteY2" fmla="*/ 285750 h 946711"/>
              <a:gd name="connsiteX3" fmla="*/ 215001 w 5416488"/>
              <a:gd name="connsiteY3" fmla="*/ 457200 h 946711"/>
              <a:gd name="connsiteX4" fmla="*/ 62601 w 5416488"/>
              <a:gd name="connsiteY4" fmla="*/ 638175 h 946711"/>
              <a:gd name="connsiteX5" fmla="*/ 157851 w 5416488"/>
              <a:gd name="connsiteY5" fmla="*/ 828675 h 946711"/>
              <a:gd name="connsiteX6" fmla="*/ 1739001 w 5416488"/>
              <a:gd name="connsiteY6" fmla="*/ 923925 h 946711"/>
              <a:gd name="connsiteX7" fmla="*/ 3377301 w 5416488"/>
              <a:gd name="connsiteY7" fmla="*/ 942975 h 946711"/>
              <a:gd name="connsiteX8" fmla="*/ 5158476 w 5416488"/>
              <a:gd name="connsiteY8" fmla="*/ 866775 h 946711"/>
              <a:gd name="connsiteX9" fmla="*/ 5406126 w 5416488"/>
              <a:gd name="connsiteY9" fmla="*/ 866775 h 946711"/>
              <a:gd name="connsiteX10" fmla="*/ 5358501 w 5416488"/>
              <a:gd name="connsiteY10" fmla="*/ 647700 h 946711"/>
              <a:gd name="connsiteX11" fmla="*/ 5253726 w 5416488"/>
              <a:gd name="connsiteY11" fmla="*/ 371475 h 946711"/>
              <a:gd name="connsiteX12" fmla="*/ 5196576 w 5416488"/>
              <a:gd name="connsiteY12" fmla="*/ 247650 h 946711"/>
              <a:gd name="connsiteX13" fmla="*/ 4567926 w 5416488"/>
              <a:gd name="connsiteY13" fmla="*/ 228600 h 946711"/>
              <a:gd name="connsiteX14" fmla="*/ 3863076 w 5416488"/>
              <a:gd name="connsiteY14" fmla="*/ 228600 h 946711"/>
              <a:gd name="connsiteX15" fmla="*/ 3834501 w 5416488"/>
              <a:gd name="connsiteY15" fmla="*/ 85725 h 946711"/>
              <a:gd name="connsiteX16" fmla="*/ 3834501 w 5416488"/>
              <a:gd name="connsiteY16" fmla="*/ 85725 h 946711"/>
              <a:gd name="connsiteX0" fmla="*/ 1767576 w 5416488"/>
              <a:gd name="connsiteY0" fmla="*/ 0 h 946711"/>
              <a:gd name="connsiteX1" fmla="*/ 1453251 w 5416488"/>
              <a:gd name="connsiteY1" fmla="*/ 257175 h 946711"/>
              <a:gd name="connsiteX2" fmla="*/ 519801 w 5416488"/>
              <a:gd name="connsiteY2" fmla="*/ 285750 h 946711"/>
              <a:gd name="connsiteX3" fmla="*/ 215001 w 5416488"/>
              <a:gd name="connsiteY3" fmla="*/ 457200 h 946711"/>
              <a:gd name="connsiteX4" fmla="*/ 62601 w 5416488"/>
              <a:gd name="connsiteY4" fmla="*/ 638175 h 946711"/>
              <a:gd name="connsiteX5" fmla="*/ 157851 w 5416488"/>
              <a:gd name="connsiteY5" fmla="*/ 828675 h 946711"/>
              <a:gd name="connsiteX6" fmla="*/ 1739001 w 5416488"/>
              <a:gd name="connsiteY6" fmla="*/ 923925 h 946711"/>
              <a:gd name="connsiteX7" fmla="*/ 3377301 w 5416488"/>
              <a:gd name="connsiteY7" fmla="*/ 942975 h 946711"/>
              <a:gd name="connsiteX8" fmla="*/ 5158476 w 5416488"/>
              <a:gd name="connsiteY8" fmla="*/ 866775 h 946711"/>
              <a:gd name="connsiteX9" fmla="*/ 5406126 w 5416488"/>
              <a:gd name="connsiteY9" fmla="*/ 866775 h 946711"/>
              <a:gd name="connsiteX10" fmla="*/ 5358501 w 5416488"/>
              <a:gd name="connsiteY10" fmla="*/ 647700 h 946711"/>
              <a:gd name="connsiteX11" fmla="*/ 5253726 w 5416488"/>
              <a:gd name="connsiteY11" fmla="*/ 371475 h 946711"/>
              <a:gd name="connsiteX12" fmla="*/ 5196576 w 5416488"/>
              <a:gd name="connsiteY12" fmla="*/ 247650 h 946711"/>
              <a:gd name="connsiteX13" fmla="*/ 4567926 w 5416488"/>
              <a:gd name="connsiteY13" fmla="*/ 228600 h 946711"/>
              <a:gd name="connsiteX14" fmla="*/ 3863076 w 5416488"/>
              <a:gd name="connsiteY14" fmla="*/ 228600 h 946711"/>
              <a:gd name="connsiteX15" fmla="*/ 3834501 w 5416488"/>
              <a:gd name="connsiteY15" fmla="*/ 85725 h 946711"/>
              <a:gd name="connsiteX16" fmla="*/ 3834501 w 5416488"/>
              <a:gd name="connsiteY16" fmla="*/ 85725 h 946711"/>
              <a:gd name="connsiteX0" fmla="*/ 1567551 w 5416488"/>
              <a:gd name="connsiteY0" fmla="*/ 0 h 918136"/>
              <a:gd name="connsiteX1" fmla="*/ 1453251 w 5416488"/>
              <a:gd name="connsiteY1" fmla="*/ 228600 h 918136"/>
              <a:gd name="connsiteX2" fmla="*/ 519801 w 5416488"/>
              <a:gd name="connsiteY2" fmla="*/ 257175 h 918136"/>
              <a:gd name="connsiteX3" fmla="*/ 215001 w 5416488"/>
              <a:gd name="connsiteY3" fmla="*/ 428625 h 918136"/>
              <a:gd name="connsiteX4" fmla="*/ 62601 w 5416488"/>
              <a:gd name="connsiteY4" fmla="*/ 609600 h 918136"/>
              <a:gd name="connsiteX5" fmla="*/ 157851 w 5416488"/>
              <a:gd name="connsiteY5" fmla="*/ 800100 h 918136"/>
              <a:gd name="connsiteX6" fmla="*/ 1739001 w 5416488"/>
              <a:gd name="connsiteY6" fmla="*/ 895350 h 918136"/>
              <a:gd name="connsiteX7" fmla="*/ 3377301 w 5416488"/>
              <a:gd name="connsiteY7" fmla="*/ 914400 h 918136"/>
              <a:gd name="connsiteX8" fmla="*/ 5158476 w 5416488"/>
              <a:gd name="connsiteY8" fmla="*/ 838200 h 918136"/>
              <a:gd name="connsiteX9" fmla="*/ 5406126 w 5416488"/>
              <a:gd name="connsiteY9" fmla="*/ 838200 h 918136"/>
              <a:gd name="connsiteX10" fmla="*/ 5358501 w 5416488"/>
              <a:gd name="connsiteY10" fmla="*/ 619125 h 918136"/>
              <a:gd name="connsiteX11" fmla="*/ 5253726 w 5416488"/>
              <a:gd name="connsiteY11" fmla="*/ 342900 h 918136"/>
              <a:gd name="connsiteX12" fmla="*/ 5196576 w 5416488"/>
              <a:gd name="connsiteY12" fmla="*/ 219075 h 918136"/>
              <a:gd name="connsiteX13" fmla="*/ 4567926 w 5416488"/>
              <a:gd name="connsiteY13" fmla="*/ 200025 h 918136"/>
              <a:gd name="connsiteX14" fmla="*/ 3863076 w 5416488"/>
              <a:gd name="connsiteY14" fmla="*/ 200025 h 918136"/>
              <a:gd name="connsiteX15" fmla="*/ 3834501 w 5416488"/>
              <a:gd name="connsiteY15" fmla="*/ 57150 h 918136"/>
              <a:gd name="connsiteX16" fmla="*/ 3834501 w 5416488"/>
              <a:gd name="connsiteY16" fmla="*/ 57150 h 918136"/>
              <a:gd name="connsiteX0" fmla="*/ 1567551 w 5416488"/>
              <a:gd name="connsiteY0" fmla="*/ 0 h 918136"/>
              <a:gd name="connsiteX1" fmla="*/ 1453251 w 5416488"/>
              <a:gd name="connsiteY1" fmla="*/ 228600 h 918136"/>
              <a:gd name="connsiteX2" fmla="*/ 519801 w 5416488"/>
              <a:gd name="connsiteY2" fmla="*/ 257175 h 918136"/>
              <a:gd name="connsiteX3" fmla="*/ 215001 w 5416488"/>
              <a:gd name="connsiteY3" fmla="*/ 428625 h 918136"/>
              <a:gd name="connsiteX4" fmla="*/ 62601 w 5416488"/>
              <a:gd name="connsiteY4" fmla="*/ 609600 h 918136"/>
              <a:gd name="connsiteX5" fmla="*/ 157851 w 5416488"/>
              <a:gd name="connsiteY5" fmla="*/ 800100 h 918136"/>
              <a:gd name="connsiteX6" fmla="*/ 1739001 w 5416488"/>
              <a:gd name="connsiteY6" fmla="*/ 895350 h 918136"/>
              <a:gd name="connsiteX7" fmla="*/ 3377301 w 5416488"/>
              <a:gd name="connsiteY7" fmla="*/ 914400 h 918136"/>
              <a:gd name="connsiteX8" fmla="*/ 5158476 w 5416488"/>
              <a:gd name="connsiteY8" fmla="*/ 838200 h 918136"/>
              <a:gd name="connsiteX9" fmla="*/ 5406126 w 5416488"/>
              <a:gd name="connsiteY9" fmla="*/ 838200 h 918136"/>
              <a:gd name="connsiteX10" fmla="*/ 5358501 w 5416488"/>
              <a:gd name="connsiteY10" fmla="*/ 619125 h 918136"/>
              <a:gd name="connsiteX11" fmla="*/ 5253726 w 5416488"/>
              <a:gd name="connsiteY11" fmla="*/ 342900 h 918136"/>
              <a:gd name="connsiteX12" fmla="*/ 5196576 w 5416488"/>
              <a:gd name="connsiteY12" fmla="*/ 219075 h 918136"/>
              <a:gd name="connsiteX13" fmla="*/ 4567926 w 5416488"/>
              <a:gd name="connsiteY13" fmla="*/ 200025 h 918136"/>
              <a:gd name="connsiteX14" fmla="*/ 3863076 w 5416488"/>
              <a:gd name="connsiteY14" fmla="*/ 200025 h 918136"/>
              <a:gd name="connsiteX15" fmla="*/ 3834501 w 5416488"/>
              <a:gd name="connsiteY15" fmla="*/ 57150 h 918136"/>
              <a:gd name="connsiteX16" fmla="*/ 3815451 w 5416488"/>
              <a:gd name="connsiteY16" fmla="*/ 0 h 918136"/>
              <a:gd name="connsiteX0" fmla="*/ 1567551 w 5416488"/>
              <a:gd name="connsiteY0" fmla="*/ 0 h 918136"/>
              <a:gd name="connsiteX1" fmla="*/ 1453251 w 5416488"/>
              <a:gd name="connsiteY1" fmla="*/ 228600 h 918136"/>
              <a:gd name="connsiteX2" fmla="*/ 319776 w 5416488"/>
              <a:gd name="connsiteY2" fmla="*/ 257175 h 918136"/>
              <a:gd name="connsiteX3" fmla="*/ 215001 w 5416488"/>
              <a:gd name="connsiteY3" fmla="*/ 428625 h 918136"/>
              <a:gd name="connsiteX4" fmla="*/ 62601 w 5416488"/>
              <a:gd name="connsiteY4" fmla="*/ 609600 h 918136"/>
              <a:gd name="connsiteX5" fmla="*/ 157851 w 5416488"/>
              <a:gd name="connsiteY5" fmla="*/ 800100 h 918136"/>
              <a:gd name="connsiteX6" fmla="*/ 1739001 w 5416488"/>
              <a:gd name="connsiteY6" fmla="*/ 895350 h 918136"/>
              <a:gd name="connsiteX7" fmla="*/ 3377301 w 5416488"/>
              <a:gd name="connsiteY7" fmla="*/ 914400 h 918136"/>
              <a:gd name="connsiteX8" fmla="*/ 5158476 w 5416488"/>
              <a:gd name="connsiteY8" fmla="*/ 838200 h 918136"/>
              <a:gd name="connsiteX9" fmla="*/ 5406126 w 5416488"/>
              <a:gd name="connsiteY9" fmla="*/ 838200 h 918136"/>
              <a:gd name="connsiteX10" fmla="*/ 5358501 w 5416488"/>
              <a:gd name="connsiteY10" fmla="*/ 619125 h 918136"/>
              <a:gd name="connsiteX11" fmla="*/ 5253726 w 5416488"/>
              <a:gd name="connsiteY11" fmla="*/ 342900 h 918136"/>
              <a:gd name="connsiteX12" fmla="*/ 5196576 w 5416488"/>
              <a:gd name="connsiteY12" fmla="*/ 219075 h 918136"/>
              <a:gd name="connsiteX13" fmla="*/ 4567926 w 5416488"/>
              <a:gd name="connsiteY13" fmla="*/ 200025 h 918136"/>
              <a:gd name="connsiteX14" fmla="*/ 3863076 w 5416488"/>
              <a:gd name="connsiteY14" fmla="*/ 200025 h 918136"/>
              <a:gd name="connsiteX15" fmla="*/ 3834501 w 5416488"/>
              <a:gd name="connsiteY15" fmla="*/ 57150 h 918136"/>
              <a:gd name="connsiteX16" fmla="*/ 3815451 w 5416488"/>
              <a:gd name="connsiteY16" fmla="*/ 0 h 918136"/>
              <a:gd name="connsiteX0" fmla="*/ 1561997 w 5410934"/>
              <a:gd name="connsiteY0" fmla="*/ 0 h 918136"/>
              <a:gd name="connsiteX1" fmla="*/ 1447697 w 5410934"/>
              <a:gd name="connsiteY1" fmla="*/ 228600 h 918136"/>
              <a:gd name="connsiteX2" fmla="*/ 314222 w 5410934"/>
              <a:gd name="connsiteY2" fmla="*/ 257175 h 918136"/>
              <a:gd name="connsiteX3" fmla="*/ 104672 w 5410934"/>
              <a:gd name="connsiteY3" fmla="*/ 361950 h 918136"/>
              <a:gd name="connsiteX4" fmla="*/ 57047 w 5410934"/>
              <a:gd name="connsiteY4" fmla="*/ 609600 h 918136"/>
              <a:gd name="connsiteX5" fmla="*/ 152297 w 5410934"/>
              <a:gd name="connsiteY5" fmla="*/ 800100 h 918136"/>
              <a:gd name="connsiteX6" fmla="*/ 1733447 w 5410934"/>
              <a:gd name="connsiteY6" fmla="*/ 895350 h 918136"/>
              <a:gd name="connsiteX7" fmla="*/ 3371747 w 5410934"/>
              <a:gd name="connsiteY7" fmla="*/ 914400 h 918136"/>
              <a:gd name="connsiteX8" fmla="*/ 5152922 w 5410934"/>
              <a:gd name="connsiteY8" fmla="*/ 838200 h 918136"/>
              <a:gd name="connsiteX9" fmla="*/ 5400572 w 5410934"/>
              <a:gd name="connsiteY9" fmla="*/ 838200 h 918136"/>
              <a:gd name="connsiteX10" fmla="*/ 5352947 w 5410934"/>
              <a:gd name="connsiteY10" fmla="*/ 619125 h 918136"/>
              <a:gd name="connsiteX11" fmla="*/ 5248172 w 5410934"/>
              <a:gd name="connsiteY11" fmla="*/ 342900 h 918136"/>
              <a:gd name="connsiteX12" fmla="*/ 5191022 w 5410934"/>
              <a:gd name="connsiteY12" fmla="*/ 219075 h 918136"/>
              <a:gd name="connsiteX13" fmla="*/ 4562372 w 5410934"/>
              <a:gd name="connsiteY13" fmla="*/ 200025 h 918136"/>
              <a:gd name="connsiteX14" fmla="*/ 3857522 w 5410934"/>
              <a:gd name="connsiteY14" fmla="*/ 200025 h 918136"/>
              <a:gd name="connsiteX15" fmla="*/ 3828947 w 5410934"/>
              <a:gd name="connsiteY15" fmla="*/ 57150 h 918136"/>
              <a:gd name="connsiteX16" fmla="*/ 3809897 w 5410934"/>
              <a:gd name="connsiteY16" fmla="*/ 0 h 918136"/>
              <a:gd name="connsiteX0" fmla="*/ 1580792 w 5429729"/>
              <a:gd name="connsiteY0" fmla="*/ 0 h 918136"/>
              <a:gd name="connsiteX1" fmla="*/ 1466492 w 5429729"/>
              <a:gd name="connsiteY1" fmla="*/ 228600 h 918136"/>
              <a:gd name="connsiteX2" fmla="*/ 333017 w 5429729"/>
              <a:gd name="connsiteY2" fmla="*/ 257175 h 918136"/>
              <a:gd name="connsiteX3" fmla="*/ 123467 w 5429729"/>
              <a:gd name="connsiteY3" fmla="*/ 361950 h 918136"/>
              <a:gd name="connsiteX4" fmla="*/ 37742 w 5429729"/>
              <a:gd name="connsiteY4" fmla="*/ 600075 h 918136"/>
              <a:gd name="connsiteX5" fmla="*/ 171092 w 5429729"/>
              <a:gd name="connsiteY5" fmla="*/ 800100 h 918136"/>
              <a:gd name="connsiteX6" fmla="*/ 1752242 w 5429729"/>
              <a:gd name="connsiteY6" fmla="*/ 895350 h 918136"/>
              <a:gd name="connsiteX7" fmla="*/ 3390542 w 5429729"/>
              <a:gd name="connsiteY7" fmla="*/ 914400 h 918136"/>
              <a:gd name="connsiteX8" fmla="*/ 5171717 w 5429729"/>
              <a:gd name="connsiteY8" fmla="*/ 838200 h 918136"/>
              <a:gd name="connsiteX9" fmla="*/ 5419367 w 5429729"/>
              <a:gd name="connsiteY9" fmla="*/ 838200 h 918136"/>
              <a:gd name="connsiteX10" fmla="*/ 5371742 w 5429729"/>
              <a:gd name="connsiteY10" fmla="*/ 619125 h 918136"/>
              <a:gd name="connsiteX11" fmla="*/ 5266967 w 5429729"/>
              <a:gd name="connsiteY11" fmla="*/ 342900 h 918136"/>
              <a:gd name="connsiteX12" fmla="*/ 5209817 w 5429729"/>
              <a:gd name="connsiteY12" fmla="*/ 219075 h 918136"/>
              <a:gd name="connsiteX13" fmla="*/ 4581167 w 5429729"/>
              <a:gd name="connsiteY13" fmla="*/ 200025 h 918136"/>
              <a:gd name="connsiteX14" fmla="*/ 3876317 w 5429729"/>
              <a:gd name="connsiteY14" fmla="*/ 200025 h 918136"/>
              <a:gd name="connsiteX15" fmla="*/ 3847742 w 5429729"/>
              <a:gd name="connsiteY15" fmla="*/ 57150 h 918136"/>
              <a:gd name="connsiteX16" fmla="*/ 3828692 w 5429729"/>
              <a:gd name="connsiteY16" fmla="*/ 0 h 918136"/>
              <a:gd name="connsiteX0" fmla="*/ 1580792 w 5428590"/>
              <a:gd name="connsiteY0" fmla="*/ 0 h 918136"/>
              <a:gd name="connsiteX1" fmla="*/ 1466492 w 5428590"/>
              <a:gd name="connsiteY1" fmla="*/ 228600 h 918136"/>
              <a:gd name="connsiteX2" fmla="*/ 333017 w 5428590"/>
              <a:gd name="connsiteY2" fmla="*/ 257175 h 918136"/>
              <a:gd name="connsiteX3" fmla="*/ 123467 w 5428590"/>
              <a:gd name="connsiteY3" fmla="*/ 361950 h 918136"/>
              <a:gd name="connsiteX4" fmla="*/ 37742 w 5428590"/>
              <a:gd name="connsiteY4" fmla="*/ 600075 h 918136"/>
              <a:gd name="connsiteX5" fmla="*/ 171092 w 5428590"/>
              <a:gd name="connsiteY5" fmla="*/ 800100 h 918136"/>
              <a:gd name="connsiteX6" fmla="*/ 1752242 w 5428590"/>
              <a:gd name="connsiteY6" fmla="*/ 895350 h 918136"/>
              <a:gd name="connsiteX7" fmla="*/ 3390542 w 5428590"/>
              <a:gd name="connsiteY7" fmla="*/ 914400 h 918136"/>
              <a:gd name="connsiteX8" fmla="*/ 5171717 w 5428590"/>
              <a:gd name="connsiteY8" fmla="*/ 838200 h 918136"/>
              <a:gd name="connsiteX9" fmla="*/ 5419367 w 5428590"/>
              <a:gd name="connsiteY9" fmla="*/ 838200 h 918136"/>
              <a:gd name="connsiteX10" fmla="*/ 5371742 w 5428590"/>
              <a:gd name="connsiteY10" fmla="*/ 619125 h 918136"/>
              <a:gd name="connsiteX11" fmla="*/ 5333642 w 5428590"/>
              <a:gd name="connsiteY11" fmla="*/ 361950 h 918136"/>
              <a:gd name="connsiteX12" fmla="*/ 5209817 w 5428590"/>
              <a:gd name="connsiteY12" fmla="*/ 219075 h 918136"/>
              <a:gd name="connsiteX13" fmla="*/ 4581167 w 5428590"/>
              <a:gd name="connsiteY13" fmla="*/ 200025 h 918136"/>
              <a:gd name="connsiteX14" fmla="*/ 3876317 w 5428590"/>
              <a:gd name="connsiteY14" fmla="*/ 200025 h 918136"/>
              <a:gd name="connsiteX15" fmla="*/ 3847742 w 5428590"/>
              <a:gd name="connsiteY15" fmla="*/ 57150 h 918136"/>
              <a:gd name="connsiteX16" fmla="*/ 3828692 w 5428590"/>
              <a:gd name="connsiteY16" fmla="*/ 0 h 91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8590" h="918136">
                <a:moveTo>
                  <a:pt x="1580792" y="0"/>
                </a:moveTo>
                <a:cubicBezTo>
                  <a:pt x="1544280" y="1587"/>
                  <a:pt x="1650642" y="219075"/>
                  <a:pt x="1466492" y="228600"/>
                </a:cubicBezTo>
                <a:cubicBezTo>
                  <a:pt x="1282342" y="238125"/>
                  <a:pt x="531454" y="220663"/>
                  <a:pt x="333017" y="257175"/>
                </a:cubicBezTo>
                <a:cubicBezTo>
                  <a:pt x="134580" y="293687"/>
                  <a:pt x="199667" y="303213"/>
                  <a:pt x="123467" y="361950"/>
                </a:cubicBezTo>
                <a:cubicBezTo>
                  <a:pt x="47267" y="420687"/>
                  <a:pt x="29805" y="527050"/>
                  <a:pt x="37742" y="600075"/>
                </a:cubicBezTo>
                <a:cubicBezTo>
                  <a:pt x="45679" y="673100"/>
                  <a:pt x="-114658" y="750887"/>
                  <a:pt x="171092" y="800100"/>
                </a:cubicBezTo>
                <a:cubicBezTo>
                  <a:pt x="456842" y="849313"/>
                  <a:pt x="1215667" y="876300"/>
                  <a:pt x="1752242" y="895350"/>
                </a:cubicBezTo>
                <a:cubicBezTo>
                  <a:pt x="2288817" y="914400"/>
                  <a:pt x="2820630" y="923925"/>
                  <a:pt x="3390542" y="914400"/>
                </a:cubicBezTo>
                <a:cubicBezTo>
                  <a:pt x="3960454" y="904875"/>
                  <a:pt x="4833580" y="850900"/>
                  <a:pt x="5171717" y="838200"/>
                </a:cubicBezTo>
                <a:cubicBezTo>
                  <a:pt x="5509854" y="825500"/>
                  <a:pt x="5386030" y="874713"/>
                  <a:pt x="5419367" y="838200"/>
                </a:cubicBezTo>
                <a:cubicBezTo>
                  <a:pt x="5452705" y="801688"/>
                  <a:pt x="5386029" y="698500"/>
                  <a:pt x="5371742" y="619125"/>
                </a:cubicBezTo>
                <a:cubicBezTo>
                  <a:pt x="5357455" y="539750"/>
                  <a:pt x="5360630" y="428625"/>
                  <a:pt x="5333642" y="361950"/>
                </a:cubicBezTo>
                <a:cubicBezTo>
                  <a:pt x="5306655" y="295275"/>
                  <a:pt x="5335230" y="246063"/>
                  <a:pt x="5209817" y="219075"/>
                </a:cubicBezTo>
                <a:cubicBezTo>
                  <a:pt x="5084405" y="192088"/>
                  <a:pt x="4803417" y="203200"/>
                  <a:pt x="4581167" y="200025"/>
                </a:cubicBezTo>
                <a:cubicBezTo>
                  <a:pt x="4358917" y="196850"/>
                  <a:pt x="3998555" y="223837"/>
                  <a:pt x="3876317" y="200025"/>
                </a:cubicBezTo>
                <a:cubicBezTo>
                  <a:pt x="3754080" y="176212"/>
                  <a:pt x="3855679" y="90487"/>
                  <a:pt x="3847742" y="57150"/>
                </a:cubicBezTo>
                <a:cubicBezTo>
                  <a:pt x="3839805" y="23813"/>
                  <a:pt x="3835042" y="19050"/>
                  <a:pt x="3828692" y="0"/>
                </a:cubicBezTo>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p:cNvSpPr txBox="1"/>
          <p:nvPr/>
        </p:nvSpPr>
        <p:spPr>
          <a:xfrm>
            <a:off x="3059833" y="1872053"/>
            <a:ext cx="2088232" cy="369332"/>
          </a:xfrm>
          <a:prstGeom prst="rect">
            <a:avLst/>
          </a:prstGeom>
          <a:noFill/>
        </p:spPr>
        <p:txBody>
          <a:bodyPr wrap="square" rtlCol="0">
            <a:spAutoFit/>
          </a:bodyPr>
          <a:lstStyle/>
          <a:p>
            <a:r>
              <a:rPr lang="en-NZ" dirty="0" smtClean="0"/>
              <a:t>Transducer face</a:t>
            </a:r>
            <a:endParaRPr lang="en-NZ" dirty="0"/>
          </a:p>
        </p:txBody>
      </p:sp>
      <p:sp>
        <p:nvSpPr>
          <p:cNvPr id="8" name="Freeform 7"/>
          <p:cNvSpPr/>
          <p:nvPr/>
        </p:nvSpPr>
        <p:spPr>
          <a:xfrm>
            <a:off x="1485900" y="1409700"/>
            <a:ext cx="1609725" cy="647700"/>
          </a:xfrm>
          <a:custGeom>
            <a:avLst/>
            <a:gdLst>
              <a:gd name="connsiteX0" fmla="*/ 0 w 1609725"/>
              <a:gd name="connsiteY0" fmla="*/ 647700 h 647700"/>
              <a:gd name="connsiteX1" fmla="*/ 38100 w 1609725"/>
              <a:gd name="connsiteY1" fmla="*/ 438150 h 647700"/>
              <a:gd name="connsiteX2" fmla="*/ 171450 w 1609725"/>
              <a:gd name="connsiteY2" fmla="*/ 266700 h 647700"/>
              <a:gd name="connsiteX3" fmla="*/ 666750 w 1609725"/>
              <a:gd name="connsiteY3" fmla="*/ 200025 h 647700"/>
              <a:gd name="connsiteX4" fmla="*/ 1171575 w 1609725"/>
              <a:gd name="connsiteY4" fmla="*/ 180975 h 647700"/>
              <a:gd name="connsiteX5" fmla="*/ 1476375 w 1609725"/>
              <a:gd name="connsiteY5" fmla="*/ 200025 h 647700"/>
              <a:gd name="connsiteX6" fmla="*/ 1609725 w 1609725"/>
              <a:gd name="connsiteY6" fmla="*/ 0 h 647700"/>
              <a:gd name="connsiteX7" fmla="*/ 1609725 w 1609725"/>
              <a:gd name="connsiteY7" fmla="*/ 0 h 647700"/>
              <a:gd name="connsiteX8" fmla="*/ 1609725 w 1609725"/>
              <a:gd name="connsiteY8" fmla="*/ 0 h 647700"/>
              <a:gd name="connsiteX9" fmla="*/ 1609725 w 1609725"/>
              <a:gd name="connsiteY9"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9725" h="647700">
                <a:moveTo>
                  <a:pt x="0" y="647700"/>
                </a:moveTo>
                <a:cubicBezTo>
                  <a:pt x="4762" y="574675"/>
                  <a:pt x="9525" y="501650"/>
                  <a:pt x="38100" y="438150"/>
                </a:cubicBezTo>
                <a:cubicBezTo>
                  <a:pt x="66675" y="374650"/>
                  <a:pt x="66675" y="306387"/>
                  <a:pt x="171450" y="266700"/>
                </a:cubicBezTo>
                <a:cubicBezTo>
                  <a:pt x="276225" y="227013"/>
                  <a:pt x="500063" y="214312"/>
                  <a:pt x="666750" y="200025"/>
                </a:cubicBezTo>
                <a:cubicBezTo>
                  <a:pt x="833437" y="185738"/>
                  <a:pt x="1036638" y="180975"/>
                  <a:pt x="1171575" y="180975"/>
                </a:cubicBezTo>
                <a:cubicBezTo>
                  <a:pt x="1306512" y="180975"/>
                  <a:pt x="1403350" y="230187"/>
                  <a:pt x="1476375" y="200025"/>
                </a:cubicBezTo>
                <a:cubicBezTo>
                  <a:pt x="1549400" y="169863"/>
                  <a:pt x="1609725" y="0"/>
                  <a:pt x="1609725" y="0"/>
                </a:cubicBezTo>
                <a:lnTo>
                  <a:pt x="1609725" y="0"/>
                </a:lnTo>
                <a:lnTo>
                  <a:pt x="1609725" y="0"/>
                </a:lnTo>
                <a:lnTo>
                  <a:pt x="1609725" y="0"/>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9"/>
          <p:cNvSpPr txBox="1"/>
          <p:nvPr/>
        </p:nvSpPr>
        <p:spPr>
          <a:xfrm>
            <a:off x="1390662" y="1225034"/>
            <a:ext cx="1800199" cy="369332"/>
          </a:xfrm>
          <a:prstGeom prst="rect">
            <a:avLst/>
          </a:prstGeom>
          <a:noFill/>
        </p:spPr>
        <p:txBody>
          <a:bodyPr wrap="square" rtlCol="0">
            <a:spAutoFit/>
          </a:bodyPr>
          <a:lstStyle/>
          <a:p>
            <a:r>
              <a:rPr lang="en-NZ" dirty="0" smtClean="0">
                <a:solidFill>
                  <a:srgbClr val="7030A0"/>
                </a:solidFill>
              </a:rPr>
              <a:t>Leading edge</a:t>
            </a:r>
            <a:endParaRPr lang="en-NZ" dirty="0">
              <a:solidFill>
                <a:srgbClr val="7030A0"/>
              </a:solidFill>
            </a:endParaRPr>
          </a:p>
        </p:txBody>
      </p:sp>
      <p:sp>
        <p:nvSpPr>
          <p:cNvPr id="11" name="Freeform 10"/>
          <p:cNvSpPr/>
          <p:nvPr/>
        </p:nvSpPr>
        <p:spPr>
          <a:xfrm>
            <a:off x="1264927" y="2249021"/>
            <a:ext cx="393683" cy="344227"/>
          </a:xfrm>
          <a:custGeom>
            <a:avLst/>
            <a:gdLst>
              <a:gd name="connsiteX0" fmla="*/ 228600 w 373312"/>
              <a:gd name="connsiteY0" fmla="*/ 22697 h 309530"/>
              <a:gd name="connsiteX1" fmla="*/ 47625 w 373312"/>
              <a:gd name="connsiteY1" fmla="*/ 13172 h 309530"/>
              <a:gd name="connsiteX2" fmla="*/ 0 w 373312"/>
              <a:gd name="connsiteY2" fmla="*/ 175097 h 309530"/>
              <a:gd name="connsiteX3" fmla="*/ 85725 w 373312"/>
              <a:gd name="connsiteY3" fmla="*/ 308447 h 309530"/>
              <a:gd name="connsiteX4" fmla="*/ 352425 w 373312"/>
              <a:gd name="connsiteY4" fmla="*/ 232247 h 309530"/>
              <a:gd name="connsiteX5" fmla="*/ 342900 w 373312"/>
              <a:gd name="connsiteY5" fmla="*/ 127472 h 309530"/>
              <a:gd name="connsiteX6" fmla="*/ 228600 w 373312"/>
              <a:gd name="connsiteY6" fmla="*/ 22697 h 309530"/>
              <a:gd name="connsiteX0" fmla="*/ 228600 w 366920"/>
              <a:gd name="connsiteY0" fmla="*/ 22697 h 315694"/>
              <a:gd name="connsiteX1" fmla="*/ 47625 w 366920"/>
              <a:gd name="connsiteY1" fmla="*/ 13172 h 315694"/>
              <a:gd name="connsiteX2" fmla="*/ 0 w 366920"/>
              <a:gd name="connsiteY2" fmla="*/ 175097 h 315694"/>
              <a:gd name="connsiteX3" fmla="*/ 85725 w 366920"/>
              <a:gd name="connsiteY3" fmla="*/ 308447 h 315694"/>
              <a:gd name="connsiteX4" fmla="*/ 342900 w 366920"/>
              <a:gd name="connsiteY4" fmla="*/ 279872 h 315694"/>
              <a:gd name="connsiteX5" fmla="*/ 342900 w 366920"/>
              <a:gd name="connsiteY5" fmla="*/ 127472 h 315694"/>
              <a:gd name="connsiteX6" fmla="*/ 228600 w 366920"/>
              <a:gd name="connsiteY6" fmla="*/ 22697 h 315694"/>
              <a:gd name="connsiteX0" fmla="*/ 233891 w 372211"/>
              <a:gd name="connsiteY0" fmla="*/ 46282 h 339279"/>
              <a:gd name="connsiteX1" fmla="*/ 33866 w 372211"/>
              <a:gd name="connsiteY1" fmla="*/ 8182 h 339279"/>
              <a:gd name="connsiteX2" fmla="*/ 5291 w 372211"/>
              <a:gd name="connsiteY2" fmla="*/ 198682 h 339279"/>
              <a:gd name="connsiteX3" fmla="*/ 91016 w 372211"/>
              <a:gd name="connsiteY3" fmla="*/ 332032 h 339279"/>
              <a:gd name="connsiteX4" fmla="*/ 348191 w 372211"/>
              <a:gd name="connsiteY4" fmla="*/ 303457 h 339279"/>
              <a:gd name="connsiteX5" fmla="*/ 348191 w 372211"/>
              <a:gd name="connsiteY5" fmla="*/ 151057 h 339279"/>
              <a:gd name="connsiteX6" fmla="*/ 233891 w 372211"/>
              <a:gd name="connsiteY6" fmla="*/ 46282 h 339279"/>
              <a:gd name="connsiteX0" fmla="*/ 268395 w 406715"/>
              <a:gd name="connsiteY0" fmla="*/ 47584 h 339197"/>
              <a:gd name="connsiteX1" fmla="*/ 68370 w 406715"/>
              <a:gd name="connsiteY1" fmla="*/ 9484 h 339197"/>
              <a:gd name="connsiteX2" fmla="*/ 1695 w 406715"/>
              <a:gd name="connsiteY2" fmla="*/ 219034 h 339197"/>
              <a:gd name="connsiteX3" fmla="*/ 125520 w 406715"/>
              <a:gd name="connsiteY3" fmla="*/ 333334 h 339197"/>
              <a:gd name="connsiteX4" fmla="*/ 382695 w 406715"/>
              <a:gd name="connsiteY4" fmla="*/ 304759 h 339197"/>
              <a:gd name="connsiteX5" fmla="*/ 382695 w 406715"/>
              <a:gd name="connsiteY5" fmla="*/ 152359 h 339197"/>
              <a:gd name="connsiteX6" fmla="*/ 268395 w 406715"/>
              <a:gd name="connsiteY6" fmla="*/ 47584 h 339197"/>
              <a:gd name="connsiteX0" fmla="*/ 297171 w 405533"/>
              <a:gd name="connsiteY0" fmla="*/ 27452 h 347640"/>
              <a:gd name="connsiteX1" fmla="*/ 68571 w 405533"/>
              <a:gd name="connsiteY1" fmla="*/ 17927 h 347640"/>
              <a:gd name="connsiteX2" fmla="*/ 1896 w 405533"/>
              <a:gd name="connsiteY2" fmla="*/ 227477 h 347640"/>
              <a:gd name="connsiteX3" fmla="*/ 125721 w 405533"/>
              <a:gd name="connsiteY3" fmla="*/ 341777 h 347640"/>
              <a:gd name="connsiteX4" fmla="*/ 382896 w 405533"/>
              <a:gd name="connsiteY4" fmla="*/ 313202 h 347640"/>
              <a:gd name="connsiteX5" fmla="*/ 382896 w 405533"/>
              <a:gd name="connsiteY5" fmla="*/ 160802 h 347640"/>
              <a:gd name="connsiteX6" fmla="*/ 297171 w 405533"/>
              <a:gd name="connsiteY6" fmla="*/ 27452 h 347640"/>
              <a:gd name="connsiteX0" fmla="*/ 297171 w 393683"/>
              <a:gd name="connsiteY0" fmla="*/ 27452 h 344227"/>
              <a:gd name="connsiteX1" fmla="*/ 68571 w 393683"/>
              <a:gd name="connsiteY1" fmla="*/ 17927 h 344227"/>
              <a:gd name="connsiteX2" fmla="*/ 1896 w 393683"/>
              <a:gd name="connsiteY2" fmla="*/ 227477 h 344227"/>
              <a:gd name="connsiteX3" fmla="*/ 125721 w 393683"/>
              <a:gd name="connsiteY3" fmla="*/ 341777 h 344227"/>
              <a:gd name="connsiteX4" fmla="*/ 363846 w 393683"/>
              <a:gd name="connsiteY4" fmla="*/ 294152 h 344227"/>
              <a:gd name="connsiteX5" fmla="*/ 382896 w 393683"/>
              <a:gd name="connsiteY5" fmla="*/ 160802 h 344227"/>
              <a:gd name="connsiteX6" fmla="*/ 297171 w 393683"/>
              <a:gd name="connsiteY6" fmla="*/ 27452 h 34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83" h="344227">
                <a:moveTo>
                  <a:pt x="297171" y="27452"/>
                </a:moveTo>
                <a:cubicBezTo>
                  <a:pt x="244784" y="3640"/>
                  <a:pt x="117784" y="-15411"/>
                  <a:pt x="68571" y="17927"/>
                </a:cubicBezTo>
                <a:cubicBezTo>
                  <a:pt x="19358" y="51265"/>
                  <a:pt x="-7629" y="173502"/>
                  <a:pt x="1896" y="227477"/>
                </a:cubicBezTo>
                <a:cubicBezTo>
                  <a:pt x="11421" y="281452"/>
                  <a:pt x="65396" y="330665"/>
                  <a:pt x="125721" y="341777"/>
                </a:cubicBezTo>
                <a:cubicBezTo>
                  <a:pt x="186046" y="352889"/>
                  <a:pt x="320984" y="324314"/>
                  <a:pt x="363846" y="294152"/>
                </a:cubicBezTo>
                <a:cubicBezTo>
                  <a:pt x="406708" y="263990"/>
                  <a:pt x="394009" y="205252"/>
                  <a:pt x="382896" y="160802"/>
                </a:cubicBezTo>
                <a:cubicBezTo>
                  <a:pt x="371783" y="116352"/>
                  <a:pt x="349558" y="51264"/>
                  <a:pt x="297171" y="27452"/>
                </a:cubicBezTo>
                <a:close/>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611539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521748"/>
            <a:ext cx="7200799" cy="703286"/>
          </a:xfrm>
        </p:spPr>
        <p:txBody>
          <a:bodyPr>
            <a:normAutofit/>
          </a:bodyPr>
          <a:lstStyle/>
          <a:p>
            <a:r>
              <a:rPr lang="en-NZ" sz="2600" b="1" dirty="0" smtClean="0"/>
              <a:t>What do the colours mean – direction of flow</a:t>
            </a:r>
            <a:endParaRPr lang="en-NZ" sz="2600" b="1" dirty="0"/>
          </a:p>
        </p:txBody>
      </p:sp>
      <p:sp>
        <p:nvSpPr>
          <p:cNvPr id="4" name="Content Placeholder 3"/>
          <p:cNvSpPr>
            <a:spLocks noGrp="1"/>
          </p:cNvSpPr>
          <p:nvPr>
            <p:ph sz="quarter" idx="14"/>
          </p:nvPr>
        </p:nvSpPr>
        <p:spPr>
          <a:xfrm>
            <a:off x="1043608" y="2056719"/>
            <a:ext cx="6748224" cy="4536504"/>
          </a:xfrm>
        </p:spPr>
        <p:txBody>
          <a:bodyPr>
            <a:normAutofit fontScale="85000" lnSpcReduction="20000"/>
          </a:bodyPr>
          <a:lstStyle/>
          <a:p>
            <a:endParaRPr lang="en-NZ" sz="1800" b="1" dirty="0" smtClean="0"/>
          </a:p>
          <a:p>
            <a:endParaRPr lang="en-NZ" sz="1800" dirty="0" smtClean="0"/>
          </a:p>
          <a:p>
            <a:endParaRPr lang="en-NZ" sz="1800" dirty="0"/>
          </a:p>
          <a:p>
            <a:endParaRPr lang="en-NZ" sz="1800" dirty="0" smtClean="0"/>
          </a:p>
          <a:p>
            <a:endParaRPr lang="en-NZ" sz="1800" dirty="0"/>
          </a:p>
          <a:p>
            <a:endParaRPr lang="en-NZ" sz="1800" dirty="0" smtClean="0"/>
          </a:p>
          <a:p>
            <a:endParaRPr lang="en-NZ" sz="1800" dirty="0"/>
          </a:p>
          <a:p>
            <a:endParaRPr lang="en-NZ" sz="1800" dirty="0" smtClean="0"/>
          </a:p>
          <a:p>
            <a:endParaRPr lang="en-NZ" sz="1800" dirty="0"/>
          </a:p>
          <a:p>
            <a:endParaRPr lang="en-NZ" sz="1800" dirty="0" smtClean="0"/>
          </a:p>
          <a:p>
            <a:endParaRPr lang="en-NZ" sz="1800" dirty="0"/>
          </a:p>
          <a:p>
            <a:endParaRPr lang="en-NZ" sz="1800" dirty="0" smtClean="0"/>
          </a:p>
          <a:p>
            <a:endParaRPr lang="en-NZ" sz="1800" dirty="0" smtClean="0"/>
          </a:p>
          <a:p>
            <a:r>
              <a:rPr lang="en-NZ" sz="1900" dirty="0" smtClean="0"/>
              <a:t>The colour on the TOP of the colour bar indicates flow TOWARDS the transducer face</a:t>
            </a:r>
          </a:p>
          <a:p>
            <a:r>
              <a:rPr lang="en-NZ" sz="1900" dirty="0" smtClean="0"/>
              <a:t>The colour on the BOTTOM of the colour bar indicates flow AWAY from the transducer face</a:t>
            </a:r>
          </a:p>
          <a:p>
            <a:r>
              <a:rPr lang="en-NZ" sz="1900" dirty="0" smtClean="0"/>
              <a:t>In this image, flow that is blue is going towards the transducer face.</a:t>
            </a:r>
            <a:endParaRPr lang="en-NZ" sz="1900" dirty="0"/>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125"/>
          <a:stretch/>
        </p:blipFill>
        <p:spPr bwMode="auto">
          <a:xfrm>
            <a:off x="1259633" y="2075618"/>
            <a:ext cx="5688632" cy="289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1803501" y="2112540"/>
            <a:ext cx="0" cy="87436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01863" y="2986906"/>
            <a:ext cx="0" cy="7920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1558999" y="1855460"/>
            <a:ext cx="5337940" cy="387156"/>
          </a:xfrm>
          <a:custGeom>
            <a:avLst/>
            <a:gdLst>
              <a:gd name="connsiteX0" fmla="*/ 219089 w 5432191"/>
              <a:gd name="connsiteY0" fmla="*/ 4124 h 300019"/>
              <a:gd name="connsiteX1" fmla="*/ 14 w 5432191"/>
              <a:gd name="connsiteY1" fmla="*/ 194624 h 300019"/>
              <a:gd name="connsiteX2" fmla="*/ 209564 w 5432191"/>
              <a:gd name="connsiteY2" fmla="*/ 185099 h 300019"/>
              <a:gd name="connsiteX3" fmla="*/ 466739 w 5432191"/>
              <a:gd name="connsiteY3" fmla="*/ 213674 h 300019"/>
              <a:gd name="connsiteX4" fmla="*/ 704864 w 5432191"/>
              <a:gd name="connsiteY4" fmla="*/ 213674 h 300019"/>
              <a:gd name="connsiteX5" fmla="*/ 952514 w 5432191"/>
              <a:gd name="connsiteY5" fmla="*/ 251774 h 300019"/>
              <a:gd name="connsiteX6" fmla="*/ 1238264 w 5432191"/>
              <a:gd name="connsiteY6" fmla="*/ 223199 h 300019"/>
              <a:gd name="connsiteX7" fmla="*/ 1638314 w 5432191"/>
              <a:gd name="connsiteY7" fmla="*/ 299399 h 300019"/>
              <a:gd name="connsiteX8" fmla="*/ 2133614 w 5432191"/>
              <a:gd name="connsiteY8" fmla="*/ 261299 h 300019"/>
              <a:gd name="connsiteX9" fmla="*/ 2628914 w 5432191"/>
              <a:gd name="connsiteY9" fmla="*/ 232724 h 300019"/>
              <a:gd name="connsiteX10" fmla="*/ 3095639 w 5432191"/>
              <a:gd name="connsiteY10" fmla="*/ 289874 h 300019"/>
              <a:gd name="connsiteX11" fmla="*/ 3609989 w 5432191"/>
              <a:gd name="connsiteY11" fmla="*/ 213674 h 300019"/>
              <a:gd name="connsiteX12" fmla="*/ 4114814 w 5432191"/>
              <a:gd name="connsiteY12" fmla="*/ 242249 h 300019"/>
              <a:gd name="connsiteX13" fmla="*/ 4562489 w 5432191"/>
              <a:gd name="connsiteY13" fmla="*/ 194624 h 300019"/>
              <a:gd name="connsiteX14" fmla="*/ 4981589 w 5432191"/>
              <a:gd name="connsiteY14" fmla="*/ 270824 h 300019"/>
              <a:gd name="connsiteX15" fmla="*/ 5257814 w 5432191"/>
              <a:gd name="connsiteY15" fmla="*/ 223199 h 300019"/>
              <a:gd name="connsiteX16" fmla="*/ 5419739 w 5432191"/>
              <a:gd name="connsiteY16" fmla="*/ 185099 h 300019"/>
              <a:gd name="connsiteX17" fmla="*/ 5391164 w 5432191"/>
              <a:gd name="connsiteY17" fmla="*/ 61274 h 300019"/>
              <a:gd name="connsiteX18" fmla="*/ 5153039 w 5432191"/>
              <a:gd name="connsiteY18" fmla="*/ 51749 h 300019"/>
              <a:gd name="connsiteX19" fmla="*/ 4819664 w 5432191"/>
              <a:gd name="connsiteY19" fmla="*/ 70799 h 300019"/>
              <a:gd name="connsiteX20" fmla="*/ 4486289 w 5432191"/>
              <a:gd name="connsiteY20" fmla="*/ 51749 h 300019"/>
              <a:gd name="connsiteX21" fmla="*/ 4010039 w 5432191"/>
              <a:gd name="connsiteY21" fmla="*/ 89849 h 300019"/>
              <a:gd name="connsiteX22" fmla="*/ 3629039 w 5432191"/>
              <a:gd name="connsiteY22" fmla="*/ 89849 h 300019"/>
              <a:gd name="connsiteX23" fmla="*/ 3371864 w 5432191"/>
              <a:gd name="connsiteY23" fmla="*/ 127949 h 300019"/>
              <a:gd name="connsiteX24" fmla="*/ 2905139 w 5432191"/>
              <a:gd name="connsiteY24" fmla="*/ 89849 h 300019"/>
              <a:gd name="connsiteX25" fmla="*/ 2447939 w 5432191"/>
              <a:gd name="connsiteY25" fmla="*/ 156524 h 300019"/>
              <a:gd name="connsiteX26" fmla="*/ 1885964 w 5432191"/>
              <a:gd name="connsiteY26" fmla="*/ 61274 h 300019"/>
              <a:gd name="connsiteX27" fmla="*/ 1381139 w 5432191"/>
              <a:gd name="connsiteY27" fmla="*/ 118424 h 300019"/>
              <a:gd name="connsiteX28" fmla="*/ 857264 w 5432191"/>
              <a:gd name="connsiteY28" fmla="*/ 42224 h 300019"/>
              <a:gd name="connsiteX29" fmla="*/ 457214 w 5432191"/>
              <a:gd name="connsiteY29" fmla="*/ 61274 h 300019"/>
              <a:gd name="connsiteX30" fmla="*/ 219089 w 5432191"/>
              <a:gd name="connsiteY30" fmla="*/ 4124 h 300019"/>
              <a:gd name="connsiteX0" fmla="*/ 219089 w 5432191"/>
              <a:gd name="connsiteY0" fmla="*/ 38748 h 334643"/>
              <a:gd name="connsiteX1" fmla="*/ 14 w 5432191"/>
              <a:gd name="connsiteY1" fmla="*/ 229248 h 334643"/>
              <a:gd name="connsiteX2" fmla="*/ 209564 w 5432191"/>
              <a:gd name="connsiteY2" fmla="*/ 219723 h 334643"/>
              <a:gd name="connsiteX3" fmla="*/ 466739 w 5432191"/>
              <a:gd name="connsiteY3" fmla="*/ 248298 h 334643"/>
              <a:gd name="connsiteX4" fmla="*/ 704864 w 5432191"/>
              <a:gd name="connsiteY4" fmla="*/ 248298 h 334643"/>
              <a:gd name="connsiteX5" fmla="*/ 952514 w 5432191"/>
              <a:gd name="connsiteY5" fmla="*/ 286398 h 334643"/>
              <a:gd name="connsiteX6" fmla="*/ 1238264 w 5432191"/>
              <a:gd name="connsiteY6" fmla="*/ 257823 h 334643"/>
              <a:gd name="connsiteX7" fmla="*/ 1638314 w 5432191"/>
              <a:gd name="connsiteY7" fmla="*/ 334023 h 334643"/>
              <a:gd name="connsiteX8" fmla="*/ 2133614 w 5432191"/>
              <a:gd name="connsiteY8" fmla="*/ 295923 h 334643"/>
              <a:gd name="connsiteX9" fmla="*/ 2628914 w 5432191"/>
              <a:gd name="connsiteY9" fmla="*/ 267348 h 334643"/>
              <a:gd name="connsiteX10" fmla="*/ 3095639 w 5432191"/>
              <a:gd name="connsiteY10" fmla="*/ 324498 h 334643"/>
              <a:gd name="connsiteX11" fmla="*/ 3609989 w 5432191"/>
              <a:gd name="connsiteY11" fmla="*/ 248298 h 334643"/>
              <a:gd name="connsiteX12" fmla="*/ 4114814 w 5432191"/>
              <a:gd name="connsiteY12" fmla="*/ 276873 h 334643"/>
              <a:gd name="connsiteX13" fmla="*/ 4562489 w 5432191"/>
              <a:gd name="connsiteY13" fmla="*/ 229248 h 334643"/>
              <a:gd name="connsiteX14" fmla="*/ 4981589 w 5432191"/>
              <a:gd name="connsiteY14" fmla="*/ 305448 h 334643"/>
              <a:gd name="connsiteX15" fmla="*/ 5257814 w 5432191"/>
              <a:gd name="connsiteY15" fmla="*/ 257823 h 334643"/>
              <a:gd name="connsiteX16" fmla="*/ 5419739 w 5432191"/>
              <a:gd name="connsiteY16" fmla="*/ 219723 h 334643"/>
              <a:gd name="connsiteX17" fmla="*/ 5391164 w 5432191"/>
              <a:gd name="connsiteY17" fmla="*/ 95898 h 334643"/>
              <a:gd name="connsiteX18" fmla="*/ 5153039 w 5432191"/>
              <a:gd name="connsiteY18" fmla="*/ 86373 h 334643"/>
              <a:gd name="connsiteX19" fmla="*/ 4819664 w 5432191"/>
              <a:gd name="connsiteY19" fmla="*/ 105423 h 334643"/>
              <a:gd name="connsiteX20" fmla="*/ 4486289 w 5432191"/>
              <a:gd name="connsiteY20" fmla="*/ 86373 h 334643"/>
              <a:gd name="connsiteX21" fmla="*/ 4010039 w 5432191"/>
              <a:gd name="connsiteY21" fmla="*/ 124473 h 334643"/>
              <a:gd name="connsiteX22" fmla="*/ 3629039 w 5432191"/>
              <a:gd name="connsiteY22" fmla="*/ 124473 h 334643"/>
              <a:gd name="connsiteX23" fmla="*/ 3371864 w 5432191"/>
              <a:gd name="connsiteY23" fmla="*/ 162573 h 334643"/>
              <a:gd name="connsiteX24" fmla="*/ 2905139 w 5432191"/>
              <a:gd name="connsiteY24" fmla="*/ 124473 h 334643"/>
              <a:gd name="connsiteX25" fmla="*/ 2447939 w 5432191"/>
              <a:gd name="connsiteY25" fmla="*/ 191148 h 334643"/>
              <a:gd name="connsiteX26" fmla="*/ 1885964 w 5432191"/>
              <a:gd name="connsiteY26" fmla="*/ 95898 h 334643"/>
              <a:gd name="connsiteX27" fmla="*/ 1381139 w 5432191"/>
              <a:gd name="connsiteY27" fmla="*/ 153048 h 334643"/>
              <a:gd name="connsiteX28" fmla="*/ 876314 w 5432191"/>
              <a:gd name="connsiteY28" fmla="*/ 648 h 334643"/>
              <a:gd name="connsiteX29" fmla="*/ 457214 w 5432191"/>
              <a:gd name="connsiteY29" fmla="*/ 95898 h 334643"/>
              <a:gd name="connsiteX30" fmla="*/ 219089 w 5432191"/>
              <a:gd name="connsiteY30" fmla="*/ 38748 h 334643"/>
              <a:gd name="connsiteX0" fmla="*/ 219089 w 5432191"/>
              <a:gd name="connsiteY0" fmla="*/ 38748 h 334643"/>
              <a:gd name="connsiteX1" fmla="*/ 14 w 5432191"/>
              <a:gd name="connsiteY1" fmla="*/ 229248 h 334643"/>
              <a:gd name="connsiteX2" fmla="*/ 209564 w 5432191"/>
              <a:gd name="connsiteY2" fmla="*/ 219723 h 334643"/>
              <a:gd name="connsiteX3" fmla="*/ 466739 w 5432191"/>
              <a:gd name="connsiteY3" fmla="*/ 248298 h 334643"/>
              <a:gd name="connsiteX4" fmla="*/ 704864 w 5432191"/>
              <a:gd name="connsiteY4" fmla="*/ 248298 h 334643"/>
              <a:gd name="connsiteX5" fmla="*/ 952514 w 5432191"/>
              <a:gd name="connsiteY5" fmla="*/ 286398 h 334643"/>
              <a:gd name="connsiteX6" fmla="*/ 1238264 w 5432191"/>
              <a:gd name="connsiteY6" fmla="*/ 257823 h 334643"/>
              <a:gd name="connsiteX7" fmla="*/ 1638314 w 5432191"/>
              <a:gd name="connsiteY7" fmla="*/ 334023 h 334643"/>
              <a:gd name="connsiteX8" fmla="*/ 2133614 w 5432191"/>
              <a:gd name="connsiteY8" fmla="*/ 295923 h 334643"/>
              <a:gd name="connsiteX9" fmla="*/ 2628914 w 5432191"/>
              <a:gd name="connsiteY9" fmla="*/ 267348 h 334643"/>
              <a:gd name="connsiteX10" fmla="*/ 3095639 w 5432191"/>
              <a:gd name="connsiteY10" fmla="*/ 324498 h 334643"/>
              <a:gd name="connsiteX11" fmla="*/ 3609989 w 5432191"/>
              <a:gd name="connsiteY11" fmla="*/ 248298 h 334643"/>
              <a:gd name="connsiteX12" fmla="*/ 4114814 w 5432191"/>
              <a:gd name="connsiteY12" fmla="*/ 276873 h 334643"/>
              <a:gd name="connsiteX13" fmla="*/ 4562489 w 5432191"/>
              <a:gd name="connsiteY13" fmla="*/ 229248 h 334643"/>
              <a:gd name="connsiteX14" fmla="*/ 4981589 w 5432191"/>
              <a:gd name="connsiteY14" fmla="*/ 305448 h 334643"/>
              <a:gd name="connsiteX15" fmla="*/ 5257814 w 5432191"/>
              <a:gd name="connsiteY15" fmla="*/ 257823 h 334643"/>
              <a:gd name="connsiteX16" fmla="*/ 5419739 w 5432191"/>
              <a:gd name="connsiteY16" fmla="*/ 219723 h 334643"/>
              <a:gd name="connsiteX17" fmla="*/ 5391164 w 5432191"/>
              <a:gd name="connsiteY17" fmla="*/ 95898 h 334643"/>
              <a:gd name="connsiteX18" fmla="*/ 5153039 w 5432191"/>
              <a:gd name="connsiteY18" fmla="*/ 86373 h 334643"/>
              <a:gd name="connsiteX19" fmla="*/ 4819664 w 5432191"/>
              <a:gd name="connsiteY19" fmla="*/ 105423 h 334643"/>
              <a:gd name="connsiteX20" fmla="*/ 4486289 w 5432191"/>
              <a:gd name="connsiteY20" fmla="*/ 86373 h 334643"/>
              <a:gd name="connsiteX21" fmla="*/ 4010039 w 5432191"/>
              <a:gd name="connsiteY21" fmla="*/ 124473 h 334643"/>
              <a:gd name="connsiteX22" fmla="*/ 3629039 w 5432191"/>
              <a:gd name="connsiteY22" fmla="*/ 124473 h 334643"/>
              <a:gd name="connsiteX23" fmla="*/ 3371864 w 5432191"/>
              <a:gd name="connsiteY23" fmla="*/ 162573 h 334643"/>
              <a:gd name="connsiteX24" fmla="*/ 2905139 w 5432191"/>
              <a:gd name="connsiteY24" fmla="*/ 124473 h 334643"/>
              <a:gd name="connsiteX25" fmla="*/ 2447939 w 5432191"/>
              <a:gd name="connsiteY25" fmla="*/ 191148 h 334643"/>
              <a:gd name="connsiteX26" fmla="*/ 1885964 w 5432191"/>
              <a:gd name="connsiteY26" fmla="*/ 95898 h 334643"/>
              <a:gd name="connsiteX27" fmla="*/ 1381139 w 5432191"/>
              <a:gd name="connsiteY27" fmla="*/ 105423 h 334643"/>
              <a:gd name="connsiteX28" fmla="*/ 876314 w 5432191"/>
              <a:gd name="connsiteY28" fmla="*/ 648 h 334643"/>
              <a:gd name="connsiteX29" fmla="*/ 457214 w 5432191"/>
              <a:gd name="connsiteY29" fmla="*/ 95898 h 334643"/>
              <a:gd name="connsiteX30" fmla="*/ 219089 w 5432191"/>
              <a:gd name="connsiteY30" fmla="*/ 38748 h 334643"/>
              <a:gd name="connsiteX0" fmla="*/ 219089 w 5432191"/>
              <a:gd name="connsiteY0" fmla="*/ 38748 h 334643"/>
              <a:gd name="connsiteX1" fmla="*/ 14 w 5432191"/>
              <a:gd name="connsiteY1" fmla="*/ 229248 h 334643"/>
              <a:gd name="connsiteX2" fmla="*/ 209564 w 5432191"/>
              <a:gd name="connsiteY2" fmla="*/ 219723 h 334643"/>
              <a:gd name="connsiteX3" fmla="*/ 466739 w 5432191"/>
              <a:gd name="connsiteY3" fmla="*/ 248298 h 334643"/>
              <a:gd name="connsiteX4" fmla="*/ 704864 w 5432191"/>
              <a:gd name="connsiteY4" fmla="*/ 248298 h 334643"/>
              <a:gd name="connsiteX5" fmla="*/ 952514 w 5432191"/>
              <a:gd name="connsiteY5" fmla="*/ 286398 h 334643"/>
              <a:gd name="connsiteX6" fmla="*/ 1238264 w 5432191"/>
              <a:gd name="connsiteY6" fmla="*/ 257823 h 334643"/>
              <a:gd name="connsiteX7" fmla="*/ 1638314 w 5432191"/>
              <a:gd name="connsiteY7" fmla="*/ 334023 h 334643"/>
              <a:gd name="connsiteX8" fmla="*/ 2133614 w 5432191"/>
              <a:gd name="connsiteY8" fmla="*/ 295923 h 334643"/>
              <a:gd name="connsiteX9" fmla="*/ 2628914 w 5432191"/>
              <a:gd name="connsiteY9" fmla="*/ 267348 h 334643"/>
              <a:gd name="connsiteX10" fmla="*/ 3095639 w 5432191"/>
              <a:gd name="connsiteY10" fmla="*/ 324498 h 334643"/>
              <a:gd name="connsiteX11" fmla="*/ 3609989 w 5432191"/>
              <a:gd name="connsiteY11" fmla="*/ 248298 h 334643"/>
              <a:gd name="connsiteX12" fmla="*/ 4114814 w 5432191"/>
              <a:gd name="connsiteY12" fmla="*/ 276873 h 334643"/>
              <a:gd name="connsiteX13" fmla="*/ 4562489 w 5432191"/>
              <a:gd name="connsiteY13" fmla="*/ 229248 h 334643"/>
              <a:gd name="connsiteX14" fmla="*/ 4981589 w 5432191"/>
              <a:gd name="connsiteY14" fmla="*/ 305448 h 334643"/>
              <a:gd name="connsiteX15" fmla="*/ 5257814 w 5432191"/>
              <a:gd name="connsiteY15" fmla="*/ 257823 h 334643"/>
              <a:gd name="connsiteX16" fmla="*/ 5419739 w 5432191"/>
              <a:gd name="connsiteY16" fmla="*/ 219723 h 334643"/>
              <a:gd name="connsiteX17" fmla="*/ 5391164 w 5432191"/>
              <a:gd name="connsiteY17" fmla="*/ 95898 h 334643"/>
              <a:gd name="connsiteX18" fmla="*/ 5153039 w 5432191"/>
              <a:gd name="connsiteY18" fmla="*/ 86373 h 334643"/>
              <a:gd name="connsiteX19" fmla="*/ 4819664 w 5432191"/>
              <a:gd name="connsiteY19" fmla="*/ 105423 h 334643"/>
              <a:gd name="connsiteX20" fmla="*/ 4486289 w 5432191"/>
              <a:gd name="connsiteY20" fmla="*/ 86373 h 334643"/>
              <a:gd name="connsiteX21" fmla="*/ 4010039 w 5432191"/>
              <a:gd name="connsiteY21" fmla="*/ 124473 h 334643"/>
              <a:gd name="connsiteX22" fmla="*/ 3629039 w 5432191"/>
              <a:gd name="connsiteY22" fmla="*/ 124473 h 334643"/>
              <a:gd name="connsiteX23" fmla="*/ 3371864 w 5432191"/>
              <a:gd name="connsiteY23" fmla="*/ 162573 h 334643"/>
              <a:gd name="connsiteX24" fmla="*/ 2905139 w 5432191"/>
              <a:gd name="connsiteY24" fmla="*/ 124473 h 334643"/>
              <a:gd name="connsiteX25" fmla="*/ 2447939 w 5432191"/>
              <a:gd name="connsiteY25" fmla="*/ 114948 h 334643"/>
              <a:gd name="connsiteX26" fmla="*/ 1885964 w 5432191"/>
              <a:gd name="connsiteY26" fmla="*/ 95898 h 334643"/>
              <a:gd name="connsiteX27" fmla="*/ 1381139 w 5432191"/>
              <a:gd name="connsiteY27" fmla="*/ 105423 h 334643"/>
              <a:gd name="connsiteX28" fmla="*/ 876314 w 5432191"/>
              <a:gd name="connsiteY28" fmla="*/ 648 h 334643"/>
              <a:gd name="connsiteX29" fmla="*/ 457214 w 5432191"/>
              <a:gd name="connsiteY29" fmla="*/ 95898 h 334643"/>
              <a:gd name="connsiteX30" fmla="*/ 219089 w 5432191"/>
              <a:gd name="connsiteY30" fmla="*/ 38748 h 334643"/>
              <a:gd name="connsiteX0" fmla="*/ 219089 w 5432191"/>
              <a:gd name="connsiteY0" fmla="*/ 38748 h 334643"/>
              <a:gd name="connsiteX1" fmla="*/ 14 w 5432191"/>
              <a:gd name="connsiteY1" fmla="*/ 229248 h 334643"/>
              <a:gd name="connsiteX2" fmla="*/ 209564 w 5432191"/>
              <a:gd name="connsiteY2" fmla="*/ 219723 h 334643"/>
              <a:gd name="connsiteX3" fmla="*/ 466739 w 5432191"/>
              <a:gd name="connsiteY3" fmla="*/ 248298 h 334643"/>
              <a:gd name="connsiteX4" fmla="*/ 704864 w 5432191"/>
              <a:gd name="connsiteY4" fmla="*/ 248298 h 334643"/>
              <a:gd name="connsiteX5" fmla="*/ 952514 w 5432191"/>
              <a:gd name="connsiteY5" fmla="*/ 286398 h 334643"/>
              <a:gd name="connsiteX6" fmla="*/ 1238264 w 5432191"/>
              <a:gd name="connsiteY6" fmla="*/ 257823 h 334643"/>
              <a:gd name="connsiteX7" fmla="*/ 1638314 w 5432191"/>
              <a:gd name="connsiteY7" fmla="*/ 334023 h 334643"/>
              <a:gd name="connsiteX8" fmla="*/ 2133614 w 5432191"/>
              <a:gd name="connsiteY8" fmla="*/ 295923 h 334643"/>
              <a:gd name="connsiteX9" fmla="*/ 2628914 w 5432191"/>
              <a:gd name="connsiteY9" fmla="*/ 267348 h 334643"/>
              <a:gd name="connsiteX10" fmla="*/ 3095639 w 5432191"/>
              <a:gd name="connsiteY10" fmla="*/ 324498 h 334643"/>
              <a:gd name="connsiteX11" fmla="*/ 3609989 w 5432191"/>
              <a:gd name="connsiteY11" fmla="*/ 248298 h 334643"/>
              <a:gd name="connsiteX12" fmla="*/ 4114814 w 5432191"/>
              <a:gd name="connsiteY12" fmla="*/ 276873 h 334643"/>
              <a:gd name="connsiteX13" fmla="*/ 4562489 w 5432191"/>
              <a:gd name="connsiteY13" fmla="*/ 229248 h 334643"/>
              <a:gd name="connsiteX14" fmla="*/ 4981589 w 5432191"/>
              <a:gd name="connsiteY14" fmla="*/ 305448 h 334643"/>
              <a:gd name="connsiteX15" fmla="*/ 5257814 w 5432191"/>
              <a:gd name="connsiteY15" fmla="*/ 257823 h 334643"/>
              <a:gd name="connsiteX16" fmla="*/ 5419739 w 5432191"/>
              <a:gd name="connsiteY16" fmla="*/ 219723 h 334643"/>
              <a:gd name="connsiteX17" fmla="*/ 5391164 w 5432191"/>
              <a:gd name="connsiteY17" fmla="*/ 95898 h 334643"/>
              <a:gd name="connsiteX18" fmla="*/ 5153039 w 5432191"/>
              <a:gd name="connsiteY18" fmla="*/ 86373 h 334643"/>
              <a:gd name="connsiteX19" fmla="*/ 4819664 w 5432191"/>
              <a:gd name="connsiteY19" fmla="*/ 105423 h 334643"/>
              <a:gd name="connsiteX20" fmla="*/ 4486289 w 5432191"/>
              <a:gd name="connsiteY20" fmla="*/ 86373 h 334643"/>
              <a:gd name="connsiteX21" fmla="*/ 4010039 w 5432191"/>
              <a:gd name="connsiteY21" fmla="*/ 124473 h 334643"/>
              <a:gd name="connsiteX22" fmla="*/ 3629039 w 5432191"/>
              <a:gd name="connsiteY22" fmla="*/ 124473 h 334643"/>
              <a:gd name="connsiteX23" fmla="*/ 3352814 w 5432191"/>
              <a:gd name="connsiteY23" fmla="*/ 86373 h 334643"/>
              <a:gd name="connsiteX24" fmla="*/ 2905139 w 5432191"/>
              <a:gd name="connsiteY24" fmla="*/ 124473 h 334643"/>
              <a:gd name="connsiteX25" fmla="*/ 2447939 w 5432191"/>
              <a:gd name="connsiteY25" fmla="*/ 114948 h 334643"/>
              <a:gd name="connsiteX26" fmla="*/ 1885964 w 5432191"/>
              <a:gd name="connsiteY26" fmla="*/ 95898 h 334643"/>
              <a:gd name="connsiteX27" fmla="*/ 1381139 w 5432191"/>
              <a:gd name="connsiteY27" fmla="*/ 105423 h 334643"/>
              <a:gd name="connsiteX28" fmla="*/ 876314 w 5432191"/>
              <a:gd name="connsiteY28" fmla="*/ 648 h 334643"/>
              <a:gd name="connsiteX29" fmla="*/ 457214 w 5432191"/>
              <a:gd name="connsiteY29" fmla="*/ 95898 h 334643"/>
              <a:gd name="connsiteX30" fmla="*/ 219089 w 5432191"/>
              <a:gd name="connsiteY30" fmla="*/ 38748 h 334643"/>
              <a:gd name="connsiteX0" fmla="*/ 219089 w 5432191"/>
              <a:gd name="connsiteY0" fmla="*/ 38748 h 334643"/>
              <a:gd name="connsiteX1" fmla="*/ 14 w 5432191"/>
              <a:gd name="connsiteY1" fmla="*/ 229248 h 334643"/>
              <a:gd name="connsiteX2" fmla="*/ 209564 w 5432191"/>
              <a:gd name="connsiteY2" fmla="*/ 219723 h 334643"/>
              <a:gd name="connsiteX3" fmla="*/ 466739 w 5432191"/>
              <a:gd name="connsiteY3" fmla="*/ 248298 h 334643"/>
              <a:gd name="connsiteX4" fmla="*/ 704864 w 5432191"/>
              <a:gd name="connsiteY4" fmla="*/ 248298 h 334643"/>
              <a:gd name="connsiteX5" fmla="*/ 952514 w 5432191"/>
              <a:gd name="connsiteY5" fmla="*/ 286398 h 334643"/>
              <a:gd name="connsiteX6" fmla="*/ 1238264 w 5432191"/>
              <a:gd name="connsiteY6" fmla="*/ 257823 h 334643"/>
              <a:gd name="connsiteX7" fmla="*/ 1638314 w 5432191"/>
              <a:gd name="connsiteY7" fmla="*/ 334023 h 334643"/>
              <a:gd name="connsiteX8" fmla="*/ 2133614 w 5432191"/>
              <a:gd name="connsiteY8" fmla="*/ 295923 h 334643"/>
              <a:gd name="connsiteX9" fmla="*/ 2628914 w 5432191"/>
              <a:gd name="connsiteY9" fmla="*/ 267348 h 334643"/>
              <a:gd name="connsiteX10" fmla="*/ 3095639 w 5432191"/>
              <a:gd name="connsiteY10" fmla="*/ 324498 h 334643"/>
              <a:gd name="connsiteX11" fmla="*/ 3609989 w 5432191"/>
              <a:gd name="connsiteY11" fmla="*/ 248298 h 334643"/>
              <a:gd name="connsiteX12" fmla="*/ 4114814 w 5432191"/>
              <a:gd name="connsiteY12" fmla="*/ 276873 h 334643"/>
              <a:gd name="connsiteX13" fmla="*/ 4562489 w 5432191"/>
              <a:gd name="connsiteY13" fmla="*/ 229248 h 334643"/>
              <a:gd name="connsiteX14" fmla="*/ 4981589 w 5432191"/>
              <a:gd name="connsiteY14" fmla="*/ 305448 h 334643"/>
              <a:gd name="connsiteX15" fmla="*/ 5257814 w 5432191"/>
              <a:gd name="connsiteY15" fmla="*/ 257823 h 334643"/>
              <a:gd name="connsiteX16" fmla="*/ 5419739 w 5432191"/>
              <a:gd name="connsiteY16" fmla="*/ 219723 h 334643"/>
              <a:gd name="connsiteX17" fmla="*/ 5391164 w 5432191"/>
              <a:gd name="connsiteY17" fmla="*/ 95898 h 334643"/>
              <a:gd name="connsiteX18" fmla="*/ 5153039 w 5432191"/>
              <a:gd name="connsiteY18" fmla="*/ 86373 h 334643"/>
              <a:gd name="connsiteX19" fmla="*/ 4819664 w 5432191"/>
              <a:gd name="connsiteY19" fmla="*/ 105423 h 334643"/>
              <a:gd name="connsiteX20" fmla="*/ 4495814 w 5432191"/>
              <a:gd name="connsiteY20" fmla="*/ 38748 h 334643"/>
              <a:gd name="connsiteX21" fmla="*/ 4010039 w 5432191"/>
              <a:gd name="connsiteY21" fmla="*/ 124473 h 334643"/>
              <a:gd name="connsiteX22" fmla="*/ 3629039 w 5432191"/>
              <a:gd name="connsiteY22" fmla="*/ 124473 h 334643"/>
              <a:gd name="connsiteX23" fmla="*/ 3352814 w 5432191"/>
              <a:gd name="connsiteY23" fmla="*/ 86373 h 334643"/>
              <a:gd name="connsiteX24" fmla="*/ 2905139 w 5432191"/>
              <a:gd name="connsiteY24" fmla="*/ 124473 h 334643"/>
              <a:gd name="connsiteX25" fmla="*/ 2447939 w 5432191"/>
              <a:gd name="connsiteY25" fmla="*/ 114948 h 334643"/>
              <a:gd name="connsiteX26" fmla="*/ 1885964 w 5432191"/>
              <a:gd name="connsiteY26" fmla="*/ 95898 h 334643"/>
              <a:gd name="connsiteX27" fmla="*/ 1381139 w 5432191"/>
              <a:gd name="connsiteY27" fmla="*/ 105423 h 334643"/>
              <a:gd name="connsiteX28" fmla="*/ 876314 w 5432191"/>
              <a:gd name="connsiteY28" fmla="*/ 648 h 334643"/>
              <a:gd name="connsiteX29" fmla="*/ 457214 w 5432191"/>
              <a:gd name="connsiteY29" fmla="*/ 95898 h 334643"/>
              <a:gd name="connsiteX30" fmla="*/ 219089 w 5432191"/>
              <a:gd name="connsiteY30" fmla="*/ 38748 h 334643"/>
              <a:gd name="connsiteX0" fmla="*/ 219089 w 5419739"/>
              <a:gd name="connsiteY0" fmla="*/ 38748 h 334643"/>
              <a:gd name="connsiteX1" fmla="*/ 14 w 5419739"/>
              <a:gd name="connsiteY1" fmla="*/ 229248 h 334643"/>
              <a:gd name="connsiteX2" fmla="*/ 209564 w 5419739"/>
              <a:gd name="connsiteY2" fmla="*/ 219723 h 334643"/>
              <a:gd name="connsiteX3" fmla="*/ 466739 w 5419739"/>
              <a:gd name="connsiteY3" fmla="*/ 248298 h 334643"/>
              <a:gd name="connsiteX4" fmla="*/ 704864 w 5419739"/>
              <a:gd name="connsiteY4" fmla="*/ 248298 h 334643"/>
              <a:gd name="connsiteX5" fmla="*/ 952514 w 5419739"/>
              <a:gd name="connsiteY5" fmla="*/ 286398 h 334643"/>
              <a:gd name="connsiteX6" fmla="*/ 1238264 w 5419739"/>
              <a:gd name="connsiteY6" fmla="*/ 257823 h 334643"/>
              <a:gd name="connsiteX7" fmla="*/ 1638314 w 5419739"/>
              <a:gd name="connsiteY7" fmla="*/ 334023 h 334643"/>
              <a:gd name="connsiteX8" fmla="*/ 2133614 w 5419739"/>
              <a:gd name="connsiteY8" fmla="*/ 295923 h 334643"/>
              <a:gd name="connsiteX9" fmla="*/ 2628914 w 5419739"/>
              <a:gd name="connsiteY9" fmla="*/ 267348 h 334643"/>
              <a:gd name="connsiteX10" fmla="*/ 3095639 w 5419739"/>
              <a:gd name="connsiteY10" fmla="*/ 324498 h 334643"/>
              <a:gd name="connsiteX11" fmla="*/ 3609989 w 5419739"/>
              <a:gd name="connsiteY11" fmla="*/ 248298 h 334643"/>
              <a:gd name="connsiteX12" fmla="*/ 4114814 w 5419739"/>
              <a:gd name="connsiteY12" fmla="*/ 276873 h 334643"/>
              <a:gd name="connsiteX13" fmla="*/ 4562489 w 5419739"/>
              <a:gd name="connsiteY13" fmla="*/ 229248 h 334643"/>
              <a:gd name="connsiteX14" fmla="*/ 4981589 w 5419739"/>
              <a:gd name="connsiteY14" fmla="*/ 305448 h 334643"/>
              <a:gd name="connsiteX15" fmla="*/ 5257814 w 5419739"/>
              <a:gd name="connsiteY15" fmla="*/ 257823 h 334643"/>
              <a:gd name="connsiteX16" fmla="*/ 5419739 w 5419739"/>
              <a:gd name="connsiteY16" fmla="*/ 219723 h 334643"/>
              <a:gd name="connsiteX17" fmla="*/ 5391164 w 5419739"/>
              <a:gd name="connsiteY17" fmla="*/ 95898 h 334643"/>
              <a:gd name="connsiteX18" fmla="*/ 5172089 w 5419739"/>
              <a:gd name="connsiteY18" fmla="*/ 19698 h 334643"/>
              <a:gd name="connsiteX19" fmla="*/ 4819664 w 5419739"/>
              <a:gd name="connsiteY19" fmla="*/ 105423 h 334643"/>
              <a:gd name="connsiteX20" fmla="*/ 4495814 w 5419739"/>
              <a:gd name="connsiteY20" fmla="*/ 38748 h 334643"/>
              <a:gd name="connsiteX21" fmla="*/ 4010039 w 5419739"/>
              <a:gd name="connsiteY21" fmla="*/ 124473 h 334643"/>
              <a:gd name="connsiteX22" fmla="*/ 3629039 w 5419739"/>
              <a:gd name="connsiteY22" fmla="*/ 124473 h 334643"/>
              <a:gd name="connsiteX23" fmla="*/ 3352814 w 5419739"/>
              <a:gd name="connsiteY23" fmla="*/ 86373 h 334643"/>
              <a:gd name="connsiteX24" fmla="*/ 2905139 w 5419739"/>
              <a:gd name="connsiteY24" fmla="*/ 124473 h 334643"/>
              <a:gd name="connsiteX25" fmla="*/ 2447939 w 5419739"/>
              <a:gd name="connsiteY25" fmla="*/ 114948 h 334643"/>
              <a:gd name="connsiteX26" fmla="*/ 1885964 w 5419739"/>
              <a:gd name="connsiteY26" fmla="*/ 95898 h 334643"/>
              <a:gd name="connsiteX27" fmla="*/ 1381139 w 5419739"/>
              <a:gd name="connsiteY27" fmla="*/ 105423 h 334643"/>
              <a:gd name="connsiteX28" fmla="*/ 876314 w 5419739"/>
              <a:gd name="connsiteY28" fmla="*/ 648 h 334643"/>
              <a:gd name="connsiteX29" fmla="*/ 457214 w 5419739"/>
              <a:gd name="connsiteY29" fmla="*/ 95898 h 334643"/>
              <a:gd name="connsiteX30" fmla="*/ 219089 w 5419739"/>
              <a:gd name="connsiteY30" fmla="*/ 38748 h 334643"/>
              <a:gd name="connsiteX0" fmla="*/ 219089 w 5435242"/>
              <a:gd name="connsiteY0" fmla="*/ 38748 h 334643"/>
              <a:gd name="connsiteX1" fmla="*/ 14 w 5435242"/>
              <a:gd name="connsiteY1" fmla="*/ 229248 h 334643"/>
              <a:gd name="connsiteX2" fmla="*/ 209564 w 5435242"/>
              <a:gd name="connsiteY2" fmla="*/ 219723 h 334643"/>
              <a:gd name="connsiteX3" fmla="*/ 466739 w 5435242"/>
              <a:gd name="connsiteY3" fmla="*/ 248298 h 334643"/>
              <a:gd name="connsiteX4" fmla="*/ 704864 w 5435242"/>
              <a:gd name="connsiteY4" fmla="*/ 248298 h 334643"/>
              <a:gd name="connsiteX5" fmla="*/ 952514 w 5435242"/>
              <a:gd name="connsiteY5" fmla="*/ 286398 h 334643"/>
              <a:gd name="connsiteX6" fmla="*/ 1238264 w 5435242"/>
              <a:gd name="connsiteY6" fmla="*/ 257823 h 334643"/>
              <a:gd name="connsiteX7" fmla="*/ 1638314 w 5435242"/>
              <a:gd name="connsiteY7" fmla="*/ 334023 h 334643"/>
              <a:gd name="connsiteX8" fmla="*/ 2133614 w 5435242"/>
              <a:gd name="connsiteY8" fmla="*/ 295923 h 334643"/>
              <a:gd name="connsiteX9" fmla="*/ 2628914 w 5435242"/>
              <a:gd name="connsiteY9" fmla="*/ 267348 h 334643"/>
              <a:gd name="connsiteX10" fmla="*/ 3095639 w 5435242"/>
              <a:gd name="connsiteY10" fmla="*/ 324498 h 334643"/>
              <a:gd name="connsiteX11" fmla="*/ 3609989 w 5435242"/>
              <a:gd name="connsiteY11" fmla="*/ 248298 h 334643"/>
              <a:gd name="connsiteX12" fmla="*/ 4114814 w 5435242"/>
              <a:gd name="connsiteY12" fmla="*/ 276873 h 334643"/>
              <a:gd name="connsiteX13" fmla="*/ 4562489 w 5435242"/>
              <a:gd name="connsiteY13" fmla="*/ 229248 h 334643"/>
              <a:gd name="connsiteX14" fmla="*/ 4981589 w 5435242"/>
              <a:gd name="connsiteY14" fmla="*/ 305448 h 334643"/>
              <a:gd name="connsiteX15" fmla="*/ 5257814 w 5435242"/>
              <a:gd name="connsiteY15" fmla="*/ 257823 h 334643"/>
              <a:gd name="connsiteX16" fmla="*/ 5419739 w 5435242"/>
              <a:gd name="connsiteY16" fmla="*/ 219723 h 334643"/>
              <a:gd name="connsiteX17" fmla="*/ 5400689 w 5435242"/>
              <a:gd name="connsiteY17" fmla="*/ 38748 h 334643"/>
              <a:gd name="connsiteX18" fmla="*/ 5172089 w 5435242"/>
              <a:gd name="connsiteY18" fmla="*/ 19698 h 334643"/>
              <a:gd name="connsiteX19" fmla="*/ 4819664 w 5435242"/>
              <a:gd name="connsiteY19" fmla="*/ 105423 h 334643"/>
              <a:gd name="connsiteX20" fmla="*/ 4495814 w 5435242"/>
              <a:gd name="connsiteY20" fmla="*/ 38748 h 334643"/>
              <a:gd name="connsiteX21" fmla="*/ 4010039 w 5435242"/>
              <a:gd name="connsiteY21" fmla="*/ 124473 h 334643"/>
              <a:gd name="connsiteX22" fmla="*/ 3629039 w 5435242"/>
              <a:gd name="connsiteY22" fmla="*/ 124473 h 334643"/>
              <a:gd name="connsiteX23" fmla="*/ 3352814 w 5435242"/>
              <a:gd name="connsiteY23" fmla="*/ 86373 h 334643"/>
              <a:gd name="connsiteX24" fmla="*/ 2905139 w 5435242"/>
              <a:gd name="connsiteY24" fmla="*/ 124473 h 334643"/>
              <a:gd name="connsiteX25" fmla="*/ 2447939 w 5435242"/>
              <a:gd name="connsiteY25" fmla="*/ 114948 h 334643"/>
              <a:gd name="connsiteX26" fmla="*/ 1885964 w 5435242"/>
              <a:gd name="connsiteY26" fmla="*/ 95898 h 334643"/>
              <a:gd name="connsiteX27" fmla="*/ 1381139 w 5435242"/>
              <a:gd name="connsiteY27" fmla="*/ 105423 h 334643"/>
              <a:gd name="connsiteX28" fmla="*/ 876314 w 5435242"/>
              <a:gd name="connsiteY28" fmla="*/ 648 h 334643"/>
              <a:gd name="connsiteX29" fmla="*/ 457214 w 5435242"/>
              <a:gd name="connsiteY29" fmla="*/ 95898 h 334643"/>
              <a:gd name="connsiteX30" fmla="*/ 219089 w 5435242"/>
              <a:gd name="connsiteY30" fmla="*/ 38748 h 334643"/>
              <a:gd name="connsiteX0" fmla="*/ 219089 w 5435242"/>
              <a:gd name="connsiteY0" fmla="*/ 38748 h 334643"/>
              <a:gd name="connsiteX1" fmla="*/ 14 w 5435242"/>
              <a:gd name="connsiteY1" fmla="*/ 229248 h 334643"/>
              <a:gd name="connsiteX2" fmla="*/ 209564 w 5435242"/>
              <a:gd name="connsiteY2" fmla="*/ 219723 h 334643"/>
              <a:gd name="connsiteX3" fmla="*/ 466739 w 5435242"/>
              <a:gd name="connsiteY3" fmla="*/ 248298 h 334643"/>
              <a:gd name="connsiteX4" fmla="*/ 704864 w 5435242"/>
              <a:gd name="connsiteY4" fmla="*/ 248298 h 334643"/>
              <a:gd name="connsiteX5" fmla="*/ 952514 w 5435242"/>
              <a:gd name="connsiteY5" fmla="*/ 286398 h 334643"/>
              <a:gd name="connsiteX6" fmla="*/ 1238264 w 5435242"/>
              <a:gd name="connsiteY6" fmla="*/ 257823 h 334643"/>
              <a:gd name="connsiteX7" fmla="*/ 1638314 w 5435242"/>
              <a:gd name="connsiteY7" fmla="*/ 334023 h 334643"/>
              <a:gd name="connsiteX8" fmla="*/ 2133614 w 5435242"/>
              <a:gd name="connsiteY8" fmla="*/ 295923 h 334643"/>
              <a:gd name="connsiteX9" fmla="*/ 2628914 w 5435242"/>
              <a:gd name="connsiteY9" fmla="*/ 267348 h 334643"/>
              <a:gd name="connsiteX10" fmla="*/ 3095639 w 5435242"/>
              <a:gd name="connsiteY10" fmla="*/ 324498 h 334643"/>
              <a:gd name="connsiteX11" fmla="*/ 3609989 w 5435242"/>
              <a:gd name="connsiteY11" fmla="*/ 248298 h 334643"/>
              <a:gd name="connsiteX12" fmla="*/ 4114814 w 5435242"/>
              <a:gd name="connsiteY12" fmla="*/ 276873 h 334643"/>
              <a:gd name="connsiteX13" fmla="*/ 4562489 w 5435242"/>
              <a:gd name="connsiteY13" fmla="*/ 229248 h 334643"/>
              <a:gd name="connsiteX14" fmla="*/ 4981589 w 5435242"/>
              <a:gd name="connsiteY14" fmla="*/ 305448 h 334643"/>
              <a:gd name="connsiteX15" fmla="*/ 5257814 w 5435242"/>
              <a:gd name="connsiteY15" fmla="*/ 257823 h 334643"/>
              <a:gd name="connsiteX16" fmla="*/ 5419739 w 5435242"/>
              <a:gd name="connsiteY16" fmla="*/ 219723 h 334643"/>
              <a:gd name="connsiteX17" fmla="*/ 5400689 w 5435242"/>
              <a:gd name="connsiteY17" fmla="*/ 38748 h 334643"/>
              <a:gd name="connsiteX18" fmla="*/ 5172089 w 5435242"/>
              <a:gd name="connsiteY18" fmla="*/ 19698 h 334643"/>
              <a:gd name="connsiteX19" fmla="*/ 4829189 w 5435242"/>
              <a:gd name="connsiteY19" fmla="*/ 76848 h 334643"/>
              <a:gd name="connsiteX20" fmla="*/ 4495814 w 5435242"/>
              <a:gd name="connsiteY20" fmla="*/ 38748 h 334643"/>
              <a:gd name="connsiteX21" fmla="*/ 4010039 w 5435242"/>
              <a:gd name="connsiteY21" fmla="*/ 124473 h 334643"/>
              <a:gd name="connsiteX22" fmla="*/ 3629039 w 5435242"/>
              <a:gd name="connsiteY22" fmla="*/ 124473 h 334643"/>
              <a:gd name="connsiteX23" fmla="*/ 3352814 w 5435242"/>
              <a:gd name="connsiteY23" fmla="*/ 86373 h 334643"/>
              <a:gd name="connsiteX24" fmla="*/ 2905139 w 5435242"/>
              <a:gd name="connsiteY24" fmla="*/ 124473 h 334643"/>
              <a:gd name="connsiteX25" fmla="*/ 2447939 w 5435242"/>
              <a:gd name="connsiteY25" fmla="*/ 114948 h 334643"/>
              <a:gd name="connsiteX26" fmla="*/ 1885964 w 5435242"/>
              <a:gd name="connsiteY26" fmla="*/ 95898 h 334643"/>
              <a:gd name="connsiteX27" fmla="*/ 1381139 w 5435242"/>
              <a:gd name="connsiteY27" fmla="*/ 105423 h 334643"/>
              <a:gd name="connsiteX28" fmla="*/ 876314 w 5435242"/>
              <a:gd name="connsiteY28" fmla="*/ 648 h 334643"/>
              <a:gd name="connsiteX29" fmla="*/ 457214 w 5435242"/>
              <a:gd name="connsiteY29" fmla="*/ 95898 h 334643"/>
              <a:gd name="connsiteX30" fmla="*/ 219089 w 5435242"/>
              <a:gd name="connsiteY30" fmla="*/ 38748 h 334643"/>
              <a:gd name="connsiteX0" fmla="*/ 219089 w 5435242"/>
              <a:gd name="connsiteY0" fmla="*/ 38748 h 334643"/>
              <a:gd name="connsiteX1" fmla="*/ 14 w 5435242"/>
              <a:gd name="connsiteY1" fmla="*/ 229248 h 334643"/>
              <a:gd name="connsiteX2" fmla="*/ 209564 w 5435242"/>
              <a:gd name="connsiteY2" fmla="*/ 219723 h 334643"/>
              <a:gd name="connsiteX3" fmla="*/ 466739 w 5435242"/>
              <a:gd name="connsiteY3" fmla="*/ 248298 h 334643"/>
              <a:gd name="connsiteX4" fmla="*/ 704864 w 5435242"/>
              <a:gd name="connsiteY4" fmla="*/ 248298 h 334643"/>
              <a:gd name="connsiteX5" fmla="*/ 952514 w 5435242"/>
              <a:gd name="connsiteY5" fmla="*/ 286398 h 334643"/>
              <a:gd name="connsiteX6" fmla="*/ 1238264 w 5435242"/>
              <a:gd name="connsiteY6" fmla="*/ 257823 h 334643"/>
              <a:gd name="connsiteX7" fmla="*/ 1638314 w 5435242"/>
              <a:gd name="connsiteY7" fmla="*/ 334023 h 334643"/>
              <a:gd name="connsiteX8" fmla="*/ 2133614 w 5435242"/>
              <a:gd name="connsiteY8" fmla="*/ 295923 h 334643"/>
              <a:gd name="connsiteX9" fmla="*/ 2628914 w 5435242"/>
              <a:gd name="connsiteY9" fmla="*/ 267348 h 334643"/>
              <a:gd name="connsiteX10" fmla="*/ 3095639 w 5435242"/>
              <a:gd name="connsiteY10" fmla="*/ 324498 h 334643"/>
              <a:gd name="connsiteX11" fmla="*/ 3609989 w 5435242"/>
              <a:gd name="connsiteY11" fmla="*/ 248298 h 334643"/>
              <a:gd name="connsiteX12" fmla="*/ 4114814 w 5435242"/>
              <a:gd name="connsiteY12" fmla="*/ 276873 h 334643"/>
              <a:gd name="connsiteX13" fmla="*/ 4562489 w 5435242"/>
              <a:gd name="connsiteY13" fmla="*/ 229248 h 334643"/>
              <a:gd name="connsiteX14" fmla="*/ 4981589 w 5435242"/>
              <a:gd name="connsiteY14" fmla="*/ 305448 h 334643"/>
              <a:gd name="connsiteX15" fmla="*/ 5257814 w 5435242"/>
              <a:gd name="connsiteY15" fmla="*/ 257823 h 334643"/>
              <a:gd name="connsiteX16" fmla="*/ 5419739 w 5435242"/>
              <a:gd name="connsiteY16" fmla="*/ 219723 h 334643"/>
              <a:gd name="connsiteX17" fmla="*/ 5400689 w 5435242"/>
              <a:gd name="connsiteY17" fmla="*/ 38748 h 334643"/>
              <a:gd name="connsiteX18" fmla="*/ 5172089 w 5435242"/>
              <a:gd name="connsiteY18" fmla="*/ 19698 h 334643"/>
              <a:gd name="connsiteX19" fmla="*/ 4829189 w 5435242"/>
              <a:gd name="connsiteY19" fmla="*/ 76848 h 334643"/>
              <a:gd name="connsiteX20" fmla="*/ 4495814 w 5435242"/>
              <a:gd name="connsiteY20" fmla="*/ 38748 h 334643"/>
              <a:gd name="connsiteX21" fmla="*/ 3990989 w 5435242"/>
              <a:gd name="connsiteY21" fmla="*/ 76848 h 334643"/>
              <a:gd name="connsiteX22" fmla="*/ 3629039 w 5435242"/>
              <a:gd name="connsiteY22" fmla="*/ 124473 h 334643"/>
              <a:gd name="connsiteX23" fmla="*/ 3352814 w 5435242"/>
              <a:gd name="connsiteY23" fmla="*/ 86373 h 334643"/>
              <a:gd name="connsiteX24" fmla="*/ 2905139 w 5435242"/>
              <a:gd name="connsiteY24" fmla="*/ 124473 h 334643"/>
              <a:gd name="connsiteX25" fmla="*/ 2447939 w 5435242"/>
              <a:gd name="connsiteY25" fmla="*/ 114948 h 334643"/>
              <a:gd name="connsiteX26" fmla="*/ 1885964 w 5435242"/>
              <a:gd name="connsiteY26" fmla="*/ 95898 h 334643"/>
              <a:gd name="connsiteX27" fmla="*/ 1381139 w 5435242"/>
              <a:gd name="connsiteY27" fmla="*/ 105423 h 334643"/>
              <a:gd name="connsiteX28" fmla="*/ 876314 w 5435242"/>
              <a:gd name="connsiteY28" fmla="*/ 648 h 334643"/>
              <a:gd name="connsiteX29" fmla="*/ 457214 w 5435242"/>
              <a:gd name="connsiteY29" fmla="*/ 95898 h 334643"/>
              <a:gd name="connsiteX30" fmla="*/ 219089 w 5435242"/>
              <a:gd name="connsiteY30" fmla="*/ 38748 h 334643"/>
              <a:gd name="connsiteX0" fmla="*/ 219089 w 5435242"/>
              <a:gd name="connsiteY0" fmla="*/ 38748 h 334643"/>
              <a:gd name="connsiteX1" fmla="*/ 14 w 5435242"/>
              <a:gd name="connsiteY1" fmla="*/ 229248 h 334643"/>
              <a:gd name="connsiteX2" fmla="*/ 209564 w 5435242"/>
              <a:gd name="connsiteY2" fmla="*/ 219723 h 334643"/>
              <a:gd name="connsiteX3" fmla="*/ 466739 w 5435242"/>
              <a:gd name="connsiteY3" fmla="*/ 248298 h 334643"/>
              <a:gd name="connsiteX4" fmla="*/ 704864 w 5435242"/>
              <a:gd name="connsiteY4" fmla="*/ 248298 h 334643"/>
              <a:gd name="connsiteX5" fmla="*/ 952514 w 5435242"/>
              <a:gd name="connsiteY5" fmla="*/ 286398 h 334643"/>
              <a:gd name="connsiteX6" fmla="*/ 1238264 w 5435242"/>
              <a:gd name="connsiteY6" fmla="*/ 257823 h 334643"/>
              <a:gd name="connsiteX7" fmla="*/ 1638314 w 5435242"/>
              <a:gd name="connsiteY7" fmla="*/ 334023 h 334643"/>
              <a:gd name="connsiteX8" fmla="*/ 2133614 w 5435242"/>
              <a:gd name="connsiteY8" fmla="*/ 295923 h 334643"/>
              <a:gd name="connsiteX9" fmla="*/ 2628914 w 5435242"/>
              <a:gd name="connsiteY9" fmla="*/ 267348 h 334643"/>
              <a:gd name="connsiteX10" fmla="*/ 3095639 w 5435242"/>
              <a:gd name="connsiteY10" fmla="*/ 324498 h 334643"/>
              <a:gd name="connsiteX11" fmla="*/ 3609989 w 5435242"/>
              <a:gd name="connsiteY11" fmla="*/ 248298 h 334643"/>
              <a:gd name="connsiteX12" fmla="*/ 4114814 w 5435242"/>
              <a:gd name="connsiteY12" fmla="*/ 276873 h 334643"/>
              <a:gd name="connsiteX13" fmla="*/ 4562489 w 5435242"/>
              <a:gd name="connsiteY13" fmla="*/ 229248 h 334643"/>
              <a:gd name="connsiteX14" fmla="*/ 4981589 w 5435242"/>
              <a:gd name="connsiteY14" fmla="*/ 305448 h 334643"/>
              <a:gd name="connsiteX15" fmla="*/ 5257814 w 5435242"/>
              <a:gd name="connsiteY15" fmla="*/ 257823 h 334643"/>
              <a:gd name="connsiteX16" fmla="*/ 5419739 w 5435242"/>
              <a:gd name="connsiteY16" fmla="*/ 219723 h 334643"/>
              <a:gd name="connsiteX17" fmla="*/ 5400689 w 5435242"/>
              <a:gd name="connsiteY17" fmla="*/ 38748 h 334643"/>
              <a:gd name="connsiteX18" fmla="*/ 5172089 w 5435242"/>
              <a:gd name="connsiteY18" fmla="*/ 19698 h 334643"/>
              <a:gd name="connsiteX19" fmla="*/ 4829189 w 5435242"/>
              <a:gd name="connsiteY19" fmla="*/ 76848 h 334643"/>
              <a:gd name="connsiteX20" fmla="*/ 4495814 w 5435242"/>
              <a:gd name="connsiteY20" fmla="*/ 38748 h 334643"/>
              <a:gd name="connsiteX21" fmla="*/ 3990989 w 5435242"/>
              <a:gd name="connsiteY21" fmla="*/ 76848 h 334643"/>
              <a:gd name="connsiteX22" fmla="*/ 3629039 w 5435242"/>
              <a:gd name="connsiteY22" fmla="*/ 124473 h 334643"/>
              <a:gd name="connsiteX23" fmla="*/ 3352814 w 5435242"/>
              <a:gd name="connsiteY23" fmla="*/ 86373 h 334643"/>
              <a:gd name="connsiteX24" fmla="*/ 2905139 w 5435242"/>
              <a:gd name="connsiteY24" fmla="*/ 124473 h 334643"/>
              <a:gd name="connsiteX25" fmla="*/ 2447939 w 5435242"/>
              <a:gd name="connsiteY25" fmla="*/ 114948 h 334643"/>
              <a:gd name="connsiteX26" fmla="*/ 1885964 w 5435242"/>
              <a:gd name="connsiteY26" fmla="*/ 95898 h 334643"/>
              <a:gd name="connsiteX27" fmla="*/ 1452953 w 5435242"/>
              <a:gd name="connsiteY27" fmla="*/ 54355 h 334643"/>
              <a:gd name="connsiteX28" fmla="*/ 1381139 w 5435242"/>
              <a:gd name="connsiteY28" fmla="*/ 105423 h 334643"/>
              <a:gd name="connsiteX29" fmla="*/ 876314 w 5435242"/>
              <a:gd name="connsiteY29" fmla="*/ 648 h 334643"/>
              <a:gd name="connsiteX30" fmla="*/ 457214 w 5435242"/>
              <a:gd name="connsiteY30" fmla="*/ 95898 h 334643"/>
              <a:gd name="connsiteX31" fmla="*/ 219089 w 5435242"/>
              <a:gd name="connsiteY31" fmla="*/ 38748 h 334643"/>
              <a:gd name="connsiteX0" fmla="*/ 219089 w 5435242"/>
              <a:gd name="connsiteY0" fmla="*/ 38100 h 333995"/>
              <a:gd name="connsiteX1" fmla="*/ 14 w 5435242"/>
              <a:gd name="connsiteY1" fmla="*/ 228600 h 333995"/>
              <a:gd name="connsiteX2" fmla="*/ 209564 w 5435242"/>
              <a:gd name="connsiteY2" fmla="*/ 219075 h 333995"/>
              <a:gd name="connsiteX3" fmla="*/ 466739 w 5435242"/>
              <a:gd name="connsiteY3" fmla="*/ 247650 h 333995"/>
              <a:gd name="connsiteX4" fmla="*/ 704864 w 5435242"/>
              <a:gd name="connsiteY4" fmla="*/ 247650 h 333995"/>
              <a:gd name="connsiteX5" fmla="*/ 952514 w 5435242"/>
              <a:gd name="connsiteY5" fmla="*/ 285750 h 333995"/>
              <a:gd name="connsiteX6" fmla="*/ 1238264 w 5435242"/>
              <a:gd name="connsiteY6" fmla="*/ 257175 h 333995"/>
              <a:gd name="connsiteX7" fmla="*/ 1638314 w 5435242"/>
              <a:gd name="connsiteY7" fmla="*/ 333375 h 333995"/>
              <a:gd name="connsiteX8" fmla="*/ 2133614 w 5435242"/>
              <a:gd name="connsiteY8" fmla="*/ 295275 h 333995"/>
              <a:gd name="connsiteX9" fmla="*/ 2628914 w 5435242"/>
              <a:gd name="connsiteY9" fmla="*/ 266700 h 333995"/>
              <a:gd name="connsiteX10" fmla="*/ 3095639 w 5435242"/>
              <a:gd name="connsiteY10" fmla="*/ 323850 h 333995"/>
              <a:gd name="connsiteX11" fmla="*/ 3609989 w 5435242"/>
              <a:gd name="connsiteY11" fmla="*/ 247650 h 333995"/>
              <a:gd name="connsiteX12" fmla="*/ 4114814 w 5435242"/>
              <a:gd name="connsiteY12" fmla="*/ 276225 h 333995"/>
              <a:gd name="connsiteX13" fmla="*/ 4562489 w 5435242"/>
              <a:gd name="connsiteY13" fmla="*/ 228600 h 333995"/>
              <a:gd name="connsiteX14" fmla="*/ 4981589 w 5435242"/>
              <a:gd name="connsiteY14" fmla="*/ 304800 h 333995"/>
              <a:gd name="connsiteX15" fmla="*/ 5257814 w 5435242"/>
              <a:gd name="connsiteY15" fmla="*/ 257175 h 333995"/>
              <a:gd name="connsiteX16" fmla="*/ 5419739 w 5435242"/>
              <a:gd name="connsiteY16" fmla="*/ 219075 h 333995"/>
              <a:gd name="connsiteX17" fmla="*/ 5400689 w 5435242"/>
              <a:gd name="connsiteY17" fmla="*/ 38100 h 333995"/>
              <a:gd name="connsiteX18" fmla="*/ 5172089 w 5435242"/>
              <a:gd name="connsiteY18" fmla="*/ 19050 h 333995"/>
              <a:gd name="connsiteX19" fmla="*/ 4829189 w 5435242"/>
              <a:gd name="connsiteY19" fmla="*/ 76200 h 333995"/>
              <a:gd name="connsiteX20" fmla="*/ 4495814 w 5435242"/>
              <a:gd name="connsiteY20" fmla="*/ 38100 h 333995"/>
              <a:gd name="connsiteX21" fmla="*/ 3990989 w 5435242"/>
              <a:gd name="connsiteY21" fmla="*/ 76200 h 333995"/>
              <a:gd name="connsiteX22" fmla="*/ 3629039 w 5435242"/>
              <a:gd name="connsiteY22" fmla="*/ 123825 h 333995"/>
              <a:gd name="connsiteX23" fmla="*/ 3352814 w 5435242"/>
              <a:gd name="connsiteY23" fmla="*/ 85725 h 333995"/>
              <a:gd name="connsiteX24" fmla="*/ 2905139 w 5435242"/>
              <a:gd name="connsiteY24" fmla="*/ 123825 h 333995"/>
              <a:gd name="connsiteX25" fmla="*/ 2447939 w 5435242"/>
              <a:gd name="connsiteY25" fmla="*/ 114300 h 333995"/>
              <a:gd name="connsiteX26" fmla="*/ 1885964 w 5435242"/>
              <a:gd name="connsiteY26" fmla="*/ 95250 h 333995"/>
              <a:gd name="connsiteX27" fmla="*/ 1452953 w 5435242"/>
              <a:gd name="connsiteY27" fmla="*/ 53707 h 333995"/>
              <a:gd name="connsiteX28" fmla="*/ 1381139 w 5435242"/>
              <a:gd name="connsiteY28" fmla="*/ 104775 h 333995"/>
              <a:gd name="connsiteX29" fmla="*/ 876314 w 5435242"/>
              <a:gd name="connsiteY29" fmla="*/ 0 h 333995"/>
              <a:gd name="connsiteX30" fmla="*/ 447689 w 5435242"/>
              <a:gd name="connsiteY30" fmla="*/ 28575 h 333995"/>
              <a:gd name="connsiteX31" fmla="*/ 219089 w 5435242"/>
              <a:gd name="connsiteY31" fmla="*/ 38100 h 333995"/>
              <a:gd name="connsiteX0" fmla="*/ 209565 w 5425718"/>
              <a:gd name="connsiteY0" fmla="*/ 38100 h 333995"/>
              <a:gd name="connsiteX1" fmla="*/ 15 w 5425718"/>
              <a:gd name="connsiteY1" fmla="*/ 95250 h 333995"/>
              <a:gd name="connsiteX2" fmla="*/ 200040 w 5425718"/>
              <a:gd name="connsiteY2" fmla="*/ 219075 h 333995"/>
              <a:gd name="connsiteX3" fmla="*/ 457215 w 5425718"/>
              <a:gd name="connsiteY3" fmla="*/ 247650 h 333995"/>
              <a:gd name="connsiteX4" fmla="*/ 695340 w 5425718"/>
              <a:gd name="connsiteY4" fmla="*/ 247650 h 333995"/>
              <a:gd name="connsiteX5" fmla="*/ 942990 w 5425718"/>
              <a:gd name="connsiteY5" fmla="*/ 285750 h 333995"/>
              <a:gd name="connsiteX6" fmla="*/ 1228740 w 5425718"/>
              <a:gd name="connsiteY6" fmla="*/ 257175 h 333995"/>
              <a:gd name="connsiteX7" fmla="*/ 1628790 w 5425718"/>
              <a:gd name="connsiteY7" fmla="*/ 333375 h 333995"/>
              <a:gd name="connsiteX8" fmla="*/ 2124090 w 5425718"/>
              <a:gd name="connsiteY8" fmla="*/ 295275 h 333995"/>
              <a:gd name="connsiteX9" fmla="*/ 2619390 w 5425718"/>
              <a:gd name="connsiteY9" fmla="*/ 266700 h 333995"/>
              <a:gd name="connsiteX10" fmla="*/ 3086115 w 5425718"/>
              <a:gd name="connsiteY10" fmla="*/ 323850 h 333995"/>
              <a:gd name="connsiteX11" fmla="*/ 3600465 w 5425718"/>
              <a:gd name="connsiteY11" fmla="*/ 247650 h 333995"/>
              <a:gd name="connsiteX12" fmla="*/ 4105290 w 5425718"/>
              <a:gd name="connsiteY12" fmla="*/ 276225 h 333995"/>
              <a:gd name="connsiteX13" fmla="*/ 4552965 w 5425718"/>
              <a:gd name="connsiteY13" fmla="*/ 228600 h 333995"/>
              <a:gd name="connsiteX14" fmla="*/ 4972065 w 5425718"/>
              <a:gd name="connsiteY14" fmla="*/ 304800 h 333995"/>
              <a:gd name="connsiteX15" fmla="*/ 5248290 w 5425718"/>
              <a:gd name="connsiteY15" fmla="*/ 257175 h 333995"/>
              <a:gd name="connsiteX16" fmla="*/ 5410215 w 5425718"/>
              <a:gd name="connsiteY16" fmla="*/ 219075 h 333995"/>
              <a:gd name="connsiteX17" fmla="*/ 5391165 w 5425718"/>
              <a:gd name="connsiteY17" fmla="*/ 38100 h 333995"/>
              <a:gd name="connsiteX18" fmla="*/ 5162565 w 5425718"/>
              <a:gd name="connsiteY18" fmla="*/ 19050 h 333995"/>
              <a:gd name="connsiteX19" fmla="*/ 4819665 w 5425718"/>
              <a:gd name="connsiteY19" fmla="*/ 76200 h 333995"/>
              <a:gd name="connsiteX20" fmla="*/ 4486290 w 5425718"/>
              <a:gd name="connsiteY20" fmla="*/ 38100 h 333995"/>
              <a:gd name="connsiteX21" fmla="*/ 3981465 w 5425718"/>
              <a:gd name="connsiteY21" fmla="*/ 76200 h 333995"/>
              <a:gd name="connsiteX22" fmla="*/ 3619515 w 5425718"/>
              <a:gd name="connsiteY22" fmla="*/ 123825 h 333995"/>
              <a:gd name="connsiteX23" fmla="*/ 3343290 w 5425718"/>
              <a:gd name="connsiteY23" fmla="*/ 85725 h 333995"/>
              <a:gd name="connsiteX24" fmla="*/ 2895615 w 5425718"/>
              <a:gd name="connsiteY24" fmla="*/ 123825 h 333995"/>
              <a:gd name="connsiteX25" fmla="*/ 2438415 w 5425718"/>
              <a:gd name="connsiteY25" fmla="*/ 114300 h 333995"/>
              <a:gd name="connsiteX26" fmla="*/ 1876440 w 5425718"/>
              <a:gd name="connsiteY26" fmla="*/ 95250 h 333995"/>
              <a:gd name="connsiteX27" fmla="*/ 1443429 w 5425718"/>
              <a:gd name="connsiteY27" fmla="*/ 53707 h 333995"/>
              <a:gd name="connsiteX28" fmla="*/ 1371615 w 5425718"/>
              <a:gd name="connsiteY28" fmla="*/ 104775 h 333995"/>
              <a:gd name="connsiteX29" fmla="*/ 866790 w 5425718"/>
              <a:gd name="connsiteY29" fmla="*/ 0 h 333995"/>
              <a:gd name="connsiteX30" fmla="*/ 438165 w 5425718"/>
              <a:gd name="connsiteY30" fmla="*/ 28575 h 333995"/>
              <a:gd name="connsiteX31" fmla="*/ 209565 w 5425718"/>
              <a:gd name="connsiteY31" fmla="*/ 38100 h 333995"/>
              <a:gd name="connsiteX0" fmla="*/ 211742 w 5427895"/>
              <a:gd name="connsiteY0" fmla="*/ 38100 h 333995"/>
              <a:gd name="connsiteX1" fmla="*/ 102581 w 5427895"/>
              <a:gd name="connsiteY1" fmla="*/ 53529 h 333995"/>
              <a:gd name="connsiteX2" fmla="*/ 2192 w 5427895"/>
              <a:gd name="connsiteY2" fmla="*/ 95250 h 333995"/>
              <a:gd name="connsiteX3" fmla="*/ 202217 w 5427895"/>
              <a:gd name="connsiteY3" fmla="*/ 219075 h 333995"/>
              <a:gd name="connsiteX4" fmla="*/ 459392 w 5427895"/>
              <a:gd name="connsiteY4" fmla="*/ 247650 h 333995"/>
              <a:gd name="connsiteX5" fmla="*/ 697517 w 5427895"/>
              <a:gd name="connsiteY5" fmla="*/ 247650 h 333995"/>
              <a:gd name="connsiteX6" fmla="*/ 945167 w 5427895"/>
              <a:gd name="connsiteY6" fmla="*/ 285750 h 333995"/>
              <a:gd name="connsiteX7" fmla="*/ 1230917 w 5427895"/>
              <a:gd name="connsiteY7" fmla="*/ 257175 h 333995"/>
              <a:gd name="connsiteX8" fmla="*/ 1630967 w 5427895"/>
              <a:gd name="connsiteY8" fmla="*/ 333375 h 333995"/>
              <a:gd name="connsiteX9" fmla="*/ 2126267 w 5427895"/>
              <a:gd name="connsiteY9" fmla="*/ 295275 h 333995"/>
              <a:gd name="connsiteX10" fmla="*/ 2621567 w 5427895"/>
              <a:gd name="connsiteY10" fmla="*/ 266700 h 333995"/>
              <a:gd name="connsiteX11" fmla="*/ 3088292 w 5427895"/>
              <a:gd name="connsiteY11" fmla="*/ 323850 h 333995"/>
              <a:gd name="connsiteX12" fmla="*/ 3602642 w 5427895"/>
              <a:gd name="connsiteY12" fmla="*/ 247650 h 333995"/>
              <a:gd name="connsiteX13" fmla="*/ 4107467 w 5427895"/>
              <a:gd name="connsiteY13" fmla="*/ 276225 h 333995"/>
              <a:gd name="connsiteX14" fmla="*/ 4555142 w 5427895"/>
              <a:gd name="connsiteY14" fmla="*/ 228600 h 333995"/>
              <a:gd name="connsiteX15" fmla="*/ 4974242 w 5427895"/>
              <a:gd name="connsiteY15" fmla="*/ 304800 h 333995"/>
              <a:gd name="connsiteX16" fmla="*/ 5250467 w 5427895"/>
              <a:gd name="connsiteY16" fmla="*/ 257175 h 333995"/>
              <a:gd name="connsiteX17" fmla="*/ 5412392 w 5427895"/>
              <a:gd name="connsiteY17" fmla="*/ 219075 h 333995"/>
              <a:gd name="connsiteX18" fmla="*/ 5393342 w 5427895"/>
              <a:gd name="connsiteY18" fmla="*/ 38100 h 333995"/>
              <a:gd name="connsiteX19" fmla="*/ 5164742 w 5427895"/>
              <a:gd name="connsiteY19" fmla="*/ 19050 h 333995"/>
              <a:gd name="connsiteX20" fmla="*/ 4821842 w 5427895"/>
              <a:gd name="connsiteY20" fmla="*/ 76200 h 333995"/>
              <a:gd name="connsiteX21" fmla="*/ 4488467 w 5427895"/>
              <a:gd name="connsiteY21" fmla="*/ 38100 h 333995"/>
              <a:gd name="connsiteX22" fmla="*/ 3983642 w 5427895"/>
              <a:gd name="connsiteY22" fmla="*/ 76200 h 333995"/>
              <a:gd name="connsiteX23" fmla="*/ 3621692 w 5427895"/>
              <a:gd name="connsiteY23" fmla="*/ 123825 h 333995"/>
              <a:gd name="connsiteX24" fmla="*/ 3345467 w 5427895"/>
              <a:gd name="connsiteY24" fmla="*/ 85725 h 333995"/>
              <a:gd name="connsiteX25" fmla="*/ 2897792 w 5427895"/>
              <a:gd name="connsiteY25" fmla="*/ 123825 h 333995"/>
              <a:gd name="connsiteX26" fmla="*/ 2440592 w 5427895"/>
              <a:gd name="connsiteY26" fmla="*/ 114300 h 333995"/>
              <a:gd name="connsiteX27" fmla="*/ 1878617 w 5427895"/>
              <a:gd name="connsiteY27" fmla="*/ 95250 h 333995"/>
              <a:gd name="connsiteX28" fmla="*/ 1445606 w 5427895"/>
              <a:gd name="connsiteY28" fmla="*/ 53707 h 333995"/>
              <a:gd name="connsiteX29" fmla="*/ 1373792 w 5427895"/>
              <a:gd name="connsiteY29" fmla="*/ 104775 h 333995"/>
              <a:gd name="connsiteX30" fmla="*/ 868967 w 5427895"/>
              <a:gd name="connsiteY30" fmla="*/ 0 h 333995"/>
              <a:gd name="connsiteX31" fmla="*/ 440342 w 5427895"/>
              <a:gd name="connsiteY31" fmla="*/ 28575 h 333995"/>
              <a:gd name="connsiteX32" fmla="*/ 211742 w 5427895"/>
              <a:gd name="connsiteY32" fmla="*/ 38100 h 333995"/>
              <a:gd name="connsiteX0" fmla="*/ 210806 w 5426959"/>
              <a:gd name="connsiteY0" fmla="*/ 90084 h 385979"/>
              <a:gd name="connsiteX1" fmla="*/ 120695 w 5426959"/>
              <a:gd name="connsiteY1" fmla="*/ 738 h 385979"/>
              <a:gd name="connsiteX2" fmla="*/ 1256 w 5426959"/>
              <a:gd name="connsiteY2" fmla="*/ 147234 h 385979"/>
              <a:gd name="connsiteX3" fmla="*/ 201281 w 5426959"/>
              <a:gd name="connsiteY3" fmla="*/ 271059 h 385979"/>
              <a:gd name="connsiteX4" fmla="*/ 458456 w 5426959"/>
              <a:gd name="connsiteY4" fmla="*/ 299634 h 385979"/>
              <a:gd name="connsiteX5" fmla="*/ 696581 w 5426959"/>
              <a:gd name="connsiteY5" fmla="*/ 299634 h 385979"/>
              <a:gd name="connsiteX6" fmla="*/ 944231 w 5426959"/>
              <a:gd name="connsiteY6" fmla="*/ 337734 h 385979"/>
              <a:gd name="connsiteX7" fmla="*/ 1229981 w 5426959"/>
              <a:gd name="connsiteY7" fmla="*/ 309159 h 385979"/>
              <a:gd name="connsiteX8" fmla="*/ 1630031 w 5426959"/>
              <a:gd name="connsiteY8" fmla="*/ 385359 h 385979"/>
              <a:gd name="connsiteX9" fmla="*/ 2125331 w 5426959"/>
              <a:gd name="connsiteY9" fmla="*/ 347259 h 385979"/>
              <a:gd name="connsiteX10" fmla="*/ 2620631 w 5426959"/>
              <a:gd name="connsiteY10" fmla="*/ 318684 h 385979"/>
              <a:gd name="connsiteX11" fmla="*/ 3087356 w 5426959"/>
              <a:gd name="connsiteY11" fmla="*/ 375834 h 385979"/>
              <a:gd name="connsiteX12" fmla="*/ 3601706 w 5426959"/>
              <a:gd name="connsiteY12" fmla="*/ 299634 h 385979"/>
              <a:gd name="connsiteX13" fmla="*/ 4106531 w 5426959"/>
              <a:gd name="connsiteY13" fmla="*/ 328209 h 385979"/>
              <a:gd name="connsiteX14" fmla="*/ 4554206 w 5426959"/>
              <a:gd name="connsiteY14" fmla="*/ 280584 h 385979"/>
              <a:gd name="connsiteX15" fmla="*/ 4973306 w 5426959"/>
              <a:gd name="connsiteY15" fmla="*/ 356784 h 385979"/>
              <a:gd name="connsiteX16" fmla="*/ 5249531 w 5426959"/>
              <a:gd name="connsiteY16" fmla="*/ 309159 h 385979"/>
              <a:gd name="connsiteX17" fmla="*/ 5411456 w 5426959"/>
              <a:gd name="connsiteY17" fmla="*/ 271059 h 385979"/>
              <a:gd name="connsiteX18" fmla="*/ 5392406 w 5426959"/>
              <a:gd name="connsiteY18" fmla="*/ 90084 h 385979"/>
              <a:gd name="connsiteX19" fmla="*/ 5163806 w 5426959"/>
              <a:gd name="connsiteY19" fmla="*/ 71034 h 385979"/>
              <a:gd name="connsiteX20" fmla="*/ 4820906 w 5426959"/>
              <a:gd name="connsiteY20" fmla="*/ 128184 h 385979"/>
              <a:gd name="connsiteX21" fmla="*/ 4487531 w 5426959"/>
              <a:gd name="connsiteY21" fmla="*/ 90084 h 385979"/>
              <a:gd name="connsiteX22" fmla="*/ 3982706 w 5426959"/>
              <a:gd name="connsiteY22" fmla="*/ 128184 h 385979"/>
              <a:gd name="connsiteX23" fmla="*/ 3620756 w 5426959"/>
              <a:gd name="connsiteY23" fmla="*/ 175809 h 385979"/>
              <a:gd name="connsiteX24" fmla="*/ 3344531 w 5426959"/>
              <a:gd name="connsiteY24" fmla="*/ 137709 h 385979"/>
              <a:gd name="connsiteX25" fmla="*/ 2896856 w 5426959"/>
              <a:gd name="connsiteY25" fmla="*/ 175809 h 385979"/>
              <a:gd name="connsiteX26" fmla="*/ 2439656 w 5426959"/>
              <a:gd name="connsiteY26" fmla="*/ 166284 h 385979"/>
              <a:gd name="connsiteX27" fmla="*/ 1877681 w 5426959"/>
              <a:gd name="connsiteY27" fmla="*/ 147234 h 385979"/>
              <a:gd name="connsiteX28" fmla="*/ 1444670 w 5426959"/>
              <a:gd name="connsiteY28" fmla="*/ 105691 h 385979"/>
              <a:gd name="connsiteX29" fmla="*/ 1372856 w 5426959"/>
              <a:gd name="connsiteY29" fmla="*/ 156759 h 385979"/>
              <a:gd name="connsiteX30" fmla="*/ 868031 w 5426959"/>
              <a:gd name="connsiteY30" fmla="*/ 51984 h 385979"/>
              <a:gd name="connsiteX31" fmla="*/ 439406 w 5426959"/>
              <a:gd name="connsiteY31" fmla="*/ 80559 h 385979"/>
              <a:gd name="connsiteX32" fmla="*/ 210806 w 5426959"/>
              <a:gd name="connsiteY32" fmla="*/ 90084 h 385979"/>
              <a:gd name="connsiteX0" fmla="*/ 258431 w 5426959"/>
              <a:gd name="connsiteY0" fmla="*/ 34111 h 387156"/>
              <a:gd name="connsiteX1" fmla="*/ 120695 w 5426959"/>
              <a:gd name="connsiteY1" fmla="*/ 1915 h 387156"/>
              <a:gd name="connsiteX2" fmla="*/ 1256 w 5426959"/>
              <a:gd name="connsiteY2" fmla="*/ 148411 h 387156"/>
              <a:gd name="connsiteX3" fmla="*/ 201281 w 5426959"/>
              <a:gd name="connsiteY3" fmla="*/ 272236 h 387156"/>
              <a:gd name="connsiteX4" fmla="*/ 458456 w 5426959"/>
              <a:gd name="connsiteY4" fmla="*/ 300811 h 387156"/>
              <a:gd name="connsiteX5" fmla="*/ 696581 w 5426959"/>
              <a:gd name="connsiteY5" fmla="*/ 300811 h 387156"/>
              <a:gd name="connsiteX6" fmla="*/ 944231 w 5426959"/>
              <a:gd name="connsiteY6" fmla="*/ 338911 h 387156"/>
              <a:gd name="connsiteX7" fmla="*/ 1229981 w 5426959"/>
              <a:gd name="connsiteY7" fmla="*/ 310336 h 387156"/>
              <a:gd name="connsiteX8" fmla="*/ 1630031 w 5426959"/>
              <a:gd name="connsiteY8" fmla="*/ 386536 h 387156"/>
              <a:gd name="connsiteX9" fmla="*/ 2125331 w 5426959"/>
              <a:gd name="connsiteY9" fmla="*/ 348436 h 387156"/>
              <a:gd name="connsiteX10" fmla="*/ 2620631 w 5426959"/>
              <a:gd name="connsiteY10" fmla="*/ 319861 h 387156"/>
              <a:gd name="connsiteX11" fmla="*/ 3087356 w 5426959"/>
              <a:gd name="connsiteY11" fmla="*/ 377011 h 387156"/>
              <a:gd name="connsiteX12" fmla="*/ 3601706 w 5426959"/>
              <a:gd name="connsiteY12" fmla="*/ 300811 h 387156"/>
              <a:gd name="connsiteX13" fmla="*/ 4106531 w 5426959"/>
              <a:gd name="connsiteY13" fmla="*/ 329386 h 387156"/>
              <a:gd name="connsiteX14" fmla="*/ 4554206 w 5426959"/>
              <a:gd name="connsiteY14" fmla="*/ 281761 h 387156"/>
              <a:gd name="connsiteX15" fmla="*/ 4973306 w 5426959"/>
              <a:gd name="connsiteY15" fmla="*/ 357961 h 387156"/>
              <a:gd name="connsiteX16" fmla="*/ 5249531 w 5426959"/>
              <a:gd name="connsiteY16" fmla="*/ 310336 h 387156"/>
              <a:gd name="connsiteX17" fmla="*/ 5411456 w 5426959"/>
              <a:gd name="connsiteY17" fmla="*/ 272236 h 387156"/>
              <a:gd name="connsiteX18" fmla="*/ 5392406 w 5426959"/>
              <a:gd name="connsiteY18" fmla="*/ 91261 h 387156"/>
              <a:gd name="connsiteX19" fmla="*/ 5163806 w 5426959"/>
              <a:gd name="connsiteY19" fmla="*/ 72211 h 387156"/>
              <a:gd name="connsiteX20" fmla="*/ 4820906 w 5426959"/>
              <a:gd name="connsiteY20" fmla="*/ 129361 h 387156"/>
              <a:gd name="connsiteX21" fmla="*/ 4487531 w 5426959"/>
              <a:gd name="connsiteY21" fmla="*/ 91261 h 387156"/>
              <a:gd name="connsiteX22" fmla="*/ 3982706 w 5426959"/>
              <a:gd name="connsiteY22" fmla="*/ 129361 h 387156"/>
              <a:gd name="connsiteX23" fmla="*/ 3620756 w 5426959"/>
              <a:gd name="connsiteY23" fmla="*/ 176986 h 387156"/>
              <a:gd name="connsiteX24" fmla="*/ 3344531 w 5426959"/>
              <a:gd name="connsiteY24" fmla="*/ 138886 h 387156"/>
              <a:gd name="connsiteX25" fmla="*/ 2896856 w 5426959"/>
              <a:gd name="connsiteY25" fmla="*/ 176986 h 387156"/>
              <a:gd name="connsiteX26" fmla="*/ 2439656 w 5426959"/>
              <a:gd name="connsiteY26" fmla="*/ 167461 h 387156"/>
              <a:gd name="connsiteX27" fmla="*/ 1877681 w 5426959"/>
              <a:gd name="connsiteY27" fmla="*/ 148411 h 387156"/>
              <a:gd name="connsiteX28" fmla="*/ 1444670 w 5426959"/>
              <a:gd name="connsiteY28" fmla="*/ 106868 h 387156"/>
              <a:gd name="connsiteX29" fmla="*/ 1372856 w 5426959"/>
              <a:gd name="connsiteY29" fmla="*/ 157936 h 387156"/>
              <a:gd name="connsiteX30" fmla="*/ 868031 w 5426959"/>
              <a:gd name="connsiteY30" fmla="*/ 53161 h 387156"/>
              <a:gd name="connsiteX31" fmla="*/ 439406 w 5426959"/>
              <a:gd name="connsiteY31" fmla="*/ 81736 h 387156"/>
              <a:gd name="connsiteX32" fmla="*/ 258431 w 5426959"/>
              <a:gd name="connsiteY32" fmla="*/ 34111 h 387156"/>
              <a:gd name="connsiteX0" fmla="*/ 169412 w 5337940"/>
              <a:gd name="connsiteY0" fmla="*/ 34111 h 387156"/>
              <a:gd name="connsiteX1" fmla="*/ 31676 w 5337940"/>
              <a:gd name="connsiteY1" fmla="*/ 1915 h 387156"/>
              <a:gd name="connsiteX2" fmla="*/ 7487 w 5337940"/>
              <a:gd name="connsiteY2" fmla="*/ 224611 h 387156"/>
              <a:gd name="connsiteX3" fmla="*/ 112262 w 5337940"/>
              <a:gd name="connsiteY3" fmla="*/ 272236 h 387156"/>
              <a:gd name="connsiteX4" fmla="*/ 369437 w 5337940"/>
              <a:gd name="connsiteY4" fmla="*/ 300811 h 387156"/>
              <a:gd name="connsiteX5" fmla="*/ 607562 w 5337940"/>
              <a:gd name="connsiteY5" fmla="*/ 300811 h 387156"/>
              <a:gd name="connsiteX6" fmla="*/ 855212 w 5337940"/>
              <a:gd name="connsiteY6" fmla="*/ 338911 h 387156"/>
              <a:gd name="connsiteX7" fmla="*/ 1140962 w 5337940"/>
              <a:gd name="connsiteY7" fmla="*/ 310336 h 387156"/>
              <a:gd name="connsiteX8" fmla="*/ 1541012 w 5337940"/>
              <a:gd name="connsiteY8" fmla="*/ 386536 h 387156"/>
              <a:gd name="connsiteX9" fmla="*/ 2036312 w 5337940"/>
              <a:gd name="connsiteY9" fmla="*/ 348436 h 387156"/>
              <a:gd name="connsiteX10" fmla="*/ 2531612 w 5337940"/>
              <a:gd name="connsiteY10" fmla="*/ 319861 h 387156"/>
              <a:gd name="connsiteX11" fmla="*/ 2998337 w 5337940"/>
              <a:gd name="connsiteY11" fmla="*/ 377011 h 387156"/>
              <a:gd name="connsiteX12" fmla="*/ 3512687 w 5337940"/>
              <a:gd name="connsiteY12" fmla="*/ 300811 h 387156"/>
              <a:gd name="connsiteX13" fmla="*/ 4017512 w 5337940"/>
              <a:gd name="connsiteY13" fmla="*/ 329386 h 387156"/>
              <a:gd name="connsiteX14" fmla="*/ 4465187 w 5337940"/>
              <a:gd name="connsiteY14" fmla="*/ 281761 h 387156"/>
              <a:gd name="connsiteX15" fmla="*/ 4884287 w 5337940"/>
              <a:gd name="connsiteY15" fmla="*/ 357961 h 387156"/>
              <a:gd name="connsiteX16" fmla="*/ 5160512 w 5337940"/>
              <a:gd name="connsiteY16" fmla="*/ 310336 h 387156"/>
              <a:gd name="connsiteX17" fmla="*/ 5322437 w 5337940"/>
              <a:gd name="connsiteY17" fmla="*/ 272236 h 387156"/>
              <a:gd name="connsiteX18" fmla="*/ 5303387 w 5337940"/>
              <a:gd name="connsiteY18" fmla="*/ 91261 h 387156"/>
              <a:gd name="connsiteX19" fmla="*/ 5074787 w 5337940"/>
              <a:gd name="connsiteY19" fmla="*/ 72211 h 387156"/>
              <a:gd name="connsiteX20" fmla="*/ 4731887 w 5337940"/>
              <a:gd name="connsiteY20" fmla="*/ 129361 h 387156"/>
              <a:gd name="connsiteX21" fmla="*/ 4398512 w 5337940"/>
              <a:gd name="connsiteY21" fmla="*/ 91261 h 387156"/>
              <a:gd name="connsiteX22" fmla="*/ 3893687 w 5337940"/>
              <a:gd name="connsiteY22" fmla="*/ 129361 h 387156"/>
              <a:gd name="connsiteX23" fmla="*/ 3531737 w 5337940"/>
              <a:gd name="connsiteY23" fmla="*/ 176986 h 387156"/>
              <a:gd name="connsiteX24" fmla="*/ 3255512 w 5337940"/>
              <a:gd name="connsiteY24" fmla="*/ 138886 h 387156"/>
              <a:gd name="connsiteX25" fmla="*/ 2807837 w 5337940"/>
              <a:gd name="connsiteY25" fmla="*/ 176986 h 387156"/>
              <a:gd name="connsiteX26" fmla="*/ 2350637 w 5337940"/>
              <a:gd name="connsiteY26" fmla="*/ 167461 h 387156"/>
              <a:gd name="connsiteX27" fmla="*/ 1788662 w 5337940"/>
              <a:gd name="connsiteY27" fmla="*/ 148411 h 387156"/>
              <a:gd name="connsiteX28" fmla="*/ 1355651 w 5337940"/>
              <a:gd name="connsiteY28" fmla="*/ 106868 h 387156"/>
              <a:gd name="connsiteX29" fmla="*/ 1283837 w 5337940"/>
              <a:gd name="connsiteY29" fmla="*/ 157936 h 387156"/>
              <a:gd name="connsiteX30" fmla="*/ 779012 w 5337940"/>
              <a:gd name="connsiteY30" fmla="*/ 53161 h 387156"/>
              <a:gd name="connsiteX31" fmla="*/ 350387 w 5337940"/>
              <a:gd name="connsiteY31" fmla="*/ 81736 h 387156"/>
              <a:gd name="connsiteX32" fmla="*/ 169412 w 5337940"/>
              <a:gd name="connsiteY32" fmla="*/ 34111 h 38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37940" h="387156">
                <a:moveTo>
                  <a:pt x="169412" y="34111"/>
                </a:moveTo>
                <a:cubicBezTo>
                  <a:pt x="116294" y="20808"/>
                  <a:pt x="66601" y="-7610"/>
                  <a:pt x="31676" y="1915"/>
                </a:cubicBezTo>
                <a:cubicBezTo>
                  <a:pt x="-3249" y="11440"/>
                  <a:pt x="-5944" y="179557"/>
                  <a:pt x="7487" y="224611"/>
                </a:cubicBezTo>
                <a:cubicBezTo>
                  <a:pt x="20918" y="269665"/>
                  <a:pt x="51937" y="259536"/>
                  <a:pt x="112262" y="272236"/>
                </a:cubicBezTo>
                <a:cubicBezTo>
                  <a:pt x="172587" y="284936"/>
                  <a:pt x="286887" y="296049"/>
                  <a:pt x="369437" y="300811"/>
                </a:cubicBezTo>
                <a:cubicBezTo>
                  <a:pt x="451987" y="305573"/>
                  <a:pt x="526600" y="294461"/>
                  <a:pt x="607562" y="300811"/>
                </a:cubicBezTo>
                <a:cubicBezTo>
                  <a:pt x="688524" y="307161"/>
                  <a:pt x="766312" y="337324"/>
                  <a:pt x="855212" y="338911"/>
                </a:cubicBezTo>
                <a:cubicBezTo>
                  <a:pt x="944112" y="340498"/>
                  <a:pt x="1026662" y="302399"/>
                  <a:pt x="1140962" y="310336"/>
                </a:cubicBezTo>
                <a:cubicBezTo>
                  <a:pt x="1255262" y="318273"/>
                  <a:pt x="1391787" y="380186"/>
                  <a:pt x="1541012" y="386536"/>
                </a:cubicBezTo>
                <a:cubicBezTo>
                  <a:pt x="1690237" y="392886"/>
                  <a:pt x="2036312" y="348436"/>
                  <a:pt x="2036312" y="348436"/>
                </a:cubicBezTo>
                <a:cubicBezTo>
                  <a:pt x="2201412" y="337323"/>
                  <a:pt x="2371275" y="315099"/>
                  <a:pt x="2531612" y="319861"/>
                </a:cubicBezTo>
                <a:cubicBezTo>
                  <a:pt x="2691949" y="324623"/>
                  <a:pt x="2834825" y="380186"/>
                  <a:pt x="2998337" y="377011"/>
                </a:cubicBezTo>
                <a:cubicBezTo>
                  <a:pt x="3161849" y="373836"/>
                  <a:pt x="3342825" y="308748"/>
                  <a:pt x="3512687" y="300811"/>
                </a:cubicBezTo>
                <a:cubicBezTo>
                  <a:pt x="3682549" y="292874"/>
                  <a:pt x="3858762" y="332561"/>
                  <a:pt x="4017512" y="329386"/>
                </a:cubicBezTo>
                <a:cubicBezTo>
                  <a:pt x="4176262" y="326211"/>
                  <a:pt x="4320725" y="276999"/>
                  <a:pt x="4465187" y="281761"/>
                </a:cubicBezTo>
                <a:cubicBezTo>
                  <a:pt x="4609649" y="286523"/>
                  <a:pt x="4768400" y="353199"/>
                  <a:pt x="4884287" y="357961"/>
                </a:cubicBezTo>
                <a:cubicBezTo>
                  <a:pt x="5000174" y="362723"/>
                  <a:pt x="5087487" y="324623"/>
                  <a:pt x="5160512" y="310336"/>
                </a:cubicBezTo>
                <a:cubicBezTo>
                  <a:pt x="5233537" y="296049"/>
                  <a:pt x="5298625" y="308748"/>
                  <a:pt x="5322437" y="272236"/>
                </a:cubicBezTo>
                <a:cubicBezTo>
                  <a:pt x="5346249" y="235724"/>
                  <a:pt x="5344662" y="124598"/>
                  <a:pt x="5303387" y="91261"/>
                </a:cubicBezTo>
                <a:cubicBezTo>
                  <a:pt x="5262112" y="57924"/>
                  <a:pt x="5170037" y="65861"/>
                  <a:pt x="5074787" y="72211"/>
                </a:cubicBezTo>
                <a:cubicBezTo>
                  <a:pt x="4979537" y="78561"/>
                  <a:pt x="4844599" y="126186"/>
                  <a:pt x="4731887" y="129361"/>
                </a:cubicBezTo>
                <a:cubicBezTo>
                  <a:pt x="4619175" y="132536"/>
                  <a:pt x="4538212" y="91261"/>
                  <a:pt x="4398512" y="91261"/>
                </a:cubicBezTo>
                <a:cubicBezTo>
                  <a:pt x="4258812" y="91261"/>
                  <a:pt x="4038149" y="115074"/>
                  <a:pt x="3893687" y="129361"/>
                </a:cubicBezTo>
                <a:cubicBezTo>
                  <a:pt x="3749225" y="143648"/>
                  <a:pt x="3638099" y="175399"/>
                  <a:pt x="3531737" y="176986"/>
                </a:cubicBezTo>
                <a:cubicBezTo>
                  <a:pt x="3425375" y="178573"/>
                  <a:pt x="3376162" y="138886"/>
                  <a:pt x="3255512" y="138886"/>
                </a:cubicBezTo>
                <a:cubicBezTo>
                  <a:pt x="3134862" y="138886"/>
                  <a:pt x="2958649" y="172224"/>
                  <a:pt x="2807837" y="176986"/>
                </a:cubicBezTo>
                <a:cubicBezTo>
                  <a:pt x="2657025" y="181748"/>
                  <a:pt x="2520499" y="172223"/>
                  <a:pt x="2350637" y="167461"/>
                </a:cubicBezTo>
                <a:cubicBezTo>
                  <a:pt x="2180775" y="162699"/>
                  <a:pt x="1954493" y="158510"/>
                  <a:pt x="1788662" y="148411"/>
                </a:cubicBezTo>
                <a:cubicBezTo>
                  <a:pt x="1622831" y="138312"/>
                  <a:pt x="1439789" y="105281"/>
                  <a:pt x="1355651" y="106868"/>
                </a:cubicBezTo>
                <a:cubicBezTo>
                  <a:pt x="1271514" y="108456"/>
                  <a:pt x="1379943" y="166887"/>
                  <a:pt x="1283837" y="157936"/>
                </a:cubicBezTo>
                <a:cubicBezTo>
                  <a:pt x="1187731" y="148985"/>
                  <a:pt x="932999" y="62686"/>
                  <a:pt x="779012" y="53161"/>
                </a:cubicBezTo>
                <a:cubicBezTo>
                  <a:pt x="636137" y="62686"/>
                  <a:pt x="451987" y="84911"/>
                  <a:pt x="350387" y="81736"/>
                </a:cubicBezTo>
                <a:cubicBezTo>
                  <a:pt x="248787" y="78561"/>
                  <a:pt x="222530" y="47414"/>
                  <a:pt x="169412" y="34111"/>
                </a:cubicBezTo>
                <a:close/>
              </a:path>
            </a:pathLst>
          </a:cu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Freeform 4"/>
          <p:cNvSpPr/>
          <p:nvPr/>
        </p:nvSpPr>
        <p:spPr>
          <a:xfrm>
            <a:off x="1470630" y="1089135"/>
            <a:ext cx="5428590" cy="918136"/>
          </a:xfrm>
          <a:custGeom>
            <a:avLst/>
            <a:gdLst>
              <a:gd name="connsiteX0" fmla="*/ 365808 w 5424420"/>
              <a:gd name="connsiteY0" fmla="*/ 285750 h 860986"/>
              <a:gd name="connsiteX1" fmla="*/ 70533 w 5424420"/>
              <a:gd name="connsiteY1" fmla="*/ 552450 h 860986"/>
              <a:gd name="connsiteX2" fmla="*/ 165783 w 5424420"/>
              <a:gd name="connsiteY2" fmla="*/ 742950 h 860986"/>
              <a:gd name="connsiteX3" fmla="*/ 1746933 w 5424420"/>
              <a:gd name="connsiteY3" fmla="*/ 838200 h 860986"/>
              <a:gd name="connsiteX4" fmla="*/ 3385233 w 5424420"/>
              <a:gd name="connsiteY4" fmla="*/ 857250 h 860986"/>
              <a:gd name="connsiteX5" fmla="*/ 5166408 w 5424420"/>
              <a:gd name="connsiteY5" fmla="*/ 781050 h 860986"/>
              <a:gd name="connsiteX6" fmla="*/ 5414058 w 5424420"/>
              <a:gd name="connsiteY6" fmla="*/ 781050 h 860986"/>
              <a:gd name="connsiteX7" fmla="*/ 5366433 w 5424420"/>
              <a:gd name="connsiteY7" fmla="*/ 561975 h 860986"/>
              <a:gd name="connsiteX8" fmla="*/ 5261658 w 5424420"/>
              <a:gd name="connsiteY8" fmla="*/ 285750 h 860986"/>
              <a:gd name="connsiteX9" fmla="*/ 5204508 w 5424420"/>
              <a:gd name="connsiteY9" fmla="*/ 161925 h 860986"/>
              <a:gd name="connsiteX10" fmla="*/ 4575858 w 5424420"/>
              <a:gd name="connsiteY10" fmla="*/ 142875 h 860986"/>
              <a:gd name="connsiteX11" fmla="*/ 3871008 w 5424420"/>
              <a:gd name="connsiteY11" fmla="*/ 142875 h 860986"/>
              <a:gd name="connsiteX12" fmla="*/ 3842433 w 5424420"/>
              <a:gd name="connsiteY12" fmla="*/ 0 h 860986"/>
              <a:gd name="connsiteX13" fmla="*/ 3842433 w 5424420"/>
              <a:gd name="connsiteY13" fmla="*/ 0 h 860986"/>
              <a:gd name="connsiteX0" fmla="*/ 357876 w 5416488"/>
              <a:gd name="connsiteY0" fmla="*/ 285750 h 860986"/>
              <a:gd name="connsiteX1" fmla="*/ 215001 w 5416488"/>
              <a:gd name="connsiteY1" fmla="*/ 371475 h 860986"/>
              <a:gd name="connsiteX2" fmla="*/ 62601 w 5416488"/>
              <a:gd name="connsiteY2" fmla="*/ 552450 h 860986"/>
              <a:gd name="connsiteX3" fmla="*/ 157851 w 5416488"/>
              <a:gd name="connsiteY3" fmla="*/ 742950 h 860986"/>
              <a:gd name="connsiteX4" fmla="*/ 1739001 w 5416488"/>
              <a:gd name="connsiteY4" fmla="*/ 838200 h 860986"/>
              <a:gd name="connsiteX5" fmla="*/ 3377301 w 5416488"/>
              <a:gd name="connsiteY5" fmla="*/ 857250 h 860986"/>
              <a:gd name="connsiteX6" fmla="*/ 5158476 w 5416488"/>
              <a:gd name="connsiteY6" fmla="*/ 781050 h 860986"/>
              <a:gd name="connsiteX7" fmla="*/ 5406126 w 5416488"/>
              <a:gd name="connsiteY7" fmla="*/ 781050 h 860986"/>
              <a:gd name="connsiteX8" fmla="*/ 5358501 w 5416488"/>
              <a:gd name="connsiteY8" fmla="*/ 561975 h 860986"/>
              <a:gd name="connsiteX9" fmla="*/ 5253726 w 5416488"/>
              <a:gd name="connsiteY9" fmla="*/ 285750 h 860986"/>
              <a:gd name="connsiteX10" fmla="*/ 5196576 w 5416488"/>
              <a:gd name="connsiteY10" fmla="*/ 161925 h 860986"/>
              <a:gd name="connsiteX11" fmla="*/ 4567926 w 5416488"/>
              <a:gd name="connsiteY11" fmla="*/ 142875 h 860986"/>
              <a:gd name="connsiteX12" fmla="*/ 3863076 w 5416488"/>
              <a:gd name="connsiteY12" fmla="*/ 142875 h 860986"/>
              <a:gd name="connsiteX13" fmla="*/ 3834501 w 5416488"/>
              <a:gd name="connsiteY13" fmla="*/ 0 h 860986"/>
              <a:gd name="connsiteX14" fmla="*/ 3834501 w 5416488"/>
              <a:gd name="connsiteY14" fmla="*/ 0 h 860986"/>
              <a:gd name="connsiteX0" fmla="*/ 757926 w 5416488"/>
              <a:gd name="connsiteY0" fmla="*/ 104775 h 860986"/>
              <a:gd name="connsiteX1" fmla="*/ 215001 w 5416488"/>
              <a:gd name="connsiteY1" fmla="*/ 371475 h 860986"/>
              <a:gd name="connsiteX2" fmla="*/ 62601 w 5416488"/>
              <a:gd name="connsiteY2" fmla="*/ 552450 h 860986"/>
              <a:gd name="connsiteX3" fmla="*/ 157851 w 5416488"/>
              <a:gd name="connsiteY3" fmla="*/ 742950 h 860986"/>
              <a:gd name="connsiteX4" fmla="*/ 1739001 w 5416488"/>
              <a:gd name="connsiteY4" fmla="*/ 838200 h 860986"/>
              <a:gd name="connsiteX5" fmla="*/ 3377301 w 5416488"/>
              <a:gd name="connsiteY5" fmla="*/ 857250 h 860986"/>
              <a:gd name="connsiteX6" fmla="*/ 5158476 w 5416488"/>
              <a:gd name="connsiteY6" fmla="*/ 781050 h 860986"/>
              <a:gd name="connsiteX7" fmla="*/ 5406126 w 5416488"/>
              <a:gd name="connsiteY7" fmla="*/ 781050 h 860986"/>
              <a:gd name="connsiteX8" fmla="*/ 5358501 w 5416488"/>
              <a:gd name="connsiteY8" fmla="*/ 561975 h 860986"/>
              <a:gd name="connsiteX9" fmla="*/ 5253726 w 5416488"/>
              <a:gd name="connsiteY9" fmla="*/ 285750 h 860986"/>
              <a:gd name="connsiteX10" fmla="*/ 5196576 w 5416488"/>
              <a:gd name="connsiteY10" fmla="*/ 161925 h 860986"/>
              <a:gd name="connsiteX11" fmla="*/ 4567926 w 5416488"/>
              <a:gd name="connsiteY11" fmla="*/ 142875 h 860986"/>
              <a:gd name="connsiteX12" fmla="*/ 3863076 w 5416488"/>
              <a:gd name="connsiteY12" fmla="*/ 142875 h 860986"/>
              <a:gd name="connsiteX13" fmla="*/ 3834501 w 5416488"/>
              <a:gd name="connsiteY13" fmla="*/ 0 h 860986"/>
              <a:gd name="connsiteX14" fmla="*/ 3834501 w 5416488"/>
              <a:gd name="connsiteY14" fmla="*/ 0 h 860986"/>
              <a:gd name="connsiteX0" fmla="*/ 757926 w 5416488"/>
              <a:gd name="connsiteY0" fmla="*/ 104775 h 860986"/>
              <a:gd name="connsiteX1" fmla="*/ 519801 w 5416488"/>
              <a:gd name="connsiteY1" fmla="*/ 200025 h 860986"/>
              <a:gd name="connsiteX2" fmla="*/ 215001 w 5416488"/>
              <a:gd name="connsiteY2" fmla="*/ 371475 h 860986"/>
              <a:gd name="connsiteX3" fmla="*/ 62601 w 5416488"/>
              <a:gd name="connsiteY3" fmla="*/ 552450 h 860986"/>
              <a:gd name="connsiteX4" fmla="*/ 157851 w 5416488"/>
              <a:gd name="connsiteY4" fmla="*/ 742950 h 860986"/>
              <a:gd name="connsiteX5" fmla="*/ 1739001 w 5416488"/>
              <a:gd name="connsiteY5" fmla="*/ 838200 h 860986"/>
              <a:gd name="connsiteX6" fmla="*/ 3377301 w 5416488"/>
              <a:gd name="connsiteY6" fmla="*/ 857250 h 860986"/>
              <a:gd name="connsiteX7" fmla="*/ 5158476 w 5416488"/>
              <a:gd name="connsiteY7" fmla="*/ 781050 h 860986"/>
              <a:gd name="connsiteX8" fmla="*/ 5406126 w 5416488"/>
              <a:gd name="connsiteY8" fmla="*/ 781050 h 860986"/>
              <a:gd name="connsiteX9" fmla="*/ 5358501 w 5416488"/>
              <a:gd name="connsiteY9" fmla="*/ 561975 h 860986"/>
              <a:gd name="connsiteX10" fmla="*/ 5253726 w 5416488"/>
              <a:gd name="connsiteY10" fmla="*/ 285750 h 860986"/>
              <a:gd name="connsiteX11" fmla="*/ 5196576 w 5416488"/>
              <a:gd name="connsiteY11" fmla="*/ 161925 h 860986"/>
              <a:gd name="connsiteX12" fmla="*/ 4567926 w 5416488"/>
              <a:gd name="connsiteY12" fmla="*/ 142875 h 860986"/>
              <a:gd name="connsiteX13" fmla="*/ 3863076 w 5416488"/>
              <a:gd name="connsiteY13" fmla="*/ 142875 h 860986"/>
              <a:gd name="connsiteX14" fmla="*/ 3834501 w 5416488"/>
              <a:gd name="connsiteY14" fmla="*/ 0 h 860986"/>
              <a:gd name="connsiteX15" fmla="*/ 3834501 w 5416488"/>
              <a:gd name="connsiteY15" fmla="*/ 0 h 860986"/>
              <a:gd name="connsiteX0" fmla="*/ 1624701 w 5416488"/>
              <a:gd name="connsiteY0" fmla="*/ 142875 h 860986"/>
              <a:gd name="connsiteX1" fmla="*/ 519801 w 5416488"/>
              <a:gd name="connsiteY1" fmla="*/ 200025 h 860986"/>
              <a:gd name="connsiteX2" fmla="*/ 215001 w 5416488"/>
              <a:gd name="connsiteY2" fmla="*/ 371475 h 860986"/>
              <a:gd name="connsiteX3" fmla="*/ 62601 w 5416488"/>
              <a:gd name="connsiteY3" fmla="*/ 552450 h 860986"/>
              <a:gd name="connsiteX4" fmla="*/ 157851 w 5416488"/>
              <a:gd name="connsiteY4" fmla="*/ 742950 h 860986"/>
              <a:gd name="connsiteX5" fmla="*/ 1739001 w 5416488"/>
              <a:gd name="connsiteY5" fmla="*/ 838200 h 860986"/>
              <a:gd name="connsiteX6" fmla="*/ 3377301 w 5416488"/>
              <a:gd name="connsiteY6" fmla="*/ 857250 h 860986"/>
              <a:gd name="connsiteX7" fmla="*/ 5158476 w 5416488"/>
              <a:gd name="connsiteY7" fmla="*/ 781050 h 860986"/>
              <a:gd name="connsiteX8" fmla="*/ 5406126 w 5416488"/>
              <a:gd name="connsiteY8" fmla="*/ 781050 h 860986"/>
              <a:gd name="connsiteX9" fmla="*/ 5358501 w 5416488"/>
              <a:gd name="connsiteY9" fmla="*/ 561975 h 860986"/>
              <a:gd name="connsiteX10" fmla="*/ 5253726 w 5416488"/>
              <a:gd name="connsiteY10" fmla="*/ 285750 h 860986"/>
              <a:gd name="connsiteX11" fmla="*/ 5196576 w 5416488"/>
              <a:gd name="connsiteY11" fmla="*/ 161925 h 860986"/>
              <a:gd name="connsiteX12" fmla="*/ 4567926 w 5416488"/>
              <a:gd name="connsiteY12" fmla="*/ 142875 h 860986"/>
              <a:gd name="connsiteX13" fmla="*/ 3863076 w 5416488"/>
              <a:gd name="connsiteY13" fmla="*/ 142875 h 860986"/>
              <a:gd name="connsiteX14" fmla="*/ 3834501 w 5416488"/>
              <a:gd name="connsiteY14" fmla="*/ 0 h 860986"/>
              <a:gd name="connsiteX15" fmla="*/ 3834501 w 5416488"/>
              <a:gd name="connsiteY15" fmla="*/ 0 h 860986"/>
              <a:gd name="connsiteX0" fmla="*/ 1624701 w 5416488"/>
              <a:gd name="connsiteY0" fmla="*/ 142875 h 860986"/>
              <a:gd name="connsiteX1" fmla="*/ 1405626 w 5416488"/>
              <a:gd name="connsiteY1" fmla="*/ 152400 h 860986"/>
              <a:gd name="connsiteX2" fmla="*/ 519801 w 5416488"/>
              <a:gd name="connsiteY2" fmla="*/ 200025 h 860986"/>
              <a:gd name="connsiteX3" fmla="*/ 215001 w 5416488"/>
              <a:gd name="connsiteY3" fmla="*/ 371475 h 860986"/>
              <a:gd name="connsiteX4" fmla="*/ 62601 w 5416488"/>
              <a:gd name="connsiteY4" fmla="*/ 552450 h 860986"/>
              <a:gd name="connsiteX5" fmla="*/ 157851 w 5416488"/>
              <a:gd name="connsiteY5" fmla="*/ 742950 h 860986"/>
              <a:gd name="connsiteX6" fmla="*/ 1739001 w 5416488"/>
              <a:gd name="connsiteY6" fmla="*/ 838200 h 860986"/>
              <a:gd name="connsiteX7" fmla="*/ 3377301 w 5416488"/>
              <a:gd name="connsiteY7" fmla="*/ 857250 h 860986"/>
              <a:gd name="connsiteX8" fmla="*/ 5158476 w 5416488"/>
              <a:gd name="connsiteY8" fmla="*/ 781050 h 860986"/>
              <a:gd name="connsiteX9" fmla="*/ 5406126 w 5416488"/>
              <a:gd name="connsiteY9" fmla="*/ 781050 h 860986"/>
              <a:gd name="connsiteX10" fmla="*/ 5358501 w 5416488"/>
              <a:gd name="connsiteY10" fmla="*/ 561975 h 860986"/>
              <a:gd name="connsiteX11" fmla="*/ 5253726 w 5416488"/>
              <a:gd name="connsiteY11" fmla="*/ 285750 h 860986"/>
              <a:gd name="connsiteX12" fmla="*/ 5196576 w 5416488"/>
              <a:gd name="connsiteY12" fmla="*/ 161925 h 860986"/>
              <a:gd name="connsiteX13" fmla="*/ 4567926 w 5416488"/>
              <a:gd name="connsiteY13" fmla="*/ 142875 h 860986"/>
              <a:gd name="connsiteX14" fmla="*/ 3863076 w 5416488"/>
              <a:gd name="connsiteY14" fmla="*/ 142875 h 860986"/>
              <a:gd name="connsiteX15" fmla="*/ 3834501 w 5416488"/>
              <a:gd name="connsiteY15" fmla="*/ 0 h 860986"/>
              <a:gd name="connsiteX16" fmla="*/ 3834501 w 5416488"/>
              <a:gd name="connsiteY16" fmla="*/ 0 h 860986"/>
              <a:gd name="connsiteX0" fmla="*/ 1767576 w 5416488"/>
              <a:gd name="connsiteY0" fmla="*/ 0 h 946711"/>
              <a:gd name="connsiteX1" fmla="*/ 1405626 w 5416488"/>
              <a:gd name="connsiteY1" fmla="*/ 238125 h 946711"/>
              <a:gd name="connsiteX2" fmla="*/ 519801 w 5416488"/>
              <a:gd name="connsiteY2" fmla="*/ 285750 h 946711"/>
              <a:gd name="connsiteX3" fmla="*/ 215001 w 5416488"/>
              <a:gd name="connsiteY3" fmla="*/ 457200 h 946711"/>
              <a:gd name="connsiteX4" fmla="*/ 62601 w 5416488"/>
              <a:gd name="connsiteY4" fmla="*/ 638175 h 946711"/>
              <a:gd name="connsiteX5" fmla="*/ 157851 w 5416488"/>
              <a:gd name="connsiteY5" fmla="*/ 828675 h 946711"/>
              <a:gd name="connsiteX6" fmla="*/ 1739001 w 5416488"/>
              <a:gd name="connsiteY6" fmla="*/ 923925 h 946711"/>
              <a:gd name="connsiteX7" fmla="*/ 3377301 w 5416488"/>
              <a:gd name="connsiteY7" fmla="*/ 942975 h 946711"/>
              <a:gd name="connsiteX8" fmla="*/ 5158476 w 5416488"/>
              <a:gd name="connsiteY8" fmla="*/ 866775 h 946711"/>
              <a:gd name="connsiteX9" fmla="*/ 5406126 w 5416488"/>
              <a:gd name="connsiteY9" fmla="*/ 866775 h 946711"/>
              <a:gd name="connsiteX10" fmla="*/ 5358501 w 5416488"/>
              <a:gd name="connsiteY10" fmla="*/ 647700 h 946711"/>
              <a:gd name="connsiteX11" fmla="*/ 5253726 w 5416488"/>
              <a:gd name="connsiteY11" fmla="*/ 371475 h 946711"/>
              <a:gd name="connsiteX12" fmla="*/ 5196576 w 5416488"/>
              <a:gd name="connsiteY12" fmla="*/ 247650 h 946711"/>
              <a:gd name="connsiteX13" fmla="*/ 4567926 w 5416488"/>
              <a:gd name="connsiteY13" fmla="*/ 228600 h 946711"/>
              <a:gd name="connsiteX14" fmla="*/ 3863076 w 5416488"/>
              <a:gd name="connsiteY14" fmla="*/ 228600 h 946711"/>
              <a:gd name="connsiteX15" fmla="*/ 3834501 w 5416488"/>
              <a:gd name="connsiteY15" fmla="*/ 85725 h 946711"/>
              <a:gd name="connsiteX16" fmla="*/ 3834501 w 5416488"/>
              <a:gd name="connsiteY16" fmla="*/ 85725 h 946711"/>
              <a:gd name="connsiteX0" fmla="*/ 1767576 w 5416488"/>
              <a:gd name="connsiteY0" fmla="*/ 0 h 946711"/>
              <a:gd name="connsiteX1" fmla="*/ 1453251 w 5416488"/>
              <a:gd name="connsiteY1" fmla="*/ 257175 h 946711"/>
              <a:gd name="connsiteX2" fmla="*/ 519801 w 5416488"/>
              <a:gd name="connsiteY2" fmla="*/ 285750 h 946711"/>
              <a:gd name="connsiteX3" fmla="*/ 215001 w 5416488"/>
              <a:gd name="connsiteY3" fmla="*/ 457200 h 946711"/>
              <a:gd name="connsiteX4" fmla="*/ 62601 w 5416488"/>
              <a:gd name="connsiteY4" fmla="*/ 638175 h 946711"/>
              <a:gd name="connsiteX5" fmla="*/ 157851 w 5416488"/>
              <a:gd name="connsiteY5" fmla="*/ 828675 h 946711"/>
              <a:gd name="connsiteX6" fmla="*/ 1739001 w 5416488"/>
              <a:gd name="connsiteY6" fmla="*/ 923925 h 946711"/>
              <a:gd name="connsiteX7" fmla="*/ 3377301 w 5416488"/>
              <a:gd name="connsiteY7" fmla="*/ 942975 h 946711"/>
              <a:gd name="connsiteX8" fmla="*/ 5158476 w 5416488"/>
              <a:gd name="connsiteY8" fmla="*/ 866775 h 946711"/>
              <a:gd name="connsiteX9" fmla="*/ 5406126 w 5416488"/>
              <a:gd name="connsiteY9" fmla="*/ 866775 h 946711"/>
              <a:gd name="connsiteX10" fmla="*/ 5358501 w 5416488"/>
              <a:gd name="connsiteY10" fmla="*/ 647700 h 946711"/>
              <a:gd name="connsiteX11" fmla="*/ 5253726 w 5416488"/>
              <a:gd name="connsiteY11" fmla="*/ 371475 h 946711"/>
              <a:gd name="connsiteX12" fmla="*/ 5196576 w 5416488"/>
              <a:gd name="connsiteY12" fmla="*/ 247650 h 946711"/>
              <a:gd name="connsiteX13" fmla="*/ 4567926 w 5416488"/>
              <a:gd name="connsiteY13" fmla="*/ 228600 h 946711"/>
              <a:gd name="connsiteX14" fmla="*/ 3863076 w 5416488"/>
              <a:gd name="connsiteY14" fmla="*/ 228600 h 946711"/>
              <a:gd name="connsiteX15" fmla="*/ 3834501 w 5416488"/>
              <a:gd name="connsiteY15" fmla="*/ 85725 h 946711"/>
              <a:gd name="connsiteX16" fmla="*/ 3834501 w 5416488"/>
              <a:gd name="connsiteY16" fmla="*/ 85725 h 946711"/>
              <a:gd name="connsiteX0" fmla="*/ 1567551 w 5416488"/>
              <a:gd name="connsiteY0" fmla="*/ 0 h 918136"/>
              <a:gd name="connsiteX1" fmla="*/ 1453251 w 5416488"/>
              <a:gd name="connsiteY1" fmla="*/ 228600 h 918136"/>
              <a:gd name="connsiteX2" fmla="*/ 519801 w 5416488"/>
              <a:gd name="connsiteY2" fmla="*/ 257175 h 918136"/>
              <a:gd name="connsiteX3" fmla="*/ 215001 w 5416488"/>
              <a:gd name="connsiteY3" fmla="*/ 428625 h 918136"/>
              <a:gd name="connsiteX4" fmla="*/ 62601 w 5416488"/>
              <a:gd name="connsiteY4" fmla="*/ 609600 h 918136"/>
              <a:gd name="connsiteX5" fmla="*/ 157851 w 5416488"/>
              <a:gd name="connsiteY5" fmla="*/ 800100 h 918136"/>
              <a:gd name="connsiteX6" fmla="*/ 1739001 w 5416488"/>
              <a:gd name="connsiteY6" fmla="*/ 895350 h 918136"/>
              <a:gd name="connsiteX7" fmla="*/ 3377301 w 5416488"/>
              <a:gd name="connsiteY7" fmla="*/ 914400 h 918136"/>
              <a:gd name="connsiteX8" fmla="*/ 5158476 w 5416488"/>
              <a:gd name="connsiteY8" fmla="*/ 838200 h 918136"/>
              <a:gd name="connsiteX9" fmla="*/ 5406126 w 5416488"/>
              <a:gd name="connsiteY9" fmla="*/ 838200 h 918136"/>
              <a:gd name="connsiteX10" fmla="*/ 5358501 w 5416488"/>
              <a:gd name="connsiteY10" fmla="*/ 619125 h 918136"/>
              <a:gd name="connsiteX11" fmla="*/ 5253726 w 5416488"/>
              <a:gd name="connsiteY11" fmla="*/ 342900 h 918136"/>
              <a:gd name="connsiteX12" fmla="*/ 5196576 w 5416488"/>
              <a:gd name="connsiteY12" fmla="*/ 219075 h 918136"/>
              <a:gd name="connsiteX13" fmla="*/ 4567926 w 5416488"/>
              <a:gd name="connsiteY13" fmla="*/ 200025 h 918136"/>
              <a:gd name="connsiteX14" fmla="*/ 3863076 w 5416488"/>
              <a:gd name="connsiteY14" fmla="*/ 200025 h 918136"/>
              <a:gd name="connsiteX15" fmla="*/ 3834501 w 5416488"/>
              <a:gd name="connsiteY15" fmla="*/ 57150 h 918136"/>
              <a:gd name="connsiteX16" fmla="*/ 3834501 w 5416488"/>
              <a:gd name="connsiteY16" fmla="*/ 57150 h 918136"/>
              <a:gd name="connsiteX0" fmla="*/ 1567551 w 5416488"/>
              <a:gd name="connsiteY0" fmla="*/ 0 h 918136"/>
              <a:gd name="connsiteX1" fmla="*/ 1453251 w 5416488"/>
              <a:gd name="connsiteY1" fmla="*/ 228600 h 918136"/>
              <a:gd name="connsiteX2" fmla="*/ 519801 w 5416488"/>
              <a:gd name="connsiteY2" fmla="*/ 257175 h 918136"/>
              <a:gd name="connsiteX3" fmla="*/ 215001 w 5416488"/>
              <a:gd name="connsiteY3" fmla="*/ 428625 h 918136"/>
              <a:gd name="connsiteX4" fmla="*/ 62601 w 5416488"/>
              <a:gd name="connsiteY4" fmla="*/ 609600 h 918136"/>
              <a:gd name="connsiteX5" fmla="*/ 157851 w 5416488"/>
              <a:gd name="connsiteY5" fmla="*/ 800100 h 918136"/>
              <a:gd name="connsiteX6" fmla="*/ 1739001 w 5416488"/>
              <a:gd name="connsiteY6" fmla="*/ 895350 h 918136"/>
              <a:gd name="connsiteX7" fmla="*/ 3377301 w 5416488"/>
              <a:gd name="connsiteY7" fmla="*/ 914400 h 918136"/>
              <a:gd name="connsiteX8" fmla="*/ 5158476 w 5416488"/>
              <a:gd name="connsiteY8" fmla="*/ 838200 h 918136"/>
              <a:gd name="connsiteX9" fmla="*/ 5406126 w 5416488"/>
              <a:gd name="connsiteY9" fmla="*/ 838200 h 918136"/>
              <a:gd name="connsiteX10" fmla="*/ 5358501 w 5416488"/>
              <a:gd name="connsiteY10" fmla="*/ 619125 h 918136"/>
              <a:gd name="connsiteX11" fmla="*/ 5253726 w 5416488"/>
              <a:gd name="connsiteY11" fmla="*/ 342900 h 918136"/>
              <a:gd name="connsiteX12" fmla="*/ 5196576 w 5416488"/>
              <a:gd name="connsiteY12" fmla="*/ 219075 h 918136"/>
              <a:gd name="connsiteX13" fmla="*/ 4567926 w 5416488"/>
              <a:gd name="connsiteY13" fmla="*/ 200025 h 918136"/>
              <a:gd name="connsiteX14" fmla="*/ 3863076 w 5416488"/>
              <a:gd name="connsiteY14" fmla="*/ 200025 h 918136"/>
              <a:gd name="connsiteX15" fmla="*/ 3834501 w 5416488"/>
              <a:gd name="connsiteY15" fmla="*/ 57150 h 918136"/>
              <a:gd name="connsiteX16" fmla="*/ 3815451 w 5416488"/>
              <a:gd name="connsiteY16" fmla="*/ 0 h 918136"/>
              <a:gd name="connsiteX0" fmla="*/ 1567551 w 5416488"/>
              <a:gd name="connsiteY0" fmla="*/ 0 h 918136"/>
              <a:gd name="connsiteX1" fmla="*/ 1453251 w 5416488"/>
              <a:gd name="connsiteY1" fmla="*/ 228600 h 918136"/>
              <a:gd name="connsiteX2" fmla="*/ 319776 w 5416488"/>
              <a:gd name="connsiteY2" fmla="*/ 257175 h 918136"/>
              <a:gd name="connsiteX3" fmla="*/ 215001 w 5416488"/>
              <a:gd name="connsiteY3" fmla="*/ 428625 h 918136"/>
              <a:gd name="connsiteX4" fmla="*/ 62601 w 5416488"/>
              <a:gd name="connsiteY4" fmla="*/ 609600 h 918136"/>
              <a:gd name="connsiteX5" fmla="*/ 157851 w 5416488"/>
              <a:gd name="connsiteY5" fmla="*/ 800100 h 918136"/>
              <a:gd name="connsiteX6" fmla="*/ 1739001 w 5416488"/>
              <a:gd name="connsiteY6" fmla="*/ 895350 h 918136"/>
              <a:gd name="connsiteX7" fmla="*/ 3377301 w 5416488"/>
              <a:gd name="connsiteY7" fmla="*/ 914400 h 918136"/>
              <a:gd name="connsiteX8" fmla="*/ 5158476 w 5416488"/>
              <a:gd name="connsiteY8" fmla="*/ 838200 h 918136"/>
              <a:gd name="connsiteX9" fmla="*/ 5406126 w 5416488"/>
              <a:gd name="connsiteY9" fmla="*/ 838200 h 918136"/>
              <a:gd name="connsiteX10" fmla="*/ 5358501 w 5416488"/>
              <a:gd name="connsiteY10" fmla="*/ 619125 h 918136"/>
              <a:gd name="connsiteX11" fmla="*/ 5253726 w 5416488"/>
              <a:gd name="connsiteY11" fmla="*/ 342900 h 918136"/>
              <a:gd name="connsiteX12" fmla="*/ 5196576 w 5416488"/>
              <a:gd name="connsiteY12" fmla="*/ 219075 h 918136"/>
              <a:gd name="connsiteX13" fmla="*/ 4567926 w 5416488"/>
              <a:gd name="connsiteY13" fmla="*/ 200025 h 918136"/>
              <a:gd name="connsiteX14" fmla="*/ 3863076 w 5416488"/>
              <a:gd name="connsiteY14" fmla="*/ 200025 h 918136"/>
              <a:gd name="connsiteX15" fmla="*/ 3834501 w 5416488"/>
              <a:gd name="connsiteY15" fmla="*/ 57150 h 918136"/>
              <a:gd name="connsiteX16" fmla="*/ 3815451 w 5416488"/>
              <a:gd name="connsiteY16" fmla="*/ 0 h 918136"/>
              <a:gd name="connsiteX0" fmla="*/ 1561997 w 5410934"/>
              <a:gd name="connsiteY0" fmla="*/ 0 h 918136"/>
              <a:gd name="connsiteX1" fmla="*/ 1447697 w 5410934"/>
              <a:gd name="connsiteY1" fmla="*/ 228600 h 918136"/>
              <a:gd name="connsiteX2" fmla="*/ 314222 w 5410934"/>
              <a:gd name="connsiteY2" fmla="*/ 257175 h 918136"/>
              <a:gd name="connsiteX3" fmla="*/ 104672 w 5410934"/>
              <a:gd name="connsiteY3" fmla="*/ 361950 h 918136"/>
              <a:gd name="connsiteX4" fmla="*/ 57047 w 5410934"/>
              <a:gd name="connsiteY4" fmla="*/ 609600 h 918136"/>
              <a:gd name="connsiteX5" fmla="*/ 152297 w 5410934"/>
              <a:gd name="connsiteY5" fmla="*/ 800100 h 918136"/>
              <a:gd name="connsiteX6" fmla="*/ 1733447 w 5410934"/>
              <a:gd name="connsiteY6" fmla="*/ 895350 h 918136"/>
              <a:gd name="connsiteX7" fmla="*/ 3371747 w 5410934"/>
              <a:gd name="connsiteY7" fmla="*/ 914400 h 918136"/>
              <a:gd name="connsiteX8" fmla="*/ 5152922 w 5410934"/>
              <a:gd name="connsiteY8" fmla="*/ 838200 h 918136"/>
              <a:gd name="connsiteX9" fmla="*/ 5400572 w 5410934"/>
              <a:gd name="connsiteY9" fmla="*/ 838200 h 918136"/>
              <a:gd name="connsiteX10" fmla="*/ 5352947 w 5410934"/>
              <a:gd name="connsiteY10" fmla="*/ 619125 h 918136"/>
              <a:gd name="connsiteX11" fmla="*/ 5248172 w 5410934"/>
              <a:gd name="connsiteY11" fmla="*/ 342900 h 918136"/>
              <a:gd name="connsiteX12" fmla="*/ 5191022 w 5410934"/>
              <a:gd name="connsiteY12" fmla="*/ 219075 h 918136"/>
              <a:gd name="connsiteX13" fmla="*/ 4562372 w 5410934"/>
              <a:gd name="connsiteY13" fmla="*/ 200025 h 918136"/>
              <a:gd name="connsiteX14" fmla="*/ 3857522 w 5410934"/>
              <a:gd name="connsiteY14" fmla="*/ 200025 h 918136"/>
              <a:gd name="connsiteX15" fmla="*/ 3828947 w 5410934"/>
              <a:gd name="connsiteY15" fmla="*/ 57150 h 918136"/>
              <a:gd name="connsiteX16" fmla="*/ 3809897 w 5410934"/>
              <a:gd name="connsiteY16" fmla="*/ 0 h 918136"/>
              <a:gd name="connsiteX0" fmla="*/ 1580792 w 5429729"/>
              <a:gd name="connsiteY0" fmla="*/ 0 h 918136"/>
              <a:gd name="connsiteX1" fmla="*/ 1466492 w 5429729"/>
              <a:gd name="connsiteY1" fmla="*/ 228600 h 918136"/>
              <a:gd name="connsiteX2" fmla="*/ 333017 w 5429729"/>
              <a:gd name="connsiteY2" fmla="*/ 257175 h 918136"/>
              <a:gd name="connsiteX3" fmla="*/ 123467 w 5429729"/>
              <a:gd name="connsiteY3" fmla="*/ 361950 h 918136"/>
              <a:gd name="connsiteX4" fmla="*/ 37742 w 5429729"/>
              <a:gd name="connsiteY4" fmla="*/ 600075 h 918136"/>
              <a:gd name="connsiteX5" fmla="*/ 171092 w 5429729"/>
              <a:gd name="connsiteY5" fmla="*/ 800100 h 918136"/>
              <a:gd name="connsiteX6" fmla="*/ 1752242 w 5429729"/>
              <a:gd name="connsiteY6" fmla="*/ 895350 h 918136"/>
              <a:gd name="connsiteX7" fmla="*/ 3390542 w 5429729"/>
              <a:gd name="connsiteY7" fmla="*/ 914400 h 918136"/>
              <a:gd name="connsiteX8" fmla="*/ 5171717 w 5429729"/>
              <a:gd name="connsiteY8" fmla="*/ 838200 h 918136"/>
              <a:gd name="connsiteX9" fmla="*/ 5419367 w 5429729"/>
              <a:gd name="connsiteY9" fmla="*/ 838200 h 918136"/>
              <a:gd name="connsiteX10" fmla="*/ 5371742 w 5429729"/>
              <a:gd name="connsiteY10" fmla="*/ 619125 h 918136"/>
              <a:gd name="connsiteX11" fmla="*/ 5266967 w 5429729"/>
              <a:gd name="connsiteY11" fmla="*/ 342900 h 918136"/>
              <a:gd name="connsiteX12" fmla="*/ 5209817 w 5429729"/>
              <a:gd name="connsiteY12" fmla="*/ 219075 h 918136"/>
              <a:gd name="connsiteX13" fmla="*/ 4581167 w 5429729"/>
              <a:gd name="connsiteY13" fmla="*/ 200025 h 918136"/>
              <a:gd name="connsiteX14" fmla="*/ 3876317 w 5429729"/>
              <a:gd name="connsiteY14" fmla="*/ 200025 h 918136"/>
              <a:gd name="connsiteX15" fmla="*/ 3847742 w 5429729"/>
              <a:gd name="connsiteY15" fmla="*/ 57150 h 918136"/>
              <a:gd name="connsiteX16" fmla="*/ 3828692 w 5429729"/>
              <a:gd name="connsiteY16" fmla="*/ 0 h 918136"/>
              <a:gd name="connsiteX0" fmla="*/ 1580792 w 5428590"/>
              <a:gd name="connsiteY0" fmla="*/ 0 h 918136"/>
              <a:gd name="connsiteX1" fmla="*/ 1466492 w 5428590"/>
              <a:gd name="connsiteY1" fmla="*/ 228600 h 918136"/>
              <a:gd name="connsiteX2" fmla="*/ 333017 w 5428590"/>
              <a:gd name="connsiteY2" fmla="*/ 257175 h 918136"/>
              <a:gd name="connsiteX3" fmla="*/ 123467 w 5428590"/>
              <a:gd name="connsiteY3" fmla="*/ 361950 h 918136"/>
              <a:gd name="connsiteX4" fmla="*/ 37742 w 5428590"/>
              <a:gd name="connsiteY4" fmla="*/ 600075 h 918136"/>
              <a:gd name="connsiteX5" fmla="*/ 171092 w 5428590"/>
              <a:gd name="connsiteY5" fmla="*/ 800100 h 918136"/>
              <a:gd name="connsiteX6" fmla="*/ 1752242 w 5428590"/>
              <a:gd name="connsiteY6" fmla="*/ 895350 h 918136"/>
              <a:gd name="connsiteX7" fmla="*/ 3390542 w 5428590"/>
              <a:gd name="connsiteY7" fmla="*/ 914400 h 918136"/>
              <a:gd name="connsiteX8" fmla="*/ 5171717 w 5428590"/>
              <a:gd name="connsiteY8" fmla="*/ 838200 h 918136"/>
              <a:gd name="connsiteX9" fmla="*/ 5419367 w 5428590"/>
              <a:gd name="connsiteY9" fmla="*/ 838200 h 918136"/>
              <a:gd name="connsiteX10" fmla="*/ 5371742 w 5428590"/>
              <a:gd name="connsiteY10" fmla="*/ 619125 h 918136"/>
              <a:gd name="connsiteX11" fmla="*/ 5333642 w 5428590"/>
              <a:gd name="connsiteY11" fmla="*/ 361950 h 918136"/>
              <a:gd name="connsiteX12" fmla="*/ 5209817 w 5428590"/>
              <a:gd name="connsiteY12" fmla="*/ 219075 h 918136"/>
              <a:gd name="connsiteX13" fmla="*/ 4581167 w 5428590"/>
              <a:gd name="connsiteY13" fmla="*/ 200025 h 918136"/>
              <a:gd name="connsiteX14" fmla="*/ 3876317 w 5428590"/>
              <a:gd name="connsiteY14" fmla="*/ 200025 h 918136"/>
              <a:gd name="connsiteX15" fmla="*/ 3847742 w 5428590"/>
              <a:gd name="connsiteY15" fmla="*/ 57150 h 918136"/>
              <a:gd name="connsiteX16" fmla="*/ 3828692 w 5428590"/>
              <a:gd name="connsiteY16" fmla="*/ 0 h 91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8590" h="918136">
                <a:moveTo>
                  <a:pt x="1580792" y="0"/>
                </a:moveTo>
                <a:cubicBezTo>
                  <a:pt x="1544280" y="1587"/>
                  <a:pt x="1650642" y="219075"/>
                  <a:pt x="1466492" y="228600"/>
                </a:cubicBezTo>
                <a:cubicBezTo>
                  <a:pt x="1282342" y="238125"/>
                  <a:pt x="531454" y="220663"/>
                  <a:pt x="333017" y="257175"/>
                </a:cubicBezTo>
                <a:cubicBezTo>
                  <a:pt x="134580" y="293687"/>
                  <a:pt x="199667" y="303213"/>
                  <a:pt x="123467" y="361950"/>
                </a:cubicBezTo>
                <a:cubicBezTo>
                  <a:pt x="47267" y="420687"/>
                  <a:pt x="29805" y="527050"/>
                  <a:pt x="37742" y="600075"/>
                </a:cubicBezTo>
                <a:cubicBezTo>
                  <a:pt x="45679" y="673100"/>
                  <a:pt x="-114658" y="750887"/>
                  <a:pt x="171092" y="800100"/>
                </a:cubicBezTo>
                <a:cubicBezTo>
                  <a:pt x="456842" y="849313"/>
                  <a:pt x="1215667" y="876300"/>
                  <a:pt x="1752242" y="895350"/>
                </a:cubicBezTo>
                <a:cubicBezTo>
                  <a:pt x="2288817" y="914400"/>
                  <a:pt x="2820630" y="923925"/>
                  <a:pt x="3390542" y="914400"/>
                </a:cubicBezTo>
                <a:cubicBezTo>
                  <a:pt x="3960454" y="904875"/>
                  <a:pt x="4833580" y="850900"/>
                  <a:pt x="5171717" y="838200"/>
                </a:cubicBezTo>
                <a:cubicBezTo>
                  <a:pt x="5509854" y="825500"/>
                  <a:pt x="5386030" y="874713"/>
                  <a:pt x="5419367" y="838200"/>
                </a:cubicBezTo>
                <a:cubicBezTo>
                  <a:pt x="5452705" y="801688"/>
                  <a:pt x="5386029" y="698500"/>
                  <a:pt x="5371742" y="619125"/>
                </a:cubicBezTo>
                <a:cubicBezTo>
                  <a:pt x="5357455" y="539750"/>
                  <a:pt x="5360630" y="428625"/>
                  <a:pt x="5333642" y="361950"/>
                </a:cubicBezTo>
                <a:cubicBezTo>
                  <a:pt x="5306655" y="295275"/>
                  <a:pt x="5335230" y="246063"/>
                  <a:pt x="5209817" y="219075"/>
                </a:cubicBezTo>
                <a:cubicBezTo>
                  <a:pt x="5084405" y="192088"/>
                  <a:pt x="4803417" y="203200"/>
                  <a:pt x="4581167" y="200025"/>
                </a:cubicBezTo>
                <a:cubicBezTo>
                  <a:pt x="4358917" y="196850"/>
                  <a:pt x="3998555" y="223837"/>
                  <a:pt x="3876317" y="200025"/>
                </a:cubicBezTo>
                <a:cubicBezTo>
                  <a:pt x="3754080" y="176212"/>
                  <a:pt x="3855679" y="90487"/>
                  <a:pt x="3847742" y="57150"/>
                </a:cubicBezTo>
                <a:cubicBezTo>
                  <a:pt x="3839805" y="23813"/>
                  <a:pt x="3835042" y="19050"/>
                  <a:pt x="3828692" y="0"/>
                </a:cubicBezTo>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p:cNvSpPr txBox="1"/>
          <p:nvPr/>
        </p:nvSpPr>
        <p:spPr>
          <a:xfrm>
            <a:off x="3059833" y="1687387"/>
            <a:ext cx="2088232" cy="369332"/>
          </a:xfrm>
          <a:prstGeom prst="rect">
            <a:avLst/>
          </a:prstGeom>
          <a:noFill/>
        </p:spPr>
        <p:txBody>
          <a:bodyPr wrap="square" rtlCol="0">
            <a:spAutoFit/>
          </a:bodyPr>
          <a:lstStyle/>
          <a:p>
            <a:r>
              <a:rPr lang="en-NZ" dirty="0" smtClean="0"/>
              <a:t>Transducer face</a:t>
            </a:r>
            <a:endParaRPr lang="en-NZ" dirty="0"/>
          </a:p>
        </p:txBody>
      </p:sp>
      <p:sp>
        <p:nvSpPr>
          <p:cNvPr id="8" name="Freeform 7"/>
          <p:cNvSpPr/>
          <p:nvPr/>
        </p:nvSpPr>
        <p:spPr>
          <a:xfrm>
            <a:off x="1470630" y="1120786"/>
            <a:ext cx="1609725" cy="647700"/>
          </a:xfrm>
          <a:custGeom>
            <a:avLst/>
            <a:gdLst>
              <a:gd name="connsiteX0" fmla="*/ 0 w 1609725"/>
              <a:gd name="connsiteY0" fmla="*/ 647700 h 647700"/>
              <a:gd name="connsiteX1" fmla="*/ 38100 w 1609725"/>
              <a:gd name="connsiteY1" fmla="*/ 438150 h 647700"/>
              <a:gd name="connsiteX2" fmla="*/ 171450 w 1609725"/>
              <a:gd name="connsiteY2" fmla="*/ 266700 h 647700"/>
              <a:gd name="connsiteX3" fmla="*/ 666750 w 1609725"/>
              <a:gd name="connsiteY3" fmla="*/ 200025 h 647700"/>
              <a:gd name="connsiteX4" fmla="*/ 1171575 w 1609725"/>
              <a:gd name="connsiteY4" fmla="*/ 180975 h 647700"/>
              <a:gd name="connsiteX5" fmla="*/ 1476375 w 1609725"/>
              <a:gd name="connsiteY5" fmla="*/ 200025 h 647700"/>
              <a:gd name="connsiteX6" fmla="*/ 1609725 w 1609725"/>
              <a:gd name="connsiteY6" fmla="*/ 0 h 647700"/>
              <a:gd name="connsiteX7" fmla="*/ 1609725 w 1609725"/>
              <a:gd name="connsiteY7" fmla="*/ 0 h 647700"/>
              <a:gd name="connsiteX8" fmla="*/ 1609725 w 1609725"/>
              <a:gd name="connsiteY8" fmla="*/ 0 h 647700"/>
              <a:gd name="connsiteX9" fmla="*/ 1609725 w 1609725"/>
              <a:gd name="connsiteY9"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9725" h="647700">
                <a:moveTo>
                  <a:pt x="0" y="647700"/>
                </a:moveTo>
                <a:cubicBezTo>
                  <a:pt x="4762" y="574675"/>
                  <a:pt x="9525" y="501650"/>
                  <a:pt x="38100" y="438150"/>
                </a:cubicBezTo>
                <a:cubicBezTo>
                  <a:pt x="66675" y="374650"/>
                  <a:pt x="66675" y="306387"/>
                  <a:pt x="171450" y="266700"/>
                </a:cubicBezTo>
                <a:cubicBezTo>
                  <a:pt x="276225" y="227013"/>
                  <a:pt x="500063" y="214312"/>
                  <a:pt x="666750" y="200025"/>
                </a:cubicBezTo>
                <a:cubicBezTo>
                  <a:pt x="833437" y="185738"/>
                  <a:pt x="1036638" y="180975"/>
                  <a:pt x="1171575" y="180975"/>
                </a:cubicBezTo>
                <a:cubicBezTo>
                  <a:pt x="1306512" y="180975"/>
                  <a:pt x="1403350" y="230187"/>
                  <a:pt x="1476375" y="200025"/>
                </a:cubicBezTo>
                <a:cubicBezTo>
                  <a:pt x="1549400" y="169863"/>
                  <a:pt x="1609725" y="0"/>
                  <a:pt x="1609725" y="0"/>
                </a:cubicBezTo>
                <a:lnTo>
                  <a:pt x="1609725" y="0"/>
                </a:lnTo>
                <a:lnTo>
                  <a:pt x="1609725" y="0"/>
                </a:lnTo>
                <a:lnTo>
                  <a:pt x="1609725"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Freeform 12"/>
          <p:cNvSpPr/>
          <p:nvPr/>
        </p:nvSpPr>
        <p:spPr>
          <a:xfrm>
            <a:off x="1357898" y="2302508"/>
            <a:ext cx="391879" cy="1562475"/>
          </a:xfrm>
          <a:custGeom>
            <a:avLst/>
            <a:gdLst>
              <a:gd name="connsiteX0" fmla="*/ 302439 w 375816"/>
              <a:gd name="connsiteY0" fmla="*/ 122209 h 1619952"/>
              <a:gd name="connsiteX1" fmla="*/ 140514 w 375816"/>
              <a:gd name="connsiteY1" fmla="*/ 26959 h 1619952"/>
              <a:gd name="connsiteX2" fmla="*/ 16689 w 375816"/>
              <a:gd name="connsiteY2" fmla="*/ 474634 h 1619952"/>
              <a:gd name="connsiteX3" fmla="*/ 16689 w 375816"/>
              <a:gd name="connsiteY3" fmla="*/ 836584 h 1619952"/>
              <a:gd name="connsiteX4" fmla="*/ 159564 w 375816"/>
              <a:gd name="connsiteY4" fmla="*/ 1560484 h 1619952"/>
              <a:gd name="connsiteX5" fmla="*/ 273864 w 375816"/>
              <a:gd name="connsiteY5" fmla="*/ 1531909 h 1619952"/>
              <a:gd name="connsiteX6" fmla="*/ 369114 w 375816"/>
              <a:gd name="connsiteY6" fmla="*/ 1160434 h 1619952"/>
              <a:gd name="connsiteX7" fmla="*/ 359589 w 375816"/>
              <a:gd name="connsiteY7" fmla="*/ 712759 h 1619952"/>
              <a:gd name="connsiteX8" fmla="*/ 302439 w 375816"/>
              <a:gd name="connsiteY8" fmla="*/ 122209 h 1619952"/>
              <a:gd name="connsiteX0" fmla="*/ 297913 w 371290"/>
              <a:gd name="connsiteY0" fmla="*/ 122209 h 1588902"/>
              <a:gd name="connsiteX1" fmla="*/ 135988 w 371290"/>
              <a:gd name="connsiteY1" fmla="*/ 26959 h 1588902"/>
              <a:gd name="connsiteX2" fmla="*/ 12163 w 371290"/>
              <a:gd name="connsiteY2" fmla="*/ 474634 h 1588902"/>
              <a:gd name="connsiteX3" fmla="*/ 12163 w 371290"/>
              <a:gd name="connsiteY3" fmla="*/ 836584 h 1588902"/>
              <a:gd name="connsiteX4" fmla="*/ 78838 w 371290"/>
              <a:gd name="connsiteY4" fmla="*/ 1265209 h 1588902"/>
              <a:gd name="connsiteX5" fmla="*/ 155038 w 371290"/>
              <a:gd name="connsiteY5" fmla="*/ 1560484 h 1588902"/>
              <a:gd name="connsiteX6" fmla="*/ 269338 w 371290"/>
              <a:gd name="connsiteY6" fmla="*/ 1531909 h 1588902"/>
              <a:gd name="connsiteX7" fmla="*/ 364588 w 371290"/>
              <a:gd name="connsiteY7" fmla="*/ 1160434 h 1588902"/>
              <a:gd name="connsiteX8" fmla="*/ 355063 w 371290"/>
              <a:gd name="connsiteY8" fmla="*/ 712759 h 1588902"/>
              <a:gd name="connsiteX9" fmla="*/ 297913 w 371290"/>
              <a:gd name="connsiteY9" fmla="*/ 122209 h 1588902"/>
              <a:gd name="connsiteX0" fmla="*/ 295670 w 369047"/>
              <a:gd name="connsiteY0" fmla="*/ 122209 h 1586892"/>
              <a:gd name="connsiteX1" fmla="*/ 133745 w 369047"/>
              <a:gd name="connsiteY1" fmla="*/ 26959 h 1586892"/>
              <a:gd name="connsiteX2" fmla="*/ 9920 w 369047"/>
              <a:gd name="connsiteY2" fmla="*/ 474634 h 1586892"/>
              <a:gd name="connsiteX3" fmla="*/ 9920 w 369047"/>
              <a:gd name="connsiteY3" fmla="*/ 836584 h 1586892"/>
              <a:gd name="connsiteX4" fmla="*/ 28970 w 369047"/>
              <a:gd name="connsiteY4" fmla="*/ 1293784 h 1586892"/>
              <a:gd name="connsiteX5" fmla="*/ 152795 w 369047"/>
              <a:gd name="connsiteY5" fmla="*/ 1560484 h 1586892"/>
              <a:gd name="connsiteX6" fmla="*/ 267095 w 369047"/>
              <a:gd name="connsiteY6" fmla="*/ 1531909 h 1586892"/>
              <a:gd name="connsiteX7" fmla="*/ 362345 w 369047"/>
              <a:gd name="connsiteY7" fmla="*/ 1160434 h 1586892"/>
              <a:gd name="connsiteX8" fmla="*/ 352820 w 369047"/>
              <a:gd name="connsiteY8" fmla="*/ 712759 h 1586892"/>
              <a:gd name="connsiteX9" fmla="*/ 295670 w 369047"/>
              <a:gd name="connsiteY9" fmla="*/ 122209 h 1586892"/>
              <a:gd name="connsiteX0" fmla="*/ 291473 w 364850"/>
              <a:gd name="connsiteY0" fmla="*/ 122209 h 1586892"/>
              <a:gd name="connsiteX1" fmla="*/ 129548 w 364850"/>
              <a:gd name="connsiteY1" fmla="*/ 26959 h 1586892"/>
              <a:gd name="connsiteX2" fmla="*/ 72398 w 364850"/>
              <a:gd name="connsiteY2" fmla="*/ 198409 h 1586892"/>
              <a:gd name="connsiteX3" fmla="*/ 5723 w 364850"/>
              <a:gd name="connsiteY3" fmla="*/ 474634 h 1586892"/>
              <a:gd name="connsiteX4" fmla="*/ 5723 w 364850"/>
              <a:gd name="connsiteY4" fmla="*/ 836584 h 1586892"/>
              <a:gd name="connsiteX5" fmla="*/ 24773 w 364850"/>
              <a:gd name="connsiteY5" fmla="*/ 1293784 h 1586892"/>
              <a:gd name="connsiteX6" fmla="*/ 148598 w 364850"/>
              <a:gd name="connsiteY6" fmla="*/ 1560484 h 1586892"/>
              <a:gd name="connsiteX7" fmla="*/ 262898 w 364850"/>
              <a:gd name="connsiteY7" fmla="*/ 1531909 h 1586892"/>
              <a:gd name="connsiteX8" fmla="*/ 358148 w 364850"/>
              <a:gd name="connsiteY8" fmla="*/ 1160434 h 1586892"/>
              <a:gd name="connsiteX9" fmla="*/ 348623 w 364850"/>
              <a:gd name="connsiteY9" fmla="*/ 712759 h 1586892"/>
              <a:gd name="connsiteX10" fmla="*/ 291473 w 364850"/>
              <a:gd name="connsiteY10" fmla="*/ 122209 h 1586892"/>
              <a:gd name="connsiteX0" fmla="*/ 311086 w 384463"/>
              <a:gd name="connsiteY0" fmla="*/ 97792 h 1562475"/>
              <a:gd name="connsiteX1" fmla="*/ 149161 w 384463"/>
              <a:gd name="connsiteY1" fmla="*/ 2542 h 1562475"/>
              <a:gd name="connsiteX2" fmla="*/ 6286 w 384463"/>
              <a:gd name="connsiteY2" fmla="*/ 116842 h 1562475"/>
              <a:gd name="connsiteX3" fmla="*/ 25336 w 384463"/>
              <a:gd name="connsiteY3" fmla="*/ 450217 h 1562475"/>
              <a:gd name="connsiteX4" fmla="*/ 25336 w 384463"/>
              <a:gd name="connsiteY4" fmla="*/ 812167 h 1562475"/>
              <a:gd name="connsiteX5" fmla="*/ 44386 w 384463"/>
              <a:gd name="connsiteY5" fmla="*/ 1269367 h 1562475"/>
              <a:gd name="connsiteX6" fmla="*/ 168211 w 384463"/>
              <a:gd name="connsiteY6" fmla="*/ 1536067 h 1562475"/>
              <a:gd name="connsiteX7" fmla="*/ 282511 w 384463"/>
              <a:gd name="connsiteY7" fmla="*/ 1507492 h 1562475"/>
              <a:gd name="connsiteX8" fmla="*/ 377761 w 384463"/>
              <a:gd name="connsiteY8" fmla="*/ 1136017 h 1562475"/>
              <a:gd name="connsiteX9" fmla="*/ 368236 w 384463"/>
              <a:gd name="connsiteY9" fmla="*/ 688342 h 1562475"/>
              <a:gd name="connsiteX10" fmla="*/ 311086 w 384463"/>
              <a:gd name="connsiteY10" fmla="*/ 97792 h 1562475"/>
              <a:gd name="connsiteX0" fmla="*/ 318502 w 391879"/>
              <a:gd name="connsiteY0" fmla="*/ 97792 h 1562475"/>
              <a:gd name="connsiteX1" fmla="*/ 156577 w 391879"/>
              <a:gd name="connsiteY1" fmla="*/ 2542 h 1562475"/>
              <a:gd name="connsiteX2" fmla="*/ 13702 w 391879"/>
              <a:gd name="connsiteY2" fmla="*/ 116842 h 1562475"/>
              <a:gd name="connsiteX3" fmla="*/ 4177 w 391879"/>
              <a:gd name="connsiteY3" fmla="*/ 469267 h 1562475"/>
              <a:gd name="connsiteX4" fmla="*/ 32752 w 391879"/>
              <a:gd name="connsiteY4" fmla="*/ 812167 h 1562475"/>
              <a:gd name="connsiteX5" fmla="*/ 51802 w 391879"/>
              <a:gd name="connsiteY5" fmla="*/ 1269367 h 1562475"/>
              <a:gd name="connsiteX6" fmla="*/ 175627 w 391879"/>
              <a:gd name="connsiteY6" fmla="*/ 1536067 h 1562475"/>
              <a:gd name="connsiteX7" fmla="*/ 289927 w 391879"/>
              <a:gd name="connsiteY7" fmla="*/ 1507492 h 1562475"/>
              <a:gd name="connsiteX8" fmla="*/ 385177 w 391879"/>
              <a:gd name="connsiteY8" fmla="*/ 1136017 h 1562475"/>
              <a:gd name="connsiteX9" fmla="*/ 375652 w 391879"/>
              <a:gd name="connsiteY9" fmla="*/ 688342 h 1562475"/>
              <a:gd name="connsiteX10" fmla="*/ 318502 w 391879"/>
              <a:gd name="connsiteY10" fmla="*/ 97792 h 1562475"/>
              <a:gd name="connsiteX0" fmla="*/ 318502 w 391879"/>
              <a:gd name="connsiteY0" fmla="*/ 97792 h 1562475"/>
              <a:gd name="connsiteX1" fmla="*/ 156577 w 391879"/>
              <a:gd name="connsiteY1" fmla="*/ 2542 h 1562475"/>
              <a:gd name="connsiteX2" fmla="*/ 13702 w 391879"/>
              <a:gd name="connsiteY2" fmla="*/ 116842 h 1562475"/>
              <a:gd name="connsiteX3" fmla="*/ 4177 w 391879"/>
              <a:gd name="connsiteY3" fmla="*/ 469267 h 1562475"/>
              <a:gd name="connsiteX4" fmla="*/ 32752 w 391879"/>
              <a:gd name="connsiteY4" fmla="*/ 812167 h 1562475"/>
              <a:gd name="connsiteX5" fmla="*/ 51802 w 391879"/>
              <a:gd name="connsiteY5" fmla="*/ 1269367 h 1562475"/>
              <a:gd name="connsiteX6" fmla="*/ 175627 w 391879"/>
              <a:gd name="connsiteY6" fmla="*/ 1536067 h 1562475"/>
              <a:gd name="connsiteX7" fmla="*/ 337552 w 391879"/>
              <a:gd name="connsiteY7" fmla="*/ 1507492 h 1562475"/>
              <a:gd name="connsiteX8" fmla="*/ 385177 w 391879"/>
              <a:gd name="connsiteY8" fmla="*/ 1136017 h 1562475"/>
              <a:gd name="connsiteX9" fmla="*/ 375652 w 391879"/>
              <a:gd name="connsiteY9" fmla="*/ 688342 h 1562475"/>
              <a:gd name="connsiteX10" fmla="*/ 318502 w 391879"/>
              <a:gd name="connsiteY10" fmla="*/ 97792 h 156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879" h="1562475">
                <a:moveTo>
                  <a:pt x="318502" y="97792"/>
                </a:moveTo>
                <a:cubicBezTo>
                  <a:pt x="281990" y="-16508"/>
                  <a:pt x="207377" y="-633"/>
                  <a:pt x="156577" y="2542"/>
                </a:cubicBezTo>
                <a:cubicBezTo>
                  <a:pt x="105777" y="5717"/>
                  <a:pt x="34340" y="42229"/>
                  <a:pt x="13702" y="116842"/>
                </a:cubicBezTo>
                <a:cubicBezTo>
                  <a:pt x="-6936" y="191455"/>
                  <a:pt x="1002" y="353380"/>
                  <a:pt x="4177" y="469267"/>
                </a:cubicBezTo>
                <a:cubicBezTo>
                  <a:pt x="7352" y="585154"/>
                  <a:pt x="24815" y="678817"/>
                  <a:pt x="32752" y="812167"/>
                </a:cubicBezTo>
                <a:cubicBezTo>
                  <a:pt x="40690" y="945517"/>
                  <a:pt x="27990" y="1148717"/>
                  <a:pt x="51802" y="1269367"/>
                </a:cubicBezTo>
                <a:cubicBezTo>
                  <a:pt x="75614" y="1390017"/>
                  <a:pt x="128002" y="1496380"/>
                  <a:pt x="175627" y="1536067"/>
                </a:cubicBezTo>
                <a:cubicBezTo>
                  <a:pt x="223252" y="1575754"/>
                  <a:pt x="302627" y="1574167"/>
                  <a:pt x="337552" y="1507492"/>
                </a:cubicBezTo>
                <a:cubicBezTo>
                  <a:pt x="372477" y="1440817"/>
                  <a:pt x="370890" y="1272542"/>
                  <a:pt x="385177" y="1136017"/>
                </a:cubicBezTo>
                <a:cubicBezTo>
                  <a:pt x="399464" y="999492"/>
                  <a:pt x="388352" y="864555"/>
                  <a:pt x="375652" y="688342"/>
                </a:cubicBezTo>
                <a:cubicBezTo>
                  <a:pt x="362952" y="512130"/>
                  <a:pt x="355014" y="212092"/>
                  <a:pt x="318502" y="97792"/>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9538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604809"/>
            <a:ext cx="6965245" cy="1008112"/>
          </a:xfrm>
        </p:spPr>
        <p:txBody>
          <a:bodyPr/>
          <a:lstStyle/>
          <a:p>
            <a:r>
              <a:rPr lang="en-NZ" dirty="0" smtClean="0"/>
              <a:t>Which way is it flowing?</a:t>
            </a:r>
            <a:endParaRPr lang="en-NZ" dirty="0"/>
          </a:p>
        </p:txBody>
      </p:sp>
      <p:sp>
        <p:nvSpPr>
          <p:cNvPr id="3" name="Content Placeholder 2"/>
          <p:cNvSpPr>
            <a:spLocks noGrp="1"/>
          </p:cNvSpPr>
          <p:nvPr>
            <p:ph idx="1"/>
          </p:nvPr>
        </p:nvSpPr>
        <p:spPr>
          <a:xfrm>
            <a:off x="755576" y="1381129"/>
            <a:ext cx="3384377" cy="4784175"/>
          </a:xfrm>
          <a:ln>
            <a:solidFill>
              <a:schemeClr val="bg1"/>
            </a:solidFill>
          </a:ln>
        </p:spPr>
        <p:txBody>
          <a:bodyPr>
            <a:normAutofit fontScale="55000" lnSpcReduction="20000"/>
          </a:bodyPr>
          <a:lstStyle/>
          <a:p>
            <a:endParaRPr lang="en-NZ" dirty="0"/>
          </a:p>
          <a:p>
            <a:r>
              <a:rPr lang="en-NZ" sz="3300" dirty="0" smtClean="0"/>
              <a:t>Is the colour in the vessel on the top or the bottom of the colour bar?</a:t>
            </a:r>
          </a:p>
          <a:p>
            <a:r>
              <a:rPr lang="en-NZ" sz="3300" dirty="0" smtClean="0"/>
              <a:t>Bottom = flow AWAY from the transducer face</a:t>
            </a:r>
          </a:p>
          <a:p>
            <a:r>
              <a:rPr lang="en-NZ" sz="3300" dirty="0" smtClean="0"/>
              <a:t>Which arrow allows for flow AWAY from the transducer face? </a:t>
            </a:r>
          </a:p>
          <a:p>
            <a:pPr marL="0" indent="0">
              <a:buNone/>
            </a:pPr>
            <a:endParaRPr lang="en-NZ" sz="3300" dirty="0"/>
          </a:p>
          <a:p>
            <a:endParaRPr lang="en-NZ" sz="3300" dirty="0" smtClean="0"/>
          </a:p>
          <a:p>
            <a:r>
              <a:rPr lang="en-NZ" sz="3300" dirty="0"/>
              <a:t>Flow </a:t>
            </a:r>
            <a:r>
              <a:rPr lang="en-NZ" sz="3300" dirty="0" smtClean="0"/>
              <a:t>in the </a:t>
            </a:r>
            <a:r>
              <a:rPr lang="en-NZ" sz="3300" dirty="0"/>
              <a:t>vessel </a:t>
            </a:r>
            <a:r>
              <a:rPr lang="en-NZ" sz="3300" dirty="0" smtClean="0"/>
              <a:t>following  the </a:t>
            </a:r>
            <a:r>
              <a:rPr lang="en-NZ" sz="3300" dirty="0"/>
              <a:t>solid arrow </a:t>
            </a:r>
            <a:r>
              <a:rPr lang="en-NZ" sz="3300" dirty="0" smtClean="0"/>
              <a:t>is either towards the </a:t>
            </a:r>
            <a:r>
              <a:rPr lang="en-NZ" sz="3300" dirty="0" smtClean="0">
                <a:solidFill>
                  <a:srgbClr val="7030A0"/>
                </a:solidFill>
              </a:rPr>
              <a:t>leading edge</a:t>
            </a:r>
            <a:r>
              <a:rPr lang="en-NZ" sz="3300" dirty="0" smtClean="0"/>
              <a:t> </a:t>
            </a:r>
            <a:r>
              <a:rPr lang="en-NZ" sz="3300" dirty="0"/>
              <a:t>or </a:t>
            </a:r>
            <a:r>
              <a:rPr lang="en-NZ" sz="3300" dirty="0" smtClean="0"/>
              <a:t>away </a:t>
            </a:r>
            <a:r>
              <a:rPr lang="en-NZ" sz="3300" dirty="0"/>
              <a:t>from the </a:t>
            </a:r>
            <a:r>
              <a:rPr lang="en-NZ" sz="3300" dirty="0" smtClean="0">
                <a:solidFill>
                  <a:srgbClr val="7030A0"/>
                </a:solidFill>
              </a:rPr>
              <a:t>leading edge</a:t>
            </a:r>
            <a:endParaRPr lang="en-NZ" sz="3300" dirty="0"/>
          </a:p>
          <a:p>
            <a:pPr marL="0" indent="0">
              <a:buNone/>
            </a:pPr>
            <a:endParaRPr lang="en-NZ" sz="3300" dirty="0" smtClean="0"/>
          </a:p>
          <a:p>
            <a:r>
              <a:rPr lang="en-NZ" sz="3300" dirty="0" smtClean="0"/>
              <a:t>Flow following the solid arrow is towards the leading edge of the transducer</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125"/>
          <a:stretch/>
        </p:blipFill>
        <p:spPr bwMode="auto">
          <a:xfrm>
            <a:off x="4109311" y="2852936"/>
            <a:ext cx="3572976" cy="289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4437146" y="4005064"/>
            <a:ext cx="2608471" cy="720080"/>
          </a:xfrm>
          <a:prstGeom prst="straightConnector1">
            <a:avLst/>
          </a:prstGeom>
          <a:ln w="381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363784" y="4149080"/>
            <a:ext cx="2880320" cy="79208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186155" y="1381129"/>
            <a:ext cx="3496130" cy="1465193"/>
          </a:xfrm>
          <a:custGeom>
            <a:avLst/>
            <a:gdLst>
              <a:gd name="connsiteX0" fmla="*/ 516889 w 1738558"/>
              <a:gd name="connsiteY0" fmla="*/ 219568 h 1570961"/>
              <a:gd name="connsiteX1" fmla="*/ 526414 w 1738558"/>
              <a:gd name="connsiteY1" fmla="*/ 1105393 h 1570961"/>
              <a:gd name="connsiteX2" fmla="*/ 126364 w 1738558"/>
              <a:gd name="connsiteY2" fmla="*/ 1229218 h 1570961"/>
              <a:gd name="connsiteX3" fmla="*/ 116839 w 1738558"/>
              <a:gd name="connsiteY3" fmla="*/ 1534018 h 1570961"/>
              <a:gd name="connsiteX4" fmla="*/ 1517014 w 1738558"/>
              <a:gd name="connsiteY4" fmla="*/ 1524493 h 1570961"/>
              <a:gd name="connsiteX5" fmla="*/ 1717039 w 1738558"/>
              <a:gd name="connsiteY5" fmla="*/ 1162543 h 1570961"/>
              <a:gd name="connsiteX6" fmla="*/ 1326514 w 1738558"/>
              <a:gd name="connsiteY6" fmla="*/ 1181593 h 1570961"/>
              <a:gd name="connsiteX7" fmla="*/ 1278889 w 1738558"/>
              <a:gd name="connsiteY7" fmla="*/ 95743 h 1570961"/>
              <a:gd name="connsiteX8" fmla="*/ 497839 w 1738558"/>
              <a:gd name="connsiteY8" fmla="*/ 57643 h 1570961"/>
              <a:gd name="connsiteX9" fmla="*/ 488314 w 1738558"/>
              <a:gd name="connsiteY9" fmla="*/ 124318 h 1570961"/>
              <a:gd name="connsiteX10" fmla="*/ 497839 w 1738558"/>
              <a:gd name="connsiteY10" fmla="*/ 314818 h 1570961"/>
              <a:gd name="connsiteX11" fmla="*/ 516889 w 1738558"/>
              <a:gd name="connsiteY11" fmla="*/ 400543 h 1570961"/>
              <a:gd name="connsiteX0" fmla="*/ 516889 w 1738558"/>
              <a:gd name="connsiteY0" fmla="*/ 219568 h 1570961"/>
              <a:gd name="connsiteX1" fmla="*/ 526414 w 1738558"/>
              <a:gd name="connsiteY1" fmla="*/ 1105393 h 1570961"/>
              <a:gd name="connsiteX2" fmla="*/ 126364 w 1738558"/>
              <a:gd name="connsiteY2" fmla="*/ 1229218 h 1570961"/>
              <a:gd name="connsiteX3" fmla="*/ 116839 w 1738558"/>
              <a:gd name="connsiteY3" fmla="*/ 1534018 h 1570961"/>
              <a:gd name="connsiteX4" fmla="*/ 1517014 w 1738558"/>
              <a:gd name="connsiteY4" fmla="*/ 1524493 h 1570961"/>
              <a:gd name="connsiteX5" fmla="*/ 1717039 w 1738558"/>
              <a:gd name="connsiteY5" fmla="*/ 1162543 h 1570961"/>
              <a:gd name="connsiteX6" fmla="*/ 1326514 w 1738558"/>
              <a:gd name="connsiteY6" fmla="*/ 1181593 h 1570961"/>
              <a:gd name="connsiteX7" fmla="*/ 1278889 w 1738558"/>
              <a:gd name="connsiteY7" fmla="*/ 95743 h 1570961"/>
              <a:gd name="connsiteX8" fmla="*/ 497839 w 1738558"/>
              <a:gd name="connsiteY8" fmla="*/ 57643 h 1570961"/>
              <a:gd name="connsiteX9" fmla="*/ 488314 w 1738558"/>
              <a:gd name="connsiteY9" fmla="*/ 124318 h 1570961"/>
              <a:gd name="connsiteX10" fmla="*/ 528067 w 1738558"/>
              <a:gd name="connsiteY10" fmla="*/ 314818 h 1570961"/>
              <a:gd name="connsiteX11" fmla="*/ 516889 w 1738558"/>
              <a:gd name="connsiteY11" fmla="*/ 400543 h 1570961"/>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16889 w 1738558"/>
              <a:gd name="connsiteY11" fmla="*/ 414024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9788 w 1738558"/>
              <a:gd name="connsiteY11" fmla="*/ 451809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2231 w 1738558"/>
              <a:gd name="connsiteY11" fmla="*/ 482037 h 1584442"/>
              <a:gd name="connsiteX0" fmla="*/ 516889 w 1725623"/>
              <a:gd name="connsiteY0" fmla="*/ 233049 h 1584442"/>
              <a:gd name="connsiteX1" fmla="*/ 526414 w 1725623"/>
              <a:gd name="connsiteY1" fmla="*/ 1118874 h 1584442"/>
              <a:gd name="connsiteX2" fmla="*/ 126364 w 1725623"/>
              <a:gd name="connsiteY2" fmla="*/ 1242699 h 1584442"/>
              <a:gd name="connsiteX3" fmla="*/ 116839 w 1725623"/>
              <a:gd name="connsiteY3" fmla="*/ 1547499 h 1584442"/>
              <a:gd name="connsiteX4" fmla="*/ 1517014 w 1725623"/>
              <a:gd name="connsiteY4" fmla="*/ 1537974 h 1584442"/>
              <a:gd name="connsiteX5" fmla="*/ 1717039 w 1725623"/>
              <a:gd name="connsiteY5" fmla="*/ 1176024 h 1584442"/>
              <a:gd name="connsiteX6" fmla="*/ 1501132 w 1725623"/>
              <a:gd name="connsiteY6" fmla="*/ 1161773 h 1584442"/>
              <a:gd name="connsiteX7" fmla="*/ 1326514 w 1725623"/>
              <a:gd name="connsiteY7" fmla="*/ 1195074 h 1584442"/>
              <a:gd name="connsiteX8" fmla="*/ 1278889 w 1725623"/>
              <a:gd name="connsiteY8" fmla="*/ 109224 h 1584442"/>
              <a:gd name="connsiteX9" fmla="*/ 618752 w 1725623"/>
              <a:gd name="connsiteY9" fmla="*/ 40896 h 1584442"/>
              <a:gd name="connsiteX10" fmla="*/ 488314 w 1725623"/>
              <a:gd name="connsiteY10" fmla="*/ 137799 h 1584442"/>
              <a:gd name="connsiteX11" fmla="*/ 528067 w 1725623"/>
              <a:gd name="connsiteY11" fmla="*/ 328299 h 1584442"/>
              <a:gd name="connsiteX12" fmla="*/ 562231 w 1725623"/>
              <a:gd name="connsiteY12" fmla="*/ 482037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2231 w 1738558"/>
              <a:gd name="connsiteY11" fmla="*/ 482037 h 1584442"/>
              <a:gd name="connsiteX0" fmla="*/ 516889 w 1739118"/>
              <a:gd name="connsiteY0" fmla="*/ 227377 h 1578770"/>
              <a:gd name="connsiteX1" fmla="*/ 526414 w 1739118"/>
              <a:gd name="connsiteY1" fmla="*/ 1113202 h 1578770"/>
              <a:gd name="connsiteX2" fmla="*/ 126364 w 1739118"/>
              <a:gd name="connsiteY2" fmla="*/ 1237027 h 1578770"/>
              <a:gd name="connsiteX3" fmla="*/ 116839 w 1739118"/>
              <a:gd name="connsiteY3" fmla="*/ 1541827 h 1578770"/>
              <a:gd name="connsiteX4" fmla="*/ 1517014 w 1739118"/>
              <a:gd name="connsiteY4" fmla="*/ 1532302 h 1578770"/>
              <a:gd name="connsiteX5" fmla="*/ 1717039 w 1739118"/>
              <a:gd name="connsiteY5" fmla="*/ 1170352 h 1578770"/>
              <a:gd name="connsiteX6" fmla="*/ 1318957 w 1739118"/>
              <a:gd name="connsiteY6" fmla="*/ 1106275 h 1578770"/>
              <a:gd name="connsiteX7" fmla="*/ 1278889 w 1739118"/>
              <a:gd name="connsiteY7" fmla="*/ 103552 h 1578770"/>
              <a:gd name="connsiteX8" fmla="*/ 618752 w 1739118"/>
              <a:gd name="connsiteY8" fmla="*/ 35224 h 1578770"/>
              <a:gd name="connsiteX9" fmla="*/ 488314 w 1739118"/>
              <a:gd name="connsiteY9" fmla="*/ 132127 h 1578770"/>
              <a:gd name="connsiteX10" fmla="*/ 528067 w 1739118"/>
              <a:gd name="connsiteY10" fmla="*/ 322627 h 1578770"/>
              <a:gd name="connsiteX11" fmla="*/ 562231 w 1739118"/>
              <a:gd name="connsiteY11" fmla="*/ 476365 h 1578770"/>
              <a:gd name="connsiteX0" fmla="*/ 516889 w 1796597"/>
              <a:gd name="connsiteY0" fmla="*/ 227377 h 1573513"/>
              <a:gd name="connsiteX1" fmla="*/ 526414 w 1796597"/>
              <a:gd name="connsiteY1" fmla="*/ 1113202 h 1573513"/>
              <a:gd name="connsiteX2" fmla="*/ 126364 w 1796597"/>
              <a:gd name="connsiteY2" fmla="*/ 1237027 h 1573513"/>
              <a:gd name="connsiteX3" fmla="*/ 116839 w 1796597"/>
              <a:gd name="connsiteY3" fmla="*/ 1541827 h 1573513"/>
              <a:gd name="connsiteX4" fmla="*/ 1517014 w 1796597"/>
              <a:gd name="connsiteY4" fmla="*/ 1532302 h 1573513"/>
              <a:gd name="connsiteX5" fmla="*/ 1785053 w 1796597"/>
              <a:gd name="connsiteY5" fmla="*/ 1261037 h 1573513"/>
              <a:gd name="connsiteX6" fmla="*/ 1318957 w 1796597"/>
              <a:gd name="connsiteY6" fmla="*/ 1106275 h 1573513"/>
              <a:gd name="connsiteX7" fmla="*/ 1278889 w 1796597"/>
              <a:gd name="connsiteY7" fmla="*/ 103552 h 1573513"/>
              <a:gd name="connsiteX8" fmla="*/ 618752 w 1796597"/>
              <a:gd name="connsiteY8" fmla="*/ 35224 h 1573513"/>
              <a:gd name="connsiteX9" fmla="*/ 488314 w 1796597"/>
              <a:gd name="connsiteY9" fmla="*/ 132127 h 1573513"/>
              <a:gd name="connsiteX10" fmla="*/ 528067 w 1796597"/>
              <a:gd name="connsiteY10" fmla="*/ 322627 h 1573513"/>
              <a:gd name="connsiteX11" fmla="*/ 562231 w 1796597"/>
              <a:gd name="connsiteY11" fmla="*/ 476365 h 1573513"/>
              <a:gd name="connsiteX0" fmla="*/ 534634 w 1927059"/>
              <a:gd name="connsiteY0" fmla="*/ 227377 h 1573514"/>
              <a:gd name="connsiteX1" fmla="*/ 544159 w 1927059"/>
              <a:gd name="connsiteY1" fmla="*/ 1113202 h 1573514"/>
              <a:gd name="connsiteX2" fmla="*/ 144109 w 1927059"/>
              <a:gd name="connsiteY2" fmla="*/ 1237027 h 1573514"/>
              <a:gd name="connsiteX3" fmla="*/ 134584 w 1927059"/>
              <a:gd name="connsiteY3" fmla="*/ 1541827 h 1573514"/>
              <a:gd name="connsiteX4" fmla="*/ 1776583 w 1927059"/>
              <a:gd name="connsiteY4" fmla="*/ 1532302 h 1573514"/>
              <a:gd name="connsiteX5" fmla="*/ 1802798 w 1927059"/>
              <a:gd name="connsiteY5" fmla="*/ 1261037 h 1573514"/>
              <a:gd name="connsiteX6" fmla="*/ 1336702 w 1927059"/>
              <a:gd name="connsiteY6" fmla="*/ 1106275 h 1573514"/>
              <a:gd name="connsiteX7" fmla="*/ 1296634 w 1927059"/>
              <a:gd name="connsiteY7" fmla="*/ 103552 h 1573514"/>
              <a:gd name="connsiteX8" fmla="*/ 636497 w 1927059"/>
              <a:gd name="connsiteY8" fmla="*/ 35224 h 1573514"/>
              <a:gd name="connsiteX9" fmla="*/ 506059 w 1927059"/>
              <a:gd name="connsiteY9" fmla="*/ 132127 h 1573514"/>
              <a:gd name="connsiteX10" fmla="*/ 545812 w 1927059"/>
              <a:gd name="connsiteY10" fmla="*/ 322627 h 1573514"/>
              <a:gd name="connsiteX11" fmla="*/ 579976 w 1927059"/>
              <a:gd name="connsiteY11" fmla="*/ 476365 h 1573514"/>
              <a:gd name="connsiteX0" fmla="*/ 534634 w 1927059"/>
              <a:gd name="connsiteY0" fmla="*/ 227377 h 1573514"/>
              <a:gd name="connsiteX1" fmla="*/ 544159 w 1927059"/>
              <a:gd name="connsiteY1" fmla="*/ 1113202 h 1573514"/>
              <a:gd name="connsiteX2" fmla="*/ 144109 w 1927059"/>
              <a:gd name="connsiteY2" fmla="*/ 1237027 h 1573514"/>
              <a:gd name="connsiteX3" fmla="*/ 134584 w 1927059"/>
              <a:gd name="connsiteY3" fmla="*/ 1541827 h 1573514"/>
              <a:gd name="connsiteX4" fmla="*/ 1776583 w 1927059"/>
              <a:gd name="connsiteY4" fmla="*/ 1532302 h 1573514"/>
              <a:gd name="connsiteX5" fmla="*/ 1802798 w 1927059"/>
              <a:gd name="connsiteY5" fmla="*/ 1261037 h 1573514"/>
              <a:gd name="connsiteX6" fmla="*/ 1336702 w 1927059"/>
              <a:gd name="connsiteY6" fmla="*/ 1106275 h 1573514"/>
              <a:gd name="connsiteX7" fmla="*/ 1296634 w 1927059"/>
              <a:gd name="connsiteY7" fmla="*/ 103552 h 1573514"/>
              <a:gd name="connsiteX8" fmla="*/ 636497 w 1927059"/>
              <a:gd name="connsiteY8" fmla="*/ 35224 h 1573514"/>
              <a:gd name="connsiteX9" fmla="*/ 506059 w 1927059"/>
              <a:gd name="connsiteY9" fmla="*/ 132127 h 1573514"/>
              <a:gd name="connsiteX10" fmla="*/ 579976 w 1927059"/>
              <a:gd name="connsiteY10" fmla="*/ 476365 h 1573514"/>
              <a:gd name="connsiteX0" fmla="*/ 534634 w 1927059"/>
              <a:gd name="connsiteY0" fmla="*/ 227377 h 1573514"/>
              <a:gd name="connsiteX1" fmla="*/ 544159 w 1927059"/>
              <a:gd name="connsiteY1" fmla="*/ 1113202 h 1573514"/>
              <a:gd name="connsiteX2" fmla="*/ 144109 w 1927059"/>
              <a:gd name="connsiteY2" fmla="*/ 1237027 h 1573514"/>
              <a:gd name="connsiteX3" fmla="*/ 134584 w 1927059"/>
              <a:gd name="connsiteY3" fmla="*/ 1541827 h 1573514"/>
              <a:gd name="connsiteX4" fmla="*/ 1776583 w 1927059"/>
              <a:gd name="connsiteY4" fmla="*/ 1532302 h 1573514"/>
              <a:gd name="connsiteX5" fmla="*/ 1802798 w 1927059"/>
              <a:gd name="connsiteY5" fmla="*/ 1261037 h 1573514"/>
              <a:gd name="connsiteX6" fmla="*/ 1336702 w 1927059"/>
              <a:gd name="connsiteY6" fmla="*/ 1106275 h 1573514"/>
              <a:gd name="connsiteX7" fmla="*/ 1296634 w 1927059"/>
              <a:gd name="connsiteY7" fmla="*/ 103552 h 1573514"/>
              <a:gd name="connsiteX8" fmla="*/ 636497 w 1927059"/>
              <a:gd name="connsiteY8" fmla="*/ 35224 h 1573514"/>
              <a:gd name="connsiteX9" fmla="*/ 506059 w 1927059"/>
              <a:gd name="connsiteY9" fmla="*/ 132127 h 1573514"/>
              <a:gd name="connsiteX0" fmla="*/ 534634 w 1927059"/>
              <a:gd name="connsiteY0" fmla="*/ 227377 h 1573514"/>
              <a:gd name="connsiteX1" fmla="*/ 544159 w 1927059"/>
              <a:gd name="connsiteY1" fmla="*/ 1113202 h 1573514"/>
              <a:gd name="connsiteX2" fmla="*/ 144109 w 1927059"/>
              <a:gd name="connsiteY2" fmla="*/ 1237027 h 1573514"/>
              <a:gd name="connsiteX3" fmla="*/ 134584 w 1927059"/>
              <a:gd name="connsiteY3" fmla="*/ 1541827 h 1573514"/>
              <a:gd name="connsiteX4" fmla="*/ 1776583 w 1927059"/>
              <a:gd name="connsiteY4" fmla="*/ 1532302 h 1573514"/>
              <a:gd name="connsiteX5" fmla="*/ 1802798 w 1927059"/>
              <a:gd name="connsiteY5" fmla="*/ 1261037 h 1573514"/>
              <a:gd name="connsiteX6" fmla="*/ 1336702 w 1927059"/>
              <a:gd name="connsiteY6" fmla="*/ 1106275 h 1573514"/>
              <a:gd name="connsiteX7" fmla="*/ 1296634 w 1927059"/>
              <a:gd name="connsiteY7" fmla="*/ 103552 h 1573514"/>
              <a:gd name="connsiteX8" fmla="*/ 636497 w 1927059"/>
              <a:gd name="connsiteY8" fmla="*/ 35224 h 1573514"/>
              <a:gd name="connsiteX0" fmla="*/ 534634 w 1927059"/>
              <a:gd name="connsiteY0" fmla="*/ 123825 h 1469962"/>
              <a:gd name="connsiteX1" fmla="*/ 544159 w 1927059"/>
              <a:gd name="connsiteY1" fmla="*/ 1009650 h 1469962"/>
              <a:gd name="connsiteX2" fmla="*/ 144109 w 1927059"/>
              <a:gd name="connsiteY2" fmla="*/ 1133475 h 1469962"/>
              <a:gd name="connsiteX3" fmla="*/ 134584 w 1927059"/>
              <a:gd name="connsiteY3" fmla="*/ 1438275 h 1469962"/>
              <a:gd name="connsiteX4" fmla="*/ 1776583 w 1927059"/>
              <a:gd name="connsiteY4" fmla="*/ 1428750 h 1469962"/>
              <a:gd name="connsiteX5" fmla="*/ 1802798 w 1927059"/>
              <a:gd name="connsiteY5" fmla="*/ 1157485 h 1469962"/>
              <a:gd name="connsiteX6" fmla="*/ 1336702 w 1927059"/>
              <a:gd name="connsiteY6" fmla="*/ 1002723 h 1469962"/>
              <a:gd name="connsiteX7" fmla="*/ 1296634 w 1927059"/>
              <a:gd name="connsiteY7" fmla="*/ 0 h 1469962"/>
              <a:gd name="connsiteX0" fmla="*/ 548292 w 1927059"/>
              <a:gd name="connsiteY0" fmla="*/ 0 h 1519949"/>
              <a:gd name="connsiteX1" fmla="*/ 544159 w 1927059"/>
              <a:gd name="connsiteY1" fmla="*/ 1059637 h 1519949"/>
              <a:gd name="connsiteX2" fmla="*/ 144109 w 1927059"/>
              <a:gd name="connsiteY2" fmla="*/ 1183462 h 1519949"/>
              <a:gd name="connsiteX3" fmla="*/ 134584 w 1927059"/>
              <a:gd name="connsiteY3" fmla="*/ 1488262 h 1519949"/>
              <a:gd name="connsiteX4" fmla="*/ 1776583 w 1927059"/>
              <a:gd name="connsiteY4" fmla="*/ 1478737 h 1519949"/>
              <a:gd name="connsiteX5" fmla="*/ 1802798 w 1927059"/>
              <a:gd name="connsiteY5" fmla="*/ 1207472 h 1519949"/>
              <a:gd name="connsiteX6" fmla="*/ 1336702 w 1927059"/>
              <a:gd name="connsiteY6" fmla="*/ 1052710 h 1519949"/>
              <a:gd name="connsiteX7" fmla="*/ 1296634 w 1927059"/>
              <a:gd name="connsiteY7" fmla="*/ 49987 h 1519949"/>
              <a:gd name="connsiteX0" fmla="*/ 548292 w 1927059"/>
              <a:gd name="connsiteY0" fmla="*/ 0 h 1519949"/>
              <a:gd name="connsiteX1" fmla="*/ 544159 w 1927059"/>
              <a:gd name="connsiteY1" fmla="*/ 1059637 h 1519949"/>
              <a:gd name="connsiteX2" fmla="*/ 144109 w 1927059"/>
              <a:gd name="connsiteY2" fmla="*/ 1183462 h 1519949"/>
              <a:gd name="connsiteX3" fmla="*/ 134584 w 1927059"/>
              <a:gd name="connsiteY3" fmla="*/ 1488262 h 1519949"/>
              <a:gd name="connsiteX4" fmla="*/ 1776583 w 1927059"/>
              <a:gd name="connsiteY4" fmla="*/ 1478737 h 1519949"/>
              <a:gd name="connsiteX5" fmla="*/ 1802798 w 1927059"/>
              <a:gd name="connsiteY5" fmla="*/ 1207472 h 1519949"/>
              <a:gd name="connsiteX6" fmla="*/ 1336702 w 1927059"/>
              <a:gd name="connsiteY6" fmla="*/ 1052710 h 1519949"/>
              <a:gd name="connsiteX7" fmla="*/ 1296634 w 1927059"/>
              <a:gd name="connsiteY7" fmla="*/ 49987 h 1519949"/>
              <a:gd name="connsiteX0" fmla="*/ 548292 w 1927059"/>
              <a:gd name="connsiteY0" fmla="*/ 0 h 1519949"/>
              <a:gd name="connsiteX1" fmla="*/ 544159 w 1927059"/>
              <a:gd name="connsiteY1" fmla="*/ 1059637 h 1519949"/>
              <a:gd name="connsiteX2" fmla="*/ 144109 w 1927059"/>
              <a:gd name="connsiteY2" fmla="*/ 1183462 h 1519949"/>
              <a:gd name="connsiteX3" fmla="*/ 134584 w 1927059"/>
              <a:gd name="connsiteY3" fmla="*/ 1488262 h 1519949"/>
              <a:gd name="connsiteX4" fmla="*/ 1776583 w 1927059"/>
              <a:gd name="connsiteY4" fmla="*/ 1478737 h 1519949"/>
              <a:gd name="connsiteX5" fmla="*/ 1802798 w 1927059"/>
              <a:gd name="connsiteY5" fmla="*/ 1207472 h 1519949"/>
              <a:gd name="connsiteX6" fmla="*/ 1336702 w 1927059"/>
              <a:gd name="connsiteY6" fmla="*/ 1052710 h 1519949"/>
              <a:gd name="connsiteX7" fmla="*/ 1328502 w 1927059"/>
              <a:gd name="connsiteY7" fmla="*/ 4645 h 1519949"/>
              <a:gd name="connsiteX0" fmla="*/ 721849 w 2100616"/>
              <a:gd name="connsiteY0" fmla="*/ 0 h 1516369"/>
              <a:gd name="connsiteX1" fmla="*/ 717716 w 2100616"/>
              <a:gd name="connsiteY1" fmla="*/ 1059637 h 1516369"/>
              <a:gd name="connsiteX2" fmla="*/ 30851 w 2100616"/>
              <a:gd name="connsiteY2" fmla="*/ 1236361 h 1516369"/>
              <a:gd name="connsiteX3" fmla="*/ 308141 w 2100616"/>
              <a:gd name="connsiteY3" fmla="*/ 1488262 h 1516369"/>
              <a:gd name="connsiteX4" fmla="*/ 1950140 w 2100616"/>
              <a:gd name="connsiteY4" fmla="*/ 1478737 h 1516369"/>
              <a:gd name="connsiteX5" fmla="*/ 1976355 w 2100616"/>
              <a:gd name="connsiteY5" fmla="*/ 1207472 h 1516369"/>
              <a:gd name="connsiteX6" fmla="*/ 1510259 w 2100616"/>
              <a:gd name="connsiteY6" fmla="*/ 1052710 h 1516369"/>
              <a:gd name="connsiteX7" fmla="*/ 1502059 w 2100616"/>
              <a:gd name="connsiteY7" fmla="*/ 4645 h 1516369"/>
              <a:gd name="connsiteX0" fmla="*/ 721849 w 2151596"/>
              <a:gd name="connsiteY0" fmla="*/ 0 h 1517249"/>
              <a:gd name="connsiteX1" fmla="*/ 717716 w 2151596"/>
              <a:gd name="connsiteY1" fmla="*/ 1059637 h 1517249"/>
              <a:gd name="connsiteX2" fmla="*/ 30851 w 2151596"/>
              <a:gd name="connsiteY2" fmla="*/ 1236361 h 1517249"/>
              <a:gd name="connsiteX3" fmla="*/ 308141 w 2151596"/>
              <a:gd name="connsiteY3" fmla="*/ 1488262 h 1517249"/>
              <a:gd name="connsiteX4" fmla="*/ 1950140 w 2151596"/>
              <a:gd name="connsiteY4" fmla="*/ 1478737 h 1517249"/>
              <a:gd name="connsiteX5" fmla="*/ 2076513 w 2151596"/>
              <a:gd name="connsiteY5" fmla="*/ 1192358 h 1517249"/>
              <a:gd name="connsiteX6" fmla="*/ 1510259 w 2151596"/>
              <a:gd name="connsiteY6" fmla="*/ 1052710 h 1517249"/>
              <a:gd name="connsiteX7" fmla="*/ 1502059 w 2151596"/>
              <a:gd name="connsiteY7" fmla="*/ 4645 h 1517249"/>
              <a:gd name="connsiteX0" fmla="*/ 719522 w 2148727"/>
              <a:gd name="connsiteY0" fmla="*/ 0 h 1489885"/>
              <a:gd name="connsiteX1" fmla="*/ 715389 w 2148727"/>
              <a:gd name="connsiteY1" fmla="*/ 1059637 h 1489885"/>
              <a:gd name="connsiteX2" fmla="*/ 28524 w 2148727"/>
              <a:gd name="connsiteY2" fmla="*/ 1236361 h 1489885"/>
              <a:gd name="connsiteX3" fmla="*/ 314919 w 2148727"/>
              <a:gd name="connsiteY3" fmla="*/ 1412692 h 1489885"/>
              <a:gd name="connsiteX4" fmla="*/ 1947813 w 2148727"/>
              <a:gd name="connsiteY4" fmla="*/ 1478737 h 1489885"/>
              <a:gd name="connsiteX5" fmla="*/ 2074186 w 2148727"/>
              <a:gd name="connsiteY5" fmla="*/ 1192358 h 1489885"/>
              <a:gd name="connsiteX6" fmla="*/ 1507932 w 2148727"/>
              <a:gd name="connsiteY6" fmla="*/ 1052710 h 1489885"/>
              <a:gd name="connsiteX7" fmla="*/ 1499732 w 2148727"/>
              <a:gd name="connsiteY7" fmla="*/ 4645 h 1489885"/>
              <a:gd name="connsiteX0" fmla="*/ 713341 w 2142546"/>
              <a:gd name="connsiteY0" fmla="*/ 0 h 1489885"/>
              <a:gd name="connsiteX1" fmla="*/ 622708 w 2142546"/>
              <a:gd name="connsiteY1" fmla="*/ 938724 h 1489885"/>
              <a:gd name="connsiteX2" fmla="*/ 22343 w 2142546"/>
              <a:gd name="connsiteY2" fmla="*/ 1236361 h 1489885"/>
              <a:gd name="connsiteX3" fmla="*/ 308738 w 2142546"/>
              <a:gd name="connsiteY3" fmla="*/ 1412692 h 1489885"/>
              <a:gd name="connsiteX4" fmla="*/ 1941632 w 2142546"/>
              <a:gd name="connsiteY4" fmla="*/ 1478737 h 1489885"/>
              <a:gd name="connsiteX5" fmla="*/ 2068005 w 2142546"/>
              <a:gd name="connsiteY5" fmla="*/ 1192358 h 1489885"/>
              <a:gd name="connsiteX6" fmla="*/ 1501751 w 2142546"/>
              <a:gd name="connsiteY6" fmla="*/ 1052710 h 1489885"/>
              <a:gd name="connsiteX7" fmla="*/ 1493551 w 2142546"/>
              <a:gd name="connsiteY7" fmla="*/ 4645 h 1489885"/>
              <a:gd name="connsiteX0" fmla="*/ 711725 w 2140930"/>
              <a:gd name="connsiteY0" fmla="*/ 0 h 1489885"/>
              <a:gd name="connsiteX1" fmla="*/ 598329 w 2140930"/>
              <a:gd name="connsiteY1" fmla="*/ 878268 h 1489885"/>
              <a:gd name="connsiteX2" fmla="*/ 20727 w 2140930"/>
              <a:gd name="connsiteY2" fmla="*/ 1236361 h 1489885"/>
              <a:gd name="connsiteX3" fmla="*/ 307122 w 2140930"/>
              <a:gd name="connsiteY3" fmla="*/ 1412692 h 1489885"/>
              <a:gd name="connsiteX4" fmla="*/ 1940016 w 2140930"/>
              <a:gd name="connsiteY4" fmla="*/ 1478737 h 1489885"/>
              <a:gd name="connsiteX5" fmla="*/ 2066389 w 2140930"/>
              <a:gd name="connsiteY5" fmla="*/ 1192358 h 1489885"/>
              <a:gd name="connsiteX6" fmla="*/ 1500135 w 2140930"/>
              <a:gd name="connsiteY6" fmla="*/ 1052710 h 1489885"/>
              <a:gd name="connsiteX7" fmla="*/ 1491935 w 2140930"/>
              <a:gd name="connsiteY7" fmla="*/ 4645 h 1489885"/>
              <a:gd name="connsiteX0" fmla="*/ 707820 w 2137025"/>
              <a:gd name="connsiteY0" fmla="*/ 0 h 1487656"/>
              <a:gd name="connsiteX1" fmla="*/ 594424 w 2137025"/>
              <a:gd name="connsiteY1" fmla="*/ 878268 h 1487656"/>
              <a:gd name="connsiteX2" fmla="*/ 21374 w 2137025"/>
              <a:gd name="connsiteY2" fmla="*/ 1387501 h 1487656"/>
              <a:gd name="connsiteX3" fmla="*/ 303217 w 2137025"/>
              <a:gd name="connsiteY3" fmla="*/ 1412692 h 1487656"/>
              <a:gd name="connsiteX4" fmla="*/ 1936111 w 2137025"/>
              <a:gd name="connsiteY4" fmla="*/ 1478737 h 1487656"/>
              <a:gd name="connsiteX5" fmla="*/ 2062484 w 2137025"/>
              <a:gd name="connsiteY5" fmla="*/ 1192358 h 1487656"/>
              <a:gd name="connsiteX6" fmla="*/ 1496230 w 2137025"/>
              <a:gd name="connsiteY6" fmla="*/ 1052710 h 1487656"/>
              <a:gd name="connsiteX7" fmla="*/ 1488030 w 2137025"/>
              <a:gd name="connsiteY7" fmla="*/ 4645 h 1487656"/>
              <a:gd name="connsiteX0" fmla="*/ 686612 w 2115817"/>
              <a:gd name="connsiteY0" fmla="*/ 0 h 1487656"/>
              <a:gd name="connsiteX1" fmla="*/ 573216 w 2115817"/>
              <a:gd name="connsiteY1" fmla="*/ 878268 h 1487656"/>
              <a:gd name="connsiteX2" fmla="*/ 246260 w 2115817"/>
              <a:gd name="connsiteY2" fmla="*/ 1176062 h 1487656"/>
              <a:gd name="connsiteX3" fmla="*/ 166 w 2115817"/>
              <a:gd name="connsiteY3" fmla="*/ 1387501 h 1487656"/>
              <a:gd name="connsiteX4" fmla="*/ 282009 w 2115817"/>
              <a:gd name="connsiteY4" fmla="*/ 1412692 h 1487656"/>
              <a:gd name="connsiteX5" fmla="*/ 1914903 w 2115817"/>
              <a:gd name="connsiteY5" fmla="*/ 1478737 h 1487656"/>
              <a:gd name="connsiteX6" fmla="*/ 2041276 w 2115817"/>
              <a:gd name="connsiteY6" fmla="*/ 1192358 h 1487656"/>
              <a:gd name="connsiteX7" fmla="*/ 1475022 w 2115817"/>
              <a:gd name="connsiteY7" fmla="*/ 1052710 h 1487656"/>
              <a:gd name="connsiteX8" fmla="*/ 1466822 w 2115817"/>
              <a:gd name="connsiteY8" fmla="*/ 4645 h 1487656"/>
              <a:gd name="connsiteX0" fmla="*/ 710976 w 2140181"/>
              <a:gd name="connsiteY0" fmla="*/ 0 h 1487656"/>
              <a:gd name="connsiteX1" fmla="*/ 597580 w 2140181"/>
              <a:gd name="connsiteY1" fmla="*/ 878268 h 1487656"/>
              <a:gd name="connsiteX2" fmla="*/ 79413 w 2140181"/>
              <a:gd name="connsiteY2" fmla="*/ 1153391 h 1487656"/>
              <a:gd name="connsiteX3" fmla="*/ 24530 w 2140181"/>
              <a:gd name="connsiteY3" fmla="*/ 1387501 h 1487656"/>
              <a:gd name="connsiteX4" fmla="*/ 306373 w 2140181"/>
              <a:gd name="connsiteY4" fmla="*/ 1412692 h 1487656"/>
              <a:gd name="connsiteX5" fmla="*/ 1939267 w 2140181"/>
              <a:gd name="connsiteY5" fmla="*/ 1478737 h 1487656"/>
              <a:gd name="connsiteX6" fmla="*/ 2065640 w 2140181"/>
              <a:gd name="connsiteY6" fmla="*/ 1192358 h 1487656"/>
              <a:gd name="connsiteX7" fmla="*/ 1499386 w 2140181"/>
              <a:gd name="connsiteY7" fmla="*/ 1052710 h 1487656"/>
              <a:gd name="connsiteX8" fmla="*/ 1491186 w 2140181"/>
              <a:gd name="connsiteY8" fmla="*/ 4645 h 1487656"/>
              <a:gd name="connsiteX0" fmla="*/ 710976 w 2143762"/>
              <a:gd name="connsiteY0" fmla="*/ 0 h 1487656"/>
              <a:gd name="connsiteX1" fmla="*/ 597580 w 2143762"/>
              <a:gd name="connsiteY1" fmla="*/ 878268 h 1487656"/>
              <a:gd name="connsiteX2" fmla="*/ 79413 w 2143762"/>
              <a:gd name="connsiteY2" fmla="*/ 1153391 h 1487656"/>
              <a:gd name="connsiteX3" fmla="*/ 24530 w 2143762"/>
              <a:gd name="connsiteY3" fmla="*/ 1387501 h 1487656"/>
              <a:gd name="connsiteX4" fmla="*/ 306373 w 2143762"/>
              <a:gd name="connsiteY4" fmla="*/ 1412692 h 1487656"/>
              <a:gd name="connsiteX5" fmla="*/ 1939267 w 2143762"/>
              <a:gd name="connsiteY5" fmla="*/ 1478737 h 1487656"/>
              <a:gd name="connsiteX6" fmla="*/ 2065640 w 2143762"/>
              <a:gd name="connsiteY6" fmla="*/ 1192358 h 1487656"/>
              <a:gd name="connsiteX7" fmla="*/ 1444755 w 2143762"/>
              <a:gd name="connsiteY7" fmla="*/ 1060267 h 1487656"/>
              <a:gd name="connsiteX8" fmla="*/ 1491186 w 2143762"/>
              <a:gd name="connsiteY8" fmla="*/ 4645 h 1487656"/>
              <a:gd name="connsiteX0" fmla="*/ 710976 w 2143762"/>
              <a:gd name="connsiteY0" fmla="*/ 2912 h 1490568"/>
              <a:gd name="connsiteX1" fmla="*/ 597580 w 2143762"/>
              <a:gd name="connsiteY1" fmla="*/ 881180 h 1490568"/>
              <a:gd name="connsiteX2" fmla="*/ 79413 w 2143762"/>
              <a:gd name="connsiteY2" fmla="*/ 1156303 h 1490568"/>
              <a:gd name="connsiteX3" fmla="*/ 24530 w 2143762"/>
              <a:gd name="connsiteY3" fmla="*/ 1390413 h 1490568"/>
              <a:gd name="connsiteX4" fmla="*/ 306373 w 2143762"/>
              <a:gd name="connsiteY4" fmla="*/ 1415604 h 1490568"/>
              <a:gd name="connsiteX5" fmla="*/ 1939267 w 2143762"/>
              <a:gd name="connsiteY5" fmla="*/ 1481649 h 1490568"/>
              <a:gd name="connsiteX6" fmla="*/ 2065640 w 2143762"/>
              <a:gd name="connsiteY6" fmla="*/ 1195270 h 1490568"/>
              <a:gd name="connsiteX7" fmla="*/ 1444755 w 2143762"/>
              <a:gd name="connsiteY7" fmla="*/ 1063179 h 1490568"/>
              <a:gd name="connsiteX8" fmla="*/ 1395581 w 2143762"/>
              <a:gd name="connsiteY8" fmla="*/ 0 h 1490568"/>
              <a:gd name="connsiteX0" fmla="*/ 710976 w 2143762"/>
              <a:gd name="connsiteY0" fmla="*/ 2912 h 1490568"/>
              <a:gd name="connsiteX1" fmla="*/ 670422 w 2143762"/>
              <a:gd name="connsiteY1" fmla="*/ 918965 h 1490568"/>
              <a:gd name="connsiteX2" fmla="*/ 79413 w 2143762"/>
              <a:gd name="connsiteY2" fmla="*/ 1156303 h 1490568"/>
              <a:gd name="connsiteX3" fmla="*/ 24530 w 2143762"/>
              <a:gd name="connsiteY3" fmla="*/ 1390413 h 1490568"/>
              <a:gd name="connsiteX4" fmla="*/ 306373 w 2143762"/>
              <a:gd name="connsiteY4" fmla="*/ 1415604 h 1490568"/>
              <a:gd name="connsiteX5" fmla="*/ 1939267 w 2143762"/>
              <a:gd name="connsiteY5" fmla="*/ 1481649 h 1490568"/>
              <a:gd name="connsiteX6" fmla="*/ 2065640 w 2143762"/>
              <a:gd name="connsiteY6" fmla="*/ 1195270 h 1490568"/>
              <a:gd name="connsiteX7" fmla="*/ 1444755 w 2143762"/>
              <a:gd name="connsiteY7" fmla="*/ 1063179 h 1490568"/>
              <a:gd name="connsiteX8" fmla="*/ 1395581 w 2143762"/>
              <a:gd name="connsiteY8" fmla="*/ 0 h 1490568"/>
              <a:gd name="connsiteX0" fmla="*/ 710976 w 2143762"/>
              <a:gd name="connsiteY0" fmla="*/ 2912 h 1490568"/>
              <a:gd name="connsiteX1" fmla="*/ 684080 w 2143762"/>
              <a:gd name="connsiteY1" fmla="*/ 949193 h 1490568"/>
              <a:gd name="connsiteX2" fmla="*/ 79413 w 2143762"/>
              <a:gd name="connsiteY2" fmla="*/ 1156303 h 1490568"/>
              <a:gd name="connsiteX3" fmla="*/ 24530 w 2143762"/>
              <a:gd name="connsiteY3" fmla="*/ 1390413 h 1490568"/>
              <a:gd name="connsiteX4" fmla="*/ 306373 w 2143762"/>
              <a:gd name="connsiteY4" fmla="*/ 1415604 h 1490568"/>
              <a:gd name="connsiteX5" fmla="*/ 1939267 w 2143762"/>
              <a:gd name="connsiteY5" fmla="*/ 1481649 h 1490568"/>
              <a:gd name="connsiteX6" fmla="*/ 2065640 w 2143762"/>
              <a:gd name="connsiteY6" fmla="*/ 1195270 h 1490568"/>
              <a:gd name="connsiteX7" fmla="*/ 1444755 w 2143762"/>
              <a:gd name="connsiteY7" fmla="*/ 1063179 h 1490568"/>
              <a:gd name="connsiteX8" fmla="*/ 1395581 w 2143762"/>
              <a:gd name="connsiteY8" fmla="*/ 0 h 1490568"/>
              <a:gd name="connsiteX0" fmla="*/ 710976 w 2118136"/>
              <a:gd name="connsiteY0" fmla="*/ 2912 h 1490568"/>
              <a:gd name="connsiteX1" fmla="*/ 684080 w 2118136"/>
              <a:gd name="connsiteY1" fmla="*/ 949193 h 1490568"/>
              <a:gd name="connsiteX2" fmla="*/ 79413 w 2118136"/>
              <a:gd name="connsiteY2" fmla="*/ 1156303 h 1490568"/>
              <a:gd name="connsiteX3" fmla="*/ 24530 w 2118136"/>
              <a:gd name="connsiteY3" fmla="*/ 1390413 h 1490568"/>
              <a:gd name="connsiteX4" fmla="*/ 306373 w 2118136"/>
              <a:gd name="connsiteY4" fmla="*/ 1415604 h 1490568"/>
              <a:gd name="connsiteX5" fmla="*/ 1939267 w 2118136"/>
              <a:gd name="connsiteY5" fmla="*/ 1481649 h 1490568"/>
              <a:gd name="connsiteX6" fmla="*/ 2020114 w 2118136"/>
              <a:gd name="connsiteY6" fmla="*/ 1195270 h 1490568"/>
              <a:gd name="connsiteX7" fmla="*/ 1444755 w 2118136"/>
              <a:gd name="connsiteY7" fmla="*/ 1063179 h 1490568"/>
              <a:gd name="connsiteX8" fmla="*/ 1395581 w 2118136"/>
              <a:gd name="connsiteY8" fmla="*/ 0 h 1490568"/>
              <a:gd name="connsiteX0" fmla="*/ 699038 w 2106198"/>
              <a:gd name="connsiteY0" fmla="*/ 2912 h 1490568"/>
              <a:gd name="connsiteX1" fmla="*/ 672142 w 2106198"/>
              <a:gd name="connsiteY1" fmla="*/ 949193 h 1490568"/>
              <a:gd name="connsiteX2" fmla="*/ 103896 w 2106198"/>
              <a:gd name="connsiteY2" fmla="*/ 1163860 h 1490568"/>
              <a:gd name="connsiteX3" fmla="*/ 12592 w 2106198"/>
              <a:gd name="connsiteY3" fmla="*/ 1390413 h 1490568"/>
              <a:gd name="connsiteX4" fmla="*/ 294435 w 2106198"/>
              <a:gd name="connsiteY4" fmla="*/ 1415604 h 1490568"/>
              <a:gd name="connsiteX5" fmla="*/ 1927329 w 2106198"/>
              <a:gd name="connsiteY5" fmla="*/ 1481649 h 1490568"/>
              <a:gd name="connsiteX6" fmla="*/ 2008176 w 2106198"/>
              <a:gd name="connsiteY6" fmla="*/ 1195270 h 1490568"/>
              <a:gd name="connsiteX7" fmla="*/ 1432817 w 2106198"/>
              <a:gd name="connsiteY7" fmla="*/ 1063179 h 1490568"/>
              <a:gd name="connsiteX8" fmla="*/ 1383643 w 2106198"/>
              <a:gd name="connsiteY8" fmla="*/ 0 h 1490568"/>
              <a:gd name="connsiteX0" fmla="*/ 699038 w 2106198"/>
              <a:gd name="connsiteY0" fmla="*/ 2912 h 1456203"/>
              <a:gd name="connsiteX1" fmla="*/ 672142 w 2106198"/>
              <a:gd name="connsiteY1" fmla="*/ 949193 h 1456203"/>
              <a:gd name="connsiteX2" fmla="*/ 103896 w 2106198"/>
              <a:gd name="connsiteY2" fmla="*/ 1163860 h 1456203"/>
              <a:gd name="connsiteX3" fmla="*/ 12592 w 2106198"/>
              <a:gd name="connsiteY3" fmla="*/ 1390413 h 1456203"/>
              <a:gd name="connsiteX4" fmla="*/ 294435 w 2106198"/>
              <a:gd name="connsiteY4" fmla="*/ 1415604 h 1456203"/>
              <a:gd name="connsiteX5" fmla="*/ 1927329 w 2106198"/>
              <a:gd name="connsiteY5" fmla="*/ 1443863 h 1456203"/>
              <a:gd name="connsiteX6" fmla="*/ 2008176 w 2106198"/>
              <a:gd name="connsiteY6" fmla="*/ 1195270 h 1456203"/>
              <a:gd name="connsiteX7" fmla="*/ 1432817 w 2106198"/>
              <a:gd name="connsiteY7" fmla="*/ 1063179 h 1456203"/>
              <a:gd name="connsiteX8" fmla="*/ 1383643 w 2106198"/>
              <a:gd name="connsiteY8" fmla="*/ 0 h 1456203"/>
              <a:gd name="connsiteX0" fmla="*/ 699038 w 2106197"/>
              <a:gd name="connsiteY0" fmla="*/ 2912 h 1465193"/>
              <a:gd name="connsiteX1" fmla="*/ 672142 w 2106197"/>
              <a:gd name="connsiteY1" fmla="*/ 949193 h 1465193"/>
              <a:gd name="connsiteX2" fmla="*/ 103896 w 2106197"/>
              <a:gd name="connsiteY2" fmla="*/ 1163860 h 1465193"/>
              <a:gd name="connsiteX3" fmla="*/ 12592 w 2106197"/>
              <a:gd name="connsiteY3" fmla="*/ 1390413 h 1465193"/>
              <a:gd name="connsiteX4" fmla="*/ 294435 w 2106197"/>
              <a:gd name="connsiteY4" fmla="*/ 1445832 h 1465193"/>
              <a:gd name="connsiteX5" fmla="*/ 1927329 w 2106197"/>
              <a:gd name="connsiteY5" fmla="*/ 1443863 h 1465193"/>
              <a:gd name="connsiteX6" fmla="*/ 2008176 w 2106197"/>
              <a:gd name="connsiteY6" fmla="*/ 1195270 h 1465193"/>
              <a:gd name="connsiteX7" fmla="*/ 1432817 w 2106197"/>
              <a:gd name="connsiteY7" fmla="*/ 1063179 h 1465193"/>
              <a:gd name="connsiteX8" fmla="*/ 1383643 w 2106197"/>
              <a:gd name="connsiteY8" fmla="*/ 0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197" h="1465193">
                <a:moveTo>
                  <a:pt x="699038" y="2912"/>
                </a:moveTo>
                <a:cubicBezTo>
                  <a:pt x="686265" y="391916"/>
                  <a:pt x="771332" y="755702"/>
                  <a:pt x="672142" y="949193"/>
                </a:cubicBezTo>
                <a:cubicBezTo>
                  <a:pt x="572952" y="1142684"/>
                  <a:pt x="199404" y="1078988"/>
                  <a:pt x="103896" y="1163860"/>
                </a:cubicBezTo>
                <a:cubicBezTo>
                  <a:pt x="8388" y="1248732"/>
                  <a:pt x="-19164" y="1343418"/>
                  <a:pt x="12592" y="1390413"/>
                </a:cubicBezTo>
                <a:cubicBezTo>
                  <a:pt x="44348" y="1437408"/>
                  <a:pt x="-24688" y="1436924"/>
                  <a:pt x="294435" y="1445832"/>
                </a:cubicBezTo>
                <a:cubicBezTo>
                  <a:pt x="613558" y="1454740"/>
                  <a:pt x="1641706" y="1485623"/>
                  <a:pt x="1927329" y="1443863"/>
                </a:cubicBezTo>
                <a:cubicBezTo>
                  <a:pt x="2212952" y="1402103"/>
                  <a:pt x="2090595" y="1258717"/>
                  <a:pt x="2008176" y="1195270"/>
                </a:cubicBezTo>
                <a:cubicBezTo>
                  <a:pt x="1925757" y="1131823"/>
                  <a:pt x="1536906" y="1262391"/>
                  <a:pt x="1432817" y="1063179"/>
                </a:cubicBezTo>
                <a:cubicBezTo>
                  <a:pt x="1328728" y="863967"/>
                  <a:pt x="1500344" y="178509"/>
                  <a:pt x="1383643" y="0"/>
                </a:cubicBezTo>
              </a:path>
            </a:pathLst>
          </a:custGeom>
          <a:solidFill>
            <a:schemeClr val="bg1">
              <a:lumMod val="65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Freeform 14"/>
          <p:cNvSpPr/>
          <p:nvPr/>
        </p:nvSpPr>
        <p:spPr>
          <a:xfrm>
            <a:off x="4203064" y="1586975"/>
            <a:ext cx="1238406" cy="1216681"/>
          </a:xfrm>
          <a:custGeom>
            <a:avLst/>
            <a:gdLst>
              <a:gd name="connsiteX0" fmla="*/ 43984 w 1238406"/>
              <a:gd name="connsiteY0" fmla="*/ 1216681 h 1216681"/>
              <a:gd name="connsiteX1" fmla="*/ 28870 w 1238406"/>
              <a:gd name="connsiteY1" fmla="*/ 1057984 h 1216681"/>
              <a:gd name="connsiteX2" fmla="*/ 376493 w 1238406"/>
              <a:gd name="connsiteY2" fmla="*/ 944628 h 1216681"/>
              <a:gd name="connsiteX3" fmla="*/ 860143 w 1238406"/>
              <a:gd name="connsiteY3" fmla="*/ 914400 h 1216681"/>
              <a:gd name="connsiteX4" fmla="*/ 1169981 w 1238406"/>
              <a:gd name="connsiteY4" fmla="*/ 740589 h 1216681"/>
              <a:gd name="connsiteX5" fmla="*/ 1237994 w 1238406"/>
              <a:gd name="connsiteY5" fmla="*/ 272053 h 1216681"/>
              <a:gd name="connsiteX6" fmla="*/ 1200209 w 1238406"/>
              <a:gd name="connsiteY6" fmla="*/ 0 h 1216681"/>
              <a:gd name="connsiteX7" fmla="*/ 1200209 w 1238406"/>
              <a:gd name="connsiteY7" fmla="*/ 0 h 12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406" h="1216681">
                <a:moveTo>
                  <a:pt x="43984" y="1216681"/>
                </a:moveTo>
                <a:cubicBezTo>
                  <a:pt x="8718" y="1160003"/>
                  <a:pt x="-26548" y="1103326"/>
                  <a:pt x="28870" y="1057984"/>
                </a:cubicBezTo>
                <a:cubicBezTo>
                  <a:pt x="84288" y="1012642"/>
                  <a:pt x="237948" y="968559"/>
                  <a:pt x="376493" y="944628"/>
                </a:cubicBezTo>
                <a:cubicBezTo>
                  <a:pt x="515039" y="920697"/>
                  <a:pt x="727895" y="948406"/>
                  <a:pt x="860143" y="914400"/>
                </a:cubicBezTo>
                <a:cubicBezTo>
                  <a:pt x="992391" y="880394"/>
                  <a:pt x="1107006" y="847647"/>
                  <a:pt x="1169981" y="740589"/>
                </a:cubicBezTo>
                <a:cubicBezTo>
                  <a:pt x="1232956" y="633531"/>
                  <a:pt x="1232956" y="395484"/>
                  <a:pt x="1237994" y="272053"/>
                </a:cubicBezTo>
                <a:cubicBezTo>
                  <a:pt x="1243032" y="148622"/>
                  <a:pt x="1200209" y="0"/>
                  <a:pt x="1200209" y="0"/>
                </a:cubicBezTo>
                <a:lnTo>
                  <a:pt x="1200209"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7030A0"/>
              </a:solidFill>
            </a:endParaRPr>
          </a:p>
        </p:txBody>
      </p:sp>
      <p:sp>
        <p:nvSpPr>
          <p:cNvPr id="10" name="Freeform 9"/>
          <p:cNvSpPr/>
          <p:nvPr/>
        </p:nvSpPr>
        <p:spPr>
          <a:xfrm>
            <a:off x="4003209" y="2780928"/>
            <a:ext cx="480303" cy="405100"/>
          </a:xfrm>
          <a:custGeom>
            <a:avLst/>
            <a:gdLst>
              <a:gd name="connsiteX0" fmla="*/ 327125 w 480303"/>
              <a:gd name="connsiteY0" fmla="*/ 24208 h 405100"/>
              <a:gd name="connsiteX1" fmla="*/ 107971 w 480303"/>
              <a:gd name="connsiteY1" fmla="*/ 16651 h 405100"/>
              <a:gd name="connsiteX2" fmla="*/ 2173 w 480303"/>
              <a:gd name="connsiteY2" fmla="*/ 220691 h 405100"/>
              <a:gd name="connsiteX3" fmla="*/ 198656 w 480303"/>
              <a:gd name="connsiteY3" fmla="*/ 402059 h 405100"/>
              <a:gd name="connsiteX4" fmla="*/ 440480 w 480303"/>
              <a:gd name="connsiteY4" fmla="*/ 318932 h 405100"/>
              <a:gd name="connsiteX5" fmla="*/ 470709 w 480303"/>
              <a:gd name="connsiteY5" fmla="*/ 122449 h 405100"/>
              <a:gd name="connsiteX6" fmla="*/ 327125 w 480303"/>
              <a:gd name="connsiteY6" fmla="*/ 24208 h 4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303" h="405100">
                <a:moveTo>
                  <a:pt x="327125" y="24208"/>
                </a:moveTo>
                <a:cubicBezTo>
                  <a:pt x="266669" y="6575"/>
                  <a:pt x="162130" y="-16096"/>
                  <a:pt x="107971" y="16651"/>
                </a:cubicBezTo>
                <a:cubicBezTo>
                  <a:pt x="53812" y="49398"/>
                  <a:pt x="-12941" y="156456"/>
                  <a:pt x="2173" y="220691"/>
                </a:cubicBezTo>
                <a:cubicBezTo>
                  <a:pt x="17287" y="284926"/>
                  <a:pt x="125605" y="385686"/>
                  <a:pt x="198656" y="402059"/>
                </a:cubicBezTo>
                <a:cubicBezTo>
                  <a:pt x="271707" y="418432"/>
                  <a:pt x="395138" y="365534"/>
                  <a:pt x="440480" y="318932"/>
                </a:cubicBezTo>
                <a:cubicBezTo>
                  <a:pt x="485822" y="272330"/>
                  <a:pt x="487082" y="174089"/>
                  <a:pt x="470709" y="122449"/>
                </a:cubicBezTo>
                <a:cubicBezTo>
                  <a:pt x="454336" y="70809"/>
                  <a:pt x="387581" y="41841"/>
                  <a:pt x="327125" y="24208"/>
                </a:cubicBezTo>
                <a:close/>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1" name="Straight Arrow Connector 10"/>
          <p:cNvCxnSpPr/>
          <p:nvPr/>
        </p:nvCxnSpPr>
        <p:spPr>
          <a:xfrm flipH="1">
            <a:off x="1835696" y="3429000"/>
            <a:ext cx="1096312" cy="39604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27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692696"/>
            <a:ext cx="7007348" cy="792088"/>
          </a:xfrm>
        </p:spPr>
        <p:txBody>
          <a:bodyPr>
            <a:noAutofit/>
          </a:bodyPr>
          <a:lstStyle/>
          <a:p>
            <a:pPr marL="0" indent="0">
              <a:buNone/>
            </a:pPr>
            <a:r>
              <a:rPr lang="en-NZ" dirty="0" smtClean="0"/>
              <a:t>Towards Arnold’s wrist or towards Arnold’s elbow?</a:t>
            </a:r>
            <a:endParaRPr lang="en-N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44" y="1081177"/>
            <a:ext cx="3611090" cy="3283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rot="1815683">
            <a:off x="1420585" y="1934074"/>
            <a:ext cx="583270" cy="512886"/>
          </a:xfrm>
          <a:custGeom>
            <a:avLst/>
            <a:gdLst>
              <a:gd name="connsiteX0" fmla="*/ 516889 w 1738558"/>
              <a:gd name="connsiteY0" fmla="*/ 219568 h 1570961"/>
              <a:gd name="connsiteX1" fmla="*/ 526414 w 1738558"/>
              <a:gd name="connsiteY1" fmla="*/ 1105393 h 1570961"/>
              <a:gd name="connsiteX2" fmla="*/ 126364 w 1738558"/>
              <a:gd name="connsiteY2" fmla="*/ 1229218 h 1570961"/>
              <a:gd name="connsiteX3" fmla="*/ 116839 w 1738558"/>
              <a:gd name="connsiteY3" fmla="*/ 1534018 h 1570961"/>
              <a:gd name="connsiteX4" fmla="*/ 1517014 w 1738558"/>
              <a:gd name="connsiteY4" fmla="*/ 1524493 h 1570961"/>
              <a:gd name="connsiteX5" fmla="*/ 1717039 w 1738558"/>
              <a:gd name="connsiteY5" fmla="*/ 1162543 h 1570961"/>
              <a:gd name="connsiteX6" fmla="*/ 1326514 w 1738558"/>
              <a:gd name="connsiteY6" fmla="*/ 1181593 h 1570961"/>
              <a:gd name="connsiteX7" fmla="*/ 1278889 w 1738558"/>
              <a:gd name="connsiteY7" fmla="*/ 95743 h 1570961"/>
              <a:gd name="connsiteX8" fmla="*/ 497839 w 1738558"/>
              <a:gd name="connsiteY8" fmla="*/ 57643 h 1570961"/>
              <a:gd name="connsiteX9" fmla="*/ 488314 w 1738558"/>
              <a:gd name="connsiteY9" fmla="*/ 124318 h 1570961"/>
              <a:gd name="connsiteX10" fmla="*/ 497839 w 1738558"/>
              <a:gd name="connsiteY10" fmla="*/ 314818 h 1570961"/>
              <a:gd name="connsiteX11" fmla="*/ 516889 w 1738558"/>
              <a:gd name="connsiteY11" fmla="*/ 400543 h 1570961"/>
              <a:gd name="connsiteX0" fmla="*/ 516889 w 1738558"/>
              <a:gd name="connsiteY0" fmla="*/ 219568 h 1570961"/>
              <a:gd name="connsiteX1" fmla="*/ 526414 w 1738558"/>
              <a:gd name="connsiteY1" fmla="*/ 1105393 h 1570961"/>
              <a:gd name="connsiteX2" fmla="*/ 126364 w 1738558"/>
              <a:gd name="connsiteY2" fmla="*/ 1229218 h 1570961"/>
              <a:gd name="connsiteX3" fmla="*/ 116839 w 1738558"/>
              <a:gd name="connsiteY3" fmla="*/ 1534018 h 1570961"/>
              <a:gd name="connsiteX4" fmla="*/ 1517014 w 1738558"/>
              <a:gd name="connsiteY4" fmla="*/ 1524493 h 1570961"/>
              <a:gd name="connsiteX5" fmla="*/ 1717039 w 1738558"/>
              <a:gd name="connsiteY5" fmla="*/ 1162543 h 1570961"/>
              <a:gd name="connsiteX6" fmla="*/ 1326514 w 1738558"/>
              <a:gd name="connsiteY6" fmla="*/ 1181593 h 1570961"/>
              <a:gd name="connsiteX7" fmla="*/ 1278889 w 1738558"/>
              <a:gd name="connsiteY7" fmla="*/ 95743 h 1570961"/>
              <a:gd name="connsiteX8" fmla="*/ 497839 w 1738558"/>
              <a:gd name="connsiteY8" fmla="*/ 57643 h 1570961"/>
              <a:gd name="connsiteX9" fmla="*/ 488314 w 1738558"/>
              <a:gd name="connsiteY9" fmla="*/ 124318 h 1570961"/>
              <a:gd name="connsiteX10" fmla="*/ 528067 w 1738558"/>
              <a:gd name="connsiteY10" fmla="*/ 314818 h 1570961"/>
              <a:gd name="connsiteX11" fmla="*/ 516889 w 1738558"/>
              <a:gd name="connsiteY11" fmla="*/ 400543 h 1570961"/>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16889 w 1738558"/>
              <a:gd name="connsiteY11" fmla="*/ 414024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9788 w 1738558"/>
              <a:gd name="connsiteY11" fmla="*/ 451809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2231 w 1738558"/>
              <a:gd name="connsiteY11" fmla="*/ 482037 h 1584442"/>
              <a:gd name="connsiteX0" fmla="*/ 516889 w 1725623"/>
              <a:gd name="connsiteY0" fmla="*/ 233049 h 1584442"/>
              <a:gd name="connsiteX1" fmla="*/ 526414 w 1725623"/>
              <a:gd name="connsiteY1" fmla="*/ 1118874 h 1584442"/>
              <a:gd name="connsiteX2" fmla="*/ 126364 w 1725623"/>
              <a:gd name="connsiteY2" fmla="*/ 1242699 h 1584442"/>
              <a:gd name="connsiteX3" fmla="*/ 116839 w 1725623"/>
              <a:gd name="connsiteY3" fmla="*/ 1547499 h 1584442"/>
              <a:gd name="connsiteX4" fmla="*/ 1517014 w 1725623"/>
              <a:gd name="connsiteY4" fmla="*/ 1537974 h 1584442"/>
              <a:gd name="connsiteX5" fmla="*/ 1717039 w 1725623"/>
              <a:gd name="connsiteY5" fmla="*/ 1176024 h 1584442"/>
              <a:gd name="connsiteX6" fmla="*/ 1501132 w 1725623"/>
              <a:gd name="connsiteY6" fmla="*/ 1161773 h 1584442"/>
              <a:gd name="connsiteX7" fmla="*/ 1326514 w 1725623"/>
              <a:gd name="connsiteY7" fmla="*/ 1195074 h 1584442"/>
              <a:gd name="connsiteX8" fmla="*/ 1278889 w 1725623"/>
              <a:gd name="connsiteY8" fmla="*/ 109224 h 1584442"/>
              <a:gd name="connsiteX9" fmla="*/ 618752 w 1725623"/>
              <a:gd name="connsiteY9" fmla="*/ 40896 h 1584442"/>
              <a:gd name="connsiteX10" fmla="*/ 488314 w 1725623"/>
              <a:gd name="connsiteY10" fmla="*/ 137799 h 1584442"/>
              <a:gd name="connsiteX11" fmla="*/ 528067 w 1725623"/>
              <a:gd name="connsiteY11" fmla="*/ 328299 h 1584442"/>
              <a:gd name="connsiteX12" fmla="*/ 562231 w 1725623"/>
              <a:gd name="connsiteY12" fmla="*/ 482037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2231 w 1738558"/>
              <a:gd name="connsiteY11" fmla="*/ 482037 h 1584442"/>
              <a:gd name="connsiteX0" fmla="*/ 516889 w 1739118"/>
              <a:gd name="connsiteY0" fmla="*/ 227377 h 1578770"/>
              <a:gd name="connsiteX1" fmla="*/ 526414 w 1739118"/>
              <a:gd name="connsiteY1" fmla="*/ 1113202 h 1578770"/>
              <a:gd name="connsiteX2" fmla="*/ 126364 w 1739118"/>
              <a:gd name="connsiteY2" fmla="*/ 1237027 h 1578770"/>
              <a:gd name="connsiteX3" fmla="*/ 116839 w 1739118"/>
              <a:gd name="connsiteY3" fmla="*/ 1541827 h 1578770"/>
              <a:gd name="connsiteX4" fmla="*/ 1517014 w 1739118"/>
              <a:gd name="connsiteY4" fmla="*/ 1532302 h 1578770"/>
              <a:gd name="connsiteX5" fmla="*/ 1717039 w 1739118"/>
              <a:gd name="connsiteY5" fmla="*/ 1170352 h 1578770"/>
              <a:gd name="connsiteX6" fmla="*/ 1318957 w 1739118"/>
              <a:gd name="connsiteY6" fmla="*/ 1106275 h 1578770"/>
              <a:gd name="connsiteX7" fmla="*/ 1278889 w 1739118"/>
              <a:gd name="connsiteY7" fmla="*/ 103552 h 1578770"/>
              <a:gd name="connsiteX8" fmla="*/ 618752 w 1739118"/>
              <a:gd name="connsiteY8" fmla="*/ 35224 h 1578770"/>
              <a:gd name="connsiteX9" fmla="*/ 488314 w 1739118"/>
              <a:gd name="connsiteY9" fmla="*/ 132127 h 1578770"/>
              <a:gd name="connsiteX10" fmla="*/ 528067 w 1739118"/>
              <a:gd name="connsiteY10" fmla="*/ 322627 h 1578770"/>
              <a:gd name="connsiteX11" fmla="*/ 562231 w 1739118"/>
              <a:gd name="connsiteY11" fmla="*/ 476365 h 1578770"/>
              <a:gd name="connsiteX0" fmla="*/ 516889 w 1796597"/>
              <a:gd name="connsiteY0" fmla="*/ 227377 h 1573513"/>
              <a:gd name="connsiteX1" fmla="*/ 526414 w 1796597"/>
              <a:gd name="connsiteY1" fmla="*/ 1113202 h 1573513"/>
              <a:gd name="connsiteX2" fmla="*/ 126364 w 1796597"/>
              <a:gd name="connsiteY2" fmla="*/ 1237027 h 1573513"/>
              <a:gd name="connsiteX3" fmla="*/ 116839 w 1796597"/>
              <a:gd name="connsiteY3" fmla="*/ 1541827 h 1573513"/>
              <a:gd name="connsiteX4" fmla="*/ 1517014 w 1796597"/>
              <a:gd name="connsiteY4" fmla="*/ 1532302 h 1573513"/>
              <a:gd name="connsiteX5" fmla="*/ 1785053 w 1796597"/>
              <a:gd name="connsiteY5" fmla="*/ 1261037 h 1573513"/>
              <a:gd name="connsiteX6" fmla="*/ 1318957 w 1796597"/>
              <a:gd name="connsiteY6" fmla="*/ 1106275 h 1573513"/>
              <a:gd name="connsiteX7" fmla="*/ 1278889 w 1796597"/>
              <a:gd name="connsiteY7" fmla="*/ 103552 h 1573513"/>
              <a:gd name="connsiteX8" fmla="*/ 618752 w 1796597"/>
              <a:gd name="connsiteY8" fmla="*/ 35224 h 1573513"/>
              <a:gd name="connsiteX9" fmla="*/ 488314 w 1796597"/>
              <a:gd name="connsiteY9" fmla="*/ 132127 h 1573513"/>
              <a:gd name="connsiteX10" fmla="*/ 528067 w 1796597"/>
              <a:gd name="connsiteY10" fmla="*/ 322627 h 1573513"/>
              <a:gd name="connsiteX11" fmla="*/ 562231 w 1796597"/>
              <a:gd name="connsiteY11" fmla="*/ 476365 h 1573513"/>
              <a:gd name="connsiteX0" fmla="*/ 534634 w 1927059"/>
              <a:gd name="connsiteY0" fmla="*/ 227377 h 1573514"/>
              <a:gd name="connsiteX1" fmla="*/ 544159 w 1927059"/>
              <a:gd name="connsiteY1" fmla="*/ 1113202 h 1573514"/>
              <a:gd name="connsiteX2" fmla="*/ 144109 w 1927059"/>
              <a:gd name="connsiteY2" fmla="*/ 1237027 h 1573514"/>
              <a:gd name="connsiteX3" fmla="*/ 134584 w 1927059"/>
              <a:gd name="connsiteY3" fmla="*/ 1541827 h 1573514"/>
              <a:gd name="connsiteX4" fmla="*/ 1776583 w 1927059"/>
              <a:gd name="connsiteY4" fmla="*/ 1532302 h 1573514"/>
              <a:gd name="connsiteX5" fmla="*/ 1802798 w 1927059"/>
              <a:gd name="connsiteY5" fmla="*/ 1261037 h 1573514"/>
              <a:gd name="connsiteX6" fmla="*/ 1336702 w 1927059"/>
              <a:gd name="connsiteY6" fmla="*/ 1106275 h 1573514"/>
              <a:gd name="connsiteX7" fmla="*/ 1296634 w 1927059"/>
              <a:gd name="connsiteY7" fmla="*/ 103552 h 1573514"/>
              <a:gd name="connsiteX8" fmla="*/ 636497 w 1927059"/>
              <a:gd name="connsiteY8" fmla="*/ 35224 h 1573514"/>
              <a:gd name="connsiteX9" fmla="*/ 506059 w 1927059"/>
              <a:gd name="connsiteY9" fmla="*/ 132127 h 1573514"/>
              <a:gd name="connsiteX10" fmla="*/ 545812 w 1927059"/>
              <a:gd name="connsiteY10" fmla="*/ 322627 h 1573514"/>
              <a:gd name="connsiteX11" fmla="*/ 579976 w 1927059"/>
              <a:gd name="connsiteY11" fmla="*/ 476365 h 157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7059" h="1573514">
                <a:moveTo>
                  <a:pt x="534634" y="227377"/>
                </a:moveTo>
                <a:cubicBezTo>
                  <a:pt x="571940" y="586152"/>
                  <a:pt x="609246" y="944927"/>
                  <a:pt x="544159" y="1113202"/>
                </a:cubicBezTo>
                <a:cubicBezTo>
                  <a:pt x="479072" y="1281477"/>
                  <a:pt x="212371" y="1165590"/>
                  <a:pt x="144109" y="1237027"/>
                </a:cubicBezTo>
                <a:cubicBezTo>
                  <a:pt x="75846" y="1308465"/>
                  <a:pt x="-137495" y="1492615"/>
                  <a:pt x="134584" y="1541827"/>
                </a:cubicBezTo>
                <a:cubicBezTo>
                  <a:pt x="406663" y="1591040"/>
                  <a:pt x="1498547" y="1579100"/>
                  <a:pt x="1776583" y="1532302"/>
                </a:cubicBezTo>
                <a:cubicBezTo>
                  <a:pt x="2054619" y="1485504"/>
                  <a:pt x="1876112" y="1332042"/>
                  <a:pt x="1802798" y="1261037"/>
                </a:cubicBezTo>
                <a:cubicBezTo>
                  <a:pt x="1729485" y="1190033"/>
                  <a:pt x="1421063" y="1299189"/>
                  <a:pt x="1336702" y="1106275"/>
                </a:cubicBezTo>
                <a:cubicBezTo>
                  <a:pt x="1252341" y="913361"/>
                  <a:pt x="1413335" y="282061"/>
                  <a:pt x="1296634" y="103552"/>
                </a:cubicBezTo>
                <a:cubicBezTo>
                  <a:pt x="1179933" y="-74957"/>
                  <a:pt x="768259" y="30462"/>
                  <a:pt x="636497" y="35224"/>
                </a:cubicBezTo>
                <a:cubicBezTo>
                  <a:pt x="504735" y="39986"/>
                  <a:pt x="521173" y="84227"/>
                  <a:pt x="506059" y="132127"/>
                </a:cubicBezTo>
                <a:cubicBezTo>
                  <a:pt x="490945" y="180027"/>
                  <a:pt x="533493" y="265254"/>
                  <a:pt x="545812" y="322627"/>
                </a:cubicBezTo>
                <a:cubicBezTo>
                  <a:pt x="558131" y="380000"/>
                  <a:pt x="572832" y="456521"/>
                  <a:pt x="579976" y="476365"/>
                </a:cubicBezTo>
              </a:path>
            </a:pathLst>
          </a:custGeom>
          <a:solidFill>
            <a:schemeClr val="bg1">
              <a:lumMod val="65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Freeform 4"/>
          <p:cNvSpPr/>
          <p:nvPr/>
        </p:nvSpPr>
        <p:spPr>
          <a:xfrm rot="1610183">
            <a:off x="1697564" y="2090136"/>
            <a:ext cx="252598" cy="405348"/>
          </a:xfrm>
          <a:custGeom>
            <a:avLst/>
            <a:gdLst>
              <a:gd name="connsiteX0" fmla="*/ 0 w 545533"/>
              <a:gd name="connsiteY0" fmla="*/ 1042870 h 1042870"/>
              <a:gd name="connsiteX1" fmla="*/ 83127 w 545533"/>
              <a:gd name="connsiteY1" fmla="*/ 914400 h 1042870"/>
              <a:gd name="connsiteX2" fmla="*/ 136026 w 545533"/>
              <a:gd name="connsiteY2" fmla="*/ 846387 h 1042870"/>
              <a:gd name="connsiteX3" fmla="*/ 309838 w 545533"/>
              <a:gd name="connsiteY3" fmla="*/ 838830 h 1042870"/>
              <a:gd name="connsiteX4" fmla="*/ 453421 w 545533"/>
              <a:gd name="connsiteY4" fmla="*/ 785931 h 1042870"/>
              <a:gd name="connsiteX5" fmla="*/ 536549 w 545533"/>
              <a:gd name="connsiteY5" fmla="*/ 627234 h 1042870"/>
              <a:gd name="connsiteX6" fmla="*/ 544106 w 545533"/>
              <a:gd name="connsiteY6" fmla="*/ 211597 h 1042870"/>
              <a:gd name="connsiteX7" fmla="*/ 544106 w 545533"/>
              <a:gd name="connsiteY7" fmla="*/ 0 h 1042870"/>
              <a:gd name="connsiteX8" fmla="*/ 544106 w 545533"/>
              <a:gd name="connsiteY8" fmla="*/ 0 h 1042870"/>
              <a:gd name="connsiteX0" fmla="*/ 0 w 555885"/>
              <a:gd name="connsiteY0" fmla="*/ 1048442 h 1048442"/>
              <a:gd name="connsiteX1" fmla="*/ 83127 w 555885"/>
              <a:gd name="connsiteY1" fmla="*/ 919972 h 1048442"/>
              <a:gd name="connsiteX2" fmla="*/ 136026 w 555885"/>
              <a:gd name="connsiteY2" fmla="*/ 851959 h 1048442"/>
              <a:gd name="connsiteX3" fmla="*/ 309838 w 555885"/>
              <a:gd name="connsiteY3" fmla="*/ 844402 h 1048442"/>
              <a:gd name="connsiteX4" fmla="*/ 453421 w 555885"/>
              <a:gd name="connsiteY4" fmla="*/ 791503 h 1048442"/>
              <a:gd name="connsiteX5" fmla="*/ 536549 w 555885"/>
              <a:gd name="connsiteY5" fmla="*/ 632806 h 1048442"/>
              <a:gd name="connsiteX6" fmla="*/ 544106 w 555885"/>
              <a:gd name="connsiteY6" fmla="*/ 217169 h 1048442"/>
              <a:gd name="connsiteX7" fmla="*/ 544106 w 555885"/>
              <a:gd name="connsiteY7" fmla="*/ 5572 h 1048442"/>
              <a:gd name="connsiteX8" fmla="*/ 388935 w 555885"/>
              <a:gd name="connsiteY8" fmla="*/ 67143 h 1048442"/>
              <a:gd name="connsiteX0" fmla="*/ 0 w 544107"/>
              <a:gd name="connsiteY0" fmla="*/ 1050026 h 1050026"/>
              <a:gd name="connsiteX1" fmla="*/ 83127 w 544107"/>
              <a:gd name="connsiteY1" fmla="*/ 921556 h 1050026"/>
              <a:gd name="connsiteX2" fmla="*/ 136026 w 544107"/>
              <a:gd name="connsiteY2" fmla="*/ 853543 h 1050026"/>
              <a:gd name="connsiteX3" fmla="*/ 309838 w 544107"/>
              <a:gd name="connsiteY3" fmla="*/ 845986 h 1050026"/>
              <a:gd name="connsiteX4" fmla="*/ 453421 w 544107"/>
              <a:gd name="connsiteY4" fmla="*/ 793087 h 1050026"/>
              <a:gd name="connsiteX5" fmla="*/ 536549 w 544107"/>
              <a:gd name="connsiteY5" fmla="*/ 634390 h 1050026"/>
              <a:gd name="connsiteX6" fmla="*/ 388775 w 544107"/>
              <a:gd name="connsiteY6" fmla="*/ 246527 h 1050026"/>
              <a:gd name="connsiteX7" fmla="*/ 544106 w 544107"/>
              <a:gd name="connsiteY7" fmla="*/ 7156 h 1050026"/>
              <a:gd name="connsiteX8" fmla="*/ 388935 w 544107"/>
              <a:gd name="connsiteY8" fmla="*/ 68727 h 1050026"/>
              <a:gd name="connsiteX0" fmla="*/ 0 w 544107"/>
              <a:gd name="connsiteY0" fmla="*/ 1050026 h 1050026"/>
              <a:gd name="connsiteX1" fmla="*/ 83127 w 544107"/>
              <a:gd name="connsiteY1" fmla="*/ 921556 h 1050026"/>
              <a:gd name="connsiteX2" fmla="*/ 136026 w 544107"/>
              <a:gd name="connsiteY2" fmla="*/ 853543 h 1050026"/>
              <a:gd name="connsiteX3" fmla="*/ 309838 w 544107"/>
              <a:gd name="connsiteY3" fmla="*/ 845986 h 1050026"/>
              <a:gd name="connsiteX4" fmla="*/ 453421 w 544107"/>
              <a:gd name="connsiteY4" fmla="*/ 793087 h 1050026"/>
              <a:gd name="connsiteX5" fmla="*/ 414853 w 544107"/>
              <a:gd name="connsiteY5" fmla="*/ 628208 h 1050026"/>
              <a:gd name="connsiteX6" fmla="*/ 388775 w 544107"/>
              <a:gd name="connsiteY6" fmla="*/ 246527 h 1050026"/>
              <a:gd name="connsiteX7" fmla="*/ 544106 w 544107"/>
              <a:gd name="connsiteY7" fmla="*/ 7156 h 1050026"/>
              <a:gd name="connsiteX8" fmla="*/ 388935 w 544107"/>
              <a:gd name="connsiteY8" fmla="*/ 68727 h 1050026"/>
              <a:gd name="connsiteX0" fmla="*/ 0 w 457397"/>
              <a:gd name="connsiteY0" fmla="*/ 981298 h 981298"/>
              <a:gd name="connsiteX1" fmla="*/ 83127 w 457397"/>
              <a:gd name="connsiteY1" fmla="*/ 852828 h 981298"/>
              <a:gd name="connsiteX2" fmla="*/ 136026 w 457397"/>
              <a:gd name="connsiteY2" fmla="*/ 784815 h 981298"/>
              <a:gd name="connsiteX3" fmla="*/ 309838 w 457397"/>
              <a:gd name="connsiteY3" fmla="*/ 777258 h 981298"/>
              <a:gd name="connsiteX4" fmla="*/ 453421 w 457397"/>
              <a:gd name="connsiteY4" fmla="*/ 724359 h 981298"/>
              <a:gd name="connsiteX5" fmla="*/ 414853 w 457397"/>
              <a:gd name="connsiteY5" fmla="*/ 559480 h 981298"/>
              <a:gd name="connsiteX6" fmla="*/ 388775 w 457397"/>
              <a:gd name="connsiteY6" fmla="*/ 177799 h 981298"/>
              <a:gd name="connsiteX7" fmla="*/ 388935 w 457397"/>
              <a:gd name="connsiteY7" fmla="*/ -1 h 981298"/>
              <a:gd name="connsiteX0" fmla="*/ 0 w 809774"/>
              <a:gd name="connsiteY0" fmla="*/ 981300 h 995390"/>
              <a:gd name="connsiteX1" fmla="*/ 809548 w 809774"/>
              <a:gd name="connsiteY1" fmla="*/ 988498 h 995390"/>
              <a:gd name="connsiteX2" fmla="*/ 83127 w 809774"/>
              <a:gd name="connsiteY2" fmla="*/ 852830 h 995390"/>
              <a:gd name="connsiteX3" fmla="*/ 136026 w 809774"/>
              <a:gd name="connsiteY3" fmla="*/ 784817 h 995390"/>
              <a:gd name="connsiteX4" fmla="*/ 309838 w 809774"/>
              <a:gd name="connsiteY4" fmla="*/ 777260 h 995390"/>
              <a:gd name="connsiteX5" fmla="*/ 453421 w 809774"/>
              <a:gd name="connsiteY5" fmla="*/ 724361 h 995390"/>
              <a:gd name="connsiteX6" fmla="*/ 414853 w 809774"/>
              <a:gd name="connsiteY6" fmla="*/ 559482 h 995390"/>
              <a:gd name="connsiteX7" fmla="*/ 388775 w 809774"/>
              <a:gd name="connsiteY7" fmla="*/ 177801 h 995390"/>
              <a:gd name="connsiteX8" fmla="*/ 388935 w 809774"/>
              <a:gd name="connsiteY8" fmla="*/ 1 h 995390"/>
              <a:gd name="connsiteX0" fmla="*/ 0 w 810160"/>
              <a:gd name="connsiteY0" fmla="*/ 981298 h 1000168"/>
              <a:gd name="connsiteX1" fmla="*/ 809548 w 810160"/>
              <a:gd name="connsiteY1" fmla="*/ 988496 h 1000168"/>
              <a:gd name="connsiteX2" fmla="*/ 136026 w 810160"/>
              <a:gd name="connsiteY2" fmla="*/ 784815 h 1000168"/>
              <a:gd name="connsiteX3" fmla="*/ 309838 w 810160"/>
              <a:gd name="connsiteY3" fmla="*/ 777258 h 1000168"/>
              <a:gd name="connsiteX4" fmla="*/ 453421 w 810160"/>
              <a:gd name="connsiteY4" fmla="*/ 724359 h 1000168"/>
              <a:gd name="connsiteX5" fmla="*/ 414853 w 810160"/>
              <a:gd name="connsiteY5" fmla="*/ 559480 h 1000168"/>
              <a:gd name="connsiteX6" fmla="*/ 388775 w 810160"/>
              <a:gd name="connsiteY6" fmla="*/ 177799 h 1000168"/>
              <a:gd name="connsiteX7" fmla="*/ 388935 w 810160"/>
              <a:gd name="connsiteY7" fmla="*/ -1 h 1000168"/>
              <a:gd name="connsiteX0" fmla="*/ 0 w 813338"/>
              <a:gd name="connsiteY0" fmla="*/ 981300 h 1000710"/>
              <a:gd name="connsiteX1" fmla="*/ 809548 w 813338"/>
              <a:gd name="connsiteY1" fmla="*/ 988498 h 1000710"/>
              <a:gd name="connsiteX2" fmla="*/ 309838 w 813338"/>
              <a:gd name="connsiteY2" fmla="*/ 777260 h 1000710"/>
              <a:gd name="connsiteX3" fmla="*/ 453421 w 813338"/>
              <a:gd name="connsiteY3" fmla="*/ 724361 h 1000710"/>
              <a:gd name="connsiteX4" fmla="*/ 414853 w 813338"/>
              <a:gd name="connsiteY4" fmla="*/ 559482 h 1000710"/>
              <a:gd name="connsiteX5" fmla="*/ 388775 w 813338"/>
              <a:gd name="connsiteY5" fmla="*/ 177801 h 1000710"/>
              <a:gd name="connsiteX6" fmla="*/ 388935 w 813338"/>
              <a:gd name="connsiteY6" fmla="*/ 1 h 1000710"/>
              <a:gd name="connsiteX0" fmla="*/ 0 w 813348"/>
              <a:gd name="connsiteY0" fmla="*/ 981298 h 1000708"/>
              <a:gd name="connsiteX1" fmla="*/ 809548 w 813348"/>
              <a:gd name="connsiteY1" fmla="*/ 988496 h 1000708"/>
              <a:gd name="connsiteX2" fmla="*/ 309838 w 813348"/>
              <a:gd name="connsiteY2" fmla="*/ 777258 h 1000708"/>
              <a:gd name="connsiteX3" fmla="*/ 444722 w 813348"/>
              <a:gd name="connsiteY3" fmla="*/ 686065 h 1000708"/>
              <a:gd name="connsiteX4" fmla="*/ 414853 w 813348"/>
              <a:gd name="connsiteY4" fmla="*/ 559480 h 1000708"/>
              <a:gd name="connsiteX5" fmla="*/ 388775 w 813348"/>
              <a:gd name="connsiteY5" fmla="*/ 177799 h 1000708"/>
              <a:gd name="connsiteX6" fmla="*/ 388935 w 813348"/>
              <a:gd name="connsiteY6" fmla="*/ -1 h 1000708"/>
              <a:gd name="connsiteX0" fmla="*/ 0 w 813348"/>
              <a:gd name="connsiteY0" fmla="*/ 981300 h 1000710"/>
              <a:gd name="connsiteX1" fmla="*/ 809548 w 813348"/>
              <a:gd name="connsiteY1" fmla="*/ 988498 h 1000710"/>
              <a:gd name="connsiteX2" fmla="*/ 309838 w 813348"/>
              <a:gd name="connsiteY2" fmla="*/ 777260 h 1000710"/>
              <a:gd name="connsiteX3" fmla="*/ 444722 w 813348"/>
              <a:gd name="connsiteY3" fmla="*/ 686067 h 1000710"/>
              <a:gd name="connsiteX4" fmla="*/ 363054 w 813348"/>
              <a:gd name="connsiteY4" fmla="*/ 414894 h 1000710"/>
              <a:gd name="connsiteX5" fmla="*/ 388775 w 813348"/>
              <a:gd name="connsiteY5" fmla="*/ 177801 h 1000710"/>
              <a:gd name="connsiteX6" fmla="*/ 388935 w 813348"/>
              <a:gd name="connsiteY6" fmla="*/ 1 h 1000710"/>
              <a:gd name="connsiteX0" fmla="*/ 511855 w 515655"/>
              <a:gd name="connsiteY0" fmla="*/ 988496 h 988496"/>
              <a:gd name="connsiteX1" fmla="*/ 12145 w 515655"/>
              <a:gd name="connsiteY1" fmla="*/ 777258 h 988496"/>
              <a:gd name="connsiteX2" fmla="*/ 147029 w 515655"/>
              <a:gd name="connsiteY2" fmla="*/ 686065 h 988496"/>
              <a:gd name="connsiteX3" fmla="*/ 65361 w 515655"/>
              <a:gd name="connsiteY3" fmla="*/ 414892 h 988496"/>
              <a:gd name="connsiteX4" fmla="*/ 91082 w 515655"/>
              <a:gd name="connsiteY4" fmla="*/ 177799 h 988496"/>
              <a:gd name="connsiteX5" fmla="*/ 91242 w 515655"/>
              <a:gd name="connsiteY5" fmla="*/ -1 h 988496"/>
              <a:gd name="connsiteX0" fmla="*/ 502975 w 502975"/>
              <a:gd name="connsiteY0" fmla="*/ 988498 h 988498"/>
              <a:gd name="connsiteX1" fmla="*/ 302289 w 502975"/>
              <a:gd name="connsiteY1" fmla="*/ 887212 h 988498"/>
              <a:gd name="connsiteX2" fmla="*/ 3265 w 502975"/>
              <a:gd name="connsiteY2" fmla="*/ 777260 h 988498"/>
              <a:gd name="connsiteX3" fmla="*/ 138149 w 502975"/>
              <a:gd name="connsiteY3" fmla="*/ 686067 h 988498"/>
              <a:gd name="connsiteX4" fmla="*/ 56481 w 502975"/>
              <a:gd name="connsiteY4" fmla="*/ 414894 h 988498"/>
              <a:gd name="connsiteX5" fmla="*/ 82202 w 502975"/>
              <a:gd name="connsiteY5" fmla="*/ 177801 h 988498"/>
              <a:gd name="connsiteX6" fmla="*/ 82362 w 502975"/>
              <a:gd name="connsiteY6" fmla="*/ 1 h 988498"/>
              <a:gd name="connsiteX0" fmla="*/ 504877 w 504877"/>
              <a:gd name="connsiteY0" fmla="*/ 988496 h 988496"/>
              <a:gd name="connsiteX1" fmla="*/ 354984 w 504877"/>
              <a:gd name="connsiteY1" fmla="*/ 818814 h 988496"/>
              <a:gd name="connsiteX2" fmla="*/ 5167 w 504877"/>
              <a:gd name="connsiteY2" fmla="*/ 777258 h 988496"/>
              <a:gd name="connsiteX3" fmla="*/ 140051 w 504877"/>
              <a:gd name="connsiteY3" fmla="*/ 686065 h 988496"/>
              <a:gd name="connsiteX4" fmla="*/ 58383 w 504877"/>
              <a:gd name="connsiteY4" fmla="*/ 414892 h 988496"/>
              <a:gd name="connsiteX5" fmla="*/ 84104 w 504877"/>
              <a:gd name="connsiteY5" fmla="*/ 177799 h 988496"/>
              <a:gd name="connsiteX6" fmla="*/ 84264 w 504877"/>
              <a:gd name="connsiteY6" fmla="*/ -1 h 988496"/>
              <a:gd name="connsiteX0" fmla="*/ 505197 w 505197"/>
              <a:gd name="connsiteY0" fmla="*/ 988498 h 988498"/>
              <a:gd name="connsiteX1" fmla="*/ 355304 w 505197"/>
              <a:gd name="connsiteY1" fmla="*/ 818816 h 988498"/>
              <a:gd name="connsiteX2" fmla="*/ 5487 w 505197"/>
              <a:gd name="connsiteY2" fmla="*/ 777260 h 988498"/>
              <a:gd name="connsiteX3" fmla="*/ 140371 w 505197"/>
              <a:gd name="connsiteY3" fmla="*/ 686067 h 988498"/>
              <a:gd name="connsiteX4" fmla="*/ 126899 w 505197"/>
              <a:gd name="connsiteY4" fmla="*/ 423091 h 988498"/>
              <a:gd name="connsiteX5" fmla="*/ 84424 w 505197"/>
              <a:gd name="connsiteY5" fmla="*/ 177801 h 988498"/>
              <a:gd name="connsiteX6" fmla="*/ 84584 w 505197"/>
              <a:gd name="connsiteY6" fmla="*/ 1 h 988498"/>
              <a:gd name="connsiteX0" fmla="*/ 505197 w 505197"/>
              <a:gd name="connsiteY0" fmla="*/ 810696 h 810696"/>
              <a:gd name="connsiteX1" fmla="*/ 355304 w 505197"/>
              <a:gd name="connsiteY1" fmla="*/ 641014 h 810696"/>
              <a:gd name="connsiteX2" fmla="*/ 5487 w 505197"/>
              <a:gd name="connsiteY2" fmla="*/ 599458 h 810696"/>
              <a:gd name="connsiteX3" fmla="*/ 140371 w 505197"/>
              <a:gd name="connsiteY3" fmla="*/ 508265 h 810696"/>
              <a:gd name="connsiteX4" fmla="*/ 126899 w 505197"/>
              <a:gd name="connsiteY4" fmla="*/ 245289 h 810696"/>
              <a:gd name="connsiteX5" fmla="*/ 84424 w 505197"/>
              <a:gd name="connsiteY5" fmla="*/ -1 h 81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197" h="810696">
                <a:moveTo>
                  <a:pt x="505197" y="810696"/>
                </a:moveTo>
                <a:cubicBezTo>
                  <a:pt x="471749" y="793815"/>
                  <a:pt x="438589" y="676220"/>
                  <a:pt x="355304" y="641014"/>
                </a:cubicBezTo>
                <a:cubicBezTo>
                  <a:pt x="272019" y="605808"/>
                  <a:pt x="41309" y="621583"/>
                  <a:pt x="5487" y="599458"/>
                </a:cubicBezTo>
                <a:cubicBezTo>
                  <a:pt x="-30335" y="577333"/>
                  <a:pt x="120136" y="567293"/>
                  <a:pt x="140371" y="508265"/>
                </a:cubicBezTo>
                <a:cubicBezTo>
                  <a:pt x="160606" y="449237"/>
                  <a:pt x="136223" y="330000"/>
                  <a:pt x="126899" y="245289"/>
                </a:cubicBezTo>
                <a:cubicBezTo>
                  <a:pt x="117575" y="160578"/>
                  <a:pt x="88744" y="93246"/>
                  <a:pt x="84424" y="-1"/>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125"/>
          <a:stretch/>
        </p:blipFill>
        <p:spPr bwMode="auto">
          <a:xfrm>
            <a:off x="4598510" y="1138964"/>
            <a:ext cx="3693310"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9"/>
          <p:cNvSpPr/>
          <p:nvPr/>
        </p:nvSpPr>
        <p:spPr>
          <a:xfrm>
            <a:off x="4574127" y="1081176"/>
            <a:ext cx="292152" cy="403607"/>
          </a:xfrm>
          <a:custGeom>
            <a:avLst/>
            <a:gdLst>
              <a:gd name="connsiteX0" fmla="*/ 152366 w 292152"/>
              <a:gd name="connsiteY0" fmla="*/ 24099 h 242330"/>
              <a:gd name="connsiteX1" fmla="*/ 69239 w 292152"/>
              <a:gd name="connsiteY1" fmla="*/ 24099 h 242330"/>
              <a:gd name="connsiteX2" fmla="*/ 1226 w 292152"/>
              <a:gd name="connsiteY2" fmla="*/ 114784 h 242330"/>
              <a:gd name="connsiteX3" fmla="*/ 39011 w 292152"/>
              <a:gd name="connsiteY3" fmla="*/ 228139 h 242330"/>
              <a:gd name="connsiteX4" fmla="*/ 197708 w 292152"/>
              <a:gd name="connsiteY4" fmla="*/ 235696 h 242330"/>
              <a:gd name="connsiteX5" fmla="*/ 288393 w 292152"/>
              <a:gd name="connsiteY5" fmla="*/ 182797 h 242330"/>
              <a:gd name="connsiteX6" fmla="*/ 273278 w 292152"/>
              <a:gd name="connsiteY6" fmla="*/ 84556 h 242330"/>
              <a:gd name="connsiteX7" fmla="*/ 258164 w 292152"/>
              <a:gd name="connsiteY7" fmla="*/ 8985 h 242330"/>
              <a:gd name="connsiteX8" fmla="*/ 107024 w 292152"/>
              <a:gd name="connsiteY8" fmla="*/ 1428 h 242330"/>
              <a:gd name="connsiteX9" fmla="*/ 107024 w 292152"/>
              <a:gd name="connsiteY9" fmla="*/ 1428 h 24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152" h="242330">
                <a:moveTo>
                  <a:pt x="152366" y="24099"/>
                </a:moveTo>
                <a:cubicBezTo>
                  <a:pt x="123397" y="16542"/>
                  <a:pt x="94429" y="8985"/>
                  <a:pt x="69239" y="24099"/>
                </a:cubicBezTo>
                <a:cubicBezTo>
                  <a:pt x="44049" y="39213"/>
                  <a:pt x="6264" y="80777"/>
                  <a:pt x="1226" y="114784"/>
                </a:cubicBezTo>
                <a:cubicBezTo>
                  <a:pt x="-3812" y="148791"/>
                  <a:pt x="6264" y="207987"/>
                  <a:pt x="39011" y="228139"/>
                </a:cubicBezTo>
                <a:cubicBezTo>
                  <a:pt x="71758" y="248291"/>
                  <a:pt x="156144" y="243253"/>
                  <a:pt x="197708" y="235696"/>
                </a:cubicBezTo>
                <a:cubicBezTo>
                  <a:pt x="239272" y="228139"/>
                  <a:pt x="275798" y="207987"/>
                  <a:pt x="288393" y="182797"/>
                </a:cubicBezTo>
                <a:cubicBezTo>
                  <a:pt x="300988" y="157607"/>
                  <a:pt x="278316" y="113525"/>
                  <a:pt x="273278" y="84556"/>
                </a:cubicBezTo>
                <a:cubicBezTo>
                  <a:pt x="268240" y="55587"/>
                  <a:pt x="285873" y="22840"/>
                  <a:pt x="258164" y="8985"/>
                </a:cubicBezTo>
                <a:cubicBezTo>
                  <a:pt x="230455" y="-4870"/>
                  <a:pt x="107024" y="1428"/>
                  <a:pt x="107024" y="1428"/>
                </a:cubicBezTo>
                <a:lnTo>
                  <a:pt x="107024" y="1428"/>
                </a:ln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7030A0"/>
              </a:solidFill>
            </a:endParaRPr>
          </a:p>
        </p:txBody>
      </p:sp>
      <p:cxnSp>
        <p:nvCxnSpPr>
          <p:cNvPr id="12" name="Straight Arrow Connector 11"/>
          <p:cNvCxnSpPr/>
          <p:nvPr/>
        </p:nvCxnSpPr>
        <p:spPr>
          <a:xfrm flipH="1">
            <a:off x="5292080" y="2636912"/>
            <a:ext cx="2448272" cy="66229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960046" y="4509120"/>
            <a:ext cx="6984776" cy="1718005"/>
          </a:xfrm>
          <a:prstGeom prst="rect">
            <a:avLst/>
          </a:prstGeom>
          <a:ln>
            <a:solidFill>
              <a:schemeClr val="bg1"/>
            </a:solidFill>
          </a:ln>
        </p:spPr>
        <p:txBody>
          <a:bodyPr vert="horz" lIns="91440" tIns="45720" rIns="91440" bIns="45720" rtlCol="0" anchor="t">
            <a:normAutofit fontScale="70000" lnSpcReduction="2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r>
              <a:rPr lang="en-NZ" dirty="0" smtClean="0"/>
              <a:t>Is the colour in the vessel on the top or the bottom of the colour bar?</a:t>
            </a:r>
          </a:p>
          <a:p>
            <a:r>
              <a:rPr lang="en-NZ" dirty="0" smtClean="0"/>
              <a:t>Bottom = flow away from the transducer face</a:t>
            </a:r>
          </a:p>
          <a:p>
            <a:r>
              <a:rPr lang="en-NZ" dirty="0" smtClean="0"/>
              <a:t>Which arrow allows for flow away from the transducer face? </a:t>
            </a:r>
          </a:p>
          <a:p>
            <a:r>
              <a:rPr lang="en-NZ" dirty="0" smtClean="0"/>
              <a:t>SOLID ARROW. Flow is towards the leading edge of the transducer, therefore flow is towards Arnold’s….. </a:t>
            </a:r>
          </a:p>
          <a:p>
            <a:r>
              <a:rPr lang="en-NZ" dirty="0" smtClean="0"/>
              <a:t>elbow</a:t>
            </a:r>
            <a:endParaRPr lang="en-NZ" dirty="0"/>
          </a:p>
        </p:txBody>
      </p:sp>
      <p:cxnSp>
        <p:nvCxnSpPr>
          <p:cNvPr id="14" name="Straight Arrow Connector 13"/>
          <p:cNvCxnSpPr/>
          <p:nvPr/>
        </p:nvCxnSpPr>
        <p:spPr>
          <a:xfrm flipV="1">
            <a:off x="5031960" y="2420888"/>
            <a:ext cx="2608471" cy="720080"/>
          </a:xfrm>
          <a:prstGeom prst="straightConnector1">
            <a:avLst/>
          </a:prstGeom>
          <a:ln w="381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1800225" y="1150726"/>
            <a:ext cx="2838450" cy="1087649"/>
          </a:xfrm>
          <a:custGeom>
            <a:avLst/>
            <a:gdLst>
              <a:gd name="connsiteX0" fmla="*/ 0 w 2838450"/>
              <a:gd name="connsiteY0" fmla="*/ 801899 h 1087649"/>
              <a:gd name="connsiteX1" fmla="*/ 142875 w 2838450"/>
              <a:gd name="connsiteY1" fmla="*/ 382799 h 1087649"/>
              <a:gd name="connsiteX2" fmla="*/ 304800 w 2838450"/>
              <a:gd name="connsiteY2" fmla="*/ 278024 h 1087649"/>
              <a:gd name="connsiteX3" fmla="*/ 495300 w 2838450"/>
              <a:gd name="connsiteY3" fmla="*/ 182774 h 1087649"/>
              <a:gd name="connsiteX4" fmla="*/ 790575 w 2838450"/>
              <a:gd name="connsiteY4" fmla="*/ 39899 h 1087649"/>
              <a:gd name="connsiteX5" fmla="*/ 1247775 w 2838450"/>
              <a:gd name="connsiteY5" fmla="*/ 11324 h 1087649"/>
              <a:gd name="connsiteX6" fmla="*/ 1466850 w 2838450"/>
              <a:gd name="connsiteY6" fmla="*/ 1799 h 1087649"/>
              <a:gd name="connsiteX7" fmla="*/ 1657350 w 2838450"/>
              <a:gd name="connsiteY7" fmla="*/ 11324 h 1087649"/>
              <a:gd name="connsiteX8" fmla="*/ 1943100 w 2838450"/>
              <a:gd name="connsiteY8" fmla="*/ 106574 h 1087649"/>
              <a:gd name="connsiteX9" fmla="*/ 2247900 w 2838450"/>
              <a:gd name="connsiteY9" fmla="*/ 173249 h 1087649"/>
              <a:gd name="connsiteX10" fmla="*/ 2409825 w 2838450"/>
              <a:gd name="connsiteY10" fmla="*/ 344699 h 1087649"/>
              <a:gd name="connsiteX11" fmla="*/ 2562225 w 2838450"/>
              <a:gd name="connsiteY11" fmla="*/ 439949 h 1087649"/>
              <a:gd name="connsiteX12" fmla="*/ 2686050 w 2838450"/>
              <a:gd name="connsiteY12" fmla="*/ 687599 h 1087649"/>
              <a:gd name="connsiteX13" fmla="*/ 2705100 w 2838450"/>
              <a:gd name="connsiteY13" fmla="*/ 839999 h 1087649"/>
              <a:gd name="connsiteX14" fmla="*/ 2752725 w 2838450"/>
              <a:gd name="connsiteY14" fmla="*/ 1001924 h 1087649"/>
              <a:gd name="connsiteX15" fmla="*/ 2838450 w 2838450"/>
              <a:gd name="connsiteY15" fmla="*/ 1087649 h 1087649"/>
              <a:gd name="connsiteX16" fmla="*/ 2838450 w 2838450"/>
              <a:gd name="connsiteY16" fmla="*/ 1087649 h 108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8450" h="1087649">
                <a:moveTo>
                  <a:pt x="0" y="801899"/>
                </a:moveTo>
                <a:cubicBezTo>
                  <a:pt x="46037" y="636005"/>
                  <a:pt x="92075" y="470111"/>
                  <a:pt x="142875" y="382799"/>
                </a:cubicBezTo>
                <a:cubicBezTo>
                  <a:pt x="193675" y="295486"/>
                  <a:pt x="246063" y="311361"/>
                  <a:pt x="304800" y="278024"/>
                </a:cubicBezTo>
                <a:cubicBezTo>
                  <a:pt x="363537" y="244687"/>
                  <a:pt x="495300" y="182774"/>
                  <a:pt x="495300" y="182774"/>
                </a:cubicBezTo>
                <a:cubicBezTo>
                  <a:pt x="576263" y="143086"/>
                  <a:pt x="665163" y="68474"/>
                  <a:pt x="790575" y="39899"/>
                </a:cubicBezTo>
                <a:cubicBezTo>
                  <a:pt x="915988" y="11324"/>
                  <a:pt x="1135063" y="17674"/>
                  <a:pt x="1247775" y="11324"/>
                </a:cubicBezTo>
                <a:cubicBezTo>
                  <a:pt x="1360487" y="4974"/>
                  <a:pt x="1398588" y="1799"/>
                  <a:pt x="1466850" y="1799"/>
                </a:cubicBezTo>
                <a:cubicBezTo>
                  <a:pt x="1535112" y="1799"/>
                  <a:pt x="1577975" y="-6138"/>
                  <a:pt x="1657350" y="11324"/>
                </a:cubicBezTo>
                <a:cubicBezTo>
                  <a:pt x="1736725" y="28786"/>
                  <a:pt x="1844675" y="79587"/>
                  <a:pt x="1943100" y="106574"/>
                </a:cubicBezTo>
                <a:cubicBezTo>
                  <a:pt x="2041525" y="133561"/>
                  <a:pt x="2170113" y="133561"/>
                  <a:pt x="2247900" y="173249"/>
                </a:cubicBezTo>
                <a:cubicBezTo>
                  <a:pt x="2325688" y="212936"/>
                  <a:pt x="2357438" y="300249"/>
                  <a:pt x="2409825" y="344699"/>
                </a:cubicBezTo>
                <a:cubicBezTo>
                  <a:pt x="2462212" y="389149"/>
                  <a:pt x="2516188" y="382799"/>
                  <a:pt x="2562225" y="439949"/>
                </a:cubicBezTo>
                <a:cubicBezTo>
                  <a:pt x="2608262" y="497099"/>
                  <a:pt x="2662238" y="620924"/>
                  <a:pt x="2686050" y="687599"/>
                </a:cubicBezTo>
                <a:cubicBezTo>
                  <a:pt x="2709863" y="754274"/>
                  <a:pt x="2693988" y="787612"/>
                  <a:pt x="2705100" y="839999"/>
                </a:cubicBezTo>
                <a:cubicBezTo>
                  <a:pt x="2716212" y="892386"/>
                  <a:pt x="2730500" y="960649"/>
                  <a:pt x="2752725" y="1001924"/>
                </a:cubicBezTo>
                <a:cubicBezTo>
                  <a:pt x="2774950" y="1043199"/>
                  <a:pt x="2838450" y="1087649"/>
                  <a:pt x="2838450" y="1087649"/>
                </a:cubicBezTo>
                <a:lnTo>
                  <a:pt x="2838450" y="1087649"/>
                </a:ln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51717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1000"/>
                                        <p:tgtEl>
                                          <p:spTgt spid="13">
                                            <p:txEl>
                                              <p:pRg st="1" end="1"/>
                                            </p:txEl>
                                          </p:spTgt>
                                        </p:tgtEl>
                                      </p:cBhvr>
                                    </p:animEffect>
                                    <p:anim calcmode="lin" valueType="num">
                                      <p:cBhvr>
                                        <p:cTn id="8"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fade">
                                      <p:cBhvr>
                                        <p:cTn id="21" dur="1000"/>
                                        <p:tgtEl>
                                          <p:spTgt spid="13">
                                            <p:txEl>
                                              <p:pRg st="3" end="3"/>
                                            </p:txEl>
                                          </p:spTgt>
                                        </p:tgtEl>
                                      </p:cBhvr>
                                    </p:animEffect>
                                    <p:anim calcmode="lin" valueType="num">
                                      <p:cBhvr>
                                        <p:cTn id="22"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Effect transition="in" filter="fade">
                                      <p:cBhvr>
                                        <p:cTn id="28" dur="1000"/>
                                        <p:tgtEl>
                                          <p:spTgt spid="13">
                                            <p:txEl>
                                              <p:pRg st="4" end="4"/>
                                            </p:txEl>
                                          </p:spTgt>
                                        </p:tgtEl>
                                      </p:cBhvr>
                                    </p:animEffect>
                                    <p:anim calcmode="lin" valueType="num">
                                      <p:cBhvr>
                                        <p:cTn id="2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10"/>
                                        </p:tgtEl>
                                      </p:cBhvr>
                                    </p:animEffect>
                                    <p:animScale>
                                      <p:cBhvr>
                                        <p:cTn id="40" dur="250" autoRev="1" fill="hold"/>
                                        <p:tgtEl>
                                          <p:spTgt spid="10"/>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0" nodeType="clickEffect">
                                  <p:stCondLst>
                                    <p:cond delay="0"/>
                                  </p:stCondLst>
                                  <p:childTnLst>
                                    <p:animEffect transition="out" filter="fade">
                                      <p:cBhvr>
                                        <p:cTn id="44" dur="500" tmFilter="0, 0; .2, .5; .8, .5; 1, 0"/>
                                        <p:tgtEl>
                                          <p:spTgt spid="5"/>
                                        </p:tgtEl>
                                      </p:cBhvr>
                                    </p:animEffect>
                                    <p:animScale>
                                      <p:cBhvr>
                                        <p:cTn id="4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415" y="1609938"/>
            <a:ext cx="336232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174" y="1688589"/>
            <a:ext cx="3960440" cy="235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rot="20515546">
            <a:off x="3282776" y="2245766"/>
            <a:ext cx="583270" cy="512886"/>
          </a:xfrm>
          <a:custGeom>
            <a:avLst/>
            <a:gdLst>
              <a:gd name="connsiteX0" fmla="*/ 516889 w 1738558"/>
              <a:gd name="connsiteY0" fmla="*/ 219568 h 1570961"/>
              <a:gd name="connsiteX1" fmla="*/ 526414 w 1738558"/>
              <a:gd name="connsiteY1" fmla="*/ 1105393 h 1570961"/>
              <a:gd name="connsiteX2" fmla="*/ 126364 w 1738558"/>
              <a:gd name="connsiteY2" fmla="*/ 1229218 h 1570961"/>
              <a:gd name="connsiteX3" fmla="*/ 116839 w 1738558"/>
              <a:gd name="connsiteY3" fmla="*/ 1534018 h 1570961"/>
              <a:gd name="connsiteX4" fmla="*/ 1517014 w 1738558"/>
              <a:gd name="connsiteY4" fmla="*/ 1524493 h 1570961"/>
              <a:gd name="connsiteX5" fmla="*/ 1717039 w 1738558"/>
              <a:gd name="connsiteY5" fmla="*/ 1162543 h 1570961"/>
              <a:gd name="connsiteX6" fmla="*/ 1326514 w 1738558"/>
              <a:gd name="connsiteY6" fmla="*/ 1181593 h 1570961"/>
              <a:gd name="connsiteX7" fmla="*/ 1278889 w 1738558"/>
              <a:gd name="connsiteY7" fmla="*/ 95743 h 1570961"/>
              <a:gd name="connsiteX8" fmla="*/ 497839 w 1738558"/>
              <a:gd name="connsiteY8" fmla="*/ 57643 h 1570961"/>
              <a:gd name="connsiteX9" fmla="*/ 488314 w 1738558"/>
              <a:gd name="connsiteY9" fmla="*/ 124318 h 1570961"/>
              <a:gd name="connsiteX10" fmla="*/ 497839 w 1738558"/>
              <a:gd name="connsiteY10" fmla="*/ 314818 h 1570961"/>
              <a:gd name="connsiteX11" fmla="*/ 516889 w 1738558"/>
              <a:gd name="connsiteY11" fmla="*/ 400543 h 1570961"/>
              <a:gd name="connsiteX0" fmla="*/ 516889 w 1738558"/>
              <a:gd name="connsiteY0" fmla="*/ 219568 h 1570961"/>
              <a:gd name="connsiteX1" fmla="*/ 526414 w 1738558"/>
              <a:gd name="connsiteY1" fmla="*/ 1105393 h 1570961"/>
              <a:gd name="connsiteX2" fmla="*/ 126364 w 1738558"/>
              <a:gd name="connsiteY2" fmla="*/ 1229218 h 1570961"/>
              <a:gd name="connsiteX3" fmla="*/ 116839 w 1738558"/>
              <a:gd name="connsiteY3" fmla="*/ 1534018 h 1570961"/>
              <a:gd name="connsiteX4" fmla="*/ 1517014 w 1738558"/>
              <a:gd name="connsiteY4" fmla="*/ 1524493 h 1570961"/>
              <a:gd name="connsiteX5" fmla="*/ 1717039 w 1738558"/>
              <a:gd name="connsiteY5" fmla="*/ 1162543 h 1570961"/>
              <a:gd name="connsiteX6" fmla="*/ 1326514 w 1738558"/>
              <a:gd name="connsiteY6" fmla="*/ 1181593 h 1570961"/>
              <a:gd name="connsiteX7" fmla="*/ 1278889 w 1738558"/>
              <a:gd name="connsiteY7" fmla="*/ 95743 h 1570961"/>
              <a:gd name="connsiteX8" fmla="*/ 497839 w 1738558"/>
              <a:gd name="connsiteY8" fmla="*/ 57643 h 1570961"/>
              <a:gd name="connsiteX9" fmla="*/ 488314 w 1738558"/>
              <a:gd name="connsiteY9" fmla="*/ 124318 h 1570961"/>
              <a:gd name="connsiteX10" fmla="*/ 528067 w 1738558"/>
              <a:gd name="connsiteY10" fmla="*/ 314818 h 1570961"/>
              <a:gd name="connsiteX11" fmla="*/ 516889 w 1738558"/>
              <a:gd name="connsiteY11" fmla="*/ 400543 h 1570961"/>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16889 w 1738558"/>
              <a:gd name="connsiteY11" fmla="*/ 414024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9788 w 1738558"/>
              <a:gd name="connsiteY11" fmla="*/ 451809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2231 w 1738558"/>
              <a:gd name="connsiteY11" fmla="*/ 482037 h 1584442"/>
              <a:gd name="connsiteX0" fmla="*/ 516889 w 1725623"/>
              <a:gd name="connsiteY0" fmla="*/ 233049 h 1584442"/>
              <a:gd name="connsiteX1" fmla="*/ 526414 w 1725623"/>
              <a:gd name="connsiteY1" fmla="*/ 1118874 h 1584442"/>
              <a:gd name="connsiteX2" fmla="*/ 126364 w 1725623"/>
              <a:gd name="connsiteY2" fmla="*/ 1242699 h 1584442"/>
              <a:gd name="connsiteX3" fmla="*/ 116839 w 1725623"/>
              <a:gd name="connsiteY3" fmla="*/ 1547499 h 1584442"/>
              <a:gd name="connsiteX4" fmla="*/ 1517014 w 1725623"/>
              <a:gd name="connsiteY4" fmla="*/ 1537974 h 1584442"/>
              <a:gd name="connsiteX5" fmla="*/ 1717039 w 1725623"/>
              <a:gd name="connsiteY5" fmla="*/ 1176024 h 1584442"/>
              <a:gd name="connsiteX6" fmla="*/ 1501132 w 1725623"/>
              <a:gd name="connsiteY6" fmla="*/ 1161773 h 1584442"/>
              <a:gd name="connsiteX7" fmla="*/ 1326514 w 1725623"/>
              <a:gd name="connsiteY7" fmla="*/ 1195074 h 1584442"/>
              <a:gd name="connsiteX8" fmla="*/ 1278889 w 1725623"/>
              <a:gd name="connsiteY8" fmla="*/ 109224 h 1584442"/>
              <a:gd name="connsiteX9" fmla="*/ 618752 w 1725623"/>
              <a:gd name="connsiteY9" fmla="*/ 40896 h 1584442"/>
              <a:gd name="connsiteX10" fmla="*/ 488314 w 1725623"/>
              <a:gd name="connsiteY10" fmla="*/ 137799 h 1584442"/>
              <a:gd name="connsiteX11" fmla="*/ 528067 w 1725623"/>
              <a:gd name="connsiteY11" fmla="*/ 328299 h 1584442"/>
              <a:gd name="connsiteX12" fmla="*/ 562231 w 1725623"/>
              <a:gd name="connsiteY12" fmla="*/ 482037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2231 w 1738558"/>
              <a:gd name="connsiteY11" fmla="*/ 482037 h 1584442"/>
              <a:gd name="connsiteX0" fmla="*/ 516889 w 1739118"/>
              <a:gd name="connsiteY0" fmla="*/ 227377 h 1578770"/>
              <a:gd name="connsiteX1" fmla="*/ 526414 w 1739118"/>
              <a:gd name="connsiteY1" fmla="*/ 1113202 h 1578770"/>
              <a:gd name="connsiteX2" fmla="*/ 126364 w 1739118"/>
              <a:gd name="connsiteY2" fmla="*/ 1237027 h 1578770"/>
              <a:gd name="connsiteX3" fmla="*/ 116839 w 1739118"/>
              <a:gd name="connsiteY3" fmla="*/ 1541827 h 1578770"/>
              <a:gd name="connsiteX4" fmla="*/ 1517014 w 1739118"/>
              <a:gd name="connsiteY4" fmla="*/ 1532302 h 1578770"/>
              <a:gd name="connsiteX5" fmla="*/ 1717039 w 1739118"/>
              <a:gd name="connsiteY5" fmla="*/ 1170352 h 1578770"/>
              <a:gd name="connsiteX6" fmla="*/ 1318957 w 1739118"/>
              <a:gd name="connsiteY6" fmla="*/ 1106275 h 1578770"/>
              <a:gd name="connsiteX7" fmla="*/ 1278889 w 1739118"/>
              <a:gd name="connsiteY7" fmla="*/ 103552 h 1578770"/>
              <a:gd name="connsiteX8" fmla="*/ 618752 w 1739118"/>
              <a:gd name="connsiteY8" fmla="*/ 35224 h 1578770"/>
              <a:gd name="connsiteX9" fmla="*/ 488314 w 1739118"/>
              <a:gd name="connsiteY9" fmla="*/ 132127 h 1578770"/>
              <a:gd name="connsiteX10" fmla="*/ 528067 w 1739118"/>
              <a:gd name="connsiteY10" fmla="*/ 322627 h 1578770"/>
              <a:gd name="connsiteX11" fmla="*/ 562231 w 1739118"/>
              <a:gd name="connsiteY11" fmla="*/ 476365 h 1578770"/>
              <a:gd name="connsiteX0" fmla="*/ 516889 w 1796597"/>
              <a:gd name="connsiteY0" fmla="*/ 227377 h 1573513"/>
              <a:gd name="connsiteX1" fmla="*/ 526414 w 1796597"/>
              <a:gd name="connsiteY1" fmla="*/ 1113202 h 1573513"/>
              <a:gd name="connsiteX2" fmla="*/ 126364 w 1796597"/>
              <a:gd name="connsiteY2" fmla="*/ 1237027 h 1573513"/>
              <a:gd name="connsiteX3" fmla="*/ 116839 w 1796597"/>
              <a:gd name="connsiteY3" fmla="*/ 1541827 h 1573513"/>
              <a:gd name="connsiteX4" fmla="*/ 1517014 w 1796597"/>
              <a:gd name="connsiteY4" fmla="*/ 1532302 h 1573513"/>
              <a:gd name="connsiteX5" fmla="*/ 1785053 w 1796597"/>
              <a:gd name="connsiteY5" fmla="*/ 1261037 h 1573513"/>
              <a:gd name="connsiteX6" fmla="*/ 1318957 w 1796597"/>
              <a:gd name="connsiteY6" fmla="*/ 1106275 h 1573513"/>
              <a:gd name="connsiteX7" fmla="*/ 1278889 w 1796597"/>
              <a:gd name="connsiteY7" fmla="*/ 103552 h 1573513"/>
              <a:gd name="connsiteX8" fmla="*/ 618752 w 1796597"/>
              <a:gd name="connsiteY8" fmla="*/ 35224 h 1573513"/>
              <a:gd name="connsiteX9" fmla="*/ 488314 w 1796597"/>
              <a:gd name="connsiteY9" fmla="*/ 132127 h 1573513"/>
              <a:gd name="connsiteX10" fmla="*/ 528067 w 1796597"/>
              <a:gd name="connsiteY10" fmla="*/ 322627 h 1573513"/>
              <a:gd name="connsiteX11" fmla="*/ 562231 w 1796597"/>
              <a:gd name="connsiteY11" fmla="*/ 476365 h 1573513"/>
              <a:gd name="connsiteX0" fmla="*/ 534634 w 1927059"/>
              <a:gd name="connsiteY0" fmla="*/ 227377 h 1573514"/>
              <a:gd name="connsiteX1" fmla="*/ 544159 w 1927059"/>
              <a:gd name="connsiteY1" fmla="*/ 1113202 h 1573514"/>
              <a:gd name="connsiteX2" fmla="*/ 144109 w 1927059"/>
              <a:gd name="connsiteY2" fmla="*/ 1237027 h 1573514"/>
              <a:gd name="connsiteX3" fmla="*/ 134584 w 1927059"/>
              <a:gd name="connsiteY3" fmla="*/ 1541827 h 1573514"/>
              <a:gd name="connsiteX4" fmla="*/ 1776583 w 1927059"/>
              <a:gd name="connsiteY4" fmla="*/ 1532302 h 1573514"/>
              <a:gd name="connsiteX5" fmla="*/ 1802798 w 1927059"/>
              <a:gd name="connsiteY5" fmla="*/ 1261037 h 1573514"/>
              <a:gd name="connsiteX6" fmla="*/ 1336702 w 1927059"/>
              <a:gd name="connsiteY6" fmla="*/ 1106275 h 1573514"/>
              <a:gd name="connsiteX7" fmla="*/ 1296634 w 1927059"/>
              <a:gd name="connsiteY7" fmla="*/ 103552 h 1573514"/>
              <a:gd name="connsiteX8" fmla="*/ 636497 w 1927059"/>
              <a:gd name="connsiteY8" fmla="*/ 35224 h 1573514"/>
              <a:gd name="connsiteX9" fmla="*/ 506059 w 1927059"/>
              <a:gd name="connsiteY9" fmla="*/ 132127 h 1573514"/>
              <a:gd name="connsiteX10" fmla="*/ 545812 w 1927059"/>
              <a:gd name="connsiteY10" fmla="*/ 322627 h 1573514"/>
              <a:gd name="connsiteX11" fmla="*/ 579976 w 1927059"/>
              <a:gd name="connsiteY11" fmla="*/ 476365 h 157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7059" h="1573514">
                <a:moveTo>
                  <a:pt x="534634" y="227377"/>
                </a:moveTo>
                <a:cubicBezTo>
                  <a:pt x="571940" y="586152"/>
                  <a:pt x="609246" y="944927"/>
                  <a:pt x="544159" y="1113202"/>
                </a:cubicBezTo>
                <a:cubicBezTo>
                  <a:pt x="479072" y="1281477"/>
                  <a:pt x="212371" y="1165590"/>
                  <a:pt x="144109" y="1237027"/>
                </a:cubicBezTo>
                <a:cubicBezTo>
                  <a:pt x="75846" y="1308465"/>
                  <a:pt x="-137495" y="1492615"/>
                  <a:pt x="134584" y="1541827"/>
                </a:cubicBezTo>
                <a:cubicBezTo>
                  <a:pt x="406663" y="1591040"/>
                  <a:pt x="1498547" y="1579100"/>
                  <a:pt x="1776583" y="1532302"/>
                </a:cubicBezTo>
                <a:cubicBezTo>
                  <a:pt x="2054619" y="1485504"/>
                  <a:pt x="1876112" y="1332042"/>
                  <a:pt x="1802798" y="1261037"/>
                </a:cubicBezTo>
                <a:cubicBezTo>
                  <a:pt x="1729485" y="1190033"/>
                  <a:pt x="1421063" y="1299189"/>
                  <a:pt x="1336702" y="1106275"/>
                </a:cubicBezTo>
                <a:cubicBezTo>
                  <a:pt x="1252341" y="913361"/>
                  <a:pt x="1413335" y="282061"/>
                  <a:pt x="1296634" y="103552"/>
                </a:cubicBezTo>
                <a:cubicBezTo>
                  <a:pt x="1179933" y="-74957"/>
                  <a:pt x="768259" y="30462"/>
                  <a:pt x="636497" y="35224"/>
                </a:cubicBezTo>
                <a:cubicBezTo>
                  <a:pt x="504735" y="39986"/>
                  <a:pt x="521173" y="84227"/>
                  <a:pt x="506059" y="132127"/>
                </a:cubicBezTo>
                <a:cubicBezTo>
                  <a:pt x="490945" y="180027"/>
                  <a:pt x="533493" y="265254"/>
                  <a:pt x="545812" y="322627"/>
                </a:cubicBezTo>
                <a:cubicBezTo>
                  <a:pt x="558131" y="380000"/>
                  <a:pt x="572832" y="456521"/>
                  <a:pt x="579976" y="476365"/>
                </a:cubicBezTo>
              </a:path>
            </a:pathLst>
          </a:custGeom>
          <a:solidFill>
            <a:schemeClr val="bg1">
              <a:lumMod val="65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Freeform 3"/>
          <p:cNvSpPr/>
          <p:nvPr/>
        </p:nvSpPr>
        <p:spPr>
          <a:xfrm>
            <a:off x="4187706" y="1609938"/>
            <a:ext cx="325735" cy="372259"/>
          </a:xfrm>
          <a:custGeom>
            <a:avLst/>
            <a:gdLst>
              <a:gd name="connsiteX0" fmla="*/ 131548 w 267740"/>
              <a:gd name="connsiteY0" fmla="*/ 6145 h 256226"/>
              <a:gd name="connsiteX1" fmla="*/ 25749 w 267740"/>
              <a:gd name="connsiteY1" fmla="*/ 43930 h 256226"/>
              <a:gd name="connsiteX2" fmla="*/ 10635 w 267740"/>
              <a:gd name="connsiteY2" fmla="*/ 172400 h 256226"/>
              <a:gd name="connsiteX3" fmla="*/ 161776 w 267740"/>
              <a:gd name="connsiteY3" fmla="*/ 255527 h 256226"/>
              <a:gd name="connsiteX4" fmla="*/ 267574 w 267740"/>
              <a:gd name="connsiteY4" fmla="*/ 127058 h 256226"/>
              <a:gd name="connsiteX5" fmla="*/ 184447 w 267740"/>
              <a:gd name="connsiteY5" fmla="*/ 13702 h 256226"/>
              <a:gd name="connsiteX6" fmla="*/ 131548 w 267740"/>
              <a:gd name="connsiteY6" fmla="*/ 6145 h 2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740" h="256226">
                <a:moveTo>
                  <a:pt x="131548" y="6145"/>
                </a:moveTo>
                <a:cubicBezTo>
                  <a:pt x="105098" y="11183"/>
                  <a:pt x="45901" y="16221"/>
                  <a:pt x="25749" y="43930"/>
                </a:cubicBezTo>
                <a:cubicBezTo>
                  <a:pt x="5597" y="71639"/>
                  <a:pt x="-12036" y="137134"/>
                  <a:pt x="10635" y="172400"/>
                </a:cubicBezTo>
                <a:cubicBezTo>
                  <a:pt x="33306" y="207666"/>
                  <a:pt x="118953" y="263084"/>
                  <a:pt x="161776" y="255527"/>
                </a:cubicBezTo>
                <a:cubicBezTo>
                  <a:pt x="204599" y="247970"/>
                  <a:pt x="263796" y="167362"/>
                  <a:pt x="267574" y="127058"/>
                </a:cubicBezTo>
                <a:cubicBezTo>
                  <a:pt x="271353" y="86754"/>
                  <a:pt x="209637" y="35114"/>
                  <a:pt x="184447" y="13702"/>
                </a:cubicBezTo>
                <a:cubicBezTo>
                  <a:pt x="159257" y="-7710"/>
                  <a:pt x="157998" y="1107"/>
                  <a:pt x="131548" y="6145"/>
                </a:cubicBez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Freeform 8"/>
          <p:cNvSpPr/>
          <p:nvPr/>
        </p:nvSpPr>
        <p:spPr>
          <a:xfrm>
            <a:off x="3381798" y="2348880"/>
            <a:ext cx="128410" cy="460979"/>
          </a:xfrm>
          <a:custGeom>
            <a:avLst/>
            <a:gdLst>
              <a:gd name="connsiteX0" fmla="*/ 0 w 128410"/>
              <a:gd name="connsiteY0" fmla="*/ 460979 h 460979"/>
              <a:gd name="connsiteX1" fmla="*/ 22671 w 128410"/>
              <a:gd name="connsiteY1" fmla="*/ 355180 h 460979"/>
              <a:gd name="connsiteX2" fmla="*/ 113356 w 128410"/>
              <a:gd name="connsiteY2" fmla="*/ 302281 h 460979"/>
              <a:gd name="connsiteX3" fmla="*/ 120913 w 128410"/>
              <a:gd name="connsiteY3" fmla="*/ 211597 h 460979"/>
              <a:gd name="connsiteX4" fmla="*/ 37785 w 128410"/>
              <a:gd name="connsiteY4" fmla="*/ 0 h 460979"/>
              <a:gd name="connsiteX5" fmla="*/ 37785 w 128410"/>
              <a:gd name="connsiteY5" fmla="*/ 0 h 46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10" h="460979">
                <a:moveTo>
                  <a:pt x="0" y="460979"/>
                </a:moveTo>
                <a:cubicBezTo>
                  <a:pt x="1889" y="421304"/>
                  <a:pt x="3778" y="381630"/>
                  <a:pt x="22671" y="355180"/>
                </a:cubicBezTo>
                <a:cubicBezTo>
                  <a:pt x="41564" y="328730"/>
                  <a:pt x="96982" y="326211"/>
                  <a:pt x="113356" y="302281"/>
                </a:cubicBezTo>
                <a:cubicBezTo>
                  <a:pt x="129730" y="278351"/>
                  <a:pt x="133508" y="261977"/>
                  <a:pt x="120913" y="211597"/>
                </a:cubicBezTo>
                <a:cubicBezTo>
                  <a:pt x="108318" y="161217"/>
                  <a:pt x="37785" y="0"/>
                  <a:pt x="37785" y="0"/>
                </a:cubicBezTo>
                <a:lnTo>
                  <a:pt x="37785" y="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Content Placeholder 2"/>
          <p:cNvSpPr txBox="1">
            <a:spLocks/>
          </p:cNvSpPr>
          <p:nvPr/>
        </p:nvSpPr>
        <p:spPr>
          <a:xfrm>
            <a:off x="1043608" y="692696"/>
            <a:ext cx="7007348" cy="792088"/>
          </a:xfrm>
          <a:prstGeom prst="rect">
            <a:avLst/>
          </a:prstGeom>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buFont typeface="Brush Script MT" pitchFamily="66" charset="0"/>
              <a:buNone/>
            </a:pPr>
            <a:r>
              <a:rPr lang="en-NZ" dirty="0" smtClean="0"/>
              <a:t>Towards Larry’s wrist or towards Larry’s elbow?</a:t>
            </a:r>
            <a:endParaRPr lang="en-NZ" dirty="0"/>
          </a:p>
        </p:txBody>
      </p:sp>
      <p:sp>
        <p:nvSpPr>
          <p:cNvPr id="13" name="Content Placeholder 2"/>
          <p:cNvSpPr txBox="1">
            <a:spLocks/>
          </p:cNvSpPr>
          <p:nvPr/>
        </p:nvSpPr>
        <p:spPr>
          <a:xfrm>
            <a:off x="960046" y="4509120"/>
            <a:ext cx="6984776" cy="1718005"/>
          </a:xfrm>
          <a:prstGeom prst="rect">
            <a:avLst/>
          </a:prstGeom>
          <a:ln>
            <a:solidFill>
              <a:schemeClr val="bg1"/>
            </a:solidFill>
          </a:ln>
        </p:spPr>
        <p:txBody>
          <a:bodyPr vert="horz" lIns="91440" tIns="45720" rIns="91440" bIns="45720" rtlCol="0" anchor="t">
            <a:normAutofit fontScale="70000" lnSpcReduction="2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r>
              <a:rPr lang="en-NZ" dirty="0" smtClean="0"/>
              <a:t>Is the colour in the vessel on the top or the bottom of the colour bar?</a:t>
            </a:r>
          </a:p>
          <a:p>
            <a:r>
              <a:rPr lang="en-NZ" dirty="0" smtClean="0"/>
              <a:t>Top = flow towards the transducer face</a:t>
            </a:r>
          </a:p>
          <a:p>
            <a:r>
              <a:rPr lang="en-NZ" dirty="0" smtClean="0"/>
              <a:t>Which arrow allows for flow towards the transducer face? </a:t>
            </a:r>
          </a:p>
          <a:p>
            <a:r>
              <a:rPr lang="en-NZ" dirty="0" smtClean="0"/>
              <a:t>SOLID ARROW. Flow is towards the leading edge of the transducer, therefore flow is towards Larry’s….. </a:t>
            </a:r>
          </a:p>
          <a:p>
            <a:r>
              <a:rPr lang="en-NZ" dirty="0" smtClean="0"/>
              <a:t>elbow</a:t>
            </a:r>
            <a:endParaRPr lang="en-NZ" dirty="0"/>
          </a:p>
        </p:txBody>
      </p:sp>
      <p:cxnSp>
        <p:nvCxnSpPr>
          <p:cNvPr id="11" name="Straight Arrow Connector 10"/>
          <p:cNvCxnSpPr/>
          <p:nvPr/>
        </p:nvCxnSpPr>
        <p:spPr>
          <a:xfrm flipH="1" flipV="1">
            <a:off x="5652120" y="2348880"/>
            <a:ext cx="1008112" cy="27410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681689" y="2529739"/>
            <a:ext cx="1008112" cy="306738"/>
          </a:xfrm>
          <a:prstGeom prst="straightConnector1">
            <a:avLst/>
          </a:prstGeom>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475665" y="1920836"/>
            <a:ext cx="858224" cy="450889"/>
          </a:xfrm>
          <a:custGeom>
            <a:avLst/>
            <a:gdLst>
              <a:gd name="connsiteX0" fmla="*/ 29535 w 858224"/>
              <a:gd name="connsiteY0" fmla="*/ 336589 h 450889"/>
              <a:gd name="connsiteX1" fmla="*/ 20010 w 858224"/>
              <a:gd name="connsiteY1" fmla="*/ 50839 h 450889"/>
              <a:gd name="connsiteX2" fmla="*/ 258135 w 858224"/>
              <a:gd name="connsiteY2" fmla="*/ 88939 h 450889"/>
              <a:gd name="connsiteX3" fmla="*/ 420060 w 858224"/>
              <a:gd name="connsiteY3" fmla="*/ 3214 h 450889"/>
              <a:gd name="connsiteX4" fmla="*/ 515310 w 858224"/>
              <a:gd name="connsiteY4" fmla="*/ 222289 h 450889"/>
              <a:gd name="connsiteX5" fmla="*/ 677235 w 858224"/>
              <a:gd name="connsiteY5" fmla="*/ 384214 h 450889"/>
              <a:gd name="connsiteX6" fmla="*/ 829635 w 858224"/>
              <a:gd name="connsiteY6" fmla="*/ 393739 h 450889"/>
              <a:gd name="connsiteX7" fmla="*/ 858210 w 858224"/>
              <a:gd name="connsiteY7" fmla="*/ 450889 h 450889"/>
              <a:gd name="connsiteX8" fmla="*/ 858210 w 858224"/>
              <a:gd name="connsiteY8" fmla="*/ 450889 h 45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24" h="450889">
                <a:moveTo>
                  <a:pt x="29535" y="336589"/>
                </a:moveTo>
                <a:cubicBezTo>
                  <a:pt x="5722" y="214351"/>
                  <a:pt x="-18090" y="92114"/>
                  <a:pt x="20010" y="50839"/>
                </a:cubicBezTo>
                <a:cubicBezTo>
                  <a:pt x="58110" y="9564"/>
                  <a:pt x="191460" y="96876"/>
                  <a:pt x="258135" y="88939"/>
                </a:cubicBezTo>
                <a:cubicBezTo>
                  <a:pt x="324810" y="81002"/>
                  <a:pt x="377198" y="-19011"/>
                  <a:pt x="420060" y="3214"/>
                </a:cubicBezTo>
                <a:cubicBezTo>
                  <a:pt x="462922" y="25439"/>
                  <a:pt x="472448" y="158789"/>
                  <a:pt x="515310" y="222289"/>
                </a:cubicBezTo>
                <a:cubicBezTo>
                  <a:pt x="558173" y="285789"/>
                  <a:pt x="624848" y="355639"/>
                  <a:pt x="677235" y="384214"/>
                </a:cubicBezTo>
                <a:cubicBezTo>
                  <a:pt x="729622" y="412789"/>
                  <a:pt x="799473" y="382627"/>
                  <a:pt x="829635" y="393739"/>
                </a:cubicBezTo>
                <a:cubicBezTo>
                  <a:pt x="859797" y="404851"/>
                  <a:pt x="858210" y="450889"/>
                  <a:pt x="858210" y="450889"/>
                </a:cubicBezTo>
                <a:lnTo>
                  <a:pt x="858210" y="450889"/>
                </a:lnTo>
              </a:path>
            </a:pathLst>
          </a:cu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60470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1000"/>
                                        <p:tgtEl>
                                          <p:spTgt spid="13">
                                            <p:txEl>
                                              <p:pRg st="1" end="1"/>
                                            </p:txEl>
                                          </p:spTgt>
                                        </p:tgtEl>
                                      </p:cBhvr>
                                    </p:animEffect>
                                    <p:anim calcmode="lin" valueType="num">
                                      <p:cBhvr>
                                        <p:cTn id="8"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fade">
                                      <p:cBhvr>
                                        <p:cTn id="21" dur="1000"/>
                                        <p:tgtEl>
                                          <p:spTgt spid="13">
                                            <p:txEl>
                                              <p:pRg st="3" end="3"/>
                                            </p:txEl>
                                          </p:spTgt>
                                        </p:tgtEl>
                                      </p:cBhvr>
                                    </p:animEffect>
                                    <p:anim calcmode="lin" valueType="num">
                                      <p:cBhvr>
                                        <p:cTn id="22"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Effect transition="in" filter="fade">
                                      <p:cBhvr>
                                        <p:cTn id="28" dur="1000"/>
                                        <p:tgtEl>
                                          <p:spTgt spid="13">
                                            <p:txEl>
                                              <p:pRg st="4" end="4"/>
                                            </p:txEl>
                                          </p:spTgt>
                                        </p:tgtEl>
                                      </p:cBhvr>
                                    </p:animEffect>
                                    <p:anim calcmode="lin" valueType="num">
                                      <p:cBhvr>
                                        <p:cTn id="2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0" nodeType="clickEffect">
                                  <p:stCondLst>
                                    <p:cond delay="0"/>
                                  </p:stCondLst>
                                  <p:childTnLst>
                                    <p:animEffect transition="out" filter="fade">
                                      <p:cBhvr>
                                        <p:cTn id="44" dur="500" tmFilter="0, 0; .2, .5; .8, .5; 1, 0"/>
                                        <p:tgtEl>
                                          <p:spTgt spid="9"/>
                                        </p:tgtEl>
                                      </p:cBhvr>
                                    </p:animEffect>
                                    <p:animScale>
                                      <p:cBhvr>
                                        <p:cTn id="4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3797" y="4005064"/>
            <a:ext cx="6196405" cy="1718005"/>
          </a:xfrm>
        </p:spPr>
        <p:txBody>
          <a:bodyPr>
            <a:noAutofit/>
          </a:bodyPr>
          <a:lstStyle/>
          <a:p>
            <a:r>
              <a:rPr lang="en-NZ" sz="1600" dirty="0"/>
              <a:t>Is the colour in the vessel on the top or the bottom of the colour bar?</a:t>
            </a:r>
          </a:p>
          <a:p>
            <a:r>
              <a:rPr lang="en-NZ" sz="1600" dirty="0"/>
              <a:t>Top = flow towards the transducer face</a:t>
            </a:r>
          </a:p>
          <a:p>
            <a:r>
              <a:rPr lang="en-NZ" sz="1600" dirty="0"/>
              <a:t>Which arrow allows for flow towards the transducer face? </a:t>
            </a:r>
          </a:p>
          <a:p>
            <a:r>
              <a:rPr lang="en-NZ" sz="1600" dirty="0" smtClean="0"/>
              <a:t>DOTTED ARROW. Flow </a:t>
            </a:r>
            <a:r>
              <a:rPr lang="en-NZ" sz="1600" dirty="0"/>
              <a:t>is </a:t>
            </a:r>
            <a:r>
              <a:rPr lang="en-NZ" sz="1600" dirty="0" smtClean="0"/>
              <a:t>toward the transducer face and </a:t>
            </a:r>
            <a:r>
              <a:rPr lang="en-NZ" sz="1600" b="1" dirty="0" smtClean="0"/>
              <a:t>away from </a:t>
            </a:r>
            <a:r>
              <a:rPr lang="en-NZ" sz="1600" b="1" dirty="0"/>
              <a:t>the leading edge </a:t>
            </a:r>
            <a:r>
              <a:rPr lang="en-NZ" sz="1600" dirty="0"/>
              <a:t>of the transducer, therefore flow is towards </a:t>
            </a:r>
            <a:r>
              <a:rPr lang="en-NZ" sz="1600" dirty="0" smtClean="0"/>
              <a:t>the Hulk’s</a:t>
            </a:r>
            <a:r>
              <a:rPr lang="en-NZ" sz="1600" dirty="0"/>
              <a:t>….. </a:t>
            </a:r>
          </a:p>
          <a:p>
            <a:r>
              <a:rPr lang="en-NZ" sz="1600" dirty="0"/>
              <a:t>shoulder</a:t>
            </a:r>
          </a:p>
          <a:p>
            <a:endParaRPr lang="en-N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223" y="1219200"/>
            <a:ext cx="3528392"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6437"/>
          <a:stretch/>
        </p:blipFill>
        <p:spPr bwMode="auto">
          <a:xfrm>
            <a:off x="4427984" y="1142774"/>
            <a:ext cx="3974330" cy="270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6089848" y="2636076"/>
            <a:ext cx="1291952" cy="51015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084168" y="2404569"/>
            <a:ext cx="1291952" cy="594159"/>
          </a:xfrm>
          <a:prstGeom prst="straightConnector1">
            <a:avLst/>
          </a:prstGeom>
          <a:ln w="381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rot="2684013">
            <a:off x="3546480" y="2193331"/>
            <a:ext cx="510575" cy="477429"/>
          </a:xfrm>
          <a:custGeom>
            <a:avLst/>
            <a:gdLst>
              <a:gd name="connsiteX0" fmla="*/ 516889 w 1738558"/>
              <a:gd name="connsiteY0" fmla="*/ 219568 h 1570961"/>
              <a:gd name="connsiteX1" fmla="*/ 526414 w 1738558"/>
              <a:gd name="connsiteY1" fmla="*/ 1105393 h 1570961"/>
              <a:gd name="connsiteX2" fmla="*/ 126364 w 1738558"/>
              <a:gd name="connsiteY2" fmla="*/ 1229218 h 1570961"/>
              <a:gd name="connsiteX3" fmla="*/ 116839 w 1738558"/>
              <a:gd name="connsiteY3" fmla="*/ 1534018 h 1570961"/>
              <a:gd name="connsiteX4" fmla="*/ 1517014 w 1738558"/>
              <a:gd name="connsiteY4" fmla="*/ 1524493 h 1570961"/>
              <a:gd name="connsiteX5" fmla="*/ 1717039 w 1738558"/>
              <a:gd name="connsiteY5" fmla="*/ 1162543 h 1570961"/>
              <a:gd name="connsiteX6" fmla="*/ 1326514 w 1738558"/>
              <a:gd name="connsiteY6" fmla="*/ 1181593 h 1570961"/>
              <a:gd name="connsiteX7" fmla="*/ 1278889 w 1738558"/>
              <a:gd name="connsiteY7" fmla="*/ 95743 h 1570961"/>
              <a:gd name="connsiteX8" fmla="*/ 497839 w 1738558"/>
              <a:gd name="connsiteY8" fmla="*/ 57643 h 1570961"/>
              <a:gd name="connsiteX9" fmla="*/ 488314 w 1738558"/>
              <a:gd name="connsiteY9" fmla="*/ 124318 h 1570961"/>
              <a:gd name="connsiteX10" fmla="*/ 497839 w 1738558"/>
              <a:gd name="connsiteY10" fmla="*/ 314818 h 1570961"/>
              <a:gd name="connsiteX11" fmla="*/ 516889 w 1738558"/>
              <a:gd name="connsiteY11" fmla="*/ 400543 h 1570961"/>
              <a:gd name="connsiteX0" fmla="*/ 516889 w 1738558"/>
              <a:gd name="connsiteY0" fmla="*/ 219568 h 1570961"/>
              <a:gd name="connsiteX1" fmla="*/ 526414 w 1738558"/>
              <a:gd name="connsiteY1" fmla="*/ 1105393 h 1570961"/>
              <a:gd name="connsiteX2" fmla="*/ 126364 w 1738558"/>
              <a:gd name="connsiteY2" fmla="*/ 1229218 h 1570961"/>
              <a:gd name="connsiteX3" fmla="*/ 116839 w 1738558"/>
              <a:gd name="connsiteY3" fmla="*/ 1534018 h 1570961"/>
              <a:gd name="connsiteX4" fmla="*/ 1517014 w 1738558"/>
              <a:gd name="connsiteY4" fmla="*/ 1524493 h 1570961"/>
              <a:gd name="connsiteX5" fmla="*/ 1717039 w 1738558"/>
              <a:gd name="connsiteY5" fmla="*/ 1162543 h 1570961"/>
              <a:gd name="connsiteX6" fmla="*/ 1326514 w 1738558"/>
              <a:gd name="connsiteY6" fmla="*/ 1181593 h 1570961"/>
              <a:gd name="connsiteX7" fmla="*/ 1278889 w 1738558"/>
              <a:gd name="connsiteY7" fmla="*/ 95743 h 1570961"/>
              <a:gd name="connsiteX8" fmla="*/ 497839 w 1738558"/>
              <a:gd name="connsiteY8" fmla="*/ 57643 h 1570961"/>
              <a:gd name="connsiteX9" fmla="*/ 488314 w 1738558"/>
              <a:gd name="connsiteY9" fmla="*/ 124318 h 1570961"/>
              <a:gd name="connsiteX10" fmla="*/ 528067 w 1738558"/>
              <a:gd name="connsiteY10" fmla="*/ 314818 h 1570961"/>
              <a:gd name="connsiteX11" fmla="*/ 516889 w 1738558"/>
              <a:gd name="connsiteY11" fmla="*/ 400543 h 1570961"/>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16889 w 1738558"/>
              <a:gd name="connsiteY11" fmla="*/ 414024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9788 w 1738558"/>
              <a:gd name="connsiteY11" fmla="*/ 451809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2231 w 1738558"/>
              <a:gd name="connsiteY11" fmla="*/ 482037 h 1584442"/>
              <a:gd name="connsiteX0" fmla="*/ 516889 w 1725623"/>
              <a:gd name="connsiteY0" fmla="*/ 233049 h 1584442"/>
              <a:gd name="connsiteX1" fmla="*/ 526414 w 1725623"/>
              <a:gd name="connsiteY1" fmla="*/ 1118874 h 1584442"/>
              <a:gd name="connsiteX2" fmla="*/ 126364 w 1725623"/>
              <a:gd name="connsiteY2" fmla="*/ 1242699 h 1584442"/>
              <a:gd name="connsiteX3" fmla="*/ 116839 w 1725623"/>
              <a:gd name="connsiteY3" fmla="*/ 1547499 h 1584442"/>
              <a:gd name="connsiteX4" fmla="*/ 1517014 w 1725623"/>
              <a:gd name="connsiteY4" fmla="*/ 1537974 h 1584442"/>
              <a:gd name="connsiteX5" fmla="*/ 1717039 w 1725623"/>
              <a:gd name="connsiteY5" fmla="*/ 1176024 h 1584442"/>
              <a:gd name="connsiteX6" fmla="*/ 1501132 w 1725623"/>
              <a:gd name="connsiteY6" fmla="*/ 1161773 h 1584442"/>
              <a:gd name="connsiteX7" fmla="*/ 1326514 w 1725623"/>
              <a:gd name="connsiteY7" fmla="*/ 1195074 h 1584442"/>
              <a:gd name="connsiteX8" fmla="*/ 1278889 w 1725623"/>
              <a:gd name="connsiteY8" fmla="*/ 109224 h 1584442"/>
              <a:gd name="connsiteX9" fmla="*/ 618752 w 1725623"/>
              <a:gd name="connsiteY9" fmla="*/ 40896 h 1584442"/>
              <a:gd name="connsiteX10" fmla="*/ 488314 w 1725623"/>
              <a:gd name="connsiteY10" fmla="*/ 137799 h 1584442"/>
              <a:gd name="connsiteX11" fmla="*/ 528067 w 1725623"/>
              <a:gd name="connsiteY11" fmla="*/ 328299 h 1584442"/>
              <a:gd name="connsiteX12" fmla="*/ 562231 w 1725623"/>
              <a:gd name="connsiteY12" fmla="*/ 482037 h 1584442"/>
              <a:gd name="connsiteX0" fmla="*/ 516889 w 1738558"/>
              <a:gd name="connsiteY0" fmla="*/ 233049 h 1584442"/>
              <a:gd name="connsiteX1" fmla="*/ 526414 w 1738558"/>
              <a:gd name="connsiteY1" fmla="*/ 1118874 h 1584442"/>
              <a:gd name="connsiteX2" fmla="*/ 126364 w 1738558"/>
              <a:gd name="connsiteY2" fmla="*/ 1242699 h 1584442"/>
              <a:gd name="connsiteX3" fmla="*/ 116839 w 1738558"/>
              <a:gd name="connsiteY3" fmla="*/ 1547499 h 1584442"/>
              <a:gd name="connsiteX4" fmla="*/ 1517014 w 1738558"/>
              <a:gd name="connsiteY4" fmla="*/ 1537974 h 1584442"/>
              <a:gd name="connsiteX5" fmla="*/ 1717039 w 1738558"/>
              <a:gd name="connsiteY5" fmla="*/ 1176024 h 1584442"/>
              <a:gd name="connsiteX6" fmla="*/ 1326514 w 1738558"/>
              <a:gd name="connsiteY6" fmla="*/ 1195074 h 1584442"/>
              <a:gd name="connsiteX7" fmla="*/ 1278889 w 1738558"/>
              <a:gd name="connsiteY7" fmla="*/ 109224 h 1584442"/>
              <a:gd name="connsiteX8" fmla="*/ 618752 w 1738558"/>
              <a:gd name="connsiteY8" fmla="*/ 40896 h 1584442"/>
              <a:gd name="connsiteX9" fmla="*/ 488314 w 1738558"/>
              <a:gd name="connsiteY9" fmla="*/ 137799 h 1584442"/>
              <a:gd name="connsiteX10" fmla="*/ 528067 w 1738558"/>
              <a:gd name="connsiteY10" fmla="*/ 328299 h 1584442"/>
              <a:gd name="connsiteX11" fmla="*/ 562231 w 1738558"/>
              <a:gd name="connsiteY11" fmla="*/ 482037 h 1584442"/>
              <a:gd name="connsiteX0" fmla="*/ 516889 w 1739118"/>
              <a:gd name="connsiteY0" fmla="*/ 227377 h 1578770"/>
              <a:gd name="connsiteX1" fmla="*/ 526414 w 1739118"/>
              <a:gd name="connsiteY1" fmla="*/ 1113202 h 1578770"/>
              <a:gd name="connsiteX2" fmla="*/ 126364 w 1739118"/>
              <a:gd name="connsiteY2" fmla="*/ 1237027 h 1578770"/>
              <a:gd name="connsiteX3" fmla="*/ 116839 w 1739118"/>
              <a:gd name="connsiteY3" fmla="*/ 1541827 h 1578770"/>
              <a:gd name="connsiteX4" fmla="*/ 1517014 w 1739118"/>
              <a:gd name="connsiteY4" fmla="*/ 1532302 h 1578770"/>
              <a:gd name="connsiteX5" fmla="*/ 1717039 w 1739118"/>
              <a:gd name="connsiteY5" fmla="*/ 1170352 h 1578770"/>
              <a:gd name="connsiteX6" fmla="*/ 1318957 w 1739118"/>
              <a:gd name="connsiteY6" fmla="*/ 1106275 h 1578770"/>
              <a:gd name="connsiteX7" fmla="*/ 1278889 w 1739118"/>
              <a:gd name="connsiteY7" fmla="*/ 103552 h 1578770"/>
              <a:gd name="connsiteX8" fmla="*/ 618752 w 1739118"/>
              <a:gd name="connsiteY8" fmla="*/ 35224 h 1578770"/>
              <a:gd name="connsiteX9" fmla="*/ 488314 w 1739118"/>
              <a:gd name="connsiteY9" fmla="*/ 132127 h 1578770"/>
              <a:gd name="connsiteX10" fmla="*/ 528067 w 1739118"/>
              <a:gd name="connsiteY10" fmla="*/ 322627 h 1578770"/>
              <a:gd name="connsiteX11" fmla="*/ 562231 w 1739118"/>
              <a:gd name="connsiteY11" fmla="*/ 476365 h 1578770"/>
              <a:gd name="connsiteX0" fmla="*/ 516889 w 1796597"/>
              <a:gd name="connsiteY0" fmla="*/ 227377 h 1573513"/>
              <a:gd name="connsiteX1" fmla="*/ 526414 w 1796597"/>
              <a:gd name="connsiteY1" fmla="*/ 1113202 h 1573513"/>
              <a:gd name="connsiteX2" fmla="*/ 126364 w 1796597"/>
              <a:gd name="connsiteY2" fmla="*/ 1237027 h 1573513"/>
              <a:gd name="connsiteX3" fmla="*/ 116839 w 1796597"/>
              <a:gd name="connsiteY3" fmla="*/ 1541827 h 1573513"/>
              <a:gd name="connsiteX4" fmla="*/ 1517014 w 1796597"/>
              <a:gd name="connsiteY4" fmla="*/ 1532302 h 1573513"/>
              <a:gd name="connsiteX5" fmla="*/ 1785053 w 1796597"/>
              <a:gd name="connsiteY5" fmla="*/ 1261037 h 1573513"/>
              <a:gd name="connsiteX6" fmla="*/ 1318957 w 1796597"/>
              <a:gd name="connsiteY6" fmla="*/ 1106275 h 1573513"/>
              <a:gd name="connsiteX7" fmla="*/ 1278889 w 1796597"/>
              <a:gd name="connsiteY7" fmla="*/ 103552 h 1573513"/>
              <a:gd name="connsiteX8" fmla="*/ 618752 w 1796597"/>
              <a:gd name="connsiteY8" fmla="*/ 35224 h 1573513"/>
              <a:gd name="connsiteX9" fmla="*/ 488314 w 1796597"/>
              <a:gd name="connsiteY9" fmla="*/ 132127 h 1573513"/>
              <a:gd name="connsiteX10" fmla="*/ 528067 w 1796597"/>
              <a:gd name="connsiteY10" fmla="*/ 322627 h 1573513"/>
              <a:gd name="connsiteX11" fmla="*/ 562231 w 1796597"/>
              <a:gd name="connsiteY11" fmla="*/ 476365 h 1573513"/>
              <a:gd name="connsiteX0" fmla="*/ 534634 w 1927059"/>
              <a:gd name="connsiteY0" fmla="*/ 227377 h 1573514"/>
              <a:gd name="connsiteX1" fmla="*/ 544159 w 1927059"/>
              <a:gd name="connsiteY1" fmla="*/ 1113202 h 1573514"/>
              <a:gd name="connsiteX2" fmla="*/ 144109 w 1927059"/>
              <a:gd name="connsiteY2" fmla="*/ 1237027 h 1573514"/>
              <a:gd name="connsiteX3" fmla="*/ 134584 w 1927059"/>
              <a:gd name="connsiteY3" fmla="*/ 1541827 h 1573514"/>
              <a:gd name="connsiteX4" fmla="*/ 1776583 w 1927059"/>
              <a:gd name="connsiteY4" fmla="*/ 1532302 h 1573514"/>
              <a:gd name="connsiteX5" fmla="*/ 1802798 w 1927059"/>
              <a:gd name="connsiteY5" fmla="*/ 1261037 h 1573514"/>
              <a:gd name="connsiteX6" fmla="*/ 1336702 w 1927059"/>
              <a:gd name="connsiteY6" fmla="*/ 1106275 h 1573514"/>
              <a:gd name="connsiteX7" fmla="*/ 1296634 w 1927059"/>
              <a:gd name="connsiteY7" fmla="*/ 103552 h 1573514"/>
              <a:gd name="connsiteX8" fmla="*/ 636497 w 1927059"/>
              <a:gd name="connsiteY8" fmla="*/ 35224 h 1573514"/>
              <a:gd name="connsiteX9" fmla="*/ 506059 w 1927059"/>
              <a:gd name="connsiteY9" fmla="*/ 132127 h 1573514"/>
              <a:gd name="connsiteX10" fmla="*/ 545812 w 1927059"/>
              <a:gd name="connsiteY10" fmla="*/ 322627 h 1573514"/>
              <a:gd name="connsiteX11" fmla="*/ 579976 w 1927059"/>
              <a:gd name="connsiteY11" fmla="*/ 476365 h 157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7059" h="1573514">
                <a:moveTo>
                  <a:pt x="534634" y="227377"/>
                </a:moveTo>
                <a:cubicBezTo>
                  <a:pt x="571940" y="586152"/>
                  <a:pt x="609246" y="944927"/>
                  <a:pt x="544159" y="1113202"/>
                </a:cubicBezTo>
                <a:cubicBezTo>
                  <a:pt x="479072" y="1281477"/>
                  <a:pt x="212371" y="1165590"/>
                  <a:pt x="144109" y="1237027"/>
                </a:cubicBezTo>
                <a:cubicBezTo>
                  <a:pt x="75846" y="1308465"/>
                  <a:pt x="-137495" y="1492615"/>
                  <a:pt x="134584" y="1541827"/>
                </a:cubicBezTo>
                <a:cubicBezTo>
                  <a:pt x="406663" y="1591040"/>
                  <a:pt x="1498547" y="1579100"/>
                  <a:pt x="1776583" y="1532302"/>
                </a:cubicBezTo>
                <a:cubicBezTo>
                  <a:pt x="2054619" y="1485504"/>
                  <a:pt x="1876112" y="1332042"/>
                  <a:pt x="1802798" y="1261037"/>
                </a:cubicBezTo>
                <a:cubicBezTo>
                  <a:pt x="1729485" y="1190033"/>
                  <a:pt x="1421063" y="1299189"/>
                  <a:pt x="1336702" y="1106275"/>
                </a:cubicBezTo>
                <a:cubicBezTo>
                  <a:pt x="1252341" y="913361"/>
                  <a:pt x="1413335" y="282061"/>
                  <a:pt x="1296634" y="103552"/>
                </a:cubicBezTo>
                <a:cubicBezTo>
                  <a:pt x="1179933" y="-74957"/>
                  <a:pt x="768259" y="30462"/>
                  <a:pt x="636497" y="35224"/>
                </a:cubicBezTo>
                <a:cubicBezTo>
                  <a:pt x="504735" y="39986"/>
                  <a:pt x="521173" y="84227"/>
                  <a:pt x="506059" y="132127"/>
                </a:cubicBezTo>
                <a:cubicBezTo>
                  <a:pt x="490945" y="180027"/>
                  <a:pt x="533493" y="265254"/>
                  <a:pt x="545812" y="322627"/>
                </a:cubicBezTo>
                <a:cubicBezTo>
                  <a:pt x="558131" y="380000"/>
                  <a:pt x="572832" y="456521"/>
                  <a:pt x="579976" y="476365"/>
                </a:cubicBezTo>
              </a:path>
            </a:pathLst>
          </a:custGeom>
          <a:solidFill>
            <a:schemeClr val="bg1">
              <a:lumMod val="65000"/>
            </a:schemeClr>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Freeform 6"/>
          <p:cNvSpPr/>
          <p:nvPr/>
        </p:nvSpPr>
        <p:spPr>
          <a:xfrm>
            <a:off x="3771129" y="2362200"/>
            <a:ext cx="210321" cy="419100"/>
          </a:xfrm>
          <a:custGeom>
            <a:avLst/>
            <a:gdLst>
              <a:gd name="connsiteX0" fmla="*/ 210321 w 210321"/>
              <a:gd name="connsiteY0" fmla="*/ 0 h 419100"/>
              <a:gd name="connsiteX1" fmla="*/ 48396 w 210321"/>
              <a:gd name="connsiteY1" fmla="*/ 171450 h 419100"/>
              <a:gd name="connsiteX2" fmla="*/ 771 w 210321"/>
              <a:gd name="connsiteY2" fmla="*/ 257175 h 419100"/>
              <a:gd name="connsiteX3" fmla="*/ 76971 w 210321"/>
              <a:gd name="connsiteY3" fmla="*/ 361950 h 419100"/>
              <a:gd name="connsiteX4" fmla="*/ 76971 w 210321"/>
              <a:gd name="connsiteY4" fmla="*/ 371475 h 419100"/>
              <a:gd name="connsiteX5" fmla="*/ 67446 w 210321"/>
              <a:gd name="connsiteY5" fmla="*/ 419100 h 419100"/>
              <a:gd name="connsiteX6" fmla="*/ 67446 w 210321"/>
              <a:gd name="connsiteY6"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21" h="419100">
                <a:moveTo>
                  <a:pt x="210321" y="0"/>
                </a:moveTo>
                <a:cubicBezTo>
                  <a:pt x="146821" y="64294"/>
                  <a:pt x="83321" y="128588"/>
                  <a:pt x="48396" y="171450"/>
                </a:cubicBezTo>
                <a:cubicBezTo>
                  <a:pt x="13471" y="214312"/>
                  <a:pt x="-3991" y="225425"/>
                  <a:pt x="771" y="257175"/>
                </a:cubicBezTo>
                <a:cubicBezTo>
                  <a:pt x="5533" y="288925"/>
                  <a:pt x="64271" y="342900"/>
                  <a:pt x="76971" y="361950"/>
                </a:cubicBezTo>
                <a:cubicBezTo>
                  <a:pt x="89671" y="381000"/>
                  <a:pt x="78558" y="361950"/>
                  <a:pt x="76971" y="371475"/>
                </a:cubicBezTo>
                <a:cubicBezTo>
                  <a:pt x="75383" y="381000"/>
                  <a:pt x="67446" y="419100"/>
                  <a:pt x="67446" y="419100"/>
                </a:cubicBezTo>
                <a:lnTo>
                  <a:pt x="67446" y="41910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Content Placeholder 2"/>
          <p:cNvSpPr txBox="1">
            <a:spLocks/>
          </p:cNvSpPr>
          <p:nvPr/>
        </p:nvSpPr>
        <p:spPr>
          <a:xfrm>
            <a:off x="899592" y="692696"/>
            <a:ext cx="7344816" cy="792088"/>
          </a:xfrm>
          <a:prstGeom prst="rect">
            <a:avLst/>
          </a:prstGeom>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buFont typeface="Brush Script MT" pitchFamily="66" charset="0"/>
              <a:buNone/>
            </a:pPr>
            <a:r>
              <a:rPr lang="en-NZ" sz="2200" dirty="0" smtClean="0"/>
              <a:t>Towards the Hulk’s elbow or towards the Hulk’s shoulder?</a:t>
            </a:r>
            <a:endParaRPr lang="en-NZ" sz="2200" dirty="0"/>
          </a:p>
        </p:txBody>
      </p:sp>
      <p:sp>
        <p:nvSpPr>
          <p:cNvPr id="9" name="Freeform 8"/>
          <p:cNvSpPr/>
          <p:nvPr/>
        </p:nvSpPr>
        <p:spPr>
          <a:xfrm>
            <a:off x="3951734" y="1851217"/>
            <a:ext cx="476250" cy="463148"/>
          </a:xfrm>
          <a:custGeom>
            <a:avLst/>
            <a:gdLst>
              <a:gd name="connsiteX0" fmla="*/ 0 w 476250"/>
              <a:gd name="connsiteY0" fmla="*/ 463148 h 463148"/>
              <a:gd name="connsiteX1" fmla="*/ 57150 w 476250"/>
              <a:gd name="connsiteY1" fmla="*/ 291698 h 463148"/>
              <a:gd name="connsiteX2" fmla="*/ 152400 w 476250"/>
              <a:gd name="connsiteY2" fmla="*/ 301223 h 463148"/>
              <a:gd name="connsiteX3" fmla="*/ 209550 w 476250"/>
              <a:gd name="connsiteY3" fmla="*/ 139298 h 463148"/>
              <a:gd name="connsiteX4" fmla="*/ 314325 w 476250"/>
              <a:gd name="connsiteY4" fmla="*/ 148823 h 463148"/>
              <a:gd name="connsiteX5" fmla="*/ 352425 w 476250"/>
              <a:gd name="connsiteY5" fmla="*/ 5948 h 463148"/>
              <a:gd name="connsiteX6" fmla="*/ 476250 w 476250"/>
              <a:gd name="connsiteY6" fmla="*/ 24998 h 463148"/>
              <a:gd name="connsiteX7" fmla="*/ 476250 w 476250"/>
              <a:gd name="connsiteY7" fmla="*/ 24998 h 46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0" h="463148">
                <a:moveTo>
                  <a:pt x="0" y="463148"/>
                </a:moveTo>
                <a:cubicBezTo>
                  <a:pt x="15875" y="390916"/>
                  <a:pt x="31750" y="318685"/>
                  <a:pt x="57150" y="291698"/>
                </a:cubicBezTo>
                <a:cubicBezTo>
                  <a:pt x="82550" y="264710"/>
                  <a:pt x="127000" y="326623"/>
                  <a:pt x="152400" y="301223"/>
                </a:cubicBezTo>
                <a:cubicBezTo>
                  <a:pt x="177800" y="275823"/>
                  <a:pt x="182563" y="164698"/>
                  <a:pt x="209550" y="139298"/>
                </a:cubicBezTo>
                <a:cubicBezTo>
                  <a:pt x="236538" y="113898"/>
                  <a:pt x="290513" y="171048"/>
                  <a:pt x="314325" y="148823"/>
                </a:cubicBezTo>
                <a:cubicBezTo>
                  <a:pt x="338137" y="126598"/>
                  <a:pt x="325437" y="26586"/>
                  <a:pt x="352425" y="5948"/>
                </a:cubicBezTo>
                <a:cubicBezTo>
                  <a:pt x="379413" y="-14690"/>
                  <a:pt x="476250" y="24998"/>
                  <a:pt x="476250" y="24998"/>
                </a:cubicBezTo>
                <a:lnTo>
                  <a:pt x="476250" y="24998"/>
                </a:ln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Freeform 1"/>
          <p:cNvSpPr/>
          <p:nvPr/>
        </p:nvSpPr>
        <p:spPr>
          <a:xfrm>
            <a:off x="4730150" y="1123414"/>
            <a:ext cx="391114" cy="324386"/>
          </a:xfrm>
          <a:custGeom>
            <a:avLst/>
            <a:gdLst>
              <a:gd name="connsiteX0" fmla="*/ 280000 w 391114"/>
              <a:gd name="connsiteY0" fmla="*/ 536 h 324386"/>
              <a:gd name="connsiteX1" fmla="*/ 51400 w 391114"/>
              <a:gd name="connsiteY1" fmla="*/ 29111 h 324386"/>
              <a:gd name="connsiteX2" fmla="*/ 3775 w 391114"/>
              <a:gd name="connsiteY2" fmla="*/ 181511 h 324386"/>
              <a:gd name="connsiteX3" fmla="*/ 118075 w 391114"/>
              <a:gd name="connsiteY3" fmla="*/ 314861 h 324386"/>
              <a:gd name="connsiteX4" fmla="*/ 270475 w 391114"/>
              <a:gd name="connsiteY4" fmla="*/ 324386 h 324386"/>
              <a:gd name="connsiteX5" fmla="*/ 384775 w 391114"/>
              <a:gd name="connsiteY5" fmla="*/ 210086 h 324386"/>
              <a:gd name="connsiteX6" fmla="*/ 375250 w 391114"/>
              <a:gd name="connsiteY6" fmla="*/ 105311 h 324386"/>
              <a:gd name="connsiteX7" fmla="*/ 365725 w 391114"/>
              <a:gd name="connsiteY7" fmla="*/ 38636 h 324386"/>
              <a:gd name="connsiteX8" fmla="*/ 280000 w 391114"/>
              <a:gd name="connsiteY8" fmla="*/ 536 h 3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114" h="324386">
                <a:moveTo>
                  <a:pt x="280000" y="536"/>
                </a:moveTo>
                <a:cubicBezTo>
                  <a:pt x="227613" y="-1051"/>
                  <a:pt x="97437" y="-1051"/>
                  <a:pt x="51400" y="29111"/>
                </a:cubicBezTo>
                <a:cubicBezTo>
                  <a:pt x="5363" y="59273"/>
                  <a:pt x="-7337" y="133886"/>
                  <a:pt x="3775" y="181511"/>
                </a:cubicBezTo>
                <a:cubicBezTo>
                  <a:pt x="14887" y="229136"/>
                  <a:pt x="73625" y="291049"/>
                  <a:pt x="118075" y="314861"/>
                </a:cubicBezTo>
                <a:cubicBezTo>
                  <a:pt x="162525" y="338673"/>
                  <a:pt x="226025" y="341848"/>
                  <a:pt x="270475" y="324386"/>
                </a:cubicBezTo>
                <a:cubicBezTo>
                  <a:pt x="314925" y="306924"/>
                  <a:pt x="367313" y="246598"/>
                  <a:pt x="384775" y="210086"/>
                </a:cubicBezTo>
                <a:cubicBezTo>
                  <a:pt x="402237" y="173574"/>
                  <a:pt x="378425" y="133886"/>
                  <a:pt x="375250" y="105311"/>
                </a:cubicBezTo>
                <a:cubicBezTo>
                  <a:pt x="372075" y="76736"/>
                  <a:pt x="384775" y="52924"/>
                  <a:pt x="365725" y="38636"/>
                </a:cubicBezTo>
                <a:cubicBezTo>
                  <a:pt x="346675" y="24349"/>
                  <a:pt x="332387" y="2123"/>
                  <a:pt x="280000" y="536"/>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42131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Image Optimisation – PW </a:t>
            </a:r>
            <a:r>
              <a:rPr lang="en-NZ" dirty="0" err="1" smtClean="0"/>
              <a:t>doppler</a:t>
            </a:r>
            <a:r>
              <a:rPr lang="en-NZ" dirty="0" smtClean="0"/>
              <a:t> controls</a:t>
            </a:r>
            <a:endParaRPr lang="en-NZ" dirty="0"/>
          </a:p>
        </p:txBody>
      </p:sp>
      <p:sp>
        <p:nvSpPr>
          <p:cNvPr id="3" name="Content Placeholder 2"/>
          <p:cNvSpPr>
            <a:spLocks noGrp="1"/>
          </p:cNvSpPr>
          <p:nvPr>
            <p:ph idx="1"/>
          </p:nvPr>
        </p:nvSpPr>
        <p:spPr>
          <a:xfrm>
            <a:off x="1115616" y="2125675"/>
            <a:ext cx="2016224" cy="3891538"/>
          </a:xfrm>
        </p:spPr>
        <p:txBody>
          <a:bodyPr/>
          <a:lstStyle/>
          <a:p>
            <a:r>
              <a:rPr lang="en-NZ" dirty="0" smtClean="0">
                <a:solidFill>
                  <a:srgbClr val="FF0000"/>
                </a:solidFill>
              </a:rPr>
              <a:t>Scale</a:t>
            </a:r>
          </a:p>
          <a:p>
            <a:r>
              <a:rPr lang="en-NZ" dirty="0" smtClean="0">
                <a:solidFill>
                  <a:srgbClr val="FF0000"/>
                </a:solidFill>
              </a:rPr>
              <a:t>Sample volume size</a:t>
            </a:r>
          </a:p>
          <a:p>
            <a:r>
              <a:rPr lang="en-NZ" dirty="0" smtClean="0">
                <a:solidFill>
                  <a:srgbClr val="FF0000"/>
                </a:solidFill>
              </a:rPr>
              <a:t>Angle correct</a:t>
            </a:r>
          </a:p>
          <a:p>
            <a:r>
              <a:rPr lang="en-NZ" dirty="0" smtClean="0">
                <a:solidFill>
                  <a:srgbClr val="FF0000"/>
                </a:solidFill>
              </a:rPr>
              <a:t>Beam steer</a:t>
            </a:r>
          </a:p>
          <a:p>
            <a:pPr marL="0" indent="0">
              <a:buNone/>
            </a:pPr>
            <a:endParaRPr lang="en-NZ" dirty="0" smtClean="0">
              <a:solidFill>
                <a:srgbClr val="FF0000"/>
              </a:solidFill>
            </a:endParaRPr>
          </a:p>
          <a:p>
            <a:r>
              <a:rPr lang="en-NZ" dirty="0" smtClean="0">
                <a:solidFill>
                  <a:srgbClr val="00B050"/>
                </a:solidFill>
              </a:rPr>
              <a:t>Gain</a:t>
            </a:r>
          </a:p>
          <a:p>
            <a:endParaRPr lang="en-NZ" dirty="0"/>
          </a:p>
        </p:txBody>
      </p:sp>
      <p:pic>
        <p:nvPicPr>
          <p:cNvPr id="4" name="Picture 3"/>
          <p:cNvPicPr/>
          <p:nvPr/>
        </p:nvPicPr>
        <p:blipFill rotWithShape="1">
          <a:blip r:embed="rId2"/>
          <a:srcRect l="6262" t="8265" r="12874" b="18644"/>
          <a:stretch/>
        </p:blipFill>
        <p:spPr>
          <a:xfrm>
            <a:off x="3131840" y="2125674"/>
            <a:ext cx="4699605" cy="4102600"/>
          </a:xfrm>
          <a:prstGeom prst="rect">
            <a:avLst/>
          </a:prstGeom>
        </p:spPr>
      </p:pic>
      <p:sp>
        <p:nvSpPr>
          <p:cNvPr id="5" name="Freeform 4"/>
          <p:cNvSpPr/>
          <p:nvPr/>
        </p:nvSpPr>
        <p:spPr>
          <a:xfrm>
            <a:off x="4466174" y="5410830"/>
            <a:ext cx="375175" cy="380924"/>
          </a:xfrm>
          <a:custGeom>
            <a:avLst/>
            <a:gdLst>
              <a:gd name="connsiteX0" fmla="*/ 309866 w 375175"/>
              <a:gd name="connsiteY0" fmla="*/ 37785 h 380924"/>
              <a:gd name="connsiteX1" fmla="*/ 90712 w 375175"/>
              <a:gd name="connsiteY1" fmla="*/ 15114 h 380924"/>
              <a:gd name="connsiteX2" fmla="*/ 28 w 375175"/>
              <a:gd name="connsiteY2" fmla="*/ 211596 h 380924"/>
              <a:gd name="connsiteX3" fmla="*/ 98269 w 375175"/>
              <a:gd name="connsiteY3" fmla="*/ 377851 h 380924"/>
              <a:gd name="connsiteX4" fmla="*/ 332537 w 375175"/>
              <a:gd name="connsiteY4" fmla="*/ 309838 h 380924"/>
              <a:gd name="connsiteX5" fmla="*/ 370322 w 375175"/>
              <a:gd name="connsiteY5" fmla="*/ 188925 h 380924"/>
              <a:gd name="connsiteX6" fmla="*/ 272081 w 375175"/>
              <a:gd name="connsiteY6" fmla="*/ 0 h 380924"/>
              <a:gd name="connsiteX7" fmla="*/ 272081 w 375175"/>
              <a:gd name="connsiteY7" fmla="*/ 0 h 38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175" h="380924">
                <a:moveTo>
                  <a:pt x="309866" y="37785"/>
                </a:moveTo>
                <a:cubicBezTo>
                  <a:pt x="226109" y="11965"/>
                  <a:pt x="142352" y="-13855"/>
                  <a:pt x="90712" y="15114"/>
                </a:cubicBezTo>
                <a:cubicBezTo>
                  <a:pt x="39072" y="44083"/>
                  <a:pt x="-1231" y="151140"/>
                  <a:pt x="28" y="211596"/>
                </a:cubicBezTo>
                <a:cubicBezTo>
                  <a:pt x="1287" y="272052"/>
                  <a:pt x="42851" y="361477"/>
                  <a:pt x="98269" y="377851"/>
                </a:cubicBezTo>
                <a:cubicBezTo>
                  <a:pt x="153687" y="394225"/>
                  <a:pt x="287195" y="341326"/>
                  <a:pt x="332537" y="309838"/>
                </a:cubicBezTo>
                <a:cubicBezTo>
                  <a:pt x="377879" y="278350"/>
                  <a:pt x="380398" y="240565"/>
                  <a:pt x="370322" y="188925"/>
                </a:cubicBezTo>
                <a:cubicBezTo>
                  <a:pt x="360246" y="137285"/>
                  <a:pt x="272081" y="0"/>
                  <a:pt x="272081" y="0"/>
                </a:cubicBezTo>
                <a:lnTo>
                  <a:pt x="272081"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Freeform 5"/>
          <p:cNvSpPr/>
          <p:nvPr/>
        </p:nvSpPr>
        <p:spPr>
          <a:xfrm>
            <a:off x="3731688" y="3730791"/>
            <a:ext cx="2149979" cy="1102157"/>
          </a:xfrm>
          <a:custGeom>
            <a:avLst/>
            <a:gdLst>
              <a:gd name="connsiteX0" fmla="*/ 1822725 w 2149979"/>
              <a:gd name="connsiteY0" fmla="*/ 2379 h 1102157"/>
              <a:gd name="connsiteX1" fmla="*/ 870540 w 2149979"/>
              <a:gd name="connsiteY1" fmla="*/ 123292 h 1102157"/>
              <a:gd name="connsiteX2" fmla="*/ 46824 w 2149979"/>
              <a:gd name="connsiteY2" fmla="*/ 327331 h 1102157"/>
              <a:gd name="connsiteX3" fmla="*/ 129952 w 2149979"/>
              <a:gd name="connsiteY3" fmla="*/ 637169 h 1102157"/>
              <a:gd name="connsiteX4" fmla="*/ 364219 w 2149979"/>
              <a:gd name="connsiteY4" fmla="*/ 1090591 h 1102157"/>
              <a:gd name="connsiteX5" fmla="*/ 825198 w 2149979"/>
              <a:gd name="connsiteY5" fmla="*/ 977235 h 1102157"/>
              <a:gd name="connsiteX6" fmla="*/ 1339076 w 2149979"/>
              <a:gd name="connsiteY6" fmla="*/ 856323 h 1102157"/>
              <a:gd name="connsiteX7" fmla="*/ 2034322 w 2149979"/>
              <a:gd name="connsiteY7" fmla="*/ 788310 h 1102157"/>
              <a:gd name="connsiteX8" fmla="*/ 2147677 w 2149979"/>
              <a:gd name="connsiteY8" fmla="*/ 674954 h 1102157"/>
              <a:gd name="connsiteX9" fmla="*/ 2019208 w 2149979"/>
              <a:gd name="connsiteY9" fmla="*/ 229090 h 1102157"/>
              <a:gd name="connsiteX10" fmla="*/ 1822725 w 2149979"/>
              <a:gd name="connsiteY10" fmla="*/ 2379 h 110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9979" h="1102157">
                <a:moveTo>
                  <a:pt x="1822725" y="2379"/>
                </a:moveTo>
                <a:cubicBezTo>
                  <a:pt x="1631280" y="-15254"/>
                  <a:pt x="1166523" y="69133"/>
                  <a:pt x="870540" y="123292"/>
                </a:cubicBezTo>
                <a:cubicBezTo>
                  <a:pt x="574557" y="177451"/>
                  <a:pt x="170255" y="241685"/>
                  <a:pt x="46824" y="327331"/>
                </a:cubicBezTo>
                <a:cubicBezTo>
                  <a:pt x="-76607" y="412977"/>
                  <a:pt x="77053" y="509959"/>
                  <a:pt x="129952" y="637169"/>
                </a:cubicBezTo>
                <a:cubicBezTo>
                  <a:pt x="182851" y="764379"/>
                  <a:pt x="248345" y="1033913"/>
                  <a:pt x="364219" y="1090591"/>
                </a:cubicBezTo>
                <a:cubicBezTo>
                  <a:pt x="480093" y="1147269"/>
                  <a:pt x="825198" y="977235"/>
                  <a:pt x="825198" y="977235"/>
                </a:cubicBezTo>
                <a:cubicBezTo>
                  <a:pt x="987674" y="938190"/>
                  <a:pt x="1137555" y="887810"/>
                  <a:pt x="1339076" y="856323"/>
                </a:cubicBezTo>
                <a:cubicBezTo>
                  <a:pt x="1540597" y="824836"/>
                  <a:pt x="1899555" y="818538"/>
                  <a:pt x="2034322" y="788310"/>
                </a:cubicBezTo>
                <a:cubicBezTo>
                  <a:pt x="2169089" y="758082"/>
                  <a:pt x="2150196" y="768157"/>
                  <a:pt x="2147677" y="674954"/>
                </a:cubicBezTo>
                <a:cubicBezTo>
                  <a:pt x="2145158" y="581751"/>
                  <a:pt x="2075886" y="341186"/>
                  <a:pt x="2019208" y="229090"/>
                </a:cubicBezTo>
                <a:cubicBezTo>
                  <a:pt x="1962530" y="116994"/>
                  <a:pt x="2014170" y="20012"/>
                  <a:pt x="1822725" y="237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68483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Image Optimisation – PW </a:t>
            </a:r>
            <a:r>
              <a:rPr lang="en-NZ" dirty="0" err="1" smtClean="0"/>
              <a:t>doppler</a:t>
            </a:r>
            <a:r>
              <a:rPr lang="en-NZ" dirty="0" smtClean="0"/>
              <a:t> controls</a:t>
            </a:r>
            <a:endParaRPr lang="en-NZ" dirty="0"/>
          </a:p>
        </p:txBody>
      </p:sp>
      <p:sp>
        <p:nvSpPr>
          <p:cNvPr id="3" name="Content Placeholder 2"/>
          <p:cNvSpPr>
            <a:spLocks noGrp="1"/>
          </p:cNvSpPr>
          <p:nvPr>
            <p:ph idx="1"/>
          </p:nvPr>
        </p:nvSpPr>
        <p:spPr/>
        <p:txBody>
          <a:bodyPr>
            <a:normAutofit/>
          </a:bodyPr>
          <a:lstStyle/>
          <a:p>
            <a:r>
              <a:rPr lang="en-NZ" dirty="0"/>
              <a:t>Gain – too high and </a:t>
            </a:r>
            <a:r>
              <a:rPr lang="en-NZ" dirty="0" err="1"/>
              <a:t>doppler</a:t>
            </a:r>
            <a:r>
              <a:rPr lang="en-NZ" dirty="0"/>
              <a:t> waveform is obscured by noise, too low and waveform is invisible or faint</a:t>
            </a:r>
          </a:p>
          <a:p>
            <a:r>
              <a:rPr lang="en-NZ" dirty="0"/>
              <a:t>Sample volume size – large for large vessel or low velocities, small for small vessel or high velocities</a:t>
            </a:r>
          </a:p>
          <a:p>
            <a:r>
              <a:rPr lang="en-NZ" dirty="0"/>
              <a:t>Angle correct or angle adjustment – only essential when taking velocity measurement, i.e. PSV</a:t>
            </a:r>
          </a:p>
          <a:p>
            <a:endParaRPr lang="en-NZ" dirty="0" smtClean="0"/>
          </a:p>
        </p:txBody>
      </p:sp>
    </p:spTree>
    <p:extLst>
      <p:ext uri="{BB962C8B-B14F-4D97-AF65-F5344CB8AC3E}">
        <p14:creationId xmlns:p14="http://schemas.microsoft.com/office/powerpoint/2010/main" val="3574504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4791075"/>
            <a:ext cx="6264695" cy="1440160"/>
          </a:xfrm>
        </p:spPr>
        <p:txBody>
          <a:bodyPr>
            <a:normAutofit fontScale="85000" lnSpcReduction="20000"/>
          </a:bodyPr>
          <a:lstStyle/>
          <a:p>
            <a:r>
              <a:rPr lang="en-NZ" dirty="0" smtClean="0">
                <a:solidFill>
                  <a:srgbClr val="FF0000"/>
                </a:solidFill>
              </a:rPr>
              <a:t>Gain – waveform is easily visible with no background noise</a:t>
            </a:r>
          </a:p>
          <a:p>
            <a:r>
              <a:rPr lang="en-NZ" dirty="0">
                <a:solidFill>
                  <a:srgbClr val="00B0F0"/>
                </a:solidFill>
              </a:rPr>
              <a:t>Scale/PRF – same as colour controls: high scale setting for high flow, low scale setting for low flow or for possible occlusion</a:t>
            </a:r>
          </a:p>
          <a:p>
            <a:endParaRPr lang="en-NZ" dirty="0"/>
          </a:p>
        </p:txBody>
      </p:sp>
      <p:pic>
        <p:nvPicPr>
          <p:cNvPr id="4" name="Picture 3"/>
          <p:cNvPicPr/>
          <p:nvPr/>
        </p:nvPicPr>
        <p:blipFill rotWithShape="1">
          <a:blip r:embed="rId2"/>
          <a:srcRect b="15181"/>
          <a:stretch/>
        </p:blipFill>
        <p:spPr>
          <a:xfrm>
            <a:off x="1115616" y="620688"/>
            <a:ext cx="6984776" cy="4170387"/>
          </a:xfrm>
          <a:prstGeom prst="rect">
            <a:avLst/>
          </a:prstGeom>
        </p:spPr>
      </p:pic>
      <p:sp>
        <p:nvSpPr>
          <p:cNvPr id="5" name="Freeform 4"/>
          <p:cNvSpPr/>
          <p:nvPr/>
        </p:nvSpPr>
        <p:spPr>
          <a:xfrm>
            <a:off x="1804577" y="3001757"/>
            <a:ext cx="5431719" cy="1678945"/>
          </a:xfrm>
          <a:custGeom>
            <a:avLst/>
            <a:gdLst>
              <a:gd name="connsiteX0" fmla="*/ 1690303 w 5927735"/>
              <a:gd name="connsiteY0" fmla="*/ 101490 h 1686567"/>
              <a:gd name="connsiteX1" fmla="*/ 461578 w 5927735"/>
              <a:gd name="connsiteY1" fmla="*/ 139590 h 1686567"/>
              <a:gd name="connsiteX2" fmla="*/ 404428 w 5927735"/>
              <a:gd name="connsiteY2" fmla="*/ 1454040 h 1686567"/>
              <a:gd name="connsiteX3" fmla="*/ 5452678 w 5927735"/>
              <a:gd name="connsiteY3" fmla="*/ 1568340 h 1686567"/>
              <a:gd name="connsiteX4" fmla="*/ 5233603 w 5927735"/>
              <a:gd name="connsiteY4" fmla="*/ 206265 h 1686567"/>
              <a:gd name="connsiteX5" fmla="*/ 1204528 w 5927735"/>
              <a:gd name="connsiteY5" fmla="*/ 15765 h 1686567"/>
              <a:gd name="connsiteX6" fmla="*/ 1204528 w 5927735"/>
              <a:gd name="connsiteY6" fmla="*/ 15765 h 1686567"/>
              <a:gd name="connsiteX0" fmla="*/ 1710148 w 5928530"/>
              <a:gd name="connsiteY0" fmla="*/ 92396 h 1696523"/>
              <a:gd name="connsiteX1" fmla="*/ 462373 w 5928530"/>
              <a:gd name="connsiteY1" fmla="*/ 149546 h 1696523"/>
              <a:gd name="connsiteX2" fmla="*/ 405223 w 5928530"/>
              <a:gd name="connsiteY2" fmla="*/ 1463996 h 1696523"/>
              <a:gd name="connsiteX3" fmla="*/ 5453473 w 5928530"/>
              <a:gd name="connsiteY3" fmla="*/ 1578296 h 1696523"/>
              <a:gd name="connsiteX4" fmla="*/ 5234398 w 5928530"/>
              <a:gd name="connsiteY4" fmla="*/ 216221 h 1696523"/>
              <a:gd name="connsiteX5" fmla="*/ 1205323 w 5928530"/>
              <a:gd name="connsiteY5" fmla="*/ 25721 h 1696523"/>
              <a:gd name="connsiteX6" fmla="*/ 1205323 w 5928530"/>
              <a:gd name="connsiteY6" fmla="*/ 25721 h 1696523"/>
              <a:gd name="connsiteX0" fmla="*/ 462373 w 5928530"/>
              <a:gd name="connsiteY0" fmla="*/ 131968 h 1678945"/>
              <a:gd name="connsiteX1" fmla="*/ 405223 w 5928530"/>
              <a:gd name="connsiteY1" fmla="*/ 1446418 h 1678945"/>
              <a:gd name="connsiteX2" fmla="*/ 5453473 w 5928530"/>
              <a:gd name="connsiteY2" fmla="*/ 1560718 h 1678945"/>
              <a:gd name="connsiteX3" fmla="*/ 5234398 w 5928530"/>
              <a:gd name="connsiteY3" fmla="*/ 198643 h 1678945"/>
              <a:gd name="connsiteX4" fmla="*/ 1205323 w 5928530"/>
              <a:gd name="connsiteY4" fmla="*/ 8143 h 1678945"/>
              <a:gd name="connsiteX5" fmla="*/ 1205323 w 5928530"/>
              <a:gd name="connsiteY5" fmla="*/ 8143 h 1678945"/>
              <a:gd name="connsiteX0" fmla="*/ 462373 w 5928530"/>
              <a:gd name="connsiteY0" fmla="*/ 131968 h 1678945"/>
              <a:gd name="connsiteX1" fmla="*/ 405223 w 5928530"/>
              <a:gd name="connsiteY1" fmla="*/ 1446418 h 1678945"/>
              <a:gd name="connsiteX2" fmla="*/ 5453473 w 5928530"/>
              <a:gd name="connsiteY2" fmla="*/ 1560718 h 1678945"/>
              <a:gd name="connsiteX3" fmla="*/ 5234398 w 5928530"/>
              <a:gd name="connsiteY3" fmla="*/ 198643 h 1678945"/>
              <a:gd name="connsiteX4" fmla="*/ 1205323 w 5928530"/>
              <a:gd name="connsiteY4" fmla="*/ 8143 h 1678945"/>
              <a:gd name="connsiteX5" fmla="*/ 1205323 w 5928530"/>
              <a:gd name="connsiteY5" fmla="*/ 8143 h 1678945"/>
              <a:gd name="connsiteX6" fmla="*/ 462373 w 5928530"/>
              <a:gd name="connsiteY6" fmla="*/ 131968 h 16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8530" h="1678945">
                <a:moveTo>
                  <a:pt x="462373" y="131968"/>
                </a:moveTo>
                <a:cubicBezTo>
                  <a:pt x="244886" y="360568"/>
                  <a:pt x="-426627" y="1208293"/>
                  <a:pt x="405223" y="1446418"/>
                </a:cubicBezTo>
                <a:cubicBezTo>
                  <a:pt x="1237073" y="1684543"/>
                  <a:pt x="4648611" y="1768680"/>
                  <a:pt x="5453473" y="1560718"/>
                </a:cubicBezTo>
                <a:cubicBezTo>
                  <a:pt x="6258335" y="1352756"/>
                  <a:pt x="5942423" y="457405"/>
                  <a:pt x="5234398" y="198643"/>
                </a:cubicBezTo>
                <a:cubicBezTo>
                  <a:pt x="4526373" y="-60119"/>
                  <a:pt x="1205323" y="8143"/>
                  <a:pt x="1205323" y="8143"/>
                </a:cubicBezTo>
                <a:lnTo>
                  <a:pt x="1205323" y="8143"/>
                </a:lnTo>
                <a:lnTo>
                  <a:pt x="462373" y="131968"/>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Freeform 5"/>
          <p:cNvSpPr/>
          <p:nvPr/>
        </p:nvSpPr>
        <p:spPr>
          <a:xfrm>
            <a:off x="7264531" y="2856509"/>
            <a:ext cx="820272" cy="1829791"/>
          </a:xfrm>
          <a:custGeom>
            <a:avLst/>
            <a:gdLst>
              <a:gd name="connsiteX0" fmla="*/ 593594 w 820272"/>
              <a:gd name="connsiteY0" fmla="*/ 134341 h 1829791"/>
              <a:gd name="connsiteX1" fmla="*/ 22094 w 820272"/>
              <a:gd name="connsiteY1" fmla="*/ 172441 h 1829791"/>
              <a:gd name="connsiteX2" fmla="*/ 184019 w 820272"/>
              <a:gd name="connsiteY2" fmla="*/ 1829791 h 1829791"/>
              <a:gd name="connsiteX3" fmla="*/ 803144 w 820272"/>
              <a:gd name="connsiteY3" fmla="*/ 1801216 h 1829791"/>
              <a:gd name="connsiteX4" fmla="*/ 660269 w 820272"/>
              <a:gd name="connsiteY4" fmla="*/ 86716 h 1829791"/>
              <a:gd name="connsiteX5" fmla="*/ 660269 w 820272"/>
              <a:gd name="connsiteY5" fmla="*/ 86716 h 18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272" h="1829791">
                <a:moveTo>
                  <a:pt x="593594" y="134341"/>
                </a:moveTo>
                <a:cubicBezTo>
                  <a:pt x="341975" y="12103"/>
                  <a:pt x="90356" y="-110134"/>
                  <a:pt x="22094" y="172441"/>
                </a:cubicBezTo>
                <a:cubicBezTo>
                  <a:pt x="-46168" y="455016"/>
                  <a:pt x="53844" y="1558329"/>
                  <a:pt x="184019" y="1829791"/>
                </a:cubicBezTo>
                <a:cubicBezTo>
                  <a:pt x="314194" y="2101253"/>
                  <a:pt x="723769" y="2091728"/>
                  <a:pt x="803144" y="1801216"/>
                </a:cubicBezTo>
                <a:cubicBezTo>
                  <a:pt x="882519" y="1510704"/>
                  <a:pt x="660269" y="86716"/>
                  <a:pt x="660269" y="86716"/>
                </a:cubicBezTo>
                <a:lnTo>
                  <a:pt x="660269" y="86716"/>
                </a:ln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038109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4791075"/>
            <a:ext cx="6264695" cy="1440160"/>
          </a:xfrm>
        </p:spPr>
        <p:txBody>
          <a:bodyPr>
            <a:normAutofit/>
          </a:bodyPr>
          <a:lstStyle/>
          <a:p>
            <a:r>
              <a:rPr lang="en-NZ" dirty="0" smtClean="0">
                <a:solidFill>
                  <a:srgbClr val="00B0F0"/>
                </a:solidFill>
              </a:rPr>
              <a:t>PW beam has been steered to in the same direction as the vessel (same direction as colour steering box as well!)</a:t>
            </a:r>
            <a:endParaRPr lang="en-NZ" dirty="0">
              <a:solidFill>
                <a:srgbClr val="00B0F0"/>
              </a:solidFill>
            </a:endParaRPr>
          </a:p>
          <a:p>
            <a:endParaRPr lang="en-NZ" dirty="0"/>
          </a:p>
        </p:txBody>
      </p:sp>
      <p:pic>
        <p:nvPicPr>
          <p:cNvPr id="4" name="Picture 3"/>
          <p:cNvPicPr/>
          <p:nvPr/>
        </p:nvPicPr>
        <p:blipFill rotWithShape="1">
          <a:blip r:embed="rId2"/>
          <a:srcRect b="15181"/>
          <a:stretch/>
        </p:blipFill>
        <p:spPr>
          <a:xfrm>
            <a:off x="1115616" y="620688"/>
            <a:ext cx="6984776" cy="4170387"/>
          </a:xfrm>
          <a:prstGeom prst="rect">
            <a:avLst/>
          </a:prstGeom>
        </p:spPr>
      </p:pic>
      <p:sp>
        <p:nvSpPr>
          <p:cNvPr id="2" name="Freeform 1"/>
          <p:cNvSpPr/>
          <p:nvPr/>
        </p:nvSpPr>
        <p:spPr>
          <a:xfrm>
            <a:off x="3915225" y="573733"/>
            <a:ext cx="1400234" cy="2544027"/>
          </a:xfrm>
          <a:custGeom>
            <a:avLst/>
            <a:gdLst>
              <a:gd name="connsiteX0" fmla="*/ 1342575 w 1400234"/>
              <a:gd name="connsiteY0" fmla="*/ 102542 h 2544027"/>
              <a:gd name="connsiteX1" fmla="*/ 1075875 w 1400234"/>
              <a:gd name="connsiteY1" fmla="*/ 45392 h 2544027"/>
              <a:gd name="connsiteX2" fmla="*/ 447225 w 1400234"/>
              <a:gd name="connsiteY2" fmla="*/ 740717 h 2544027"/>
              <a:gd name="connsiteX3" fmla="*/ 9075 w 1400234"/>
              <a:gd name="connsiteY3" fmla="*/ 2159942 h 2544027"/>
              <a:gd name="connsiteX4" fmla="*/ 218625 w 1400234"/>
              <a:gd name="connsiteY4" fmla="*/ 2493317 h 2544027"/>
              <a:gd name="connsiteX5" fmla="*/ 990150 w 1400234"/>
              <a:gd name="connsiteY5" fmla="*/ 1283642 h 2544027"/>
              <a:gd name="connsiteX6" fmla="*/ 1371150 w 1400234"/>
              <a:gd name="connsiteY6" fmla="*/ 388292 h 2544027"/>
              <a:gd name="connsiteX7" fmla="*/ 1342575 w 1400234"/>
              <a:gd name="connsiteY7" fmla="*/ 102542 h 2544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234" h="2544027">
                <a:moveTo>
                  <a:pt x="1342575" y="102542"/>
                </a:moveTo>
                <a:cubicBezTo>
                  <a:pt x="1293362" y="45392"/>
                  <a:pt x="1225100" y="-60971"/>
                  <a:pt x="1075875" y="45392"/>
                </a:cubicBezTo>
                <a:cubicBezTo>
                  <a:pt x="926650" y="151755"/>
                  <a:pt x="625025" y="388292"/>
                  <a:pt x="447225" y="740717"/>
                </a:cubicBezTo>
                <a:cubicBezTo>
                  <a:pt x="269425" y="1093142"/>
                  <a:pt x="47175" y="1867842"/>
                  <a:pt x="9075" y="2159942"/>
                </a:cubicBezTo>
                <a:cubicBezTo>
                  <a:pt x="-29025" y="2452042"/>
                  <a:pt x="55113" y="2639367"/>
                  <a:pt x="218625" y="2493317"/>
                </a:cubicBezTo>
                <a:cubicBezTo>
                  <a:pt x="382137" y="2347267"/>
                  <a:pt x="798062" y="1634480"/>
                  <a:pt x="990150" y="1283642"/>
                </a:cubicBezTo>
                <a:cubicBezTo>
                  <a:pt x="1182237" y="932805"/>
                  <a:pt x="1314000" y="593079"/>
                  <a:pt x="1371150" y="388292"/>
                </a:cubicBezTo>
                <a:cubicBezTo>
                  <a:pt x="1428300" y="183505"/>
                  <a:pt x="1391788" y="159692"/>
                  <a:pt x="1342575" y="102542"/>
                </a:cubicBezTo>
                <a:close/>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2034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                Mapping Scan</a:t>
            </a:r>
            <a:endParaRPr lang="en-NZ"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160686"/>
            <a:ext cx="6048672" cy="4004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rotWithShape="1">
          <a:blip r:embed="rId3"/>
          <a:srcRect t="1832" r="4007" b="4732"/>
          <a:stretch/>
        </p:blipFill>
        <p:spPr bwMode="auto">
          <a:xfrm>
            <a:off x="1043608" y="692696"/>
            <a:ext cx="2808312" cy="1368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5329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4791075"/>
            <a:ext cx="6264695" cy="1440160"/>
          </a:xfrm>
        </p:spPr>
        <p:txBody>
          <a:bodyPr>
            <a:normAutofit fontScale="92500" lnSpcReduction="10000"/>
          </a:bodyPr>
          <a:lstStyle/>
          <a:p>
            <a:r>
              <a:rPr lang="en-NZ" dirty="0" smtClean="0">
                <a:solidFill>
                  <a:srgbClr val="00B0F0"/>
                </a:solidFill>
              </a:rPr>
              <a:t>Sample volume small and in centre of vessel to sample high velocity flow</a:t>
            </a:r>
          </a:p>
          <a:p>
            <a:r>
              <a:rPr lang="en-NZ" dirty="0" smtClean="0">
                <a:solidFill>
                  <a:srgbClr val="7030A0"/>
                </a:solidFill>
              </a:rPr>
              <a:t>Angle has been corrected to match angle of flow for accurate peak systolic velocity measurement</a:t>
            </a:r>
            <a:endParaRPr lang="en-NZ" dirty="0">
              <a:solidFill>
                <a:srgbClr val="7030A0"/>
              </a:solidFill>
            </a:endParaRPr>
          </a:p>
        </p:txBody>
      </p:sp>
      <p:pic>
        <p:nvPicPr>
          <p:cNvPr id="4" name="Picture 3"/>
          <p:cNvPicPr/>
          <p:nvPr/>
        </p:nvPicPr>
        <p:blipFill rotWithShape="1">
          <a:blip r:embed="rId2"/>
          <a:srcRect b="15181"/>
          <a:stretch/>
        </p:blipFill>
        <p:spPr>
          <a:xfrm>
            <a:off x="1115616" y="620688"/>
            <a:ext cx="6984776" cy="4170387"/>
          </a:xfrm>
          <a:prstGeom prst="rect">
            <a:avLst/>
          </a:prstGeom>
        </p:spPr>
      </p:pic>
      <p:sp>
        <p:nvSpPr>
          <p:cNvPr id="2" name="Freeform 1"/>
          <p:cNvSpPr/>
          <p:nvPr/>
        </p:nvSpPr>
        <p:spPr>
          <a:xfrm>
            <a:off x="4123776" y="1921566"/>
            <a:ext cx="747079" cy="256612"/>
          </a:xfrm>
          <a:custGeom>
            <a:avLst/>
            <a:gdLst>
              <a:gd name="connsiteX0" fmla="*/ 534520 w 751981"/>
              <a:gd name="connsiteY0" fmla="*/ 11973 h 335894"/>
              <a:gd name="connsiteX1" fmla="*/ 201145 w 751981"/>
              <a:gd name="connsiteY1" fmla="*/ 31023 h 335894"/>
              <a:gd name="connsiteX2" fmla="*/ 1120 w 751981"/>
              <a:gd name="connsiteY2" fmla="*/ 278673 h 335894"/>
              <a:gd name="connsiteX3" fmla="*/ 286870 w 751981"/>
              <a:gd name="connsiteY3" fmla="*/ 326298 h 335894"/>
              <a:gd name="connsiteX4" fmla="*/ 705970 w 751981"/>
              <a:gd name="connsiteY4" fmla="*/ 135798 h 335894"/>
              <a:gd name="connsiteX5" fmla="*/ 715495 w 751981"/>
              <a:gd name="connsiteY5" fmla="*/ 31023 h 335894"/>
              <a:gd name="connsiteX6" fmla="*/ 477370 w 751981"/>
              <a:gd name="connsiteY6" fmla="*/ 31023 h 335894"/>
              <a:gd name="connsiteX7" fmla="*/ 477370 w 751981"/>
              <a:gd name="connsiteY7" fmla="*/ 31023 h 335894"/>
              <a:gd name="connsiteX0" fmla="*/ 534305 w 752398"/>
              <a:gd name="connsiteY0" fmla="*/ 11973 h 288858"/>
              <a:gd name="connsiteX1" fmla="*/ 200930 w 752398"/>
              <a:gd name="connsiteY1" fmla="*/ 31023 h 288858"/>
              <a:gd name="connsiteX2" fmla="*/ 905 w 752398"/>
              <a:gd name="connsiteY2" fmla="*/ 278673 h 288858"/>
              <a:gd name="connsiteX3" fmla="*/ 277130 w 752398"/>
              <a:gd name="connsiteY3" fmla="*/ 231048 h 288858"/>
              <a:gd name="connsiteX4" fmla="*/ 705755 w 752398"/>
              <a:gd name="connsiteY4" fmla="*/ 135798 h 288858"/>
              <a:gd name="connsiteX5" fmla="*/ 715280 w 752398"/>
              <a:gd name="connsiteY5" fmla="*/ 31023 h 288858"/>
              <a:gd name="connsiteX6" fmla="*/ 477155 w 752398"/>
              <a:gd name="connsiteY6" fmla="*/ 31023 h 288858"/>
              <a:gd name="connsiteX7" fmla="*/ 477155 w 752398"/>
              <a:gd name="connsiteY7" fmla="*/ 31023 h 288858"/>
              <a:gd name="connsiteX0" fmla="*/ 533863 w 751956"/>
              <a:gd name="connsiteY0" fmla="*/ 1887 h 274485"/>
              <a:gd name="connsiteX1" fmla="*/ 219538 w 751956"/>
              <a:gd name="connsiteY1" fmla="*/ 87612 h 274485"/>
              <a:gd name="connsiteX2" fmla="*/ 463 w 751956"/>
              <a:gd name="connsiteY2" fmla="*/ 268587 h 274485"/>
              <a:gd name="connsiteX3" fmla="*/ 276688 w 751956"/>
              <a:gd name="connsiteY3" fmla="*/ 220962 h 274485"/>
              <a:gd name="connsiteX4" fmla="*/ 705313 w 751956"/>
              <a:gd name="connsiteY4" fmla="*/ 125712 h 274485"/>
              <a:gd name="connsiteX5" fmla="*/ 714838 w 751956"/>
              <a:gd name="connsiteY5" fmla="*/ 20937 h 274485"/>
              <a:gd name="connsiteX6" fmla="*/ 476713 w 751956"/>
              <a:gd name="connsiteY6" fmla="*/ 20937 h 274485"/>
              <a:gd name="connsiteX7" fmla="*/ 476713 w 751956"/>
              <a:gd name="connsiteY7" fmla="*/ 20937 h 274485"/>
              <a:gd name="connsiteX0" fmla="*/ 533863 w 751956"/>
              <a:gd name="connsiteY0" fmla="*/ 1887 h 274485"/>
              <a:gd name="connsiteX1" fmla="*/ 219538 w 751956"/>
              <a:gd name="connsiteY1" fmla="*/ 87612 h 274485"/>
              <a:gd name="connsiteX2" fmla="*/ 463 w 751956"/>
              <a:gd name="connsiteY2" fmla="*/ 268587 h 274485"/>
              <a:gd name="connsiteX3" fmla="*/ 276688 w 751956"/>
              <a:gd name="connsiteY3" fmla="*/ 220962 h 274485"/>
              <a:gd name="connsiteX4" fmla="*/ 705313 w 751956"/>
              <a:gd name="connsiteY4" fmla="*/ 125712 h 274485"/>
              <a:gd name="connsiteX5" fmla="*/ 714838 w 751956"/>
              <a:gd name="connsiteY5" fmla="*/ 20937 h 274485"/>
              <a:gd name="connsiteX6" fmla="*/ 476713 w 751956"/>
              <a:gd name="connsiteY6" fmla="*/ 20937 h 274485"/>
              <a:gd name="connsiteX0" fmla="*/ 533863 w 751956"/>
              <a:gd name="connsiteY0" fmla="*/ 1887 h 274485"/>
              <a:gd name="connsiteX1" fmla="*/ 219538 w 751956"/>
              <a:gd name="connsiteY1" fmla="*/ 87612 h 274485"/>
              <a:gd name="connsiteX2" fmla="*/ 463 w 751956"/>
              <a:gd name="connsiteY2" fmla="*/ 268587 h 274485"/>
              <a:gd name="connsiteX3" fmla="*/ 276688 w 751956"/>
              <a:gd name="connsiteY3" fmla="*/ 220962 h 274485"/>
              <a:gd name="connsiteX4" fmla="*/ 705313 w 751956"/>
              <a:gd name="connsiteY4" fmla="*/ 125712 h 274485"/>
              <a:gd name="connsiteX5" fmla="*/ 714838 w 751956"/>
              <a:gd name="connsiteY5" fmla="*/ 20937 h 274485"/>
              <a:gd name="connsiteX0" fmla="*/ 676824 w 752042"/>
              <a:gd name="connsiteY0" fmla="*/ 2484 h 256032"/>
              <a:gd name="connsiteX1" fmla="*/ 219624 w 752042"/>
              <a:gd name="connsiteY1" fmla="*/ 69159 h 256032"/>
              <a:gd name="connsiteX2" fmla="*/ 549 w 752042"/>
              <a:gd name="connsiteY2" fmla="*/ 250134 h 256032"/>
              <a:gd name="connsiteX3" fmla="*/ 276774 w 752042"/>
              <a:gd name="connsiteY3" fmla="*/ 202509 h 256032"/>
              <a:gd name="connsiteX4" fmla="*/ 705399 w 752042"/>
              <a:gd name="connsiteY4" fmla="*/ 107259 h 256032"/>
              <a:gd name="connsiteX5" fmla="*/ 714924 w 752042"/>
              <a:gd name="connsiteY5" fmla="*/ 2484 h 256032"/>
              <a:gd name="connsiteX0" fmla="*/ 676824 w 747079"/>
              <a:gd name="connsiteY0" fmla="*/ 2484 h 256612"/>
              <a:gd name="connsiteX1" fmla="*/ 219624 w 747079"/>
              <a:gd name="connsiteY1" fmla="*/ 69159 h 256612"/>
              <a:gd name="connsiteX2" fmla="*/ 549 w 747079"/>
              <a:gd name="connsiteY2" fmla="*/ 250134 h 256612"/>
              <a:gd name="connsiteX3" fmla="*/ 276774 w 747079"/>
              <a:gd name="connsiteY3" fmla="*/ 202509 h 256612"/>
              <a:gd name="connsiteX4" fmla="*/ 695874 w 747079"/>
              <a:gd name="connsiteY4" fmla="*/ 69159 h 256612"/>
              <a:gd name="connsiteX5" fmla="*/ 714924 w 747079"/>
              <a:gd name="connsiteY5" fmla="*/ 2484 h 2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079" h="256612">
                <a:moveTo>
                  <a:pt x="676824" y="2484"/>
                </a:moveTo>
                <a:cubicBezTo>
                  <a:pt x="554586" y="-10216"/>
                  <a:pt x="332336" y="27884"/>
                  <a:pt x="219624" y="69159"/>
                </a:cubicBezTo>
                <a:cubicBezTo>
                  <a:pt x="106912" y="110434"/>
                  <a:pt x="-8976" y="227909"/>
                  <a:pt x="549" y="250134"/>
                </a:cubicBezTo>
                <a:cubicBezTo>
                  <a:pt x="10074" y="272359"/>
                  <a:pt x="160887" y="232671"/>
                  <a:pt x="276774" y="202509"/>
                </a:cubicBezTo>
                <a:cubicBezTo>
                  <a:pt x="392661" y="172347"/>
                  <a:pt x="622849" y="102496"/>
                  <a:pt x="695874" y="69159"/>
                </a:cubicBezTo>
                <a:cubicBezTo>
                  <a:pt x="768899" y="35822"/>
                  <a:pt x="753024" y="19946"/>
                  <a:pt x="714924" y="2484"/>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0000"/>
              </a:solidFill>
            </a:endParaRPr>
          </a:p>
        </p:txBody>
      </p:sp>
      <p:sp>
        <p:nvSpPr>
          <p:cNvPr id="7" name="Freeform 6"/>
          <p:cNvSpPr/>
          <p:nvPr/>
        </p:nvSpPr>
        <p:spPr>
          <a:xfrm>
            <a:off x="6922314" y="2745576"/>
            <a:ext cx="675419" cy="434029"/>
          </a:xfrm>
          <a:custGeom>
            <a:avLst/>
            <a:gdLst>
              <a:gd name="connsiteX0" fmla="*/ 611961 w 675419"/>
              <a:gd name="connsiteY0" fmla="*/ 16674 h 434029"/>
              <a:gd name="connsiteX1" fmla="*/ 30936 w 675419"/>
              <a:gd name="connsiteY1" fmla="*/ 73824 h 434029"/>
              <a:gd name="connsiteX2" fmla="*/ 135711 w 675419"/>
              <a:gd name="connsiteY2" fmla="*/ 426249 h 434029"/>
              <a:gd name="connsiteX3" fmla="*/ 611961 w 675419"/>
              <a:gd name="connsiteY3" fmla="*/ 292899 h 434029"/>
              <a:gd name="connsiteX4" fmla="*/ 611961 w 675419"/>
              <a:gd name="connsiteY4" fmla="*/ 16674 h 43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419" h="434029">
                <a:moveTo>
                  <a:pt x="611961" y="16674"/>
                </a:moveTo>
                <a:cubicBezTo>
                  <a:pt x="515124" y="-19838"/>
                  <a:pt x="110311" y="5562"/>
                  <a:pt x="30936" y="73824"/>
                </a:cubicBezTo>
                <a:cubicBezTo>
                  <a:pt x="-48439" y="142086"/>
                  <a:pt x="38874" y="389737"/>
                  <a:pt x="135711" y="426249"/>
                </a:cubicBezTo>
                <a:cubicBezTo>
                  <a:pt x="232548" y="462761"/>
                  <a:pt x="540524" y="362749"/>
                  <a:pt x="611961" y="292899"/>
                </a:cubicBezTo>
                <a:cubicBezTo>
                  <a:pt x="683398" y="223049"/>
                  <a:pt x="708798" y="53186"/>
                  <a:pt x="611961" y="16674"/>
                </a:cubicBezTo>
                <a:close/>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Freeform 10"/>
          <p:cNvSpPr/>
          <p:nvPr/>
        </p:nvSpPr>
        <p:spPr>
          <a:xfrm>
            <a:off x="1115616" y="692696"/>
            <a:ext cx="1512168" cy="506037"/>
          </a:xfrm>
          <a:custGeom>
            <a:avLst/>
            <a:gdLst>
              <a:gd name="connsiteX0" fmla="*/ 611961 w 675419"/>
              <a:gd name="connsiteY0" fmla="*/ 16674 h 434029"/>
              <a:gd name="connsiteX1" fmla="*/ 30936 w 675419"/>
              <a:gd name="connsiteY1" fmla="*/ 73824 h 434029"/>
              <a:gd name="connsiteX2" fmla="*/ 135711 w 675419"/>
              <a:gd name="connsiteY2" fmla="*/ 426249 h 434029"/>
              <a:gd name="connsiteX3" fmla="*/ 611961 w 675419"/>
              <a:gd name="connsiteY3" fmla="*/ 292899 h 434029"/>
              <a:gd name="connsiteX4" fmla="*/ 611961 w 675419"/>
              <a:gd name="connsiteY4" fmla="*/ 16674 h 43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419" h="434029">
                <a:moveTo>
                  <a:pt x="611961" y="16674"/>
                </a:moveTo>
                <a:cubicBezTo>
                  <a:pt x="515124" y="-19838"/>
                  <a:pt x="110311" y="5562"/>
                  <a:pt x="30936" y="73824"/>
                </a:cubicBezTo>
                <a:cubicBezTo>
                  <a:pt x="-48439" y="142086"/>
                  <a:pt x="38874" y="389737"/>
                  <a:pt x="135711" y="426249"/>
                </a:cubicBezTo>
                <a:cubicBezTo>
                  <a:pt x="232548" y="462761"/>
                  <a:pt x="540524" y="362749"/>
                  <a:pt x="611961" y="292899"/>
                </a:cubicBezTo>
                <a:cubicBezTo>
                  <a:pt x="683398" y="223049"/>
                  <a:pt x="708798" y="53186"/>
                  <a:pt x="611961" y="16674"/>
                </a:cubicBezTo>
                <a:close/>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Freeform 11"/>
          <p:cNvSpPr/>
          <p:nvPr/>
        </p:nvSpPr>
        <p:spPr>
          <a:xfrm>
            <a:off x="3995139" y="1843959"/>
            <a:ext cx="1008112" cy="434029"/>
          </a:xfrm>
          <a:custGeom>
            <a:avLst/>
            <a:gdLst>
              <a:gd name="connsiteX0" fmla="*/ 611961 w 675419"/>
              <a:gd name="connsiteY0" fmla="*/ 16674 h 434029"/>
              <a:gd name="connsiteX1" fmla="*/ 30936 w 675419"/>
              <a:gd name="connsiteY1" fmla="*/ 73824 h 434029"/>
              <a:gd name="connsiteX2" fmla="*/ 135711 w 675419"/>
              <a:gd name="connsiteY2" fmla="*/ 426249 h 434029"/>
              <a:gd name="connsiteX3" fmla="*/ 611961 w 675419"/>
              <a:gd name="connsiteY3" fmla="*/ 292899 h 434029"/>
              <a:gd name="connsiteX4" fmla="*/ 611961 w 675419"/>
              <a:gd name="connsiteY4" fmla="*/ 16674 h 43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419" h="434029">
                <a:moveTo>
                  <a:pt x="611961" y="16674"/>
                </a:moveTo>
                <a:cubicBezTo>
                  <a:pt x="515124" y="-19838"/>
                  <a:pt x="110311" y="5562"/>
                  <a:pt x="30936" y="73824"/>
                </a:cubicBezTo>
                <a:cubicBezTo>
                  <a:pt x="-48439" y="142086"/>
                  <a:pt x="38874" y="389737"/>
                  <a:pt x="135711" y="426249"/>
                </a:cubicBezTo>
                <a:cubicBezTo>
                  <a:pt x="232548" y="462761"/>
                  <a:pt x="540524" y="362749"/>
                  <a:pt x="611961" y="292899"/>
                </a:cubicBezTo>
                <a:cubicBezTo>
                  <a:pt x="683398" y="223049"/>
                  <a:pt x="708798" y="53186"/>
                  <a:pt x="611961" y="16674"/>
                </a:cubicBezTo>
                <a:close/>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480527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PW </a:t>
            </a:r>
            <a:r>
              <a:rPr lang="en-NZ" dirty="0" err="1" smtClean="0"/>
              <a:t>doppler</a:t>
            </a:r>
            <a:r>
              <a:rPr lang="en-NZ" dirty="0" smtClean="0"/>
              <a:t> controls – </a:t>
            </a:r>
            <a:r>
              <a:rPr lang="en-NZ" dirty="0" err="1" smtClean="0"/>
              <a:t>Overgain</a:t>
            </a:r>
            <a:r>
              <a:rPr lang="en-NZ" dirty="0" smtClean="0"/>
              <a:t>!</a:t>
            </a:r>
            <a:endParaRPr lang="en-NZ" dirty="0"/>
          </a:p>
        </p:txBody>
      </p:sp>
      <p:sp>
        <p:nvSpPr>
          <p:cNvPr id="3" name="Content Placeholder 2"/>
          <p:cNvSpPr>
            <a:spLocks noGrp="1"/>
          </p:cNvSpPr>
          <p:nvPr>
            <p:ph idx="1"/>
          </p:nvPr>
        </p:nvSpPr>
        <p:spPr>
          <a:xfrm>
            <a:off x="1463040" y="5085183"/>
            <a:ext cx="6196405" cy="637885"/>
          </a:xfrm>
        </p:spPr>
        <p:txBody>
          <a:bodyPr>
            <a:normAutofit fontScale="92500" lnSpcReduction="20000"/>
          </a:bodyPr>
          <a:lstStyle/>
          <a:p>
            <a:r>
              <a:rPr lang="en-NZ" dirty="0" smtClean="0"/>
              <a:t>PW Gain set too high, background noise distracts from </a:t>
            </a:r>
            <a:r>
              <a:rPr lang="en-NZ" dirty="0" err="1" smtClean="0"/>
              <a:t>doppler</a:t>
            </a:r>
            <a:r>
              <a:rPr lang="en-NZ" dirty="0" smtClean="0"/>
              <a:t> waveform</a:t>
            </a:r>
            <a:endParaRPr lang="en-NZ"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276872"/>
            <a:ext cx="7088212" cy="2552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571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Image Optimisation for ? </a:t>
            </a:r>
            <a:r>
              <a:rPr lang="en-NZ" dirty="0"/>
              <a:t>o</a:t>
            </a:r>
            <a:r>
              <a:rPr lang="en-NZ" dirty="0" smtClean="0"/>
              <a:t>ccluded fistula </a:t>
            </a:r>
            <a:endParaRPr lang="en-NZ" dirty="0"/>
          </a:p>
        </p:txBody>
      </p:sp>
      <p:sp>
        <p:nvSpPr>
          <p:cNvPr id="3" name="Content Placeholder 2"/>
          <p:cNvSpPr>
            <a:spLocks noGrp="1"/>
          </p:cNvSpPr>
          <p:nvPr>
            <p:ph idx="1"/>
          </p:nvPr>
        </p:nvSpPr>
        <p:spPr/>
        <p:txBody>
          <a:bodyPr/>
          <a:lstStyle/>
          <a:p>
            <a:r>
              <a:rPr lang="en-NZ" dirty="0" smtClean="0"/>
              <a:t>Do the best with what you have and don’t be afraid to play around with the controls</a:t>
            </a:r>
          </a:p>
          <a:p>
            <a:r>
              <a:rPr lang="en-NZ" dirty="0" smtClean="0"/>
              <a:t>? Patent or occluded – quick check with colour on low flow, low scale, high gain, all angles of beam steering</a:t>
            </a:r>
          </a:p>
          <a:p>
            <a:r>
              <a:rPr lang="en-NZ" dirty="0" smtClean="0">
                <a:solidFill>
                  <a:srgbClr val="FF0000"/>
                </a:solidFill>
              </a:rPr>
              <a:t>? Patent or occluded – PW </a:t>
            </a:r>
            <a:r>
              <a:rPr lang="en-NZ" dirty="0" err="1" smtClean="0">
                <a:solidFill>
                  <a:srgbClr val="FF0000"/>
                </a:solidFill>
              </a:rPr>
              <a:t>doppler</a:t>
            </a:r>
            <a:r>
              <a:rPr lang="en-NZ" dirty="0" smtClean="0">
                <a:solidFill>
                  <a:srgbClr val="FF0000"/>
                </a:solidFill>
              </a:rPr>
              <a:t> cursor, low flow setting, low scale, high gain, all angles of beam steering and sample volume over whole vessel</a:t>
            </a:r>
            <a:endParaRPr lang="en-NZ" dirty="0">
              <a:solidFill>
                <a:srgbClr val="FF0000"/>
              </a:solidFill>
            </a:endParaRPr>
          </a:p>
        </p:txBody>
      </p:sp>
    </p:spTree>
    <p:extLst>
      <p:ext uri="{BB962C8B-B14F-4D97-AF65-F5344CB8AC3E}">
        <p14:creationId xmlns:p14="http://schemas.microsoft.com/office/powerpoint/2010/main" val="1999331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980728"/>
            <a:ext cx="5864532" cy="1202485"/>
          </a:xfrm>
        </p:spPr>
        <p:txBody>
          <a:bodyPr>
            <a:normAutofit fontScale="90000"/>
          </a:bodyPr>
          <a:lstStyle/>
          <a:p>
            <a:r>
              <a:rPr lang="en-NZ" dirty="0" smtClean="0"/>
              <a:t>Scanning Tips and Tricks</a:t>
            </a:r>
            <a:endParaRPr lang="en-NZ" dirty="0"/>
          </a:p>
        </p:txBody>
      </p:sp>
      <p:sp>
        <p:nvSpPr>
          <p:cNvPr id="3" name="Content Placeholder 2"/>
          <p:cNvSpPr>
            <a:spLocks noGrp="1"/>
          </p:cNvSpPr>
          <p:nvPr>
            <p:ph idx="1"/>
          </p:nvPr>
        </p:nvSpPr>
        <p:spPr>
          <a:xfrm>
            <a:off x="1463040" y="2924944"/>
            <a:ext cx="6196405" cy="2798124"/>
          </a:xfrm>
        </p:spPr>
        <p:txBody>
          <a:bodyPr>
            <a:normAutofit lnSpcReduction="10000"/>
          </a:bodyPr>
          <a:lstStyle/>
          <a:p>
            <a:r>
              <a:rPr lang="en-NZ" dirty="0" smtClean="0"/>
              <a:t>Use enough gel </a:t>
            </a:r>
          </a:p>
          <a:p>
            <a:endParaRPr lang="en-NZ" dirty="0" smtClean="0"/>
          </a:p>
          <a:p>
            <a:r>
              <a:rPr lang="en-NZ" dirty="0" smtClean="0"/>
              <a:t>Stabilise the probe by keeping it and your fingertips on the patient</a:t>
            </a:r>
          </a:p>
          <a:p>
            <a:pPr marL="0" indent="0">
              <a:buNone/>
            </a:pPr>
            <a:endParaRPr lang="en-NZ" dirty="0" smtClean="0"/>
          </a:p>
          <a:p>
            <a:r>
              <a:rPr lang="en-NZ" dirty="0" smtClean="0"/>
              <a:t>Heavy pressure will crush superficial veins, use a fairly light touch</a:t>
            </a:r>
          </a:p>
        </p:txBody>
      </p:sp>
      <p:pic>
        <p:nvPicPr>
          <p:cNvPr id="4" name="Picture 3"/>
          <p:cNvPicPr/>
          <p:nvPr/>
        </p:nvPicPr>
        <p:blipFill rotWithShape="1">
          <a:blip r:embed="rId2"/>
          <a:srcRect l="17764" t="7934" r="19623" b="10918"/>
          <a:stretch/>
        </p:blipFill>
        <p:spPr>
          <a:xfrm>
            <a:off x="1043608" y="764704"/>
            <a:ext cx="864096" cy="1800200"/>
          </a:xfrm>
          <a:prstGeom prst="rect">
            <a:avLst/>
          </a:prstGeom>
        </p:spPr>
      </p:pic>
      <p:pic>
        <p:nvPicPr>
          <p:cNvPr id="5" name="Picture 4"/>
          <p:cNvPicPr/>
          <p:nvPr/>
        </p:nvPicPr>
        <p:blipFill rotWithShape="1">
          <a:blip r:embed="rId2"/>
          <a:srcRect l="17764" t="7934" r="19623" b="10918"/>
          <a:stretch/>
        </p:blipFill>
        <p:spPr>
          <a:xfrm>
            <a:off x="7236296" y="1857693"/>
            <a:ext cx="864096" cy="1800200"/>
          </a:xfrm>
          <a:prstGeom prst="rect">
            <a:avLst/>
          </a:prstGeom>
        </p:spPr>
      </p:pic>
      <p:pic>
        <p:nvPicPr>
          <p:cNvPr id="6" name="Picture 5"/>
          <p:cNvPicPr/>
          <p:nvPr/>
        </p:nvPicPr>
        <p:blipFill rotWithShape="1">
          <a:blip r:embed="rId2"/>
          <a:srcRect l="17764" t="7934" r="19623" b="10918"/>
          <a:stretch/>
        </p:blipFill>
        <p:spPr>
          <a:xfrm>
            <a:off x="6012160" y="1857693"/>
            <a:ext cx="864096" cy="1800200"/>
          </a:xfrm>
          <a:prstGeom prst="rect">
            <a:avLst/>
          </a:prstGeom>
        </p:spPr>
      </p:pic>
      <p:pic>
        <p:nvPicPr>
          <p:cNvPr id="7" name="Picture 6"/>
          <p:cNvPicPr/>
          <p:nvPr/>
        </p:nvPicPr>
        <p:blipFill rotWithShape="1">
          <a:blip r:embed="rId2"/>
          <a:srcRect l="17764" t="7934" r="19623" b="10918"/>
          <a:stretch/>
        </p:blipFill>
        <p:spPr>
          <a:xfrm>
            <a:off x="4860032" y="1916832"/>
            <a:ext cx="864096" cy="1800200"/>
          </a:xfrm>
          <a:prstGeom prst="rect">
            <a:avLst/>
          </a:prstGeom>
        </p:spPr>
      </p:pic>
    </p:spTree>
    <p:extLst>
      <p:ext uri="{BB962C8B-B14F-4D97-AF65-F5344CB8AC3E}">
        <p14:creationId xmlns:p14="http://schemas.microsoft.com/office/powerpoint/2010/main" val="200481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661470"/>
            <a:ext cx="6965245" cy="859744"/>
          </a:xfrm>
        </p:spPr>
        <p:txBody>
          <a:bodyPr>
            <a:normAutofit fontScale="90000"/>
          </a:bodyPr>
          <a:lstStyle/>
          <a:p>
            <a:r>
              <a:rPr lang="en-NZ" sz="3200" dirty="0" smtClean="0"/>
              <a:t>Scanning – how </a:t>
            </a:r>
            <a:r>
              <a:rPr lang="en-NZ" sz="3200" dirty="0" smtClean="0">
                <a:solidFill>
                  <a:srgbClr val="FF0000"/>
                </a:solidFill>
              </a:rPr>
              <a:t>NOT</a:t>
            </a:r>
            <a:r>
              <a:rPr lang="en-NZ" sz="3200" dirty="0" smtClean="0"/>
              <a:t> to hold the probe </a:t>
            </a:r>
            <a:endParaRPr lang="en-NZ" sz="3200" dirty="0"/>
          </a:p>
        </p:txBody>
      </p:sp>
      <p:sp>
        <p:nvSpPr>
          <p:cNvPr id="3" name="Content Placeholder 2"/>
          <p:cNvSpPr>
            <a:spLocks noGrp="1"/>
          </p:cNvSpPr>
          <p:nvPr>
            <p:ph idx="1"/>
          </p:nvPr>
        </p:nvSpPr>
        <p:spPr>
          <a:xfrm>
            <a:off x="5076056" y="4005064"/>
            <a:ext cx="3024336" cy="1944215"/>
          </a:xfrm>
        </p:spPr>
        <p:txBody>
          <a:bodyPr/>
          <a:lstStyle/>
          <a:p>
            <a:r>
              <a:rPr lang="en-NZ" dirty="0" smtClean="0"/>
              <a:t>Don’t be afraid of the probe, the patient, or the gel</a:t>
            </a:r>
            <a:endParaRPr lang="en-NZ" dirty="0"/>
          </a:p>
        </p:txBody>
      </p:sp>
      <p:pic>
        <p:nvPicPr>
          <p:cNvPr id="4" name="Picture 3"/>
          <p:cNvPicPr/>
          <p:nvPr/>
        </p:nvPicPr>
        <p:blipFill rotWithShape="1">
          <a:blip r:embed="rId2"/>
          <a:srcRect b="16773"/>
          <a:stretch/>
        </p:blipFill>
        <p:spPr>
          <a:xfrm>
            <a:off x="1115616" y="1521213"/>
            <a:ext cx="2447290" cy="1418469"/>
          </a:xfrm>
          <a:prstGeom prst="rect">
            <a:avLst/>
          </a:prstGeom>
        </p:spPr>
      </p:pic>
      <p:pic>
        <p:nvPicPr>
          <p:cNvPr id="5" name="Picture 4"/>
          <p:cNvPicPr/>
          <p:nvPr/>
        </p:nvPicPr>
        <p:blipFill>
          <a:blip r:embed="rId3"/>
          <a:stretch>
            <a:fillRect/>
          </a:stretch>
        </p:blipFill>
        <p:spPr>
          <a:xfrm>
            <a:off x="4932040" y="1545009"/>
            <a:ext cx="3469476" cy="2160240"/>
          </a:xfrm>
          <a:prstGeom prst="rect">
            <a:avLst/>
          </a:prstGeom>
        </p:spPr>
      </p:pic>
      <p:pic>
        <p:nvPicPr>
          <p:cNvPr id="6" name="Picture 5"/>
          <p:cNvPicPr/>
          <p:nvPr/>
        </p:nvPicPr>
        <p:blipFill>
          <a:blip r:embed="rId4"/>
          <a:stretch>
            <a:fillRect/>
          </a:stretch>
        </p:blipFill>
        <p:spPr>
          <a:xfrm>
            <a:off x="901065" y="2996952"/>
            <a:ext cx="3873867" cy="3124319"/>
          </a:xfrm>
          <a:prstGeom prst="rect">
            <a:avLst/>
          </a:prstGeom>
        </p:spPr>
      </p:pic>
    </p:spTree>
    <p:extLst>
      <p:ext uri="{BB962C8B-B14F-4D97-AF65-F5344CB8AC3E}">
        <p14:creationId xmlns:p14="http://schemas.microsoft.com/office/powerpoint/2010/main" val="32920742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200" dirty="0" smtClean="0"/>
              <a:t>Scanning – how to hold the probe</a:t>
            </a:r>
            <a:endParaRPr lang="en-NZ" sz="3200" dirty="0"/>
          </a:p>
        </p:txBody>
      </p:sp>
      <p:sp>
        <p:nvSpPr>
          <p:cNvPr id="3" name="Content Placeholder 2"/>
          <p:cNvSpPr>
            <a:spLocks noGrp="1"/>
          </p:cNvSpPr>
          <p:nvPr>
            <p:ph idx="1"/>
          </p:nvPr>
        </p:nvSpPr>
        <p:spPr>
          <a:xfrm>
            <a:off x="1259632" y="4293097"/>
            <a:ext cx="6399813" cy="1429972"/>
          </a:xfrm>
        </p:spPr>
        <p:txBody>
          <a:bodyPr>
            <a:normAutofit fontScale="85000" lnSpcReduction="10000"/>
          </a:bodyPr>
          <a:lstStyle/>
          <a:p>
            <a:r>
              <a:rPr lang="en-NZ" dirty="0" smtClean="0"/>
              <a:t>Fingers anchored on patient and near the face of the transducer – not the cable</a:t>
            </a:r>
          </a:p>
          <a:p>
            <a:r>
              <a:rPr lang="en-NZ" dirty="0" smtClean="0"/>
              <a:t>Stabilises the probe and allows for small movements – the vessels we are looking at are usually small</a:t>
            </a:r>
            <a:endParaRPr lang="en-NZ" dirty="0"/>
          </a:p>
        </p:txBody>
      </p:sp>
      <p:pic>
        <p:nvPicPr>
          <p:cNvPr id="4" name="Picture 3"/>
          <p:cNvPicPr/>
          <p:nvPr/>
        </p:nvPicPr>
        <p:blipFill>
          <a:blip r:embed="rId2"/>
          <a:stretch>
            <a:fillRect/>
          </a:stretch>
        </p:blipFill>
        <p:spPr>
          <a:xfrm>
            <a:off x="1872296" y="2132856"/>
            <a:ext cx="5399405" cy="1866265"/>
          </a:xfrm>
          <a:prstGeom prst="rect">
            <a:avLst/>
          </a:prstGeom>
        </p:spPr>
      </p:pic>
      <p:sp>
        <p:nvSpPr>
          <p:cNvPr id="7" name="Freeform 6"/>
          <p:cNvSpPr/>
          <p:nvPr/>
        </p:nvSpPr>
        <p:spPr>
          <a:xfrm>
            <a:off x="1689989" y="1927385"/>
            <a:ext cx="2066128" cy="2278114"/>
          </a:xfrm>
          <a:custGeom>
            <a:avLst/>
            <a:gdLst>
              <a:gd name="connsiteX0" fmla="*/ 1681298 w 2030960"/>
              <a:gd name="connsiteY0" fmla="*/ 83155 h 2585567"/>
              <a:gd name="connsiteX1" fmla="*/ 1197649 w 2030960"/>
              <a:gd name="connsiteY1" fmla="*/ 27 h 2585567"/>
              <a:gd name="connsiteX2" fmla="*/ 449503 w 2030960"/>
              <a:gd name="connsiteY2" fmla="*/ 90712 h 2585567"/>
              <a:gd name="connsiteX3" fmla="*/ 139665 w 2030960"/>
              <a:gd name="connsiteY3" fmla="*/ 392993 h 2585567"/>
              <a:gd name="connsiteX4" fmla="*/ 94323 w 2030960"/>
              <a:gd name="connsiteY4" fmla="*/ 1889284 h 2585567"/>
              <a:gd name="connsiteX5" fmla="*/ 1394131 w 2030960"/>
              <a:gd name="connsiteY5" fmla="*/ 2584530 h 2585567"/>
              <a:gd name="connsiteX6" fmla="*/ 1923123 w 2030960"/>
              <a:gd name="connsiteY6" fmla="*/ 1753257 h 2585567"/>
              <a:gd name="connsiteX7" fmla="*/ 2006250 w 2030960"/>
              <a:gd name="connsiteY7" fmla="*/ 461006 h 2585567"/>
              <a:gd name="connsiteX8" fmla="*/ 1605728 w 2030960"/>
              <a:gd name="connsiteY8" fmla="*/ 60484 h 2585567"/>
              <a:gd name="connsiteX9" fmla="*/ 1605728 w 2030960"/>
              <a:gd name="connsiteY9" fmla="*/ 60484 h 2585567"/>
              <a:gd name="connsiteX0" fmla="*/ 1677381 w 2028922"/>
              <a:gd name="connsiteY0" fmla="*/ 83155 h 2472560"/>
              <a:gd name="connsiteX1" fmla="*/ 1193732 w 2028922"/>
              <a:gd name="connsiteY1" fmla="*/ 27 h 2472560"/>
              <a:gd name="connsiteX2" fmla="*/ 445586 w 2028922"/>
              <a:gd name="connsiteY2" fmla="*/ 90712 h 2472560"/>
              <a:gd name="connsiteX3" fmla="*/ 135748 w 2028922"/>
              <a:gd name="connsiteY3" fmla="*/ 392993 h 2472560"/>
              <a:gd name="connsiteX4" fmla="*/ 90406 w 2028922"/>
              <a:gd name="connsiteY4" fmla="*/ 1889284 h 2472560"/>
              <a:gd name="connsiteX5" fmla="*/ 1337315 w 2028922"/>
              <a:gd name="connsiteY5" fmla="*/ 2471175 h 2472560"/>
              <a:gd name="connsiteX6" fmla="*/ 1919206 w 2028922"/>
              <a:gd name="connsiteY6" fmla="*/ 1753257 h 2472560"/>
              <a:gd name="connsiteX7" fmla="*/ 2002333 w 2028922"/>
              <a:gd name="connsiteY7" fmla="*/ 461006 h 2472560"/>
              <a:gd name="connsiteX8" fmla="*/ 1601811 w 2028922"/>
              <a:gd name="connsiteY8" fmla="*/ 60484 h 2472560"/>
              <a:gd name="connsiteX9" fmla="*/ 1601811 w 2028922"/>
              <a:gd name="connsiteY9" fmla="*/ 60484 h 2472560"/>
              <a:gd name="connsiteX0" fmla="*/ 1674655 w 2026196"/>
              <a:gd name="connsiteY0" fmla="*/ 115566 h 2504971"/>
              <a:gd name="connsiteX1" fmla="*/ 1191006 w 2026196"/>
              <a:gd name="connsiteY1" fmla="*/ 32438 h 2504971"/>
              <a:gd name="connsiteX2" fmla="*/ 367290 w 2026196"/>
              <a:gd name="connsiteY2" fmla="*/ 32438 h 2504971"/>
              <a:gd name="connsiteX3" fmla="*/ 133022 w 2026196"/>
              <a:gd name="connsiteY3" fmla="*/ 425404 h 2504971"/>
              <a:gd name="connsiteX4" fmla="*/ 87680 w 2026196"/>
              <a:gd name="connsiteY4" fmla="*/ 1921695 h 2504971"/>
              <a:gd name="connsiteX5" fmla="*/ 1334589 w 2026196"/>
              <a:gd name="connsiteY5" fmla="*/ 2503586 h 2504971"/>
              <a:gd name="connsiteX6" fmla="*/ 1916480 w 2026196"/>
              <a:gd name="connsiteY6" fmla="*/ 1785668 h 2504971"/>
              <a:gd name="connsiteX7" fmla="*/ 1999607 w 2026196"/>
              <a:gd name="connsiteY7" fmla="*/ 493417 h 2504971"/>
              <a:gd name="connsiteX8" fmla="*/ 1599085 w 2026196"/>
              <a:gd name="connsiteY8" fmla="*/ 92895 h 2504971"/>
              <a:gd name="connsiteX9" fmla="*/ 1599085 w 2026196"/>
              <a:gd name="connsiteY9" fmla="*/ 92895 h 2504971"/>
              <a:gd name="connsiteX0" fmla="*/ 1704692 w 2056233"/>
              <a:gd name="connsiteY0" fmla="*/ 115566 h 2504918"/>
              <a:gd name="connsiteX1" fmla="*/ 1221043 w 2056233"/>
              <a:gd name="connsiteY1" fmla="*/ 32438 h 2504918"/>
              <a:gd name="connsiteX2" fmla="*/ 397327 w 2056233"/>
              <a:gd name="connsiteY2" fmla="*/ 32438 h 2504918"/>
              <a:gd name="connsiteX3" fmla="*/ 163059 w 2056233"/>
              <a:gd name="connsiteY3" fmla="*/ 425404 h 2504918"/>
              <a:gd name="connsiteX4" fmla="*/ 57260 w 2056233"/>
              <a:gd name="connsiteY4" fmla="*/ 493418 h 2504918"/>
              <a:gd name="connsiteX5" fmla="*/ 117717 w 2056233"/>
              <a:gd name="connsiteY5" fmla="*/ 1921695 h 2504918"/>
              <a:gd name="connsiteX6" fmla="*/ 1364626 w 2056233"/>
              <a:gd name="connsiteY6" fmla="*/ 2503586 h 2504918"/>
              <a:gd name="connsiteX7" fmla="*/ 1946517 w 2056233"/>
              <a:gd name="connsiteY7" fmla="*/ 1785668 h 2504918"/>
              <a:gd name="connsiteX8" fmla="*/ 2029644 w 2056233"/>
              <a:gd name="connsiteY8" fmla="*/ 493417 h 2504918"/>
              <a:gd name="connsiteX9" fmla="*/ 1629122 w 2056233"/>
              <a:gd name="connsiteY9" fmla="*/ 92895 h 2504918"/>
              <a:gd name="connsiteX10" fmla="*/ 1629122 w 2056233"/>
              <a:gd name="connsiteY10" fmla="*/ 92895 h 2504918"/>
              <a:gd name="connsiteX0" fmla="*/ 1704692 w 2056233"/>
              <a:gd name="connsiteY0" fmla="*/ 99126 h 2488478"/>
              <a:gd name="connsiteX1" fmla="*/ 1221043 w 2056233"/>
              <a:gd name="connsiteY1" fmla="*/ 15998 h 2488478"/>
              <a:gd name="connsiteX2" fmla="*/ 397327 w 2056233"/>
              <a:gd name="connsiteY2" fmla="*/ 15998 h 2488478"/>
              <a:gd name="connsiteX3" fmla="*/ 163059 w 2056233"/>
              <a:gd name="connsiteY3" fmla="*/ 182253 h 2488478"/>
              <a:gd name="connsiteX4" fmla="*/ 57260 w 2056233"/>
              <a:gd name="connsiteY4" fmla="*/ 476978 h 2488478"/>
              <a:gd name="connsiteX5" fmla="*/ 117717 w 2056233"/>
              <a:gd name="connsiteY5" fmla="*/ 1905255 h 2488478"/>
              <a:gd name="connsiteX6" fmla="*/ 1364626 w 2056233"/>
              <a:gd name="connsiteY6" fmla="*/ 2487146 h 2488478"/>
              <a:gd name="connsiteX7" fmla="*/ 1946517 w 2056233"/>
              <a:gd name="connsiteY7" fmla="*/ 1769228 h 2488478"/>
              <a:gd name="connsiteX8" fmla="*/ 2029644 w 2056233"/>
              <a:gd name="connsiteY8" fmla="*/ 476977 h 2488478"/>
              <a:gd name="connsiteX9" fmla="*/ 1629122 w 2056233"/>
              <a:gd name="connsiteY9" fmla="*/ 76455 h 2488478"/>
              <a:gd name="connsiteX10" fmla="*/ 1629122 w 2056233"/>
              <a:gd name="connsiteY10" fmla="*/ 76455 h 2488478"/>
              <a:gd name="connsiteX0" fmla="*/ 1697759 w 2053214"/>
              <a:gd name="connsiteY0" fmla="*/ 99126 h 2256673"/>
              <a:gd name="connsiteX1" fmla="*/ 1214110 w 2053214"/>
              <a:gd name="connsiteY1" fmla="*/ 15998 h 2256673"/>
              <a:gd name="connsiteX2" fmla="*/ 390394 w 2053214"/>
              <a:gd name="connsiteY2" fmla="*/ 15998 h 2256673"/>
              <a:gd name="connsiteX3" fmla="*/ 156126 w 2053214"/>
              <a:gd name="connsiteY3" fmla="*/ 182253 h 2256673"/>
              <a:gd name="connsiteX4" fmla="*/ 50327 w 2053214"/>
              <a:gd name="connsiteY4" fmla="*/ 476978 h 2256673"/>
              <a:gd name="connsiteX5" fmla="*/ 110784 w 2053214"/>
              <a:gd name="connsiteY5" fmla="*/ 1905255 h 2256673"/>
              <a:gd name="connsiteX6" fmla="*/ 1259452 w 2053214"/>
              <a:gd name="connsiteY6" fmla="*/ 2252878 h 2256673"/>
              <a:gd name="connsiteX7" fmla="*/ 1939584 w 2053214"/>
              <a:gd name="connsiteY7" fmla="*/ 1769228 h 2256673"/>
              <a:gd name="connsiteX8" fmla="*/ 2022711 w 2053214"/>
              <a:gd name="connsiteY8" fmla="*/ 476977 h 2256673"/>
              <a:gd name="connsiteX9" fmla="*/ 1622189 w 2053214"/>
              <a:gd name="connsiteY9" fmla="*/ 76455 h 2256673"/>
              <a:gd name="connsiteX10" fmla="*/ 1622189 w 2053214"/>
              <a:gd name="connsiteY10" fmla="*/ 76455 h 2256673"/>
              <a:gd name="connsiteX0" fmla="*/ 1710673 w 2066128"/>
              <a:gd name="connsiteY0" fmla="*/ 120567 h 2278114"/>
              <a:gd name="connsiteX1" fmla="*/ 1227024 w 2066128"/>
              <a:gd name="connsiteY1" fmla="*/ 37439 h 2278114"/>
              <a:gd name="connsiteX2" fmla="*/ 403308 w 2066128"/>
              <a:gd name="connsiteY2" fmla="*/ 37439 h 2278114"/>
              <a:gd name="connsiteX3" fmla="*/ 63241 w 2066128"/>
              <a:gd name="connsiteY3" fmla="*/ 498419 h 2278114"/>
              <a:gd name="connsiteX4" fmla="*/ 123698 w 2066128"/>
              <a:gd name="connsiteY4" fmla="*/ 1926696 h 2278114"/>
              <a:gd name="connsiteX5" fmla="*/ 1272366 w 2066128"/>
              <a:gd name="connsiteY5" fmla="*/ 2274319 h 2278114"/>
              <a:gd name="connsiteX6" fmla="*/ 1952498 w 2066128"/>
              <a:gd name="connsiteY6" fmla="*/ 1790669 h 2278114"/>
              <a:gd name="connsiteX7" fmla="*/ 2035625 w 2066128"/>
              <a:gd name="connsiteY7" fmla="*/ 498418 h 2278114"/>
              <a:gd name="connsiteX8" fmla="*/ 1635103 w 2066128"/>
              <a:gd name="connsiteY8" fmla="*/ 97896 h 2278114"/>
              <a:gd name="connsiteX9" fmla="*/ 1635103 w 2066128"/>
              <a:gd name="connsiteY9" fmla="*/ 97896 h 227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6128" h="2278114">
                <a:moveTo>
                  <a:pt x="1710673" y="120567"/>
                </a:moveTo>
                <a:cubicBezTo>
                  <a:pt x="1571498" y="78373"/>
                  <a:pt x="1444918" y="51294"/>
                  <a:pt x="1227024" y="37439"/>
                </a:cubicBezTo>
                <a:cubicBezTo>
                  <a:pt x="1009130" y="23584"/>
                  <a:pt x="597272" y="-39391"/>
                  <a:pt x="403308" y="37439"/>
                </a:cubicBezTo>
                <a:cubicBezTo>
                  <a:pt x="209344" y="114269"/>
                  <a:pt x="109843" y="183543"/>
                  <a:pt x="63241" y="498419"/>
                </a:cubicBezTo>
                <a:cubicBezTo>
                  <a:pt x="16639" y="813295"/>
                  <a:pt x="-77823" y="1630713"/>
                  <a:pt x="123698" y="1926696"/>
                </a:cubicBezTo>
                <a:cubicBezTo>
                  <a:pt x="325219" y="2222679"/>
                  <a:pt x="967566" y="2296990"/>
                  <a:pt x="1272366" y="2274319"/>
                </a:cubicBezTo>
                <a:cubicBezTo>
                  <a:pt x="1577166" y="2251648"/>
                  <a:pt x="1825288" y="2086652"/>
                  <a:pt x="1952498" y="1790669"/>
                </a:cubicBezTo>
                <a:cubicBezTo>
                  <a:pt x="2079708" y="1494686"/>
                  <a:pt x="2088524" y="780547"/>
                  <a:pt x="2035625" y="498418"/>
                </a:cubicBezTo>
                <a:cubicBezTo>
                  <a:pt x="1982726" y="216289"/>
                  <a:pt x="1635103" y="97896"/>
                  <a:pt x="1635103" y="97896"/>
                </a:cubicBezTo>
                <a:lnTo>
                  <a:pt x="1635103" y="97896"/>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3695032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120" y="2780928"/>
            <a:ext cx="2768188" cy="1111347"/>
          </a:xfrm>
        </p:spPr>
        <p:txBody>
          <a:bodyPr>
            <a:normAutofit fontScale="90000"/>
          </a:bodyPr>
          <a:lstStyle/>
          <a:p>
            <a:r>
              <a:rPr lang="en-NZ" dirty="0" smtClean="0"/>
              <a:t>Be nice to your machine</a:t>
            </a:r>
            <a:endParaRPr lang="en-NZ" dirty="0"/>
          </a:p>
        </p:txBody>
      </p:sp>
      <p:pic>
        <p:nvPicPr>
          <p:cNvPr id="4" name="Picture 3"/>
          <p:cNvPicPr/>
          <p:nvPr/>
        </p:nvPicPr>
        <p:blipFill rotWithShape="1">
          <a:blip r:embed="rId2"/>
          <a:srcRect l="7741" t="4899" r="2954"/>
          <a:stretch/>
        </p:blipFill>
        <p:spPr>
          <a:xfrm>
            <a:off x="1043608" y="764704"/>
            <a:ext cx="4608512" cy="5408769"/>
          </a:xfrm>
          <a:prstGeom prst="rect">
            <a:avLst/>
          </a:prstGeom>
        </p:spPr>
      </p:pic>
    </p:spTree>
    <p:extLst>
      <p:ext uri="{BB962C8B-B14F-4D97-AF65-F5344CB8AC3E}">
        <p14:creationId xmlns:p14="http://schemas.microsoft.com/office/powerpoint/2010/main" val="38699374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385" y="642338"/>
            <a:ext cx="6965245" cy="1202485"/>
          </a:xfrm>
        </p:spPr>
        <p:txBody>
          <a:bodyPr>
            <a:normAutofit/>
          </a:bodyPr>
          <a:lstStyle/>
          <a:p>
            <a:r>
              <a:rPr lang="en-NZ" sz="3600" dirty="0" smtClean="0"/>
              <a:t>AVF stenosis progression- mapping scan</a:t>
            </a:r>
            <a:endParaRPr lang="en-NZ" sz="3600" dirty="0"/>
          </a:p>
        </p:txBody>
      </p:sp>
      <p:sp>
        <p:nvSpPr>
          <p:cNvPr id="3" name="Content Placeholder 2"/>
          <p:cNvSpPr>
            <a:spLocks noGrp="1"/>
          </p:cNvSpPr>
          <p:nvPr>
            <p:ph idx="1"/>
          </p:nvPr>
        </p:nvSpPr>
        <p:spPr>
          <a:xfrm>
            <a:off x="1403648" y="5013176"/>
            <a:ext cx="6196405" cy="898963"/>
          </a:xfrm>
        </p:spPr>
        <p:txBody>
          <a:bodyPr>
            <a:normAutofit fontScale="85000" lnSpcReduction="20000"/>
          </a:bodyPr>
          <a:lstStyle/>
          <a:p>
            <a:r>
              <a:rPr lang="en-NZ" dirty="0" smtClean="0"/>
              <a:t>Good calibre cephalic vein</a:t>
            </a:r>
          </a:p>
          <a:p>
            <a:r>
              <a:rPr lang="en-NZ" dirty="0" smtClean="0"/>
              <a:t>Normal radial artery waveforms: sharp systolic upstroke, high resistance</a:t>
            </a:r>
            <a:endParaRPr lang="en-NZ" dirty="0"/>
          </a:p>
        </p:txBody>
      </p:sp>
      <p:pic>
        <p:nvPicPr>
          <p:cNvPr id="4" name="Picture 3"/>
          <p:cNvPicPr/>
          <p:nvPr/>
        </p:nvPicPr>
        <p:blipFill rotWithShape="1">
          <a:blip r:embed="rId2"/>
          <a:srcRect l="5172" t="4557" r="5961"/>
          <a:stretch/>
        </p:blipFill>
        <p:spPr>
          <a:xfrm>
            <a:off x="755576" y="1844823"/>
            <a:ext cx="4369588" cy="2937747"/>
          </a:xfrm>
          <a:prstGeom prst="rect">
            <a:avLst/>
          </a:prstGeom>
        </p:spPr>
      </p:pic>
      <p:pic>
        <p:nvPicPr>
          <p:cNvPr id="5" name="Picture 4"/>
          <p:cNvPicPr/>
          <p:nvPr/>
        </p:nvPicPr>
        <p:blipFill rotWithShape="1">
          <a:blip r:embed="rId3"/>
          <a:srcRect l="21532" t="3046" r="1743"/>
          <a:stretch/>
        </p:blipFill>
        <p:spPr>
          <a:xfrm>
            <a:off x="4644008" y="1803286"/>
            <a:ext cx="3503838" cy="3020819"/>
          </a:xfrm>
          <a:prstGeom prst="rect">
            <a:avLst/>
          </a:prstGeom>
        </p:spPr>
      </p:pic>
    </p:spTree>
    <p:extLst>
      <p:ext uri="{BB962C8B-B14F-4D97-AF65-F5344CB8AC3E}">
        <p14:creationId xmlns:p14="http://schemas.microsoft.com/office/powerpoint/2010/main" val="38922568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AVF stenosis progression</a:t>
            </a:r>
            <a:endParaRPr lang="en-NZ" dirty="0"/>
          </a:p>
        </p:txBody>
      </p:sp>
      <p:sp>
        <p:nvSpPr>
          <p:cNvPr id="3" name="Content Placeholder 2"/>
          <p:cNvSpPr>
            <a:spLocks noGrp="1"/>
          </p:cNvSpPr>
          <p:nvPr>
            <p:ph idx="1"/>
          </p:nvPr>
        </p:nvSpPr>
        <p:spPr>
          <a:xfrm>
            <a:off x="1115616" y="5445223"/>
            <a:ext cx="6543829" cy="720081"/>
          </a:xfrm>
        </p:spPr>
        <p:txBody>
          <a:bodyPr>
            <a:normAutofit fontScale="92500" lnSpcReduction="10000"/>
          </a:bodyPr>
          <a:lstStyle/>
          <a:p>
            <a:r>
              <a:rPr lang="en-NZ" dirty="0" smtClean="0"/>
              <a:t>3 months post radio-cephalic AVF creation</a:t>
            </a:r>
            <a:r>
              <a:rPr lang="en-NZ" b="1" dirty="0" smtClean="0">
                <a:solidFill>
                  <a:srgbClr val="FF0000"/>
                </a:solidFill>
              </a:rPr>
              <a:t>, patient unable to dialyse</a:t>
            </a:r>
            <a:r>
              <a:rPr lang="en-NZ" dirty="0" smtClean="0"/>
              <a:t>, ? stenosis or clot</a:t>
            </a:r>
            <a:endParaRPr lang="en-NZ" dirty="0"/>
          </a:p>
        </p:txBody>
      </p:sp>
      <p:pic>
        <p:nvPicPr>
          <p:cNvPr id="6" name="Picture 5"/>
          <p:cNvPicPr/>
          <p:nvPr/>
        </p:nvPicPr>
        <p:blipFill rotWithShape="1">
          <a:blip r:embed="rId2"/>
          <a:srcRect l="3852" t="6831" r="20334"/>
          <a:stretch/>
        </p:blipFill>
        <p:spPr>
          <a:xfrm>
            <a:off x="1475656" y="1657365"/>
            <a:ext cx="2232248" cy="1535285"/>
          </a:xfrm>
          <a:prstGeom prst="rect">
            <a:avLst/>
          </a:prstGeom>
        </p:spPr>
      </p:pic>
      <p:pic>
        <p:nvPicPr>
          <p:cNvPr id="7" name="Picture 6"/>
          <p:cNvPicPr/>
          <p:nvPr/>
        </p:nvPicPr>
        <p:blipFill rotWithShape="1">
          <a:blip r:embed="rId3"/>
          <a:srcRect l="2402" t="6687" r="1743" b="2101"/>
          <a:stretch/>
        </p:blipFill>
        <p:spPr>
          <a:xfrm>
            <a:off x="4211960" y="1772816"/>
            <a:ext cx="3816424" cy="3464247"/>
          </a:xfrm>
          <a:prstGeom prst="rect">
            <a:avLst/>
          </a:prstGeom>
        </p:spPr>
      </p:pic>
      <p:pic>
        <p:nvPicPr>
          <p:cNvPr id="8" name="Picture 7"/>
          <p:cNvPicPr/>
          <p:nvPr/>
        </p:nvPicPr>
        <p:blipFill rotWithShape="1">
          <a:blip r:embed="rId4"/>
          <a:srcRect l="1611" t="4025" b="16909"/>
          <a:stretch/>
        </p:blipFill>
        <p:spPr>
          <a:xfrm>
            <a:off x="827584" y="3192650"/>
            <a:ext cx="3168258" cy="2121878"/>
          </a:xfrm>
          <a:prstGeom prst="rect">
            <a:avLst/>
          </a:prstGeom>
        </p:spPr>
      </p:pic>
      <p:sp>
        <p:nvSpPr>
          <p:cNvPr id="4" name="Freeform 3"/>
          <p:cNvSpPr/>
          <p:nvPr/>
        </p:nvSpPr>
        <p:spPr>
          <a:xfrm>
            <a:off x="4053079" y="4787034"/>
            <a:ext cx="950969" cy="514174"/>
          </a:xfrm>
          <a:custGeom>
            <a:avLst/>
            <a:gdLst>
              <a:gd name="connsiteX0" fmla="*/ 565859 w 753087"/>
              <a:gd name="connsiteY0" fmla="*/ 40937 h 469587"/>
              <a:gd name="connsiteX1" fmla="*/ 118184 w 753087"/>
              <a:gd name="connsiteY1" fmla="*/ 21887 h 469587"/>
              <a:gd name="connsiteX2" fmla="*/ 13409 w 753087"/>
              <a:gd name="connsiteY2" fmla="*/ 336212 h 469587"/>
              <a:gd name="connsiteX3" fmla="*/ 356309 w 753087"/>
              <a:gd name="connsiteY3" fmla="*/ 469562 h 469587"/>
              <a:gd name="connsiteX4" fmla="*/ 718259 w 753087"/>
              <a:gd name="connsiteY4" fmla="*/ 345737 h 469587"/>
              <a:gd name="connsiteX5" fmla="*/ 718259 w 753087"/>
              <a:gd name="connsiteY5" fmla="*/ 155237 h 469587"/>
              <a:gd name="connsiteX6" fmla="*/ 565859 w 753087"/>
              <a:gd name="connsiteY6" fmla="*/ 40937 h 46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087" h="469587">
                <a:moveTo>
                  <a:pt x="565859" y="40937"/>
                </a:moveTo>
                <a:cubicBezTo>
                  <a:pt x="465847" y="18712"/>
                  <a:pt x="210259" y="-27325"/>
                  <a:pt x="118184" y="21887"/>
                </a:cubicBezTo>
                <a:cubicBezTo>
                  <a:pt x="26109" y="71099"/>
                  <a:pt x="-26278" y="261600"/>
                  <a:pt x="13409" y="336212"/>
                </a:cubicBezTo>
                <a:cubicBezTo>
                  <a:pt x="53096" y="410824"/>
                  <a:pt x="238834" y="467975"/>
                  <a:pt x="356309" y="469562"/>
                </a:cubicBezTo>
                <a:cubicBezTo>
                  <a:pt x="473784" y="471150"/>
                  <a:pt x="657934" y="398124"/>
                  <a:pt x="718259" y="345737"/>
                </a:cubicBezTo>
                <a:cubicBezTo>
                  <a:pt x="778584" y="293350"/>
                  <a:pt x="748422" y="209212"/>
                  <a:pt x="718259" y="155237"/>
                </a:cubicBezTo>
                <a:cubicBezTo>
                  <a:pt x="688097" y="101262"/>
                  <a:pt x="665871" y="63162"/>
                  <a:pt x="565859" y="40937"/>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55783416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AVF stenosis progression</a:t>
            </a:r>
            <a:endParaRPr lang="en-NZ" dirty="0"/>
          </a:p>
        </p:txBody>
      </p:sp>
      <p:sp>
        <p:nvSpPr>
          <p:cNvPr id="3" name="Content Placeholder 2"/>
          <p:cNvSpPr>
            <a:spLocks noGrp="1"/>
          </p:cNvSpPr>
          <p:nvPr>
            <p:ph idx="1"/>
          </p:nvPr>
        </p:nvSpPr>
        <p:spPr>
          <a:xfrm>
            <a:off x="1115616" y="5589241"/>
            <a:ext cx="3757032" cy="360040"/>
          </a:xfrm>
        </p:spPr>
        <p:txBody>
          <a:bodyPr>
            <a:normAutofit fontScale="77500" lnSpcReduction="20000"/>
          </a:bodyPr>
          <a:lstStyle/>
          <a:p>
            <a:r>
              <a:rPr lang="en-NZ" dirty="0" smtClean="0"/>
              <a:t>Three subsequent angioplasties</a:t>
            </a:r>
            <a:endParaRPr lang="en-NZ" dirty="0"/>
          </a:p>
        </p:txBody>
      </p:sp>
      <p:pic>
        <p:nvPicPr>
          <p:cNvPr id="6" name="Picture 5"/>
          <p:cNvPicPr/>
          <p:nvPr/>
        </p:nvPicPr>
        <p:blipFill rotWithShape="1">
          <a:blip r:embed="rId2"/>
          <a:srcRect l="8862" t="2132" b="1919"/>
          <a:stretch/>
        </p:blipFill>
        <p:spPr>
          <a:xfrm>
            <a:off x="817225" y="1756572"/>
            <a:ext cx="2674655" cy="3184595"/>
          </a:xfrm>
          <a:prstGeom prst="rect">
            <a:avLst/>
          </a:prstGeom>
        </p:spPr>
      </p:pic>
      <p:pic>
        <p:nvPicPr>
          <p:cNvPr id="7" name="Picture 6"/>
          <p:cNvPicPr/>
          <p:nvPr/>
        </p:nvPicPr>
        <p:blipFill rotWithShape="1">
          <a:blip r:embed="rId3"/>
          <a:srcRect l="2929" r="2007"/>
          <a:stretch/>
        </p:blipFill>
        <p:spPr>
          <a:xfrm>
            <a:off x="3203848" y="1988840"/>
            <a:ext cx="2448272" cy="3168351"/>
          </a:xfrm>
          <a:prstGeom prst="rect">
            <a:avLst/>
          </a:prstGeom>
        </p:spPr>
      </p:pic>
      <p:pic>
        <p:nvPicPr>
          <p:cNvPr id="8" name="Picture 7"/>
          <p:cNvPicPr/>
          <p:nvPr/>
        </p:nvPicPr>
        <p:blipFill rotWithShape="1">
          <a:blip r:embed="rId4"/>
          <a:srcRect t="4518" r="7808"/>
          <a:stretch/>
        </p:blipFill>
        <p:spPr>
          <a:xfrm>
            <a:off x="5652120" y="2636912"/>
            <a:ext cx="2739002" cy="3312368"/>
          </a:xfrm>
          <a:prstGeom prst="rect">
            <a:avLst/>
          </a:prstGeom>
        </p:spPr>
      </p:pic>
      <p:sp>
        <p:nvSpPr>
          <p:cNvPr id="4" name="Freeform 3"/>
          <p:cNvSpPr/>
          <p:nvPr/>
        </p:nvSpPr>
        <p:spPr>
          <a:xfrm>
            <a:off x="1329615" y="1922030"/>
            <a:ext cx="1219205" cy="521091"/>
          </a:xfrm>
          <a:custGeom>
            <a:avLst/>
            <a:gdLst>
              <a:gd name="connsiteX0" fmla="*/ 1080210 w 1219205"/>
              <a:gd name="connsiteY0" fmla="*/ 2020 h 521091"/>
              <a:gd name="connsiteX1" fmla="*/ 127710 w 1219205"/>
              <a:gd name="connsiteY1" fmla="*/ 59170 h 521091"/>
              <a:gd name="connsiteX2" fmla="*/ 99135 w 1219205"/>
              <a:gd name="connsiteY2" fmla="*/ 411595 h 521091"/>
              <a:gd name="connsiteX3" fmla="*/ 956385 w 1219205"/>
              <a:gd name="connsiteY3" fmla="*/ 516370 h 521091"/>
              <a:gd name="connsiteX4" fmla="*/ 1194510 w 1219205"/>
              <a:gd name="connsiteY4" fmla="*/ 287770 h 521091"/>
              <a:gd name="connsiteX5" fmla="*/ 1194510 w 1219205"/>
              <a:gd name="connsiteY5" fmla="*/ 78220 h 521091"/>
              <a:gd name="connsiteX6" fmla="*/ 1080210 w 1219205"/>
              <a:gd name="connsiteY6" fmla="*/ 2020 h 52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5" h="521091">
                <a:moveTo>
                  <a:pt x="1080210" y="2020"/>
                </a:moveTo>
                <a:cubicBezTo>
                  <a:pt x="902410" y="-1155"/>
                  <a:pt x="291223" y="-9093"/>
                  <a:pt x="127710" y="59170"/>
                </a:cubicBezTo>
                <a:cubicBezTo>
                  <a:pt x="-35803" y="127433"/>
                  <a:pt x="-38978" y="335395"/>
                  <a:pt x="99135" y="411595"/>
                </a:cubicBezTo>
                <a:cubicBezTo>
                  <a:pt x="237248" y="487795"/>
                  <a:pt x="773823" y="537007"/>
                  <a:pt x="956385" y="516370"/>
                </a:cubicBezTo>
                <a:cubicBezTo>
                  <a:pt x="1138947" y="495733"/>
                  <a:pt x="1154823" y="360795"/>
                  <a:pt x="1194510" y="287770"/>
                </a:cubicBezTo>
                <a:cubicBezTo>
                  <a:pt x="1234198" y="214745"/>
                  <a:pt x="1219910" y="130608"/>
                  <a:pt x="1194510" y="78220"/>
                </a:cubicBezTo>
                <a:cubicBezTo>
                  <a:pt x="1169110" y="25833"/>
                  <a:pt x="1258010" y="5195"/>
                  <a:pt x="1080210" y="202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Freeform 4"/>
          <p:cNvSpPr/>
          <p:nvPr/>
        </p:nvSpPr>
        <p:spPr>
          <a:xfrm>
            <a:off x="3027808" y="1912085"/>
            <a:ext cx="779819" cy="446086"/>
          </a:xfrm>
          <a:custGeom>
            <a:avLst/>
            <a:gdLst>
              <a:gd name="connsiteX0" fmla="*/ 705992 w 779819"/>
              <a:gd name="connsiteY0" fmla="*/ 50065 h 446086"/>
              <a:gd name="connsiteX1" fmla="*/ 144017 w 779819"/>
              <a:gd name="connsiteY1" fmla="*/ 21490 h 446086"/>
              <a:gd name="connsiteX2" fmla="*/ 29717 w 779819"/>
              <a:gd name="connsiteY2" fmla="*/ 259615 h 446086"/>
              <a:gd name="connsiteX3" fmla="*/ 591692 w 779819"/>
              <a:gd name="connsiteY3" fmla="*/ 440590 h 446086"/>
              <a:gd name="connsiteX4" fmla="*/ 763142 w 779819"/>
              <a:gd name="connsiteY4" fmla="*/ 364390 h 446086"/>
              <a:gd name="connsiteX5" fmla="*/ 705992 w 779819"/>
              <a:gd name="connsiteY5" fmla="*/ 50065 h 44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819" h="446086">
                <a:moveTo>
                  <a:pt x="705992" y="50065"/>
                </a:moveTo>
                <a:cubicBezTo>
                  <a:pt x="602804" y="-7085"/>
                  <a:pt x="256729" y="-13435"/>
                  <a:pt x="144017" y="21490"/>
                </a:cubicBezTo>
                <a:cubicBezTo>
                  <a:pt x="31304" y="56415"/>
                  <a:pt x="-44896" y="189765"/>
                  <a:pt x="29717" y="259615"/>
                </a:cubicBezTo>
                <a:cubicBezTo>
                  <a:pt x="104329" y="329465"/>
                  <a:pt x="469454" y="423127"/>
                  <a:pt x="591692" y="440590"/>
                </a:cubicBezTo>
                <a:cubicBezTo>
                  <a:pt x="713930" y="458053"/>
                  <a:pt x="747267" y="434240"/>
                  <a:pt x="763142" y="364390"/>
                </a:cubicBezTo>
                <a:cubicBezTo>
                  <a:pt x="779017" y="294540"/>
                  <a:pt x="809180" y="107215"/>
                  <a:pt x="705992" y="5006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Freeform 8"/>
          <p:cNvSpPr/>
          <p:nvPr/>
        </p:nvSpPr>
        <p:spPr>
          <a:xfrm>
            <a:off x="6761020" y="2860477"/>
            <a:ext cx="992924" cy="526683"/>
          </a:xfrm>
          <a:custGeom>
            <a:avLst/>
            <a:gdLst>
              <a:gd name="connsiteX0" fmla="*/ 630380 w 992924"/>
              <a:gd name="connsiteY0" fmla="*/ 25598 h 526683"/>
              <a:gd name="connsiteX1" fmla="*/ 106505 w 992924"/>
              <a:gd name="connsiteY1" fmla="*/ 35123 h 526683"/>
              <a:gd name="connsiteX2" fmla="*/ 58880 w 992924"/>
              <a:gd name="connsiteY2" fmla="*/ 463748 h 526683"/>
              <a:gd name="connsiteX3" fmla="*/ 773255 w 992924"/>
              <a:gd name="connsiteY3" fmla="*/ 501848 h 526683"/>
              <a:gd name="connsiteX4" fmla="*/ 992330 w 992924"/>
              <a:gd name="connsiteY4" fmla="*/ 244673 h 526683"/>
              <a:gd name="connsiteX5" fmla="*/ 725630 w 992924"/>
              <a:gd name="connsiteY5" fmla="*/ 35123 h 526683"/>
              <a:gd name="connsiteX6" fmla="*/ 630380 w 992924"/>
              <a:gd name="connsiteY6" fmla="*/ 25598 h 52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924" h="526683">
                <a:moveTo>
                  <a:pt x="630380" y="25598"/>
                </a:moveTo>
                <a:cubicBezTo>
                  <a:pt x="527193" y="25598"/>
                  <a:pt x="201755" y="-37902"/>
                  <a:pt x="106505" y="35123"/>
                </a:cubicBezTo>
                <a:cubicBezTo>
                  <a:pt x="11255" y="108148"/>
                  <a:pt x="-52245" y="385960"/>
                  <a:pt x="58880" y="463748"/>
                </a:cubicBezTo>
                <a:cubicBezTo>
                  <a:pt x="170005" y="541536"/>
                  <a:pt x="617680" y="538360"/>
                  <a:pt x="773255" y="501848"/>
                </a:cubicBezTo>
                <a:cubicBezTo>
                  <a:pt x="928830" y="465336"/>
                  <a:pt x="1000268" y="322461"/>
                  <a:pt x="992330" y="244673"/>
                </a:cubicBezTo>
                <a:cubicBezTo>
                  <a:pt x="984393" y="166886"/>
                  <a:pt x="792305" y="70048"/>
                  <a:pt x="725630" y="35123"/>
                </a:cubicBezTo>
                <a:cubicBezTo>
                  <a:pt x="658955" y="198"/>
                  <a:pt x="733567" y="25598"/>
                  <a:pt x="630380" y="2559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Freeform 9"/>
          <p:cNvSpPr/>
          <p:nvPr/>
        </p:nvSpPr>
        <p:spPr>
          <a:xfrm>
            <a:off x="5543050" y="5584218"/>
            <a:ext cx="578008" cy="518813"/>
          </a:xfrm>
          <a:custGeom>
            <a:avLst/>
            <a:gdLst>
              <a:gd name="connsiteX0" fmla="*/ 404807 w 549473"/>
              <a:gd name="connsiteY0" fmla="*/ 7746 h 434329"/>
              <a:gd name="connsiteX1" fmla="*/ 100007 w 549473"/>
              <a:gd name="connsiteY1" fmla="*/ 17271 h 434329"/>
              <a:gd name="connsiteX2" fmla="*/ 4757 w 549473"/>
              <a:gd name="connsiteY2" fmla="*/ 169671 h 434329"/>
              <a:gd name="connsiteX3" fmla="*/ 223832 w 549473"/>
              <a:gd name="connsiteY3" fmla="*/ 426846 h 434329"/>
              <a:gd name="connsiteX4" fmla="*/ 481007 w 549473"/>
              <a:gd name="connsiteY4" fmla="*/ 350646 h 434329"/>
              <a:gd name="connsiteX5" fmla="*/ 547682 w 549473"/>
              <a:gd name="connsiteY5" fmla="*/ 198246 h 434329"/>
              <a:gd name="connsiteX6" fmla="*/ 528632 w 549473"/>
              <a:gd name="connsiteY6" fmla="*/ 102996 h 434329"/>
              <a:gd name="connsiteX7" fmla="*/ 509582 w 549473"/>
              <a:gd name="connsiteY7" fmla="*/ 83946 h 434329"/>
              <a:gd name="connsiteX8" fmla="*/ 423857 w 549473"/>
              <a:gd name="connsiteY8" fmla="*/ 55371 h 434329"/>
              <a:gd name="connsiteX9" fmla="*/ 404807 w 549473"/>
              <a:gd name="connsiteY9" fmla="*/ 7746 h 434329"/>
              <a:gd name="connsiteX0" fmla="*/ 404807 w 549473"/>
              <a:gd name="connsiteY0" fmla="*/ 5434 h 432017"/>
              <a:gd name="connsiteX1" fmla="*/ 100007 w 549473"/>
              <a:gd name="connsiteY1" fmla="*/ 14959 h 432017"/>
              <a:gd name="connsiteX2" fmla="*/ 4757 w 549473"/>
              <a:gd name="connsiteY2" fmla="*/ 167359 h 432017"/>
              <a:gd name="connsiteX3" fmla="*/ 223832 w 549473"/>
              <a:gd name="connsiteY3" fmla="*/ 424534 h 432017"/>
              <a:gd name="connsiteX4" fmla="*/ 481007 w 549473"/>
              <a:gd name="connsiteY4" fmla="*/ 348334 h 432017"/>
              <a:gd name="connsiteX5" fmla="*/ 547682 w 549473"/>
              <a:gd name="connsiteY5" fmla="*/ 195934 h 432017"/>
              <a:gd name="connsiteX6" fmla="*/ 528632 w 549473"/>
              <a:gd name="connsiteY6" fmla="*/ 100684 h 432017"/>
              <a:gd name="connsiteX7" fmla="*/ 509582 w 549473"/>
              <a:gd name="connsiteY7" fmla="*/ 81634 h 432017"/>
              <a:gd name="connsiteX8" fmla="*/ 423857 w 549473"/>
              <a:gd name="connsiteY8" fmla="*/ 12643 h 432017"/>
              <a:gd name="connsiteX9" fmla="*/ 404807 w 549473"/>
              <a:gd name="connsiteY9" fmla="*/ 5434 h 432017"/>
              <a:gd name="connsiteX0" fmla="*/ 400223 w 544889"/>
              <a:gd name="connsiteY0" fmla="*/ 5434 h 432017"/>
              <a:gd name="connsiteX1" fmla="*/ 95423 w 544889"/>
              <a:gd name="connsiteY1" fmla="*/ 14959 h 432017"/>
              <a:gd name="connsiteX2" fmla="*/ 173 w 544889"/>
              <a:gd name="connsiteY2" fmla="*/ 167359 h 432017"/>
              <a:gd name="connsiteX3" fmla="*/ 85898 w 544889"/>
              <a:gd name="connsiteY3" fmla="*/ 424534 h 432017"/>
              <a:gd name="connsiteX4" fmla="*/ 476423 w 544889"/>
              <a:gd name="connsiteY4" fmla="*/ 348334 h 432017"/>
              <a:gd name="connsiteX5" fmla="*/ 543098 w 544889"/>
              <a:gd name="connsiteY5" fmla="*/ 195934 h 432017"/>
              <a:gd name="connsiteX6" fmla="*/ 524048 w 544889"/>
              <a:gd name="connsiteY6" fmla="*/ 100684 h 432017"/>
              <a:gd name="connsiteX7" fmla="*/ 504998 w 544889"/>
              <a:gd name="connsiteY7" fmla="*/ 81634 h 432017"/>
              <a:gd name="connsiteX8" fmla="*/ 419273 w 544889"/>
              <a:gd name="connsiteY8" fmla="*/ 12643 h 432017"/>
              <a:gd name="connsiteX9" fmla="*/ 400223 w 544889"/>
              <a:gd name="connsiteY9" fmla="*/ 5434 h 432017"/>
              <a:gd name="connsiteX0" fmla="*/ 400550 w 578008"/>
              <a:gd name="connsiteY0" fmla="*/ 5434 h 440278"/>
              <a:gd name="connsiteX1" fmla="*/ 95750 w 578008"/>
              <a:gd name="connsiteY1" fmla="*/ 14959 h 440278"/>
              <a:gd name="connsiteX2" fmla="*/ 500 w 578008"/>
              <a:gd name="connsiteY2" fmla="*/ 167359 h 440278"/>
              <a:gd name="connsiteX3" fmla="*/ 86225 w 578008"/>
              <a:gd name="connsiteY3" fmla="*/ 424534 h 440278"/>
              <a:gd name="connsiteX4" fmla="*/ 543425 w 578008"/>
              <a:gd name="connsiteY4" fmla="*/ 388750 h 440278"/>
              <a:gd name="connsiteX5" fmla="*/ 543425 w 578008"/>
              <a:gd name="connsiteY5" fmla="*/ 195934 h 440278"/>
              <a:gd name="connsiteX6" fmla="*/ 524375 w 578008"/>
              <a:gd name="connsiteY6" fmla="*/ 100684 h 440278"/>
              <a:gd name="connsiteX7" fmla="*/ 505325 w 578008"/>
              <a:gd name="connsiteY7" fmla="*/ 81634 h 440278"/>
              <a:gd name="connsiteX8" fmla="*/ 419600 w 578008"/>
              <a:gd name="connsiteY8" fmla="*/ 12643 h 440278"/>
              <a:gd name="connsiteX9" fmla="*/ 400550 w 578008"/>
              <a:gd name="connsiteY9" fmla="*/ 5434 h 4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08" h="440278">
                <a:moveTo>
                  <a:pt x="400550" y="5434"/>
                </a:moveTo>
                <a:cubicBezTo>
                  <a:pt x="346575" y="5820"/>
                  <a:pt x="162425" y="-12029"/>
                  <a:pt x="95750" y="14959"/>
                </a:cubicBezTo>
                <a:cubicBezTo>
                  <a:pt x="29075" y="41947"/>
                  <a:pt x="2087" y="99097"/>
                  <a:pt x="500" y="167359"/>
                </a:cubicBezTo>
                <a:cubicBezTo>
                  <a:pt x="-1087" y="235621"/>
                  <a:pt x="-4263" y="387636"/>
                  <a:pt x="86225" y="424534"/>
                </a:cubicBezTo>
                <a:cubicBezTo>
                  <a:pt x="176713" y="461433"/>
                  <a:pt x="467225" y="426850"/>
                  <a:pt x="543425" y="388750"/>
                </a:cubicBezTo>
                <a:cubicBezTo>
                  <a:pt x="619625" y="350650"/>
                  <a:pt x="546600" y="243945"/>
                  <a:pt x="543425" y="195934"/>
                </a:cubicBezTo>
                <a:cubicBezTo>
                  <a:pt x="540250" y="147923"/>
                  <a:pt x="530725" y="119734"/>
                  <a:pt x="524375" y="100684"/>
                </a:cubicBezTo>
                <a:cubicBezTo>
                  <a:pt x="518025" y="81634"/>
                  <a:pt x="522787" y="89571"/>
                  <a:pt x="505325" y="81634"/>
                </a:cubicBezTo>
                <a:cubicBezTo>
                  <a:pt x="487863" y="73697"/>
                  <a:pt x="440237" y="18993"/>
                  <a:pt x="419600" y="12643"/>
                </a:cubicBezTo>
                <a:cubicBezTo>
                  <a:pt x="398963" y="6293"/>
                  <a:pt x="454525" y="5048"/>
                  <a:pt x="400550" y="5434"/>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7433629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5956</TotalTime>
  <Words>2849</Words>
  <Application>Microsoft Office PowerPoint</Application>
  <PresentationFormat>On-screen Show (4:3)</PresentationFormat>
  <Paragraphs>442</Paragraphs>
  <Slides>101</Slides>
  <Notes>0</Notes>
  <HiddenSlides>28</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Pushpin</vt:lpstr>
      <vt:lpstr>Ultrasound Scanning for Renal Dialysis patients</vt:lpstr>
      <vt:lpstr>Ultrasound Scanning for Renal Dialysis Patients</vt:lpstr>
      <vt:lpstr>Scanning for Vascular Access –It’s a team effort</vt:lpstr>
      <vt:lpstr>Vascular lab renal patients - 2 main groups </vt:lpstr>
      <vt:lpstr>PowerPoint Presentation</vt:lpstr>
      <vt:lpstr>                  Mapping Scan</vt:lpstr>
      <vt:lpstr>                 Mapping Scan</vt:lpstr>
      <vt:lpstr>                    Venous Anatomy</vt:lpstr>
      <vt:lpstr>                Mapping Scan</vt:lpstr>
      <vt:lpstr>Venous Anatomy – Variation is the rule!</vt:lpstr>
      <vt:lpstr>Superficial vein scanning</vt:lpstr>
      <vt:lpstr>Superficial vein scanning- where did the vein go??</vt:lpstr>
      <vt:lpstr>PowerPoint Presentation</vt:lpstr>
      <vt:lpstr>            Mapping-Deep Veins</vt:lpstr>
      <vt:lpstr>Deep vein check – PW waveform</vt:lpstr>
      <vt:lpstr>Normal Deep Venous Outflow</vt:lpstr>
      <vt:lpstr>? Venous outflow obstruction</vt:lpstr>
      <vt:lpstr>             Mapping – Arterial Inflow</vt:lpstr>
      <vt:lpstr>Anatomy – Upper Limb Arteries</vt:lpstr>
      <vt:lpstr>Upper Limb Arteries – anatomical variant</vt:lpstr>
      <vt:lpstr>Arterial wall calcification</vt:lpstr>
      <vt:lpstr>Doppler Arterial Waveforms- Systolic Phase Interpretation</vt:lpstr>
      <vt:lpstr>PowerPoint Presentation</vt:lpstr>
      <vt:lpstr>Inflow artery – look for sharp systolic upstroke</vt:lpstr>
      <vt:lpstr>Damped/Rounded Systolic Upstroke = trouble</vt:lpstr>
      <vt:lpstr>Arterial waveform –  low resistance, patent fistula distally</vt:lpstr>
      <vt:lpstr>Mapping Scan</vt:lpstr>
      <vt:lpstr>Post creation AVF check scan</vt:lpstr>
      <vt:lpstr>Post creation AVF check scan</vt:lpstr>
      <vt:lpstr>Post creation AVF check scan</vt:lpstr>
      <vt:lpstr>Post creation AVF check scan</vt:lpstr>
      <vt:lpstr>Post-creation AVF check scan </vt:lpstr>
      <vt:lpstr>Patients who are having problems with haemodialysis  </vt:lpstr>
      <vt:lpstr>Problems with dialysis- difficulty needling </vt:lpstr>
      <vt:lpstr>Problems with dialysis- difficulty needling </vt:lpstr>
      <vt:lpstr>Problems with dialysis- difficulty needling </vt:lpstr>
      <vt:lpstr>Problems with dialysis- high venous pressures</vt:lpstr>
      <vt:lpstr>High Venous Pressures – proximal AVF stenosis</vt:lpstr>
      <vt:lpstr>High Venous Pressures –central vein stenosis</vt:lpstr>
      <vt:lpstr>High Venous Pressures – definite central vein stenosis</vt:lpstr>
      <vt:lpstr>Problems with dialysis – low pressures</vt:lpstr>
      <vt:lpstr>PowerPoint Presentation</vt:lpstr>
      <vt:lpstr>Peri-anastomotic stenosis – velocity comparison, V1</vt:lpstr>
      <vt:lpstr>Peri-anastomotic stenosis – velocity comparison, V2</vt:lpstr>
      <vt:lpstr>Peri-anastomotic stenosis</vt:lpstr>
      <vt:lpstr>Peri-anastomotic stenosis</vt:lpstr>
      <vt:lpstr>Mid fistula stenosis</vt:lpstr>
      <vt:lpstr> Residual Diameter – B-mode ultrasound</vt:lpstr>
      <vt:lpstr>    Duplex ultrasound scanning of the autogenous arterio venous hemodialysis fistula: a vascular surgeon's perspective Jan Swinnen Australas J Ultrasound Med. 2011 Feb; 14(1): 17–23.  Published online 2015 Dec 31. doi:  10.1002/j.2205-0140.2011.tb00181.x  </vt:lpstr>
      <vt:lpstr>Problems with dialysis- collections</vt:lpstr>
      <vt:lpstr>Collections</vt:lpstr>
      <vt:lpstr>Collections</vt:lpstr>
      <vt:lpstr>Collections</vt:lpstr>
      <vt:lpstr>Why are there no images of fluid collections around synthetic grafts?</vt:lpstr>
      <vt:lpstr>Problems with dialysis – pain,  ? steal</vt:lpstr>
      <vt:lpstr>Two types of steal syndrome</vt:lpstr>
      <vt:lpstr>? Steal – Duplex Scan</vt:lpstr>
      <vt:lpstr>Diagnosis and Treatment of Ischaemic Steal</vt:lpstr>
      <vt:lpstr>Distal Revascularisation Interval Ligation graft (DRIL)</vt:lpstr>
      <vt:lpstr>DRIL bypass graft</vt:lpstr>
      <vt:lpstr>What happens when a patient’s vascular access suddenly stops working?</vt:lpstr>
      <vt:lpstr>Tips for Performing Ultrasound Scans</vt:lpstr>
      <vt:lpstr>Image Optimisation</vt:lpstr>
      <vt:lpstr>Transducer</vt:lpstr>
      <vt:lpstr>Image Optimisation – Adjustable Machine Controls</vt:lpstr>
      <vt:lpstr>Image Optimisation – 2D controls</vt:lpstr>
      <vt:lpstr>Image Optimisation - Depth</vt:lpstr>
      <vt:lpstr>Image NOT Optimised for Depth</vt:lpstr>
      <vt:lpstr>Image Optimisation – Colour Controls</vt:lpstr>
      <vt:lpstr>What do the colours mean?</vt:lpstr>
      <vt:lpstr>Image Optimisation – Colour Controls</vt:lpstr>
      <vt:lpstr>Colour Image Optimised –Scale/ PRF</vt:lpstr>
      <vt:lpstr>Colour Image Optimised – Scale/PRF</vt:lpstr>
      <vt:lpstr>Colour Image NOT Optimised- Scale/PRF too high</vt:lpstr>
      <vt:lpstr>Colour Controls – colour box steering</vt:lpstr>
      <vt:lpstr>Image optimisation for ? occluded fistula </vt:lpstr>
      <vt:lpstr>What do the colours mean?</vt:lpstr>
      <vt:lpstr>What do the colours mean – direction of flow</vt:lpstr>
      <vt:lpstr>Which way is it flowing – leading edge of transducer</vt:lpstr>
      <vt:lpstr>What do the colours mean – direction of flow</vt:lpstr>
      <vt:lpstr>What do the colours mean – direction of flow</vt:lpstr>
      <vt:lpstr>Which way is it flowing?</vt:lpstr>
      <vt:lpstr>PowerPoint Presentation</vt:lpstr>
      <vt:lpstr>PowerPoint Presentation</vt:lpstr>
      <vt:lpstr>PowerPoint Presentation</vt:lpstr>
      <vt:lpstr>Image Optimisation – PW doppler controls</vt:lpstr>
      <vt:lpstr>Image Optimisation – PW doppler controls</vt:lpstr>
      <vt:lpstr>PowerPoint Presentation</vt:lpstr>
      <vt:lpstr>PowerPoint Presentation</vt:lpstr>
      <vt:lpstr>PowerPoint Presentation</vt:lpstr>
      <vt:lpstr>PW doppler controls – Overgain!</vt:lpstr>
      <vt:lpstr>Image Optimisation for ? occluded fistula </vt:lpstr>
      <vt:lpstr>Scanning Tips and Tricks</vt:lpstr>
      <vt:lpstr>Scanning – how NOT to hold the probe </vt:lpstr>
      <vt:lpstr>Scanning – how to hold the probe</vt:lpstr>
      <vt:lpstr>Be nice to your machine</vt:lpstr>
      <vt:lpstr>AVF stenosis progression- mapping scan</vt:lpstr>
      <vt:lpstr>AVF stenosis progression</vt:lpstr>
      <vt:lpstr>AVF stenosis progression</vt:lpstr>
      <vt:lpstr>AVF stenosis progression</vt:lpstr>
      <vt:lpstr>PowerPoint Presentation</vt:lpstr>
    </vt:vector>
  </TitlesOfParts>
  <Company>Waikato DHB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Ultrasound Scanning for Renal Dialysis patients</dc:title>
  <dc:creator>boyleb</dc:creator>
  <cp:lastModifiedBy>Bridget August</cp:lastModifiedBy>
  <cp:revision>356</cp:revision>
  <dcterms:created xsi:type="dcterms:W3CDTF">2014-03-18T19:33:36Z</dcterms:created>
  <dcterms:modified xsi:type="dcterms:W3CDTF">2018-11-04T22:36:44Z</dcterms:modified>
</cp:coreProperties>
</file>