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0" r:id="rId6"/>
    <p:sldId id="274" r:id="rId7"/>
    <p:sldId id="270" r:id="rId8"/>
    <p:sldId id="271" r:id="rId9"/>
    <p:sldId id="264" r:id="rId10"/>
    <p:sldId id="262" r:id="rId11"/>
    <p:sldId id="265" r:id="rId12"/>
    <p:sldId id="261" r:id="rId13"/>
    <p:sldId id="263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6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1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6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5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2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7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1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1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9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77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6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UWE AHP Student </a:t>
            </a:r>
            <a:r>
              <a:rPr lang="en-GB" smtClean="0"/>
              <a:t>Conference Highlights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28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Radiography</a:t>
            </a:r>
            <a:br>
              <a:rPr lang="en-GB" dirty="0" smtClean="0"/>
            </a:br>
            <a:r>
              <a:rPr lang="en-GB" dirty="0" smtClean="0"/>
              <a:t>No research No future</a:t>
            </a:r>
            <a:br>
              <a:rPr lang="en-GB" dirty="0" smtClean="0"/>
            </a:br>
            <a:r>
              <a:rPr lang="en-GB" sz="2200" dirty="0" smtClean="0"/>
              <a:t>Steve Herring President </a:t>
            </a:r>
            <a:r>
              <a:rPr lang="en-GB" sz="2200" dirty="0" err="1" smtClean="0"/>
              <a:t>SCoR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 smtClean="0"/>
              <a:t>Profession needs to be research based</a:t>
            </a:r>
          </a:p>
          <a:p>
            <a:pPr lvl="1"/>
            <a:r>
              <a:rPr lang="en-GB" dirty="0" smtClean="0"/>
              <a:t>Policy influence</a:t>
            </a:r>
          </a:p>
          <a:p>
            <a:pPr lvl="1"/>
            <a:r>
              <a:rPr lang="en-GB" dirty="0" smtClean="0"/>
              <a:t>Professional influence</a:t>
            </a:r>
          </a:p>
          <a:p>
            <a:pPr lvl="1"/>
            <a:r>
              <a:rPr lang="en-GB" dirty="0" smtClean="0"/>
              <a:t>Social Influence</a:t>
            </a:r>
          </a:p>
          <a:p>
            <a:pPr lvl="1"/>
            <a:r>
              <a:rPr lang="en-GB" dirty="0" smtClean="0"/>
              <a:t>Best practice, use of current best evidence in care of individual </a:t>
            </a:r>
            <a:r>
              <a:rPr lang="en-GB" dirty="0" smtClean="0"/>
              <a:t>patients</a:t>
            </a:r>
          </a:p>
          <a:p>
            <a:pPr lvl="1"/>
            <a:r>
              <a:rPr lang="en-GB" dirty="0" smtClean="0"/>
              <a:t>Patient focused research</a:t>
            </a:r>
          </a:p>
          <a:p>
            <a:pPr lvl="1"/>
            <a:r>
              <a:rPr lang="en-GB" dirty="0" smtClean="0"/>
              <a:t>Information SOR website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6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Radiography</a:t>
            </a:r>
            <a:br>
              <a:rPr lang="en-GB" dirty="0"/>
            </a:br>
            <a:r>
              <a:rPr lang="en-GB" dirty="0"/>
              <a:t>No research No future</a:t>
            </a:r>
            <a:br>
              <a:rPr lang="en-GB" dirty="0"/>
            </a:br>
            <a:r>
              <a:rPr lang="en-GB" sz="2200" dirty="0"/>
              <a:t>Steve Herring President </a:t>
            </a:r>
            <a:r>
              <a:rPr lang="en-GB" sz="2200" dirty="0" err="1"/>
              <a:t>SCoR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9119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05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Doctorate research proposal: </a:t>
            </a:r>
            <a:br>
              <a:rPr lang="en-GB" sz="3200" dirty="0" smtClean="0"/>
            </a:br>
            <a:r>
              <a:rPr lang="en-GB" sz="3200" dirty="0" smtClean="0"/>
              <a:t>Redesigning a diagnostic radiography curriculum</a:t>
            </a:r>
            <a:br>
              <a:rPr lang="en-GB" sz="3200" dirty="0" smtClean="0"/>
            </a:br>
            <a:r>
              <a:rPr lang="en-GB" sz="3200" dirty="0" smtClean="0"/>
              <a:t>Janice St John Matthews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Novel idea for research</a:t>
            </a:r>
          </a:p>
          <a:p>
            <a:pPr lvl="1"/>
            <a:r>
              <a:rPr lang="en-GB" sz="2400" dirty="0" smtClean="0"/>
              <a:t>An action research study looking a pre-registration curriculum requirements</a:t>
            </a:r>
          </a:p>
          <a:p>
            <a:r>
              <a:rPr lang="en-GB" sz="2800" dirty="0" smtClean="0"/>
              <a:t>UWE syllabus with national requirements</a:t>
            </a:r>
          </a:p>
          <a:p>
            <a:r>
              <a:rPr lang="en-GB" sz="2800" dirty="0" smtClean="0"/>
              <a:t>Crowdfunding </a:t>
            </a:r>
            <a:r>
              <a:rPr lang="en-GB" dirty="0" smtClean="0"/>
              <a:t>	</a:t>
            </a:r>
          </a:p>
          <a:p>
            <a:pPr lvl="2"/>
            <a:r>
              <a:rPr lang="en-GB" dirty="0" smtClean="0"/>
              <a:t>Peer group – curriculum review panel</a:t>
            </a:r>
          </a:p>
          <a:p>
            <a:pPr lvl="2"/>
            <a:r>
              <a:rPr lang="en-GB" dirty="0" smtClean="0"/>
              <a:t>General public</a:t>
            </a:r>
            <a:endParaRPr lang="en-GB" dirty="0"/>
          </a:p>
          <a:p>
            <a:r>
              <a:rPr lang="en-GB" dirty="0" smtClean="0"/>
              <a:t>Lots of reflective logs with regular review</a:t>
            </a:r>
          </a:p>
          <a:p>
            <a:r>
              <a:rPr lang="en-GB" dirty="0" smtClean="0"/>
              <a:t>Unique work to crowd source</a:t>
            </a:r>
          </a:p>
        </p:txBody>
      </p:sp>
    </p:spTree>
    <p:extLst>
      <p:ext uri="{BB962C8B-B14F-4D97-AF65-F5344CB8AC3E}">
        <p14:creationId xmlns:p14="http://schemas.microsoft.com/office/powerpoint/2010/main" val="36218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Motion capture pillow for head and neck </a:t>
            </a:r>
            <a:r>
              <a:rPr lang="en-GB" sz="4000" dirty="0"/>
              <a:t>radiography</a:t>
            </a:r>
            <a:r>
              <a:rPr lang="en-GB" dirty="0"/>
              <a:t/>
            </a:r>
            <a:br>
              <a:rPr lang="en-GB" dirty="0"/>
            </a:br>
            <a:r>
              <a:rPr lang="en-GB" sz="2200" dirty="0"/>
              <a:t>Simon </a:t>
            </a:r>
            <a:r>
              <a:rPr lang="en-GB" sz="2200" dirty="0" smtClean="0"/>
              <a:t>Goldsworthy </a:t>
            </a:r>
            <a:r>
              <a:rPr lang="en-GB" sz="2200" dirty="0"/>
              <a:t>PhD, Principal research </a:t>
            </a:r>
            <a:r>
              <a:rPr lang="en-GB" sz="2200" dirty="0" smtClean="0"/>
              <a:t>radiographer,</a:t>
            </a:r>
            <a:r>
              <a:rPr lang="en-GB" sz="2000" dirty="0"/>
              <a:t> Musgrove Park (Taunton)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Justification argument – patients voice – develop a motion </a:t>
            </a:r>
            <a:r>
              <a:rPr lang="en-GB" dirty="0" smtClean="0"/>
              <a:t>capture </a:t>
            </a:r>
            <a:r>
              <a:rPr lang="en-GB" dirty="0" smtClean="0"/>
              <a:t>pillow- pillow with camera fingerprints (fibre optics under a pillow</a:t>
            </a:r>
          </a:p>
          <a:p>
            <a:r>
              <a:rPr lang="en-GB" dirty="0" smtClean="0"/>
              <a:t>Prototype done, next phase proof of concept work – replicating planning and treatment phases, user satisfaction questionnaire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8600" cy="18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2887" y="4149080"/>
            <a:ext cx="4040188" cy="21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287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TACTIP technology developed at Bristol Robotic Laboratory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Motion capture pillow for head and neck radiography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Justification </a:t>
            </a:r>
            <a:r>
              <a:rPr lang="en-GB" dirty="0"/>
              <a:t>of anatomical </a:t>
            </a:r>
            <a:r>
              <a:rPr lang="en-GB" dirty="0" smtClean="0"/>
              <a:t>site:</a:t>
            </a:r>
          </a:p>
          <a:p>
            <a:r>
              <a:rPr lang="en-GB" dirty="0" smtClean="0"/>
              <a:t>Focus group consultation around experience of head and neck radiotherapy</a:t>
            </a:r>
          </a:p>
          <a:p>
            <a:r>
              <a:rPr lang="en-GB" dirty="0" smtClean="0"/>
              <a:t>Themes emerged: Physical comfort, mental perception, passivity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‘It felt like I was being suffocated ..’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‘I was waiting to hear the footsteps of the radiographer to remove the mask’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Patient comfort and position monitoring in radiotherapy treatments 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Motion tracking for radiotherapy </a:t>
            </a:r>
          </a:p>
          <a:p>
            <a:r>
              <a:rPr lang="en-GB" dirty="0" smtClean="0"/>
              <a:t>Complex </a:t>
            </a:r>
            <a:r>
              <a:rPr lang="en-GB" dirty="0"/>
              <a:t>patient positioning during Head and Neck intensity modulated radiotherapy </a:t>
            </a:r>
          </a:p>
          <a:p>
            <a:r>
              <a:rPr lang="en-GB" dirty="0" smtClean="0"/>
              <a:t>Improving p</a:t>
            </a:r>
            <a:r>
              <a:rPr lang="en-GB" dirty="0" smtClean="0"/>
              <a:t>atient experience and comfort </a:t>
            </a:r>
            <a:r>
              <a:rPr lang="en-GB" dirty="0"/>
              <a:t>related to immobilization </a:t>
            </a:r>
          </a:p>
          <a:p>
            <a:r>
              <a:rPr lang="en-GB" dirty="0" smtClean="0"/>
              <a:t>Current </a:t>
            </a:r>
            <a:r>
              <a:rPr lang="en-GB" dirty="0"/>
              <a:t>immobilization technique include use of patient bespoke thermoplastic masks </a:t>
            </a:r>
          </a:p>
          <a:p>
            <a:r>
              <a:rPr lang="en-GB" dirty="0" smtClean="0"/>
              <a:t>Twofold </a:t>
            </a:r>
            <a:r>
              <a:rPr lang="en-GB" dirty="0"/>
              <a:t>problem: position monitoring and immobilization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526432" cy="194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Research opportunities for Allied Health Professionals</a:t>
            </a:r>
            <a:br>
              <a:rPr lang="en-GB" dirty="0" smtClean="0"/>
            </a:br>
            <a:r>
              <a:rPr lang="en-GB" sz="2200" dirty="0" err="1" smtClean="0"/>
              <a:t>Prof.</a:t>
            </a:r>
            <a:r>
              <a:rPr lang="en-GB" sz="2200" dirty="0" smtClean="0"/>
              <a:t> Nicola Walsh Physiotherapist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Personal attributes of a successful researcher</a:t>
            </a:r>
          </a:p>
          <a:p>
            <a:pPr lvl="1"/>
            <a:r>
              <a:rPr lang="en-GB" dirty="0" smtClean="0"/>
              <a:t>Effective presenter</a:t>
            </a:r>
          </a:p>
          <a:p>
            <a:pPr lvl="1"/>
            <a:r>
              <a:rPr lang="en-GB" dirty="0" smtClean="0"/>
              <a:t>Good debating skills</a:t>
            </a:r>
          </a:p>
          <a:p>
            <a:pPr lvl="1"/>
            <a:r>
              <a:rPr lang="en-GB" dirty="0" smtClean="0"/>
              <a:t>Creative and scientific writing</a:t>
            </a:r>
          </a:p>
          <a:p>
            <a:pPr lvl="1"/>
            <a:r>
              <a:rPr lang="en-GB" dirty="0" smtClean="0"/>
              <a:t>Critical thinking and problem solving</a:t>
            </a:r>
          </a:p>
          <a:p>
            <a:pPr lvl="1"/>
            <a:r>
              <a:rPr lang="en-GB" dirty="0" smtClean="0"/>
              <a:t>Leadership</a:t>
            </a:r>
          </a:p>
          <a:p>
            <a:pPr lvl="1"/>
            <a:r>
              <a:rPr lang="en-GB" dirty="0" smtClean="0"/>
              <a:t>Ability to work independently and within a team</a:t>
            </a:r>
          </a:p>
          <a:p>
            <a:pPr lvl="1"/>
            <a:r>
              <a:rPr lang="en-GB" dirty="0" smtClean="0"/>
              <a:t>Receptive to critical feedback</a:t>
            </a:r>
          </a:p>
          <a:p>
            <a:pPr lvl="1"/>
            <a:r>
              <a:rPr lang="en-GB" dirty="0" smtClean="0"/>
              <a:t>Resilience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8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Research opportunities for Allied Health Professionals</a:t>
            </a:r>
            <a:br>
              <a:rPr lang="en-GB" dirty="0"/>
            </a:br>
            <a:r>
              <a:rPr lang="en-GB" sz="2200" dirty="0" err="1"/>
              <a:t>Prof.</a:t>
            </a:r>
            <a:r>
              <a:rPr lang="en-GB" sz="2200" dirty="0"/>
              <a:t> Nicola Walsh Physiotherapist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Enhancing your </a:t>
            </a:r>
            <a:r>
              <a:rPr lang="en-GB" dirty="0" smtClean="0"/>
              <a:t>potential</a:t>
            </a:r>
          </a:p>
          <a:p>
            <a:pPr lvl="1"/>
            <a:r>
              <a:rPr lang="en-GB" dirty="0" smtClean="0"/>
              <a:t>Publish</a:t>
            </a:r>
            <a:endParaRPr lang="en-GB" dirty="0" smtClean="0"/>
          </a:p>
          <a:p>
            <a:pPr lvl="1"/>
            <a:r>
              <a:rPr lang="en-GB" dirty="0" smtClean="0"/>
              <a:t>Conferences</a:t>
            </a:r>
          </a:p>
          <a:p>
            <a:pPr lvl="1"/>
            <a:r>
              <a:rPr lang="en-GB" dirty="0" smtClean="0"/>
              <a:t>Lecturing opportunities</a:t>
            </a:r>
          </a:p>
          <a:p>
            <a:pPr lvl="1"/>
            <a:r>
              <a:rPr lang="en-GB" dirty="0" smtClean="0"/>
              <a:t>Secondments</a:t>
            </a:r>
          </a:p>
          <a:p>
            <a:pPr lvl="1"/>
            <a:r>
              <a:rPr lang="en-GB" dirty="0" smtClean="0"/>
              <a:t>CPD/Training (CLAHRC is free) and has a group in South West</a:t>
            </a:r>
          </a:p>
          <a:p>
            <a:pPr lvl="1"/>
            <a:r>
              <a:rPr lang="en-GB" dirty="0" smtClean="0"/>
              <a:t>CAHPR membership</a:t>
            </a:r>
          </a:p>
          <a:p>
            <a:pPr lvl="1"/>
            <a:r>
              <a:rPr lang="en-GB" dirty="0" smtClean="0"/>
              <a:t>Higher degree(s)/ M level credits</a:t>
            </a:r>
          </a:p>
          <a:p>
            <a:pPr lvl="1"/>
            <a:r>
              <a:rPr lang="en-GB" dirty="0" smtClean="0"/>
              <a:t>UWE opportunities</a:t>
            </a:r>
          </a:p>
          <a:p>
            <a:pPr lvl="1"/>
            <a:r>
              <a:rPr lang="en-GB" dirty="0" smtClean="0"/>
              <a:t>Clinical research/audit/service evaluation (publish)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18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Council for Allied </a:t>
            </a:r>
            <a:r>
              <a:rPr lang="en-GB" sz="3600" dirty="0" smtClean="0"/>
              <a:t>Health Professions </a:t>
            </a:r>
            <a:r>
              <a:rPr lang="en-GB" sz="3600" dirty="0" smtClean="0"/>
              <a:t>Research (CAHPR)</a:t>
            </a:r>
            <a:br>
              <a:rPr lang="en-GB" sz="3600" dirty="0" smtClean="0"/>
            </a:br>
            <a:r>
              <a:rPr lang="en-GB" sz="2000" dirty="0" smtClean="0"/>
              <a:t>Dr Anne Johnson (Occupational Therapist)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sz="2800" dirty="0"/>
              <a:t>Ideas</a:t>
            </a:r>
          </a:p>
          <a:p>
            <a:r>
              <a:rPr lang="en-GB" sz="2800" dirty="0"/>
              <a:t>Opportunities</a:t>
            </a:r>
          </a:p>
          <a:p>
            <a:r>
              <a:rPr lang="en-GB" sz="2800" dirty="0"/>
              <a:t>Contacts – speed dating to meet </a:t>
            </a:r>
            <a:r>
              <a:rPr lang="en-GB" sz="2800" dirty="0" smtClean="0"/>
              <a:t>other AHP </a:t>
            </a:r>
            <a:r>
              <a:rPr lang="en-GB" sz="2800" dirty="0"/>
              <a:t>with a research </a:t>
            </a:r>
            <a:r>
              <a:rPr lang="en-GB" sz="2800" dirty="0" smtClean="0"/>
              <a:t>interest (CAHPR events)</a:t>
            </a:r>
            <a:endParaRPr lang="en-GB" sz="2800" dirty="0"/>
          </a:p>
          <a:p>
            <a:r>
              <a:rPr lang="en-GB" sz="2800" dirty="0"/>
              <a:t>Mentor</a:t>
            </a:r>
          </a:p>
          <a:p>
            <a:r>
              <a:rPr lang="en-GB" sz="2800" dirty="0"/>
              <a:t>Funding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03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600" dirty="0" smtClean="0"/>
              <a:t>Identify </a:t>
            </a:r>
            <a:r>
              <a:rPr lang="en-GB" sz="3600" dirty="0"/>
              <a:t>whether massage is effective in reducing </a:t>
            </a:r>
            <a:r>
              <a:rPr lang="en-GB" sz="3600" dirty="0" smtClean="0"/>
              <a:t>agitation in people with dementia a systemic review </a:t>
            </a:r>
            <a:br>
              <a:rPr lang="en-GB" sz="3600" dirty="0" smtClean="0"/>
            </a:br>
            <a:r>
              <a:rPr lang="en-GB" sz="2200" dirty="0" smtClean="0"/>
              <a:t>S </a:t>
            </a:r>
            <a:r>
              <a:rPr lang="en-GB" sz="2200" dirty="0" err="1" smtClean="0"/>
              <a:t>Everall</a:t>
            </a:r>
            <a:r>
              <a:rPr lang="en-GB" sz="2200" dirty="0" smtClean="0"/>
              <a:t>, Radiographer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To appraise studies published after the last review of this subject in 2012 ( Moyle et al). </a:t>
            </a:r>
          </a:p>
          <a:p>
            <a:r>
              <a:rPr lang="en-GB" sz="2400" dirty="0" smtClean="0"/>
              <a:t>To identify areas for further research around this topic.</a:t>
            </a:r>
          </a:p>
          <a:p>
            <a:r>
              <a:rPr lang="en-GB" sz="2400" dirty="0" smtClean="0"/>
              <a:t>NICE guidelines recommend a holistic approach to dementia care, offer massage to those who may respond well.</a:t>
            </a:r>
          </a:p>
          <a:p>
            <a:r>
              <a:rPr lang="en-GB" sz="2400" dirty="0" smtClean="0"/>
              <a:t>6 studies included. Results leaned towards massage having a beneficial effect, but it remained unclear as to whether this was any more effective than 1 to 1 human interaction. </a:t>
            </a:r>
          </a:p>
          <a:p>
            <a:r>
              <a:rPr lang="en-GB" sz="2400" dirty="0" smtClean="0"/>
              <a:t>Further research would involve a direct comparison between companion in room +/- physical massage, aromatherapy vs non aromatherapy massage, recruitment participants not on antipsychotic drugs.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9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Standardisation of bowel and bladder preparation for prostate cancer</a:t>
            </a:r>
            <a:br>
              <a:rPr lang="en-GB" sz="3200" dirty="0"/>
            </a:br>
            <a:r>
              <a:rPr lang="en-GB" sz="2000" dirty="0" smtClean="0"/>
              <a:t>A </a:t>
            </a:r>
            <a:r>
              <a:rPr lang="en-GB" sz="2000" dirty="0" smtClean="0"/>
              <a:t>Walkman, Radiographer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 smtClean="0"/>
              <a:t>Standardisation of bowel and bladder preparation for prostate cancer</a:t>
            </a:r>
          </a:p>
          <a:p>
            <a:r>
              <a:rPr lang="en-GB" sz="2800" dirty="0" smtClean="0"/>
              <a:t>9</a:t>
            </a:r>
            <a:r>
              <a:rPr lang="en-GB" sz="2800" dirty="0" smtClean="0"/>
              <a:t> </a:t>
            </a:r>
            <a:r>
              <a:rPr lang="en-GB" sz="2800" dirty="0" smtClean="0"/>
              <a:t>questionnaires </a:t>
            </a:r>
            <a:r>
              <a:rPr lang="en-GB" sz="2800" dirty="0" smtClean="0"/>
              <a:t>sent out across </a:t>
            </a:r>
            <a:r>
              <a:rPr lang="en-GB" sz="2800" dirty="0" smtClean="0"/>
              <a:t>the </a:t>
            </a:r>
            <a:r>
              <a:rPr lang="en-GB" sz="2800" dirty="0" smtClean="0"/>
              <a:t>region- 6 responded</a:t>
            </a:r>
            <a:endParaRPr lang="en-GB" sz="2800" dirty="0" smtClean="0"/>
          </a:p>
          <a:p>
            <a:r>
              <a:rPr lang="en-GB" sz="2800" dirty="0" smtClean="0"/>
              <a:t>Results: Wide variation in </a:t>
            </a:r>
            <a:r>
              <a:rPr lang="en-GB" sz="2800" dirty="0" smtClean="0"/>
              <a:t>prep used :no prep to mini prep, 300ml liquid to 750ml</a:t>
            </a:r>
            <a:endParaRPr lang="en-GB" sz="2800" dirty="0" smtClean="0"/>
          </a:p>
          <a:p>
            <a:r>
              <a:rPr lang="en-GB" sz="2800" dirty="0" smtClean="0"/>
              <a:t>No agreed protocol</a:t>
            </a:r>
          </a:p>
          <a:p>
            <a:r>
              <a:rPr lang="en-GB" sz="2800" dirty="0" smtClean="0"/>
              <a:t>?Rest of UK</a:t>
            </a:r>
          </a:p>
          <a:p>
            <a:r>
              <a:rPr lang="en-GB" sz="2800" dirty="0" smtClean="0"/>
              <a:t>Adoptive radiotherapy – patient focus with a reduction to no </a:t>
            </a:r>
            <a:r>
              <a:rPr lang="en-GB" sz="2800" dirty="0" smtClean="0"/>
              <a:t>prep, reduce unpleasantness to patient.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6396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Head and Neck transplant a step too far?</a:t>
            </a:r>
            <a:br>
              <a:rPr lang="en-GB" dirty="0" smtClean="0"/>
            </a:br>
            <a:r>
              <a:rPr lang="en-GB" sz="2200" dirty="0" smtClean="0"/>
              <a:t>Dr Julie Woodley Centre for Ethics in Medicine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it a head transplant or a body transplant, </a:t>
            </a:r>
            <a:r>
              <a:rPr lang="en-GB" dirty="0"/>
              <a:t>c</a:t>
            </a:r>
            <a:r>
              <a:rPr lang="en-GB" dirty="0" smtClean="0"/>
              <a:t>reating a </a:t>
            </a:r>
            <a:r>
              <a:rPr lang="en-GB" dirty="0" err="1" smtClean="0"/>
              <a:t>cranio</a:t>
            </a:r>
            <a:r>
              <a:rPr lang="en-GB" dirty="0" smtClean="0"/>
              <a:t>-anastomosis</a:t>
            </a:r>
          </a:p>
          <a:p>
            <a:r>
              <a:rPr lang="en-GB" dirty="0" smtClean="0"/>
              <a:t>Are we creating a new hybrid individual </a:t>
            </a:r>
          </a:p>
          <a:p>
            <a:r>
              <a:rPr lang="en-GB" dirty="0" smtClean="0"/>
              <a:t>Conventional test for identity may not be appropriate</a:t>
            </a:r>
            <a:endParaRPr lang="en-GB" dirty="0"/>
          </a:p>
          <a:p>
            <a:r>
              <a:rPr lang="en-GB" dirty="0" smtClean="0"/>
              <a:t>DNA</a:t>
            </a:r>
          </a:p>
          <a:p>
            <a:r>
              <a:rPr lang="en-GB" dirty="0" smtClean="0"/>
              <a:t>Off spring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5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Head and Neck transplant a step too far?</a:t>
            </a:r>
            <a:br>
              <a:rPr lang="en-GB" dirty="0"/>
            </a:br>
            <a:r>
              <a:rPr lang="en-GB" sz="2200" dirty="0"/>
              <a:t>Dr Julie Woodley Centre for Ethics in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Need to be clear </a:t>
            </a:r>
            <a:r>
              <a:rPr lang="en-GB" dirty="0" smtClean="0"/>
              <a:t>on benefits</a:t>
            </a:r>
            <a:endParaRPr lang="en-GB" dirty="0" smtClean="0"/>
          </a:p>
          <a:p>
            <a:r>
              <a:rPr lang="en-GB" dirty="0" smtClean="0"/>
              <a:t>Agreed level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</a:t>
            </a:r>
            <a:r>
              <a:rPr lang="en-GB" dirty="0" smtClean="0"/>
              <a:t>risks patient should be allowed to consent to 	(desperation)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-risk should the medical profession allow patient 	take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First time procedure done unknown but risks </a:t>
            </a:r>
            <a:r>
              <a:rPr lang="en-GB" dirty="0" smtClean="0"/>
              <a:t>HIGH, this will allow lessons learnt to reduce risk</a:t>
            </a:r>
            <a:endParaRPr lang="en-GB" dirty="0" smtClean="0"/>
          </a:p>
          <a:p>
            <a:pPr marL="514350" indent="-457200"/>
            <a:r>
              <a:rPr lang="en-GB" dirty="0" smtClean="0"/>
              <a:t>Probability of harm occurring and severity of </a:t>
            </a:r>
            <a:r>
              <a:rPr lang="en-GB" dirty="0" smtClean="0"/>
              <a:t>harm HIGH</a:t>
            </a:r>
            <a:endParaRPr lang="en-GB" dirty="0" smtClean="0"/>
          </a:p>
          <a:p>
            <a:pPr marL="514350" indent="-457200"/>
            <a:r>
              <a:rPr lang="en-GB" dirty="0" smtClean="0"/>
              <a:t>Future </a:t>
            </a:r>
            <a:r>
              <a:rPr lang="en-GB" dirty="0" smtClean="0"/>
              <a:t>misuse/abuse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9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Radiography</a:t>
            </a:r>
            <a:br>
              <a:rPr lang="en-GB" dirty="0"/>
            </a:br>
            <a:r>
              <a:rPr lang="en-GB" dirty="0"/>
              <a:t>No research No future</a:t>
            </a:r>
            <a:br>
              <a:rPr lang="en-GB" dirty="0"/>
            </a:br>
            <a:r>
              <a:rPr lang="en-GB" sz="2200" dirty="0"/>
              <a:t>Steve Herring President </a:t>
            </a:r>
            <a:r>
              <a:rPr lang="en-GB" sz="2200" dirty="0" err="1"/>
              <a:t>SCoR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6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545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UWE AHP Student Conference Highlights</vt:lpstr>
      <vt:lpstr>Research opportunities for Allied Health Professionals Prof. Nicola Walsh Physiotherapist</vt:lpstr>
      <vt:lpstr>Research opportunities for Allied Health Professionals Prof. Nicola Walsh Physiotherapist</vt:lpstr>
      <vt:lpstr>Council for Allied Health Professions Research (CAHPR) Dr Anne Johnson (Occupational Therapist)</vt:lpstr>
      <vt:lpstr> Identify whether massage is effective in reducing agitation in people with dementia a systemic review  S Everall, Radiographer </vt:lpstr>
      <vt:lpstr>Standardisation of bowel and bladder preparation for prostate cancer A Walkman, Radiographer</vt:lpstr>
      <vt:lpstr>Head and Neck transplant a step too far? Dr Julie Woodley Centre for Ethics in Medicine</vt:lpstr>
      <vt:lpstr>Head and Neck transplant a step too far? Dr Julie Woodley Centre for Ethics in Medicine</vt:lpstr>
      <vt:lpstr>Radiography No research No future Steve Herring President SCoR</vt:lpstr>
      <vt:lpstr>Radiography No research No future Steve Herring President SCoR</vt:lpstr>
      <vt:lpstr>Radiography No research No future Steve Herring President SCoR</vt:lpstr>
      <vt:lpstr>Doctorate research proposal:  Redesigning a diagnostic radiography curriculum Janice St John Matthews</vt:lpstr>
      <vt:lpstr>Motion capture pillow for head and neck radiography Simon Goldsworthy PhD, Principal research radiographer, Musgrove Park (Taunton)  </vt:lpstr>
      <vt:lpstr>Motion capture pillow for head and neck radiography</vt:lpstr>
      <vt:lpstr>Patient comfort and position monitoring in radiotherapy treatments  </vt:lpstr>
    </vt:vector>
  </TitlesOfParts>
  <Company>NBT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Walker</dc:creator>
  <cp:lastModifiedBy>Administrator</cp:lastModifiedBy>
  <cp:revision>26</cp:revision>
  <dcterms:created xsi:type="dcterms:W3CDTF">2017-06-08T13:48:41Z</dcterms:created>
  <dcterms:modified xsi:type="dcterms:W3CDTF">2017-07-03T09:11:45Z</dcterms:modified>
</cp:coreProperties>
</file>