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375" r:id="rId3"/>
    <p:sldId id="309" r:id="rId4"/>
    <p:sldId id="264" r:id="rId5"/>
    <p:sldId id="267" r:id="rId6"/>
    <p:sldId id="265" r:id="rId7"/>
    <p:sldId id="305" r:id="rId8"/>
    <p:sldId id="313" r:id="rId9"/>
    <p:sldId id="314" r:id="rId10"/>
    <p:sldId id="301" r:id="rId11"/>
    <p:sldId id="302" r:id="rId12"/>
    <p:sldId id="312" r:id="rId13"/>
    <p:sldId id="310" r:id="rId14"/>
    <p:sldId id="315"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30" r:id="rId29"/>
    <p:sldId id="339" r:id="rId30"/>
    <p:sldId id="331" r:id="rId31"/>
    <p:sldId id="332" r:id="rId32"/>
    <p:sldId id="333" r:id="rId33"/>
    <p:sldId id="334" r:id="rId34"/>
    <p:sldId id="335" r:id="rId35"/>
    <p:sldId id="336" r:id="rId36"/>
    <p:sldId id="337" r:id="rId37"/>
    <p:sldId id="338" r:id="rId38"/>
    <p:sldId id="329" r:id="rId39"/>
    <p:sldId id="340" r:id="rId40"/>
    <p:sldId id="344" r:id="rId41"/>
    <p:sldId id="341" r:id="rId42"/>
    <p:sldId id="345" r:id="rId43"/>
    <p:sldId id="342" r:id="rId44"/>
    <p:sldId id="346" r:id="rId45"/>
    <p:sldId id="348" r:id="rId46"/>
    <p:sldId id="347" r:id="rId47"/>
    <p:sldId id="374" r:id="rId48"/>
    <p:sldId id="365" r:id="rId49"/>
    <p:sldId id="376" r:id="rId50"/>
    <p:sldId id="368" r:id="rId51"/>
    <p:sldId id="366" r:id="rId52"/>
    <p:sldId id="349" r:id="rId53"/>
    <p:sldId id="351" r:id="rId54"/>
    <p:sldId id="350" r:id="rId55"/>
    <p:sldId id="343" r:id="rId56"/>
    <p:sldId id="352" r:id="rId57"/>
    <p:sldId id="353" r:id="rId58"/>
    <p:sldId id="354" r:id="rId59"/>
    <p:sldId id="371" r:id="rId60"/>
    <p:sldId id="370" r:id="rId61"/>
    <p:sldId id="372" r:id="rId62"/>
    <p:sldId id="369" r:id="rId63"/>
    <p:sldId id="373" r:id="rId64"/>
    <p:sldId id="355"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6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6" autoAdjust="0"/>
    <p:restoredTop sz="63744" autoAdjust="0"/>
  </p:normalViewPr>
  <p:slideViewPr>
    <p:cSldViewPr>
      <p:cViewPr>
        <p:scale>
          <a:sx n="90" d="100"/>
          <a:sy n="90" d="100"/>
        </p:scale>
        <p:origin x="-1524" y="0"/>
      </p:cViewPr>
      <p:guideLst>
        <p:guide orient="horz" pos="2160"/>
        <p:guide pos="2880"/>
      </p:guideLst>
    </p:cSldViewPr>
  </p:slideViewPr>
  <p:notesTextViewPr>
    <p:cViewPr>
      <p:scale>
        <a:sx n="75" d="100"/>
        <a:sy n="75" d="100"/>
      </p:scale>
      <p:origin x="0" y="0"/>
    </p:cViewPr>
  </p:notesTextViewPr>
  <p:sorterViewPr>
    <p:cViewPr>
      <p:scale>
        <a:sx n="100" d="100"/>
        <a:sy n="100" d="100"/>
      </p:scale>
      <p:origin x="0" y="0"/>
    </p:cViewPr>
  </p:sorterViewPr>
  <p:notesViewPr>
    <p:cSldViewPr>
      <p:cViewPr varScale="1">
        <p:scale>
          <a:sx n="85" d="100"/>
          <a:sy n="85" d="100"/>
        </p:scale>
        <p:origin x="-31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a:lstStyle/>
          <a:p>
            <a:pPr>
              <a:defRPr sz="2400" baseline="0">
                <a:latin typeface="Arial" pitchFamily="34" charset="0"/>
              </a:defRPr>
            </a:pPr>
            <a:r>
              <a:rPr lang="en-US" sz="4400" baseline="0" dirty="0" smtClean="0">
                <a:latin typeface="Arial" pitchFamily="34" charset="0"/>
              </a:rPr>
              <a:t>Distribution of Blood</a:t>
            </a:r>
            <a:endParaRPr lang="en-US" sz="4400" baseline="0" dirty="0">
              <a:latin typeface="Arial" pitchFamily="34" charset="0"/>
            </a:endParaRP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5.3118654664848143E-2"/>
          <c:y val="0.26894946145585064"/>
          <c:w val="0.90502030507248599"/>
          <c:h val="0.65925028985383383"/>
        </c:manualLayout>
      </c:layout>
      <c:pie3DChart>
        <c:varyColors val="1"/>
        <c:ser>
          <c:idx val="0"/>
          <c:order val="0"/>
          <c:explosion val="25"/>
          <c:dLbls>
            <c:dLbl>
              <c:idx val="0"/>
              <c:layout>
                <c:manualLayout>
                  <c:x val="-0.24877200405628691"/>
                  <c:y val="-0.10987400972541519"/>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2.3012263043886736E-2"/>
                  <c:y val="-1.5095388924300979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1.7429759596124333E-2"/>
                  <c:y val="2.7661253653555994E-3"/>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600" b="1" baseline="0">
                    <a:solidFill>
                      <a:schemeClr val="accent4">
                        <a:lumMod val="10000"/>
                      </a:schemeClr>
                    </a:solidFill>
                    <a:latin typeface="Arial" pitchFamily="34" charset="0"/>
                  </a:defRPr>
                </a:pPr>
                <a:endParaRPr lang="en-US"/>
              </a:p>
            </c:txPr>
            <c:showLegendKey val="0"/>
            <c:showVal val="0"/>
            <c:showCatName val="1"/>
            <c:showSerName val="0"/>
            <c:showPercent val="1"/>
            <c:showBubbleSize val="0"/>
            <c:showLeaderLines val="1"/>
            <c:leaderLines>
              <c:spPr>
                <a:ln>
                  <a:solidFill>
                    <a:srgbClr val="DADADA">
                      <a:lumMod val="10000"/>
                    </a:srgbClr>
                  </a:solidFill>
                </a:ln>
              </c:spPr>
            </c:leaderLines>
            <c:extLst>
              <c:ext xmlns:c15="http://schemas.microsoft.com/office/drawing/2012/chart" uri="{CE6537A1-D6FC-4f65-9D91-7224C49458BB}">
                <c15:layout/>
              </c:ext>
            </c:extLst>
          </c:dLbls>
          <c:cat>
            <c:strRef>
              <c:f>Sheet1!$A$1:$A$5</c:f>
              <c:strCache>
                <c:ptCount val="5"/>
                <c:pt idx="0">
                  <c:v>Veins</c:v>
                </c:pt>
                <c:pt idx="1">
                  <c:v>Pulmonary vessels</c:v>
                </c:pt>
                <c:pt idx="2">
                  <c:v>Heart</c:v>
                </c:pt>
                <c:pt idx="3">
                  <c:v>Arteries</c:v>
                </c:pt>
                <c:pt idx="4">
                  <c:v>Capillaries</c:v>
                </c:pt>
              </c:strCache>
            </c:strRef>
          </c:cat>
          <c:val>
            <c:numRef>
              <c:f>Sheet1!$B$1:$B$5</c:f>
              <c:numCache>
                <c:formatCode>General</c:formatCode>
                <c:ptCount val="5"/>
                <c:pt idx="0">
                  <c:v>60</c:v>
                </c:pt>
                <c:pt idx="1">
                  <c:v>12</c:v>
                </c:pt>
                <c:pt idx="2">
                  <c:v>8</c:v>
                </c:pt>
                <c:pt idx="3">
                  <c:v>15</c:v>
                </c:pt>
                <c:pt idx="4">
                  <c:v>5</c:v>
                </c:pt>
              </c:numCache>
            </c:numRef>
          </c:val>
        </c:ser>
        <c:dLbls>
          <c:showLegendKey val="0"/>
          <c:showVal val="0"/>
          <c:showCatName val="1"/>
          <c:showSerName val="0"/>
          <c:showPercent val="1"/>
          <c:showBubbleSize val="0"/>
          <c:showLeaderLines val="1"/>
        </c:dLbls>
      </c:pie3DChart>
      <c:spPr>
        <a:solidFill>
          <a:schemeClr val="tx1"/>
        </a:solidFill>
      </c:spPr>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F95CF-7A1B-4D85-94FC-BC78B205A002}" type="datetimeFigureOut">
              <a:rPr lang="en-GB" smtClean="0"/>
              <a:t>13/04/2021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6338B2-9824-4A21-B797-853C1B0CC5C6}" type="slidenum">
              <a:rPr lang="en-GB" smtClean="0"/>
              <a:t>‹#›</a:t>
            </a:fld>
            <a:endParaRPr lang="en-GB"/>
          </a:p>
        </p:txBody>
      </p:sp>
    </p:spTree>
    <p:extLst>
      <p:ext uri="{BB962C8B-B14F-4D97-AF65-F5344CB8AC3E}">
        <p14:creationId xmlns:p14="http://schemas.microsoft.com/office/powerpoint/2010/main" val="2788878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bloodjournal.org/content/114/21/4624?ijkey=4aec4621716a73a9d1c3ce4ba99f69c24cf3de56&amp;keytype2=tf_ipsecsha&amp;sso-checked=tru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43000668-4B85-DE49-BC2F-E0E9F6C43842}" type="slidenum">
              <a:rPr lang="en-US" smtClean="0"/>
              <a:pPr>
                <a:defRPr/>
              </a:pPr>
              <a:t>1</a:t>
            </a:fld>
            <a:endParaRPr lang="en-US" dirty="0"/>
          </a:p>
        </p:txBody>
      </p:sp>
    </p:spTree>
    <p:extLst>
      <p:ext uri="{BB962C8B-B14F-4D97-AF65-F5344CB8AC3E}">
        <p14:creationId xmlns:p14="http://schemas.microsoft.com/office/powerpoint/2010/main" val="251696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Respiration has a profound effect on venous pressure and flow. </a:t>
            </a:r>
          </a:p>
          <a:p>
            <a:endParaRPr lang="en-GB" dirty="0" smtClean="0"/>
          </a:p>
          <a:p>
            <a:r>
              <a:rPr lang="en-GB" dirty="0" smtClean="0"/>
              <a:t>During inspiration,</a:t>
            </a:r>
            <a:r>
              <a:rPr lang="en-GB" baseline="0" dirty="0" smtClean="0"/>
              <a:t> </a:t>
            </a:r>
            <a:r>
              <a:rPr lang="en-GB" b="1" baseline="0" dirty="0" smtClean="0"/>
              <a:t>the volume in the veins of the thorax increases and the pressure decreases </a:t>
            </a:r>
            <a:r>
              <a:rPr lang="en-GB" baseline="0" dirty="0" smtClean="0"/>
              <a:t>in response to </a:t>
            </a:r>
            <a:r>
              <a:rPr lang="en-GB" b="1" baseline="0" dirty="0" smtClean="0"/>
              <a:t>reduced intrathoracic pressure</a:t>
            </a:r>
            <a:r>
              <a:rPr lang="en-GB" baseline="0" dirty="0" smtClean="0"/>
              <a:t>. </a:t>
            </a:r>
          </a:p>
          <a:p>
            <a:endParaRPr lang="en-GB" baseline="0" dirty="0" smtClean="0"/>
          </a:p>
          <a:p>
            <a:r>
              <a:rPr lang="en-GB" baseline="0" dirty="0" smtClean="0"/>
              <a:t>Thorax pressure reduces (ribcage expands, diaphragm descends) </a:t>
            </a:r>
            <a:r>
              <a:rPr lang="en-GB" b="1" baseline="0" dirty="0" smtClean="0"/>
              <a:t>at the same time abdominal pressure increases (due to diaphragm descending)</a:t>
            </a:r>
            <a:r>
              <a:rPr lang="en-GB" baseline="0" dirty="0" smtClean="0"/>
              <a:t> . This results in a </a:t>
            </a:r>
            <a:r>
              <a:rPr lang="en-GB" b="1" baseline="0" dirty="0" smtClean="0"/>
              <a:t>pressure gradient along the IVC </a:t>
            </a:r>
            <a:r>
              <a:rPr lang="en-GB" baseline="0" dirty="0" smtClean="0"/>
              <a:t>so you get increased flow from the abdominal IVC towards the heart. </a:t>
            </a:r>
          </a:p>
          <a:p>
            <a:endParaRPr lang="en-GB" baseline="0" dirty="0" smtClean="0"/>
          </a:p>
          <a:p>
            <a:r>
              <a:rPr lang="en-GB" b="1" baseline="0" dirty="0" smtClean="0"/>
              <a:t>During expiration the reverse is true – </a:t>
            </a:r>
            <a:r>
              <a:rPr lang="en-GB" baseline="0" dirty="0" smtClean="0"/>
              <a:t>Thorax pressure increases, </a:t>
            </a:r>
            <a:r>
              <a:rPr lang="en-GB" b="1" baseline="0" dirty="0" smtClean="0"/>
              <a:t>abdominal pressure decreases resulting in flow in the thorax decreasing and flow from periphery to abdomen increases </a:t>
            </a:r>
            <a:endParaRPr lang="en-GB" b="1" dirty="0" smtClean="0"/>
          </a:p>
          <a:p>
            <a:endParaRPr lang="en-GB" sz="1800" dirty="0" smtClean="0"/>
          </a:p>
          <a:p>
            <a:r>
              <a:rPr lang="en-GB" sz="2000" b="1" dirty="0" smtClean="0">
                <a:solidFill>
                  <a:srgbClr val="FF0000"/>
                </a:solidFill>
              </a:rPr>
              <a:t>**The respiratory effects are usually associated with clear phasic changes in venous flow in the extremities and having a knowledge</a:t>
            </a:r>
            <a:r>
              <a:rPr lang="en-GB" sz="2000" b="1" baseline="0" dirty="0" smtClean="0">
                <a:solidFill>
                  <a:srgbClr val="FF0000"/>
                </a:solidFill>
              </a:rPr>
              <a:t> of what these normal respiratory changes look like in certain vessels in the normal presentation can help when it comes to assessing these veins. **</a:t>
            </a:r>
          </a:p>
          <a:p>
            <a:endParaRPr lang="en-GB" baseline="0" dirty="0" smtClean="0"/>
          </a:p>
          <a:p>
            <a:r>
              <a:rPr lang="en-GB" baseline="0" dirty="0" smtClean="0"/>
              <a:t>For example the </a:t>
            </a:r>
            <a:r>
              <a:rPr lang="en-GB" baseline="0" dirty="0" err="1" smtClean="0"/>
              <a:t>valsalva</a:t>
            </a:r>
            <a:r>
              <a:rPr lang="en-GB" baseline="0" dirty="0" smtClean="0"/>
              <a:t> </a:t>
            </a:r>
            <a:r>
              <a:rPr lang="en-GB" baseline="0" dirty="0" err="1" smtClean="0"/>
              <a:t>manouevre</a:t>
            </a:r>
            <a:r>
              <a:rPr lang="en-GB" baseline="0" dirty="0" smtClean="0"/>
              <a:t> which I will go into during the ultrasound assessment bit later (</a:t>
            </a:r>
            <a:r>
              <a:rPr lang="en-GB" b="1" baseline="0" dirty="0" smtClean="0"/>
              <a:t>basically Valsalva increases intrathoracic pressure and abdominal pressures and decreases flow in the peripheral veins</a:t>
            </a:r>
            <a:endParaRPr lang="en-GB" b="1" dirty="0" smtClean="0"/>
          </a:p>
          <a:p>
            <a:endParaRPr lang="en-GB" dirty="0" smtClean="0"/>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10</a:t>
            </a:fld>
            <a:endParaRPr lang="en-GB"/>
          </a:p>
        </p:txBody>
      </p:sp>
    </p:spTree>
    <p:extLst>
      <p:ext uri="{BB962C8B-B14F-4D97-AF65-F5344CB8AC3E}">
        <p14:creationId xmlns:p14="http://schemas.microsoft.com/office/powerpoint/2010/main" val="3827098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 don’t want to go</a:t>
            </a:r>
            <a:r>
              <a:rPr lang="en-GB" b="1" baseline="0" dirty="0" smtClean="0"/>
              <a:t> into this in too much detail but there are cardiac effects to venous flow.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pressure changes and changes in flow in the large central veins that are associated with the events of the cardiac cycle are not usually evidence in the </a:t>
            </a:r>
            <a:r>
              <a:rPr lang="en-GB" b="1" baseline="0" dirty="0" smtClean="0"/>
              <a:t>peripheral veins of the extremities</a:t>
            </a:r>
            <a:r>
              <a:rPr lang="en-GB" baseline="0" dirty="0" smtClean="0"/>
              <a:t>. This is probably the result of damping related to high compliance of the veins., as well as compression of the veins by intra abdominal pressure. </a:t>
            </a:r>
            <a:r>
              <a:rPr lang="en-GB" b="1" baseline="0" dirty="0" smtClean="0"/>
              <a:t>The venous pressure waves are associated with changes in flow. In the central veins, 3 positive pressure waves can be distinguished in in central venous pressure and reflect the corresponding changes in pressure in the atria</a:t>
            </a:r>
            <a:r>
              <a:rPr lang="en-GB" baseline="0" dirty="0" smtClean="0"/>
              <a:t>. </a:t>
            </a:r>
          </a:p>
          <a:p>
            <a:r>
              <a:rPr lang="en-GB" b="1" baseline="0" dirty="0" smtClean="0"/>
              <a:t>There are two periods of increased venous flow during the cardiac cycle</a:t>
            </a:r>
            <a:r>
              <a:rPr lang="en-GB" baseline="0" dirty="0" smtClean="0"/>
              <a:t>. </a:t>
            </a:r>
          </a:p>
          <a:p>
            <a:endParaRPr lang="en-GB" baseline="0" dirty="0" smtClean="0"/>
          </a:p>
          <a:p>
            <a:r>
              <a:rPr lang="en-GB" baseline="0" dirty="0" smtClean="0"/>
              <a:t>But they may highlight an abnormal condition  </a:t>
            </a:r>
            <a:r>
              <a:rPr lang="en-GB" b="1" baseline="0" dirty="0" smtClean="0"/>
              <a:t>- in congestive heart failure, venous pressure is increased. This elevation of venous pressure may lead to the transmission of the cardiac phasic changes in pressure and flow to the peripheral veins of the lower limbs.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11</a:t>
            </a:fld>
            <a:endParaRPr lang="en-GB"/>
          </a:p>
        </p:txBody>
      </p:sp>
    </p:spTree>
    <p:extLst>
      <p:ext uri="{BB962C8B-B14F-4D97-AF65-F5344CB8AC3E}">
        <p14:creationId xmlns:p14="http://schemas.microsoft.com/office/powerpoint/2010/main" val="3388877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all these things, it’s</a:t>
            </a:r>
            <a:r>
              <a:rPr lang="en-GB" baseline="0" dirty="0" smtClean="0"/>
              <a:t> important to get a sense of what normal looks like. </a:t>
            </a:r>
          </a:p>
          <a:p>
            <a:endParaRPr lang="en-GB" baseline="0" dirty="0" smtClean="0"/>
          </a:p>
          <a:p>
            <a:r>
              <a:rPr lang="en-GB" baseline="0" dirty="0" smtClean="0"/>
              <a:t>Generally in the larger deep veins, you are going to get spontaneous flow. </a:t>
            </a:r>
            <a:r>
              <a:rPr lang="en-GB" b="1" baseline="0" dirty="0" smtClean="0"/>
              <a:t>You’re will see phasic flow, that is a change in flow with respiration</a:t>
            </a:r>
            <a:r>
              <a:rPr lang="en-GB" baseline="0" dirty="0" smtClean="0"/>
              <a:t>. You will be able to augment flow in the veins – think about their structure and low pressure. With a manual augmentation (which I will speak about  later) you are effectively reproducing the calf muscle pump in the resting patient.  </a:t>
            </a:r>
          </a:p>
          <a:p>
            <a:endParaRPr lang="en-GB" baseline="0" dirty="0" smtClean="0"/>
          </a:p>
          <a:p>
            <a:r>
              <a:rPr lang="en-GB" b="1" baseline="0" dirty="0" smtClean="0"/>
              <a:t>That’s why it’s important to have a bit of an understanding of venous flow, the type of system it is and the factors that influence its flow. </a:t>
            </a:r>
            <a:endParaRPr lang="en-GB" b="1" dirty="0"/>
          </a:p>
        </p:txBody>
      </p:sp>
      <p:sp>
        <p:nvSpPr>
          <p:cNvPr id="4" name="Slide Number Placeholder 3"/>
          <p:cNvSpPr>
            <a:spLocks noGrp="1"/>
          </p:cNvSpPr>
          <p:nvPr>
            <p:ph type="sldNum" sz="quarter" idx="10"/>
          </p:nvPr>
        </p:nvSpPr>
        <p:spPr/>
        <p:txBody>
          <a:bodyPr/>
          <a:lstStyle/>
          <a:p>
            <a:fld id="{F56338B2-9824-4A21-B797-853C1B0CC5C6}" type="slidenum">
              <a:rPr lang="en-GB" smtClean="0"/>
              <a:t>12</a:t>
            </a:fld>
            <a:endParaRPr lang="en-GB"/>
          </a:p>
        </p:txBody>
      </p:sp>
    </p:spTree>
    <p:extLst>
      <p:ext uri="{BB962C8B-B14F-4D97-AF65-F5344CB8AC3E}">
        <p14:creationId xmlns:p14="http://schemas.microsoft.com/office/powerpoint/2010/main" val="2639676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 going</a:t>
            </a:r>
            <a:r>
              <a:rPr lang="en-GB" baseline="0" dirty="0" smtClean="0"/>
              <a:t> on from flow patterns differing in relation to level..</a:t>
            </a:r>
          </a:p>
          <a:p>
            <a:endParaRPr lang="en-GB" baseline="0" dirty="0" smtClean="0"/>
          </a:p>
          <a:p>
            <a:r>
              <a:rPr lang="en-GB" baseline="0" dirty="0" smtClean="0"/>
              <a:t>Effects of respiration diminishing as you move lower down the leg. </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13</a:t>
            </a:fld>
            <a:endParaRPr lang="en-GB"/>
          </a:p>
        </p:txBody>
      </p:sp>
    </p:spTree>
    <p:extLst>
      <p:ext uri="{BB962C8B-B14F-4D97-AF65-F5344CB8AC3E}">
        <p14:creationId xmlns:p14="http://schemas.microsoft.com/office/powerpoint/2010/main" val="96599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Medium and large veins have venous valves</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14</a:t>
            </a:fld>
            <a:endParaRPr lang="en-GB"/>
          </a:p>
        </p:txBody>
      </p:sp>
    </p:spTree>
    <p:extLst>
      <p:ext uri="{BB962C8B-B14F-4D97-AF65-F5344CB8AC3E}">
        <p14:creationId xmlns:p14="http://schemas.microsoft.com/office/powerpoint/2010/main" val="3964652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superficial veins – </a:t>
            </a:r>
            <a:r>
              <a:rPr lang="en-GB" dirty="0" err="1" smtClean="0"/>
              <a:t>ie</a:t>
            </a:r>
            <a:r>
              <a:rPr lang="en-GB" dirty="0" smtClean="0"/>
              <a:t> the GSV lies within the subcutaneous tissues of the</a:t>
            </a:r>
            <a:r>
              <a:rPr lang="en-GB" baseline="0" dirty="0" smtClean="0"/>
              <a:t> leg, in the saphenous compartment which is bounded posterior ally  by the deep fascia and superficially by the saphenous fascia </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15</a:t>
            </a:fld>
            <a:endParaRPr lang="en-GB"/>
          </a:p>
        </p:txBody>
      </p:sp>
    </p:spTree>
    <p:extLst>
      <p:ext uri="{BB962C8B-B14F-4D97-AF65-F5344CB8AC3E}">
        <p14:creationId xmlns:p14="http://schemas.microsoft.com/office/powerpoint/2010/main" val="2707539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smtClean="0"/>
              <a:t>FV duplicated in 25% - bifid</a:t>
            </a:r>
          </a:p>
          <a:p>
            <a:pPr eaLnBrk="1" hangingPunct="1">
              <a:spcBef>
                <a:spcPct val="0"/>
              </a:spcBef>
            </a:pPr>
            <a:r>
              <a:rPr lang="en-GB" altLang="en-US" dirty="0" smtClean="0"/>
              <a:t>Venous system much more variable than arterial, often bifid, and termination of superficial veins is varied. PTV can be triplicate.</a:t>
            </a:r>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16</a:t>
            </a:fld>
            <a:endParaRPr lang="en-GB"/>
          </a:p>
        </p:txBody>
      </p:sp>
    </p:spTree>
    <p:extLst>
      <p:ext uri="{BB962C8B-B14F-4D97-AF65-F5344CB8AC3E}">
        <p14:creationId xmlns:p14="http://schemas.microsoft.com/office/powerpoint/2010/main" val="4011634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GB" dirty="0" smtClean="0"/>
          </a:p>
          <a:p>
            <a:pPr eaLnBrk="1" hangingPunct="1">
              <a:lnSpc>
                <a:spcPct val="80000"/>
              </a:lnSpc>
              <a:defRPr/>
            </a:pPr>
            <a:r>
              <a:rPr lang="en-GB" dirty="0" smtClean="0"/>
              <a:t>Greater Saphenous Vein</a:t>
            </a:r>
          </a:p>
          <a:p>
            <a:pPr lvl="1" eaLnBrk="1" hangingPunct="1">
              <a:lnSpc>
                <a:spcPct val="80000"/>
              </a:lnSpc>
              <a:defRPr/>
            </a:pPr>
            <a:r>
              <a:rPr lang="en-GB" dirty="0" smtClean="0"/>
              <a:t>(Long Saphenous Vein)</a:t>
            </a:r>
          </a:p>
          <a:p>
            <a:pPr lvl="1" eaLnBrk="1" hangingPunct="1">
              <a:lnSpc>
                <a:spcPct val="80000"/>
              </a:lnSpc>
              <a:defRPr/>
            </a:pPr>
            <a:endParaRPr lang="en-GB" sz="2400" dirty="0" smtClean="0"/>
          </a:p>
          <a:p>
            <a:pPr lvl="1" eaLnBrk="1" hangingPunct="1">
              <a:lnSpc>
                <a:spcPct val="80000"/>
              </a:lnSpc>
              <a:defRPr/>
            </a:pPr>
            <a:r>
              <a:rPr lang="en-GB" sz="2400" dirty="0" smtClean="0"/>
              <a:t>Origin is located in front of the medial malleolus</a:t>
            </a:r>
          </a:p>
          <a:p>
            <a:pPr lvl="1" eaLnBrk="1" hangingPunct="1">
              <a:lnSpc>
                <a:spcPct val="80000"/>
              </a:lnSpc>
              <a:defRPr/>
            </a:pPr>
            <a:endParaRPr lang="en-GB" sz="2400" dirty="0" smtClean="0"/>
          </a:p>
          <a:p>
            <a:pPr lvl="1" eaLnBrk="1" hangingPunct="1">
              <a:lnSpc>
                <a:spcPct val="80000"/>
              </a:lnSpc>
              <a:defRPr/>
            </a:pPr>
            <a:r>
              <a:rPr lang="en-GB" sz="2400" dirty="0" smtClean="0"/>
              <a:t>Runs along the medial aspect of the calf and thigh</a:t>
            </a:r>
          </a:p>
          <a:p>
            <a:pPr lvl="1" eaLnBrk="1" hangingPunct="1">
              <a:lnSpc>
                <a:spcPct val="80000"/>
              </a:lnSpc>
              <a:defRPr/>
            </a:pPr>
            <a:endParaRPr lang="en-GB" sz="2400" dirty="0" smtClean="0"/>
          </a:p>
          <a:p>
            <a:pPr lvl="1" eaLnBrk="1" hangingPunct="1">
              <a:lnSpc>
                <a:spcPct val="80000"/>
              </a:lnSpc>
              <a:defRPr/>
            </a:pPr>
            <a:r>
              <a:rPr lang="en-GB" sz="2400" dirty="0" smtClean="0"/>
              <a:t>Drains into CFV </a:t>
            </a:r>
            <a:r>
              <a:rPr lang="en-GB" sz="2400" dirty="0" err="1" smtClean="0"/>
              <a:t>approx</a:t>
            </a:r>
            <a:r>
              <a:rPr lang="en-GB" sz="2400" dirty="0" smtClean="0"/>
              <a:t> 2.5cms below the inguinal ligament at the SFJ</a:t>
            </a:r>
            <a:endParaRPr lang="en-GB" dirty="0" smtClean="0"/>
          </a:p>
          <a:p>
            <a:pPr eaLnBrk="1" hangingPunct="1">
              <a:defRPr/>
            </a:pPr>
            <a:endParaRPr lang="en-GB" dirty="0" smtClean="0"/>
          </a:p>
          <a:p>
            <a:pPr eaLnBrk="1" hangingPunct="1">
              <a:defRPr/>
            </a:pPr>
            <a:endParaRPr lang="en-GB" dirty="0" smtClean="0"/>
          </a:p>
          <a:p>
            <a:pPr eaLnBrk="1" hangingPunct="1">
              <a:defRPr/>
            </a:pPr>
            <a:r>
              <a:rPr lang="en-GB" dirty="0" smtClean="0"/>
              <a:t>Short Saphenous</a:t>
            </a:r>
          </a:p>
          <a:p>
            <a:pPr lvl="1" eaLnBrk="1" hangingPunct="1">
              <a:defRPr/>
            </a:pPr>
            <a:endParaRPr lang="en-GB" dirty="0" smtClean="0"/>
          </a:p>
          <a:p>
            <a:pPr lvl="1" eaLnBrk="1" hangingPunct="1">
              <a:defRPr/>
            </a:pPr>
            <a:r>
              <a:rPr lang="en-GB" dirty="0" smtClean="0"/>
              <a:t>Runs from the lateral malleolus to popliteal vein, between the heads of the gastrocnemius</a:t>
            </a:r>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18</a:t>
            </a:fld>
            <a:endParaRPr lang="en-GB"/>
          </a:p>
        </p:txBody>
      </p:sp>
    </p:spTree>
    <p:extLst>
      <p:ext uri="{BB962C8B-B14F-4D97-AF65-F5344CB8AC3E}">
        <p14:creationId xmlns:p14="http://schemas.microsoft.com/office/powerpoint/2010/main" val="2200942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defRPr/>
            </a:pPr>
            <a:r>
              <a:rPr lang="en-GB" sz="2000" dirty="0" smtClean="0"/>
              <a:t>6 major tributaries of the GSV at the groin</a:t>
            </a:r>
          </a:p>
          <a:p>
            <a:pPr lvl="1" eaLnBrk="1" hangingPunct="1">
              <a:lnSpc>
                <a:spcPct val="80000"/>
              </a:lnSpc>
              <a:defRPr/>
            </a:pPr>
            <a:endParaRPr lang="en-GB" sz="2000" dirty="0" smtClean="0"/>
          </a:p>
          <a:p>
            <a:pPr lvl="1" eaLnBrk="1" hangingPunct="1">
              <a:lnSpc>
                <a:spcPct val="80000"/>
              </a:lnSpc>
              <a:defRPr/>
            </a:pPr>
            <a:r>
              <a:rPr lang="en-GB" sz="2000" dirty="0" smtClean="0"/>
              <a:t>Important to have good understanding</a:t>
            </a:r>
          </a:p>
          <a:p>
            <a:pPr lvl="1" eaLnBrk="1" hangingPunct="1">
              <a:lnSpc>
                <a:spcPct val="80000"/>
              </a:lnSpc>
              <a:defRPr/>
            </a:pPr>
            <a:endParaRPr lang="en-GB" sz="2000" dirty="0" smtClean="0"/>
          </a:p>
          <a:p>
            <a:pPr lvl="1" eaLnBrk="1" hangingPunct="1">
              <a:lnSpc>
                <a:spcPct val="80000"/>
              </a:lnSpc>
              <a:defRPr/>
            </a:pPr>
            <a:r>
              <a:rPr lang="en-GB" sz="2000" b="1" dirty="0" smtClean="0"/>
              <a:t>Can be source of recurrent varicose veins</a:t>
            </a:r>
          </a:p>
          <a:p>
            <a:pPr lvl="1" eaLnBrk="1" hangingPunct="1">
              <a:lnSpc>
                <a:spcPct val="80000"/>
              </a:lnSpc>
              <a:defRPr/>
            </a:pPr>
            <a:endParaRPr lang="en-GB" sz="2000" dirty="0" smtClean="0"/>
          </a:p>
          <a:p>
            <a:pPr lvl="1" eaLnBrk="1" hangingPunct="1">
              <a:lnSpc>
                <a:spcPct val="80000"/>
              </a:lnSpc>
              <a:defRPr/>
            </a:pPr>
            <a:r>
              <a:rPr lang="en-GB" sz="2000" dirty="0" smtClean="0"/>
              <a:t>Anterior and medial tributaries can be a source of reflux when GSV is normal</a:t>
            </a:r>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19</a:t>
            </a:fld>
            <a:endParaRPr lang="en-GB"/>
          </a:p>
        </p:txBody>
      </p:sp>
    </p:spTree>
    <p:extLst>
      <p:ext uri="{BB962C8B-B14F-4D97-AF65-F5344CB8AC3E}">
        <p14:creationId xmlns:p14="http://schemas.microsoft.com/office/powerpoint/2010/main" val="85081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it’s</a:t>
            </a:r>
            <a:r>
              <a:rPr lang="en-GB" baseline="0" dirty="0" smtClean="0"/>
              <a:t> small and competent ,I don’t tend to worry too much about where it is joining – especially if it is heading high up into posterior thigh </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20</a:t>
            </a:fld>
            <a:endParaRPr lang="en-GB"/>
          </a:p>
        </p:txBody>
      </p:sp>
    </p:spTree>
    <p:extLst>
      <p:ext uri="{BB962C8B-B14F-4D97-AF65-F5344CB8AC3E}">
        <p14:creationId xmlns:p14="http://schemas.microsoft.com/office/powerpoint/2010/main" val="382522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today</a:t>
            </a:r>
            <a:r>
              <a:rPr lang="en-GB" baseline="0" dirty="0" smtClean="0"/>
              <a:t> the aim is to give you an introduction and overview of Chronic venous insufficiency </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2</a:t>
            </a:fld>
            <a:endParaRPr lang="en-GB"/>
          </a:p>
        </p:txBody>
      </p:sp>
    </p:spTree>
    <p:extLst>
      <p:ext uri="{BB962C8B-B14F-4D97-AF65-F5344CB8AC3E}">
        <p14:creationId xmlns:p14="http://schemas.microsoft.com/office/powerpoint/2010/main" val="187255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defRPr/>
            </a:pPr>
            <a:r>
              <a:rPr lang="en-GB" sz="1200" b="1" dirty="0" smtClean="0"/>
              <a:t>We’ve talked</a:t>
            </a:r>
            <a:r>
              <a:rPr lang="en-GB" sz="1200" b="1" baseline="0" dirty="0" smtClean="0"/>
              <a:t> about venous valves before but just wanted you to get a sense of their distribution. As  I’ve already discussed, they prevent the reflux of blood and if working correctly, can withstand up to 200 – 300 mmHg of back pressure</a:t>
            </a:r>
            <a:endParaRPr lang="en-GB" sz="1200" b="1" dirty="0" smtClean="0"/>
          </a:p>
          <a:p>
            <a:pPr eaLnBrk="1" hangingPunct="1">
              <a:lnSpc>
                <a:spcPct val="80000"/>
              </a:lnSpc>
              <a:defRPr/>
            </a:pPr>
            <a:endParaRPr lang="en-GB" sz="1200" b="1" dirty="0" smtClean="0"/>
          </a:p>
          <a:p>
            <a:pPr eaLnBrk="1" hangingPunct="1">
              <a:lnSpc>
                <a:spcPct val="80000"/>
              </a:lnSpc>
              <a:defRPr/>
            </a:pPr>
            <a:r>
              <a:rPr lang="en-GB" sz="1200" dirty="0" smtClean="0"/>
              <a:t>Veins contain valves to prevent the reflux of blood to the extremities</a:t>
            </a:r>
          </a:p>
          <a:p>
            <a:pPr eaLnBrk="1" hangingPunct="1">
              <a:lnSpc>
                <a:spcPct val="80000"/>
              </a:lnSpc>
              <a:defRPr/>
            </a:pPr>
            <a:r>
              <a:rPr lang="en-GB" sz="1200" dirty="0" smtClean="0"/>
              <a:t>Bicuspid</a:t>
            </a:r>
          </a:p>
          <a:p>
            <a:pPr eaLnBrk="1" hangingPunct="1">
              <a:lnSpc>
                <a:spcPct val="80000"/>
              </a:lnSpc>
              <a:defRPr/>
            </a:pPr>
            <a:r>
              <a:rPr lang="en-GB" sz="1200" dirty="0" smtClean="0"/>
              <a:t>Characteristic dilatation of the veins at the vein site</a:t>
            </a:r>
          </a:p>
          <a:p>
            <a:pPr eaLnBrk="1" hangingPunct="1">
              <a:lnSpc>
                <a:spcPct val="80000"/>
              </a:lnSpc>
              <a:defRPr/>
            </a:pPr>
            <a:r>
              <a:rPr lang="en-GB" sz="1200" b="1" dirty="0" smtClean="0"/>
              <a:t>Can withstand </a:t>
            </a:r>
            <a:r>
              <a:rPr lang="en-GB" sz="1200" b="1" dirty="0" err="1" smtClean="0"/>
              <a:t>upt</a:t>
            </a:r>
            <a:r>
              <a:rPr lang="en-GB" sz="1200" b="1" dirty="0" smtClean="0"/>
              <a:t> o 200-300mmHg of back pressure</a:t>
            </a:r>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23</a:t>
            </a:fld>
            <a:endParaRPr lang="en-GB"/>
          </a:p>
        </p:txBody>
      </p:sp>
    </p:spTree>
    <p:extLst>
      <p:ext uri="{BB962C8B-B14F-4D97-AF65-F5344CB8AC3E}">
        <p14:creationId xmlns:p14="http://schemas.microsoft.com/office/powerpoint/2010/main" val="4221769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now I’m going to discuss Chronic venous insufficiency presentation – how does it present itself and what might you see in a vascular clinic?</a:t>
            </a:r>
          </a:p>
          <a:p>
            <a:endParaRPr lang="en-GB" dirty="0" smtClean="0"/>
          </a:p>
          <a:p>
            <a:r>
              <a:rPr lang="en-GB" dirty="0" smtClean="0"/>
              <a:t>Well</a:t>
            </a:r>
            <a:r>
              <a:rPr lang="en-GB" baseline="0" dirty="0" smtClean="0"/>
              <a:t> basically some of the systems that I have talked about earlier facilitate optimum venous flow have failed to work efficiently. What can those systems be? </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24</a:t>
            </a:fld>
            <a:endParaRPr lang="en-GB"/>
          </a:p>
        </p:txBody>
      </p:sp>
    </p:spTree>
    <p:extLst>
      <p:ext uri="{BB962C8B-B14F-4D97-AF65-F5344CB8AC3E}">
        <p14:creationId xmlns:p14="http://schemas.microsoft.com/office/powerpoint/2010/main" val="2875786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one of the systems to potentially</a:t>
            </a:r>
            <a:r>
              <a:rPr lang="en-GB" baseline="0" dirty="0" smtClean="0"/>
              <a:t> fail are the valves in the veins, which under normal conditions, inhibit the backflow of blood. </a:t>
            </a:r>
            <a:r>
              <a:rPr lang="en-GB" b="1" baseline="0" dirty="0" smtClean="0"/>
              <a:t>The valves open in conjunction with the action of the muscles and in the lower limb particularly, in response to the calf muscle pump. </a:t>
            </a:r>
            <a:endParaRPr lang="en-GB" b="1" dirty="0" smtClean="0"/>
          </a:p>
          <a:p>
            <a:endParaRPr lang="en-GB" b="1" baseline="0" dirty="0" smtClean="0"/>
          </a:p>
          <a:p>
            <a:r>
              <a:rPr lang="en-GB" b="1" baseline="0" dirty="0" smtClean="0"/>
              <a:t>They can however not work properly and allow a significant column of blood to pool in the veins,</a:t>
            </a:r>
            <a:r>
              <a:rPr lang="en-GB" baseline="0" dirty="0" smtClean="0"/>
              <a:t> increasing the pressure in the distal limb and resulting in distal venous hypertension. This is thought to be one of the primary aetiologies for CVI</a:t>
            </a:r>
          </a:p>
          <a:p>
            <a:endParaRPr lang="en-GB" baseline="0" dirty="0" smtClean="0"/>
          </a:p>
        </p:txBody>
      </p:sp>
      <p:sp>
        <p:nvSpPr>
          <p:cNvPr id="4" name="Slide Number Placeholder 3"/>
          <p:cNvSpPr>
            <a:spLocks noGrp="1"/>
          </p:cNvSpPr>
          <p:nvPr>
            <p:ph type="sldNum" sz="quarter" idx="10"/>
          </p:nvPr>
        </p:nvSpPr>
        <p:spPr/>
        <p:txBody>
          <a:bodyPr/>
          <a:lstStyle/>
          <a:p>
            <a:fld id="{F56338B2-9824-4A21-B797-853C1B0CC5C6}" type="slidenum">
              <a:rPr lang="en-GB" smtClean="0"/>
              <a:t>25</a:t>
            </a:fld>
            <a:endParaRPr lang="en-GB"/>
          </a:p>
        </p:txBody>
      </p:sp>
    </p:spTree>
    <p:extLst>
      <p:ext uri="{BB962C8B-B14F-4D97-AF65-F5344CB8AC3E}">
        <p14:creationId xmlns:p14="http://schemas.microsoft.com/office/powerpoint/2010/main" val="2135762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 as a consequence to  incompetent</a:t>
            </a:r>
            <a:r>
              <a:rPr lang="en-GB" b="1" baseline="0" dirty="0" smtClean="0"/>
              <a:t> valves </a:t>
            </a:r>
            <a:r>
              <a:rPr lang="en-GB" b="1" dirty="0" smtClean="0"/>
              <a:t>or even in conjunction with, varicose veins can also produce</a:t>
            </a:r>
            <a:r>
              <a:rPr lang="en-GB" b="1" baseline="0" dirty="0" smtClean="0"/>
              <a:t> this venous flow insufficiency and venous hypertension in the distal limb </a:t>
            </a:r>
          </a:p>
          <a:p>
            <a:endParaRPr lang="en-GB" b="1" baseline="0" dirty="0" smtClean="0"/>
          </a:p>
          <a:p>
            <a:r>
              <a:rPr lang="en-GB" b="1" baseline="0" dirty="0" smtClean="0"/>
              <a:t>**These are primary varicose veins**</a:t>
            </a:r>
            <a:endParaRPr lang="en-GB" b="1" dirty="0"/>
          </a:p>
        </p:txBody>
      </p:sp>
      <p:sp>
        <p:nvSpPr>
          <p:cNvPr id="4" name="Slide Number Placeholder 3"/>
          <p:cNvSpPr>
            <a:spLocks noGrp="1"/>
          </p:cNvSpPr>
          <p:nvPr>
            <p:ph type="sldNum" sz="quarter" idx="10"/>
          </p:nvPr>
        </p:nvSpPr>
        <p:spPr/>
        <p:txBody>
          <a:bodyPr/>
          <a:lstStyle/>
          <a:p>
            <a:fld id="{F56338B2-9824-4A21-B797-853C1B0CC5C6}" type="slidenum">
              <a:rPr lang="en-GB" smtClean="0"/>
              <a:t>26</a:t>
            </a:fld>
            <a:endParaRPr lang="en-GB"/>
          </a:p>
        </p:txBody>
      </p:sp>
    </p:spTree>
    <p:extLst>
      <p:ext uri="{BB962C8B-B14F-4D97-AF65-F5344CB8AC3E}">
        <p14:creationId xmlns:p14="http://schemas.microsoft.com/office/powerpoint/2010/main" val="722900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can get secondary varicose veins where previous</a:t>
            </a:r>
            <a:r>
              <a:rPr lang="en-GB" baseline="0" dirty="0" smtClean="0"/>
              <a:t> deep vein thrombosis an important factor</a:t>
            </a:r>
          </a:p>
          <a:p>
            <a:endParaRPr lang="en-GB" baseline="0" dirty="0" smtClean="0"/>
          </a:p>
          <a:p>
            <a:r>
              <a:rPr lang="en-GB" baseline="0" dirty="0" smtClean="0"/>
              <a:t>KTS – involves capillary haemangiomas, excessive limb growth, sometimes absence of venous valves causing venous varicosities </a:t>
            </a:r>
          </a:p>
          <a:p>
            <a:endParaRPr lang="en-GB" baseline="0" dirty="0" smtClean="0"/>
          </a:p>
          <a:p>
            <a:r>
              <a:rPr lang="en-GB" baseline="0" dirty="0" smtClean="0"/>
              <a:t>Basically anything that raises intra – abdominal pressure</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27</a:t>
            </a:fld>
            <a:endParaRPr lang="en-GB"/>
          </a:p>
        </p:txBody>
      </p:sp>
    </p:spTree>
    <p:extLst>
      <p:ext uri="{BB962C8B-B14F-4D97-AF65-F5344CB8AC3E}">
        <p14:creationId xmlns:p14="http://schemas.microsoft.com/office/powerpoint/2010/main" val="199242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 wanted to touch on</a:t>
            </a:r>
            <a:r>
              <a:rPr lang="en-GB" baseline="0" dirty="0" smtClean="0"/>
              <a:t> the post thrombotic limb. People with CVI might find themselves in this position </a:t>
            </a:r>
            <a:endParaRPr lang="en-GB" dirty="0" smtClean="0"/>
          </a:p>
          <a:p>
            <a:endParaRPr lang="en-GB" dirty="0" smtClean="0"/>
          </a:p>
          <a:p>
            <a:r>
              <a:rPr lang="en-GB" dirty="0" smtClean="0"/>
              <a:t>Anticoagulation protects against pulmonary embolism </a:t>
            </a:r>
            <a:r>
              <a:rPr lang="en-GB" b="1" dirty="0" smtClean="0"/>
              <a:t>but post-thrombotic syndrome is common after DVT</a:t>
            </a:r>
          </a:p>
          <a:p>
            <a:r>
              <a:rPr lang="en-GB" dirty="0" smtClean="0"/>
              <a:t>Post-thrombotic syndrome is a chronic debilitating condition seen in about 43% of patients with DVT within two years</a:t>
            </a:r>
          </a:p>
          <a:p>
            <a:r>
              <a:rPr lang="en-GB" b="1" dirty="0" smtClean="0"/>
              <a:t>Patients present with a painful swollen heavy leg and may also have cramps, paraesthesia, and pruritus</a:t>
            </a:r>
          </a:p>
          <a:p>
            <a:endParaRPr lang="en-GB" dirty="0" smtClean="0"/>
          </a:p>
          <a:p>
            <a:r>
              <a:rPr lang="en-GB" b="1" dirty="0" smtClean="0">
                <a:effectLst/>
              </a:rPr>
              <a:t>The primary cause of PTS is when the valves and walls of </a:t>
            </a:r>
            <a:r>
              <a:rPr lang="en-GB" dirty="0" smtClean="0">
                <a:effectLst/>
              </a:rPr>
              <a:t>the veins become damaged as a result of a DVT. Prompt diagnosis and treatment of a DVT is necessary to prevent this damage from occurring, </a:t>
            </a:r>
            <a:r>
              <a:rPr lang="en-GB" b="1" dirty="0" smtClean="0">
                <a:effectLst/>
              </a:rPr>
              <a:t>as once the valves and walls of the vein are damaged, they cannot be repaired. </a:t>
            </a:r>
          </a:p>
          <a:p>
            <a:endParaRPr lang="en-GB" dirty="0" smtClean="0">
              <a:effectLst/>
            </a:endParaRPr>
          </a:p>
          <a:p>
            <a:r>
              <a:rPr lang="en-GB" dirty="0" smtClean="0">
                <a:effectLst/>
              </a:rPr>
              <a:t>Vein valves are necessary to ensure that the blood flows in an upward direction toward the heart. They are incredibly fragile and can become damaged easily. When valves are damaged, blood can flow the wrong way. This is called reflux. It causes pressure to build up in the veins in the lower part of our legs, which leads to swelling and discomfort.</a:t>
            </a:r>
          </a:p>
          <a:p>
            <a:endParaRPr lang="en-GB" dirty="0" smtClean="0">
              <a:effectLst/>
            </a:endParaRPr>
          </a:p>
          <a:p>
            <a:r>
              <a:rPr lang="en-GB" dirty="0" smtClean="0">
                <a:effectLst/>
              </a:rPr>
              <a:t>The walls of the vein can also become damaged and scarred after a DVT. </a:t>
            </a:r>
            <a:r>
              <a:rPr lang="en-GB" b="1" dirty="0" smtClean="0">
                <a:effectLst/>
              </a:rPr>
              <a:t>When we do certain physical activities, like walking, the flow of blood through our veins increases. Scarred veins do not expand as normal veins do, so when the flow of blood increases and they cannot expand, it causes a throbbing pain and swelling in the lower part of our legs.</a:t>
            </a:r>
          </a:p>
          <a:p>
            <a:r>
              <a:rPr lang="en-GB" dirty="0" smtClean="0">
                <a:effectLst/>
              </a:rPr>
              <a:t>Eventually, this can cause damage to the skin on the leg. It becomes dry around the ankles, discoloured, and itchy. It later becomes brown in colour, hard, and leathery to touch. A minor abrasion can then become a larger sore that doesn’t heal. This is called a venous ulcer.</a:t>
            </a:r>
          </a:p>
          <a:p>
            <a:endParaRPr lang="en-GB" dirty="0" smtClean="0">
              <a:effectLst/>
            </a:endParaRPr>
          </a:p>
          <a:p>
            <a:r>
              <a:rPr lang="en-GB" dirty="0" smtClean="0">
                <a:effectLst/>
              </a:rPr>
              <a:t>In incredibly severe cases, the vein can be so badly damaged that it becomes completely blocked off. No blood is able to flow through it at all. This is the most serious type of PTS</a:t>
            </a:r>
          </a:p>
          <a:p>
            <a:endParaRPr lang="en-GB" dirty="0" smtClean="0"/>
          </a:p>
          <a:p>
            <a:r>
              <a:rPr lang="en-GB" dirty="0" smtClean="0">
                <a:effectLst/>
                <a:hlinkClick r:id="rId3"/>
              </a:rPr>
              <a:t>More than one third</a:t>
            </a:r>
            <a:r>
              <a:rPr lang="en-GB" dirty="0" smtClean="0">
                <a:effectLst/>
              </a:rPr>
              <a:t> of people who have DVT then develop PTS, the symptoms of which include redness, swelling, ulcers, and chronic leg pain</a:t>
            </a:r>
            <a:r>
              <a:rPr lang="en-GB" b="1" dirty="0" smtClean="0">
                <a:effectLst/>
              </a:rPr>
              <a:t>. PTS can affect your mobility and is expensive to treat, so it’s best to take preventative measures. It is most common for a DVT to occur in the legs.</a:t>
            </a:r>
            <a:endParaRPr lang="en-GB" b="1" dirty="0" smtClean="0"/>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28</a:t>
            </a:fld>
            <a:endParaRPr lang="en-GB"/>
          </a:p>
        </p:txBody>
      </p:sp>
    </p:spTree>
    <p:extLst>
      <p:ext uri="{BB962C8B-B14F-4D97-AF65-F5344CB8AC3E}">
        <p14:creationId xmlns:p14="http://schemas.microsoft.com/office/powerpoint/2010/main" val="294908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the end result from</a:t>
            </a:r>
            <a:r>
              <a:rPr lang="en-US" b="1" baseline="0" dirty="0" smtClean="0"/>
              <a:t> skin changes can be a breakdown of the skin and ulceration </a:t>
            </a:r>
          </a:p>
          <a:p>
            <a:endParaRPr lang="en-US" baseline="0" dirty="0" smtClean="0"/>
          </a:p>
          <a:p>
            <a:pPr eaLnBrk="1" hangingPunct="1">
              <a:defRPr/>
            </a:pPr>
            <a:r>
              <a:rPr lang="en-US" dirty="0" smtClean="0"/>
              <a:t>Affects 1-2% of the population</a:t>
            </a:r>
          </a:p>
          <a:p>
            <a:pPr eaLnBrk="1" hangingPunct="1">
              <a:defRPr/>
            </a:pPr>
            <a:r>
              <a:rPr lang="en-US" dirty="0" smtClean="0"/>
              <a:t>Due to chronic venous insufficiency and distal vein hypertension</a:t>
            </a:r>
          </a:p>
          <a:p>
            <a:pPr eaLnBrk="1" hangingPunct="1">
              <a:defRPr/>
            </a:pPr>
            <a:r>
              <a:rPr lang="en-US" dirty="0" smtClean="0"/>
              <a:t>Due to primary </a:t>
            </a:r>
            <a:r>
              <a:rPr lang="en-US" dirty="0" err="1" smtClean="0"/>
              <a:t>valvular</a:t>
            </a:r>
            <a:r>
              <a:rPr lang="en-US" dirty="0" smtClean="0"/>
              <a:t> incompetence</a:t>
            </a:r>
          </a:p>
          <a:p>
            <a:pPr eaLnBrk="1" hangingPunct="1">
              <a:defRPr/>
            </a:pPr>
            <a:r>
              <a:rPr lang="en-US" dirty="0" smtClean="0"/>
              <a:t>Associated with post thrombotic syndrome</a:t>
            </a:r>
          </a:p>
          <a:p>
            <a:endParaRPr lang="en-US" dirty="0" smtClean="0"/>
          </a:p>
          <a:p>
            <a:pPr eaLnBrk="1" hangingPunct="1">
              <a:defRPr/>
            </a:pPr>
            <a:r>
              <a:rPr lang="en-US" dirty="0" smtClean="0"/>
              <a:t>40% of venous ulcers are due to superficial venous disease</a:t>
            </a:r>
          </a:p>
          <a:p>
            <a:pPr lvl="1" eaLnBrk="1" hangingPunct="1">
              <a:defRPr/>
            </a:pPr>
            <a:endParaRPr lang="en-US" dirty="0" smtClean="0"/>
          </a:p>
          <a:p>
            <a:pPr eaLnBrk="1" hangingPunct="1">
              <a:defRPr/>
            </a:pPr>
            <a:r>
              <a:rPr lang="en-US" dirty="0" smtClean="0"/>
              <a:t>Rare causes include</a:t>
            </a:r>
          </a:p>
          <a:p>
            <a:pPr lvl="2" eaLnBrk="1" hangingPunct="1">
              <a:defRPr/>
            </a:pPr>
            <a:r>
              <a:rPr lang="en-US" dirty="0" smtClean="0"/>
              <a:t>rheumatoid arthritis</a:t>
            </a:r>
          </a:p>
          <a:p>
            <a:pPr lvl="2" eaLnBrk="1" hangingPunct="1">
              <a:defRPr/>
            </a:pPr>
            <a:r>
              <a:rPr lang="en-US" dirty="0" smtClean="0"/>
              <a:t>malignancy</a:t>
            </a:r>
          </a:p>
          <a:p>
            <a:pPr lvl="2" eaLnBrk="1" hangingPunct="1">
              <a:defRPr/>
            </a:pPr>
            <a:r>
              <a:rPr lang="en-US" dirty="0" smtClean="0"/>
              <a:t>syphilis</a:t>
            </a:r>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29</a:t>
            </a:fld>
            <a:endParaRPr lang="en-GB"/>
          </a:p>
        </p:txBody>
      </p:sp>
    </p:spTree>
    <p:extLst>
      <p:ext uri="{BB962C8B-B14F-4D97-AF65-F5344CB8AC3E}">
        <p14:creationId xmlns:p14="http://schemas.microsoft.com/office/powerpoint/2010/main" val="1338419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800" dirty="0" smtClean="0"/>
              <a:t>Because of this, NICE have produced guidelines</a:t>
            </a:r>
          </a:p>
          <a:p>
            <a:pPr lvl="1"/>
            <a:endParaRPr lang="en-US" sz="3800" dirty="0" smtClean="0"/>
          </a:p>
          <a:p>
            <a:pPr lvl="1"/>
            <a:r>
              <a:rPr lang="en-US" sz="3800" dirty="0" smtClean="0"/>
              <a:t>Lower‑limb skin changes, such as pigmentation or eczema, thought to be caused by chronic venous insufficiency.</a:t>
            </a:r>
          </a:p>
          <a:p>
            <a:pPr lvl="1"/>
            <a:endParaRPr lang="en-US" sz="3800" dirty="0" smtClean="0"/>
          </a:p>
          <a:p>
            <a:pPr lvl="1"/>
            <a:r>
              <a:rPr lang="en-US" sz="3800" dirty="0" smtClean="0"/>
              <a:t>Superficial vein thrombosis (</a:t>
            </a:r>
            <a:r>
              <a:rPr lang="en-US" sz="3800" dirty="0" err="1" smtClean="0"/>
              <a:t>characterised</a:t>
            </a:r>
            <a:r>
              <a:rPr lang="en-US" sz="3800" dirty="0" smtClean="0"/>
              <a:t> by the appearance of hard, painful veins) and suspected venous incompetence.</a:t>
            </a:r>
          </a:p>
          <a:p>
            <a:pPr lvl="1"/>
            <a:endParaRPr lang="en-US" sz="3800" dirty="0" smtClean="0"/>
          </a:p>
          <a:p>
            <a:pPr lvl="1"/>
            <a:r>
              <a:rPr lang="en-US" sz="3800" dirty="0" smtClean="0"/>
              <a:t>A venous leg ulcer (a break in the skin below the knee that has not healed within 2 weeks).</a:t>
            </a:r>
          </a:p>
          <a:p>
            <a:pPr lvl="1"/>
            <a:endParaRPr lang="en-US" sz="3800" dirty="0" smtClean="0"/>
          </a:p>
          <a:p>
            <a:pPr lvl="1"/>
            <a:r>
              <a:rPr lang="en-US" sz="3800" dirty="0" smtClean="0"/>
              <a:t>A healed venous leg ulcer (recurrence prevention)</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30</a:t>
            </a:fld>
            <a:endParaRPr lang="en-GB"/>
          </a:p>
        </p:txBody>
      </p:sp>
    </p:spTree>
    <p:extLst>
      <p:ext uri="{BB962C8B-B14F-4D97-AF65-F5344CB8AC3E}">
        <p14:creationId xmlns:p14="http://schemas.microsoft.com/office/powerpoint/2010/main" val="3074794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 not going to go into the CEAP classification in too much detail, only</a:t>
            </a:r>
            <a:r>
              <a:rPr lang="en-US" b="1" baseline="0" dirty="0" smtClean="0"/>
              <a:t> to day that nowadays clinicians tend to focus on the C that is the clinical severity for classification </a:t>
            </a:r>
            <a:endParaRPr lang="en-US" b="1" dirty="0" smtClean="0"/>
          </a:p>
          <a:p>
            <a:endParaRPr lang="en-US" b="1" dirty="0" smtClean="0"/>
          </a:p>
          <a:p>
            <a:r>
              <a:rPr lang="en-US" b="1" dirty="0" smtClean="0"/>
              <a:t>SO for clinician</a:t>
            </a:r>
            <a:r>
              <a:rPr lang="en-US" b="1" baseline="0" dirty="0" smtClean="0"/>
              <a:t> with a patient coming  into the clinic with say C2 to C6, they should be keen to avoid C2 progressing to C4 or C6</a:t>
            </a:r>
            <a:endParaRPr lang="en-GB" b="1" dirty="0"/>
          </a:p>
        </p:txBody>
      </p:sp>
      <p:sp>
        <p:nvSpPr>
          <p:cNvPr id="4" name="Slide Number Placeholder 3"/>
          <p:cNvSpPr>
            <a:spLocks noGrp="1"/>
          </p:cNvSpPr>
          <p:nvPr>
            <p:ph type="sldNum" sz="quarter" idx="10"/>
          </p:nvPr>
        </p:nvSpPr>
        <p:spPr/>
        <p:txBody>
          <a:bodyPr/>
          <a:lstStyle/>
          <a:p>
            <a:fld id="{F56338B2-9824-4A21-B797-853C1B0CC5C6}" type="slidenum">
              <a:rPr lang="en-GB" smtClean="0"/>
              <a:t>31</a:t>
            </a:fld>
            <a:endParaRPr lang="en-GB"/>
          </a:p>
        </p:txBody>
      </p:sp>
    </p:spTree>
    <p:extLst>
      <p:ext uri="{BB962C8B-B14F-4D97-AF65-F5344CB8AC3E}">
        <p14:creationId xmlns:p14="http://schemas.microsoft.com/office/powerpoint/2010/main" val="428016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broadly speaking, the treatment</a:t>
            </a:r>
            <a:r>
              <a:rPr lang="en-US" baseline="0" dirty="0" smtClean="0"/>
              <a:t> options can be separated into </a:t>
            </a:r>
            <a:r>
              <a:rPr lang="en-US" b="1" baseline="0" dirty="0" smtClean="0"/>
              <a:t>conservative options or the physical treatment of venous pathology</a:t>
            </a:r>
          </a:p>
          <a:p>
            <a:endParaRPr lang="en-US" baseline="0" dirty="0" smtClean="0"/>
          </a:p>
          <a:p>
            <a:r>
              <a:rPr lang="en-US" baseline="0" dirty="0" smtClean="0"/>
              <a:t>Conservative </a:t>
            </a:r>
            <a:r>
              <a:rPr lang="en-US" b="1" baseline="0" dirty="0" smtClean="0"/>
              <a:t>can</a:t>
            </a:r>
            <a:r>
              <a:rPr lang="en-US" baseline="0" dirty="0" smtClean="0"/>
              <a:t> depend on the setting – </a:t>
            </a:r>
            <a:r>
              <a:rPr lang="en-US" baseline="0" dirty="0" err="1" smtClean="0"/>
              <a:t>ie</a:t>
            </a:r>
            <a:r>
              <a:rPr lang="en-US" baseline="0" dirty="0" smtClean="0"/>
              <a:t> in the hospital, its toes to nose and they do not routinely put them in compression (3 layer) – staff training issues</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32</a:t>
            </a:fld>
            <a:endParaRPr lang="en-GB"/>
          </a:p>
        </p:txBody>
      </p:sp>
    </p:spTree>
    <p:extLst>
      <p:ext uri="{BB962C8B-B14F-4D97-AF65-F5344CB8AC3E}">
        <p14:creationId xmlns:p14="http://schemas.microsoft.com/office/powerpoint/2010/main" val="105625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my name is  Louise </a:t>
            </a:r>
            <a:r>
              <a:rPr lang="en-GB" baseline="0" dirty="0" err="1" smtClean="0"/>
              <a:t>Fearnisde</a:t>
            </a:r>
            <a:r>
              <a:rPr lang="en-GB" baseline="0" dirty="0" smtClean="0"/>
              <a:t> and I am one of the Vascular Scientists in the vascular testing department at North Bristol Trust. I have been in the profession for almost 14 years and I performed my training in the vascular unit in Cheltenham which had a very substantial venous assessment workload and treatment. </a:t>
            </a:r>
          </a:p>
          <a:p>
            <a:endParaRPr lang="en-GB" baseline="0" dirty="0" smtClean="0"/>
          </a:p>
          <a:p>
            <a:r>
              <a:rPr lang="en-GB" baseline="0" dirty="0" smtClean="0"/>
              <a:t>Here at North Bristol, we also have a venous assessment workload in amongst a wide range of other vascular imaging scans as depicted in this diagram. </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3</a:t>
            </a:fld>
            <a:endParaRPr lang="en-GB"/>
          </a:p>
        </p:txBody>
      </p:sp>
    </p:spTree>
    <p:extLst>
      <p:ext uri="{BB962C8B-B14F-4D97-AF65-F5344CB8AC3E}">
        <p14:creationId xmlns:p14="http://schemas.microsoft.com/office/powerpoint/2010/main" val="3591068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Looking for sites /extent of reflux</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Patency – either acute occlusions</a:t>
            </a:r>
            <a:r>
              <a:rPr lang="en-US" baseline="0" dirty="0" smtClean="0"/>
              <a:t> </a:t>
            </a:r>
            <a:r>
              <a:rPr lang="en-US" baseline="0" dirty="0" err="1" smtClean="0"/>
              <a:t>ie</a:t>
            </a:r>
            <a:r>
              <a:rPr lang="en-US" baseline="0" dirty="0" smtClean="0"/>
              <a:t> thrombosis, chronic </a:t>
            </a:r>
            <a:r>
              <a:rPr lang="en-US" baseline="0" dirty="0" err="1" smtClean="0"/>
              <a:t>narrowings</a:t>
            </a:r>
            <a:r>
              <a:rPr lang="en-US" baseline="0" dirty="0" smtClean="0"/>
              <a:t> of the deep system </a:t>
            </a:r>
            <a:r>
              <a:rPr lang="en-US" baseline="0" dirty="0" err="1" smtClean="0"/>
              <a:t>ie</a:t>
            </a:r>
            <a:r>
              <a:rPr lang="en-US" baseline="0" dirty="0" smtClean="0"/>
              <a:t> </a:t>
            </a:r>
            <a:r>
              <a:rPr lang="en-US" baseline="0" dirty="0" err="1" smtClean="0"/>
              <a:t>recannalisations</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34</a:t>
            </a:fld>
            <a:endParaRPr lang="en-GB"/>
          </a:p>
        </p:txBody>
      </p:sp>
    </p:spTree>
    <p:extLst>
      <p:ext uri="{BB962C8B-B14F-4D97-AF65-F5344CB8AC3E}">
        <p14:creationId xmlns:p14="http://schemas.microsoft.com/office/powerpoint/2010/main" val="4290079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Calf compression – acting</a:t>
            </a:r>
            <a:r>
              <a:rPr lang="en-US" b="1" baseline="0" dirty="0" smtClean="0"/>
              <a:t> like the calf muscle pump with your hand</a:t>
            </a:r>
            <a:endParaRPr lang="en-GB" b="1" dirty="0"/>
          </a:p>
        </p:txBody>
      </p:sp>
      <p:sp>
        <p:nvSpPr>
          <p:cNvPr id="4" name="Slide Number Placeholder 3"/>
          <p:cNvSpPr>
            <a:spLocks noGrp="1"/>
          </p:cNvSpPr>
          <p:nvPr>
            <p:ph type="sldNum" sz="quarter" idx="10"/>
          </p:nvPr>
        </p:nvSpPr>
        <p:spPr/>
        <p:txBody>
          <a:bodyPr/>
          <a:lstStyle/>
          <a:p>
            <a:fld id="{F56338B2-9824-4A21-B797-853C1B0CC5C6}" type="slidenum">
              <a:rPr lang="en-GB" smtClean="0"/>
              <a:t>35</a:t>
            </a:fld>
            <a:endParaRPr lang="en-GB"/>
          </a:p>
        </p:txBody>
      </p:sp>
    </p:spTree>
    <p:extLst>
      <p:ext uri="{BB962C8B-B14F-4D97-AF65-F5344CB8AC3E}">
        <p14:creationId xmlns:p14="http://schemas.microsoft.com/office/powerpoint/2010/main" val="2430214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 augmentation</a:t>
            </a:r>
            <a:r>
              <a:rPr lang="en-US" baseline="0" dirty="0" smtClean="0"/>
              <a:t> should be sufficiently strong to produce a transient peak flow velocity of &gt;30 cm/s in the main superficial vein trunks so that valve </a:t>
            </a:r>
            <a:r>
              <a:rPr lang="en-US" baseline="0" dirty="0" err="1" smtClean="0"/>
              <a:t>clousre</a:t>
            </a:r>
            <a:r>
              <a:rPr lang="en-US" baseline="0" dirty="0" smtClean="0"/>
              <a:t> should be rapid on squeeze release.</a:t>
            </a:r>
          </a:p>
          <a:p>
            <a:endParaRPr lang="en-US" baseline="0" dirty="0" smtClean="0"/>
          </a:p>
          <a:p>
            <a:r>
              <a:rPr lang="en-US" baseline="0" dirty="0" smtClean="0"/>
              <a:t>Trickle or low volume flow can occur due to partially incompetent valves</a:t>
            </a:r>
          </a:p>
          <a:p>
            <a:r>
              <a:rPr lang="en-US" baseline="0" dirty="0" smtClean="0"/>
              <a:t>Incipient deep vein reflux may occur due to gross superficial vein reflux causing overload of the deep venous  system – impairing valve function</a:t>
            </a:r>
          </a:p>
          <a:p>
            <a:r>
              <a:rPr lang="en-US" baseline="0" dirty="0" smtClean="0"/>
              <a:t>Patients with infection may have high continuous flow (</a:t>
            </a:r>
            <a:r>
              <a:rPr lang="en-US" baseline="0" dirty="0" err="1" smtClean="0"/>
              <a:t>hyperaemic</a:t>
            </a:r>
            <a:r>
              <a:rPr lang="en-US" baseline="0" dirty="0" smtClean="0"/>
              <a:t> flow) meaning they are </a:t>
            </a:r>
            <a:r>
              <a:rPr lang="en-US" baseline="0" dirty="0" err="1" smtClean="0"/>
              <a:t>dififcult</a:t>
            </a:r>
            <a:r>
              <a:rPr lang="en-US" baseline="0" dirty="0" smtClean="0"/>
              <a:t> to assess</a:t>
            </a:r>
          </a:p>
          <a:p>
            <a:r>
              <a:rPr lang="en-US" baseline="0" dirty="0" smtClean="0"/>
              <a:t>Congestive heart failure causing pulsatile flow in the peripheral veins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When there is increased </a:t>
            </a:r>
            <a:r>
              <a:rPr lang="en-GB" baseline="0" dirty="0" err="1" smtClean="0"/>
              <a:t>vasocontriction</a:t>
            </a:r>
            <a:r>
              <a:rPr lang="en-GB" baseline="0" dirty="0" smtClean="0"/>
              <a:t>, </a:t>
            </a:r>
            <a:r>
              <a:rPr lang="en-GB" baseline="0" dirty="0" err="1" smtClean="0"/>
              <a:t>ie</a:t>
            </a:r>
            <a:r>
              <a:rPr lang="en-GB" baseline="0" dirty="0" smtClean="0"/>
              <a:t> conserve heat, venous flow is also markedly decreased and there may be no audible </a:t>
            </a:r>
            <a:r>
              <a:rPr lang="en-GB" baseline="0" dirty="0" err="1" smtClean="0"/>
              <a:t>doppler</a:t>
            </a:r>
            <a:r>
              <a:rPr lang="en-GB" baseline="0" dirty="0" smtClean="0"/>
              <a:t> signals over a </a:t>
            </a:r>
            <a:r>
              <a:rPr lang="en-GB" baseline="0" dirty="0" err="1" smtClean="0"/>
              <a:t>perihery</a:t>
            </a:r>
            <a:r>
              <a:rPr lang="en-GB" baseline="0" dirty="0" smtClean="0"/>
              <a:t> vein</a:t>
            </a:r>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37</a:t>
            </a:fld>
            <a:endParaRPr lang="en-GB"/>
          </a:p>
        </p:txBody>
      </p:sp>
    </p:spTree>
    <p:extLst>
      <p:ext uri="{BB962C8B-B14F-4D97-AF65-F5344CB8AC3E}">
        <p14:creationId xmlns:p14="http://schemas.microsoft.com/office/powerpoint/2010/main" val="4114156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dirty="0" smtClean="0"/>
              <a:t>Colour Doppler: </a:t>
            </a:r>
          </a:p>
          <a:p>
            <a:pPr eaLnBrk="1" hangingPunct="1">
              <a:defRPr/>
            </a:pPr>
            <a:r>
              <a:rPr lang="en-GB" dirty="0" smtClean="0"/>
              <a:t>Provides anatomical and blood flow information</a:t>
            </a:r>
          </a:p>
          <a:p>
            <a:pPr eaLnBrk="1" hangingPunct="1">
              <a:defRPr/>
            </a:pPr>
            <a:r>
              <a:rPr lang="en-GB" dirty="0" smtClean="0"/>
              <a:t>Differentiates between normal and abnormal veins</a:t>
            </a:r>
          </a:p>
          <a:p>
            <a:pPr lvl="1" eaLnBrk="1" hangingPunct="1">
              <a:defRPr/>
            </a:pPr>
            <a:r>
              <a:rPr lang="en-GB" dirty="0" smtClean="0"/>
              <a:t>patent, competent, reflux, DVT</a:t>
            </a:r>
          </a:p>
          <a:p>
            <a:pPr eaLnBrk="1" hangingPunct="1">
              <a:defRPr/>
            </a:pPr>
            <a:r>
              <a:rPr lang="en-GB" dirty="0" smtClean="0"/>
              <a:t>Detects sites of possible reflux</a:t>
            </a:r>
          </a:p>
          <a:p>
            <a:pPr eaLnBrk="1" hangingPunct="1">
              <a:defRPr/>
            </a:pPr>
            <a:r>
              <a:rPr lang="en-GB" dirty="0" smtClean="0"/>
              <a:t>Identifies other pathologies</a:t>
            </a:r>
          </a:p>
          <a:p>
            <a:pPr eaLnBrk="1" hangingPunct="1">
              <a:defRPr/>
            </a:pPr>
            <a:endParaRPr lang="en-US" dirty="0" smtClean="0"/>
          </a:p>
          <a:p>
            <a:pPr eaLnBrk="1" hangingPunct="1">
              <a:defRPr/>
            </a:pPr>
            <a:r>
              <a:rPr lang="en-US" dirty="0" smtClean="0"/>
              <a:t>PW:</a:t>
            </a:r>
          </a:p>
          <a:p>
            <a:pPr eaLnBrk="1" hangingPunct="1">
              <a:defRPr/>
            </a:pPr>
            <a:r>
              <a:rPr lang="en-GB" dirty="0" smtClean="0"/>
              <a:t>Confirms Colour findings</a:t>
            </a:r>
          </a:p>
          <a:p>
            <a:pPr eaLnBrk="1" hangingPunct="1">
              <a:defRPr/>
            </a:pPr>
            <a:endParaRPr lang="en-GB" dirty="0" smtClean="0"/>
          </a:p>
          <a:p>
            <a:pPr eaLnBrk="1" hangingPunct="1">
              <a:defRPr/>
            </a:pPr>
            <a:r>
              <a:rPr lang="en-GB" dirty="0" smtClean="0"/>
              <a:t>Enables you to quantify the degree of reflux by measuring time</a:t>
            </a:r>
          </a:p>
          <a:p>
            <a:pPr eaLnBrk="1" hangingPunct="1">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38</a:t>
            </a:fld>
            <a:endParaRPr lang="en-GB"/>
          </a:p>
        </p:txBody>
      </p:sp>
    </p:spTree>
    <p:extLst>
      <p:ext uri="{BB962C8B-B14F-4D97-AF65-F5344CB8AC3E}">
        <p14:creationId xmlns:p14="http://schemas.microsoft.com/office/powerpoint/2010/main" val="1274215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Physical inspection can provide clues as to which sites</a:t>
            </a:r>
            <a:r>
              <a:rPr lang="en-US" baseline="0" dirty="0" smtClean="0"/>
              <a:t> are involved – veins dilate – you can see them easily!</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39</a:t>
            </a:fld>
            <a:endParaRPr lang="en-GB"/>
          </a:p>
        </p:txBody>
      </p:sp>
    </p:spTree>
    <p:extLst>
      <p:ext uri="{BB962C8B-B14F-4D97-AF65-F5344CB8AC3E}">
        <p14:creationId xmlns:p14="http://schemas.microsoft.com/office/powerpoint/2010/main" val="944923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Limited</a:t>
            </a:r>
            <a:r>
              <a:rPr lang="en-US" baseline="0" dirty="0" smtClean="0"/>
              <a:t> patient preparation. </a:t>
            </a:r>
          </a:p>
          <a:p>
            <a:r>
              <a:rPr lang="en-US" baseline="0" dirty="0" smtClean="0"/>
              <a:t>I tend to like to have mine raised over the edge of a couch</a:t>
            </a:r>
          </a:p>
          <a:p>
            <a:endParaRPr lang="en-US" baseline="0" dirty="0" smtClean="0"/>
          </a:p>
          <a:p>
            <a:pPr eaLnBrk="1" hangingPunct="1">
              <a:defRPr/>
            </a:pPr>
            <a:r>
              <a:rPr lang="en-US" dirty="0" smtClean="0"/>
              <a:t>Alternatively with patient lying in reverse Trendelenburg’s position</a:t>
            </a:r>
          </a:p>
          <a:p>
            <a:pPr lvl="1" eaLnBrk="1" hangingPunct="1">
              <a:defRPr/>
            </a:pPr>
            <a:r>
              <a:rPr lang="en-US" dirty="0" smtClean="0"/>
              <a:t>supine</a:t>
            </a:r>
          </a:p>
          <a:p>
            <a:pPr lvl="1" eaLnBrk="1" hangingPunct="1">
              <a:defRPr/>
            </a:pPr>
            <a:r>
              <a:rPr lang="en-US" dirty="0" smtClean="0"/>
              <a:t>leg externally rotated and knee slightly flexed</a:t>
            </a:r>
          </a:p>
          <a:p>
            <a:pPr lvl="1" eaLnBrk="1" hangingPunct="1">
              <a:defRPr/>
            </a:pPr>
            <a:r>
              <a:rPr lang="en-US" dirty="0" smtClean="0"/>
              <a:t>tilt couch to at least 30 degrees</a:t>
            </a:r>
          </a:p>
          <a:p>
            <a:pPr lvl="2" eaLnBrk="1" hangingPunct="1">
              <a:defRPr/>
            </a:pPr>
            <a:r>
              <a:rPr lang="en-US" dirty="0" smtClean="0"/>
              <a:t>&lt;30 degrees significant detectable reflux may not be identified</a:t>
            </a:r>
          </a:p>
          <a:p>
            <a:pPr lvl="1" eaLnBrk="1" hangingPunct="1">
              <a:defRPr/>
            </a:pPr>
            <a:r>
              <a:rPr lang="en-US" dirty="0" smtClean="0"/>
              <a:t>lie patient on side with knee slightly flexed to assess popliteal vein</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40</a:t>
            </a:fld>
            <a:endParaRPr lang="en-GB"/>
          </a:p>
        </p:txBody>
      </p:sp>
    </p:spTree>
    <p:extLst>
      <p:ext uri="{BB962C8B-B14F-4D97-AF65-F5344CB8AC3E}">
        <p14:creationId xmlns:p14="http://schemas.microsoft.com/office/powerpoint/2010/main" val="3086161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t>Look at deep veins whenever performing superficial venous assessment</a:t>
            </a:r>
          </a:p>
          <a:p>
            <a:pPr lvl="1" eaLnBrk="1" hangingPunct="1">
              <a:defRPr/>
            </a:pPr>
            <a:r>
              <a:rPr lang="en-US" dirty="0" smtClean="0"/>
              <a:t>surgery contraindicated if there deep venous occlusion</a:t>
            </a:r>
          </a:p>
          <a:p>
            <a:pPr lvl="1" eaLnBrk="1" hangingPunct="1">
              <a:defRPr/>
            </a:pPr>
            <a:endParaRPr lang="en-US" dirty="0" smtClean="0"/>
          </a:p>
          <a:p>
            <a:pPr eaLnBrk="1" hangingPunct="1">
              <a:defRPr/>
            </a:pPr>
            <a:r>
              <a:rPr lang="en-GB" dirty="0" smtClean="0"/>
              <a:t>Venous disease can dramatically alter flow patterns seen in veins</a:t>
            </a:r>
          </a:p>
          <a:p>
            <a:pPr lvl="1" eaLnBrk="1" hangingPunct="1">
              <a:defRPr/>
            </a:pPr>
            <a:r>
              <a:rPr lang="en-GB" dirty="0" smtClean="0"/>
              <a:t>Valve incompetence </a:t>
            </a:r>
          </a:p>
          <a:p>
            <a:pPr lvl="2" eaLnBrk="1" hangingPunct="1">
              <a:defRPr/>
            </a:pPr>
            <a:r>
              <a:rPr lang="en-GB" dirty="0" smtClean="0"/>
              <a:t>Venous hypertension	</a:t>
            </a:r>
          </a:p>
          <a:p>
            <a:pPr lvl="1" eaLnBrk="1" hangingPunct="1">
              <a:defRPr/>
            </a:pPr>
            <a:r>
              <a:rPr lang="en-GB" dirty="0" smtClean="0"/>
              <a:t>Outflow obstruction (thrombosis)</a:t>
            </a:r>
          </a:p>
          <a:p>
            <a:pPr lvl="2" eaLnBrk="1" hangingPunct="1">
              <a:defRPr/>
            </a:pPr>
            <a:r>
              <a:rPr lang="en-GB" dirty="0" smtClean="0"/>
              <a:t>Loss of spontaneous phasic flow </a:t>
            </a:r>
          </a:p>
          <a:p>
            <a:pPr lvl="2" eaLnBrk="1" hangingPunct="1">
              <a:defRPr/>
            </a:pPr>
            <a:r>
              <a:rPr lang="en-GB" dirty="0" smtClean="0"/>
              <a:t>Change of direction</a:t>
            </a:r>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41</a:t>
            </a:fld>
            <a:endParaRPr lang="en-GB"/>
          </a:p>
        </p:txBody>
      </p:sp>
    </p:spTree>
    <p:extLst>
      <p:ext uri="{BB962C8B-B14F-4D97-AF65-F5344CB8AC3E}">
        <p14:creationId xmlns:p14="http://schemas.microsoft.com/office/powerpoint/2010/main" val="2282887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They tend to come back with a </a:t>
            </a:r>
            <a:r>
              <a:rPr lang="en-US" b="1" dirty="0" err="1" smtClean="0"/>
              <a:t>vengence</a:t>
            </a:r>
            <a:r>
              <a:rPr lang="en-US" b="1" dirty="0" smtClean="0"/>
              <a:t> in really complicated patterns</a:t>
            </a:r>
            <a:endParaRPr lang="en-GB" b="1" dirty="0"/>
          </a:p>
        </p:txBody>
      </p:sp>
      <p:sp>
        <p:nvSpPr>
          <p:cNvPr id="4" name="Slide Number Placeholder 3"/>
          <p:cNvSpPr>
            <a:spLocks noGrp="1"/>
          </p:cNvSpPr>
          <p:nvPr>
            <p:ph type="sldNum" sz="quarter" idx="10"/>
          </p:nvPr>
        </p:nvSpPr>
        <p:spPr/>
        <p:txBody>
          <a:bodyPr/>
          <a:lstStyle/>
          <a:p>
            <a:fld id="{F56338B2-9824-4A21-B797-853C1B0CC5C6}" type="slidenum">
              <a:rPr lang="en-GB" smtClean="0"/>
              <a:t>45</a:t>
            </a:fld>
            <a:endParaRPr lang="en-GB"/>
          </a:p>
        </p:txBody>
      </p:sp>
    </p:spTree>
    <p:extLst>
      <p:ext uri="{BB962C8B-B14F-4D97-AF65-F5344CB8AC3E}">
        <p14:creationId xmlns:p14="http://schemas.microsoft.com/office/powerpoint/2010/main" val="1181802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can</a:t>
            </a:r>
            <a:r>
              <a:rPr lang="en-GB" baseline="0" dirty="0" smtClean="0"/>
              <a:t> cause a great deal of </a:t>
            </a:r>
            <a:r>
              <a:rPr lang="en-GB" baseline="0" dirty="0" err="1" smtClean="0"/>
              <a:t>confusement</a:t>
            </a:r>
            <a:r>
              <a:rPr lang="en-GB" baseline="0" dirty="0" smtClean="0"/>
              <a:t> </a:t>
            </a:r>
          </a:p>
          <a:p>
            <a:endParaRPr lang="en-GB" baseline="0" dirty="0" smtClean="0"/>
          </a:p>
          <a:p>
            <a:r>
              <a:rPr lang="en-GB" baseline="0" dirty="0" smtClean="0"/>
              <a:t>Easy with arteries and the flow is going in that direction from heart/torso level to the periphery </a:t>
            </a:r>
          </a:p>
          <a:p>
            <a:endParaRPr lang="en-GB" baseline="0" dirty="0" smtClean="0"/>
          </a:p>
          <a:p>
            <a:r>
              <a:rPr lang="en-GB" baseline="0" dirty="0" smtClean="0"/>
              <a:t>Obviously in veins – it is the other way around – flow is from the extremities back to the torso </a:t>
            </a:r>
          </a:p>
          <a:p>
            <a:endParaRPr lang="en-GB" baseline="0" dirty="0" smtClean="0"/>
          </a:p>
          <a:p>
            <a:r>
              <a:rPr lang="en-GB" baseline="0" dirty="0" smtClean="0"/>
              <a:t>No universally accepted terminology, inclusion of more explicit descriptors </a:t>
            </a:r>
          </a:p>
          <a:p>
            <a:endParaRPr lang="en-GB" baseline="0" dirty="0" smtClean="0"/>
          </a:p>
          <a:p>
            <a:endParaRPr lang="en-GB" baseline="0" dirty="0" smtClean="0"/>
          </a:p>
          <a:p>
            <a:r>
              <a:rPr lang="en-GB" baseline="0" dirty="0" smtClean="0"/>
              <a:t>Best to avoid distal/ proximal unless you’re explicitly describing a relationship to a references point</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47</a:t>
            </a:fld>
            <a:endParaRPr lang="en-GB"/>
          </a:p>
        </p:txBody>
      </p:sp>
    </p:spTree>
    <p:extLst>
      <p:ext uri="{BB962C8B-B14F-4D97-AF65-F5344CB8AC3E}">
        <p14:creationId xmlns:p14="http://schemas.microsoft.com/office/powerpoint/2010/main" val="1741019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48</a:t>
            </a:fld>
            <a:endParaRPr lang="en-GB"/>
          </a:p>
        </p:txBody>
      </p:sp>
    </p:spTree>
    <p:extLst>
      <p:ext uri="{BB962C8B-B14F-4D97-AF65-F5344CB8AC3E}">
        <p14:creationId xmlns:p14="http://schemas.microsoft.com/office/powerpoint/2010/main" val="294222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So before I dive</a:t>
            </a:r>
            <a:r>
              <a:rPr lang="en-GB" sz="1200" b="0" i="0" kern="1200" baseline="0" dirty="0" smtClean="0">
                <a:solidFill>
                  <a:schemeClr val="tx1"/>
                </a:solidFill>
                <a:effectLst/>
                <a:latin typeface="+mn-lt"/>
                <a:ea typeface="+mn-ea"/>
                <a:cs typeface="+mn-cs"/>
              </a:rPr>
              <a:t> into everything venous, I thought I would take a brief moment to give an overview of the cardiovascular system and the role of the veins in that system. </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For blood flow to occur between any two points in the circulatory system, there must be an energy difference between these two points. </a:t>
            </a:r>
          </a:p>
          <a:p>
            <a:r>
              <a:rPr lang="en-GB" sz="1200" b="0" i="0" kern="1200" dirty="0" smtClean="0">
                <a:solidFill>
                  <a:schemeClr val="tx1"/>
                </a:solidFill>
                <a:effectLst/>
                <a:latin typeface="+mn-lt"/>
                <a:ea typeface="+mn-ea"/>
                <a:cs typeface="+mn-cs"/>
              </a:rPr>
              <a:t>Usually, this difference in energy levels is due to a </a:t>
            </a:r>
            <a:r>
              <a:rPr lang="en-GB" sz="1200" b="1" i="0" kern="1200" dirty="0" smtClean="0">
                <a:solidFill>
                  <a:schemeClr val="tx1"/>
                </a:solidFill>
                <a:effectLst/>
                <a:latin typeface="+mn-lt"/>
                <a:ea typeface="+mn-ea"/>
                <a:cs typeface="+mn-cs"/>
              </a:rPr>
              <a:t>blood pressure difference. </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The circulatory system generally consists of a </a:t>
            </a:r>
            <a:r>
              <a:rPr lang="en-GB" sz="1200" b="1" i="0" kern="1200" dirty="0" smtClean="0">
                <a:solidFill>
                  <a:schemeClr val="tx1"/>
                </a:solidFill>
                <a:effectLst/>
                <a:latin typeface="+mn-lt"/>
                <a:ea typeface="+mn-ea"/>
                <a:cs typeface="+mn-cs"/>
              </a:rPr>
              <a:t>high-pressure, high kinetic energy arterial reservoir </a:t>
            </a:r>
            <a:r>
              <a:rPr lang="en-GB" sz="1200" b="0" i="0" kern="1200" dirty="0" smtClean="0">
                <a:solidFill>
                  <a:schemeClr val="tx1"/>
                </a:solidFill>
                <a:effectLst/>
                <a:latin typeface="+mn-lt"/>
                <a:ea typeface="+mn-ea"/>
                <a:cs typeface="+mn-cs"/>
              </a:rPr>
              <a:t>and a </a:t>
            </a:r>
            <a:r>
              <a:rPr lang="en-GB" sz="1200" b="1" i="0" kern="1200" dirty="0" smtClean="0">
                <a:solidFill>
                  <a:schemeClr val="tx1"/>
                </a:solidFill>
                <a:effectLst/>
                <a:latin typeface="+mn-lt"/>
                <a:ea typeface="+mn-ea"/>
                <a:cs typeface="+mn-cs"/>
              </a:rPr>
              <a:t>low pressure venous reservoir</a:t>
            </a:r>
            <a:r>
              <a:rPr lang="en-GB" sz="1200" b="1" i="0" kern="1200" baseline="0" dirty="0" smtClean="0">
                <a:solidFill>
                  <a:schemeClr val="tx1"/>
                </a:solidFill>
                <a:effectLst/>
                <a:latin typeface="+mn-lt"/>
                <a:ea typeface="+mn-ea"/>
                <a:cs typeface="+mn-cs"/>
              </a:rPr>
              <a:t> connected</a:t>
            </a:r>
            <a:r>
              <a:rPr lang="en-GB" sz="1200" b="0" i="0" kern="1200" baseline="0" dirty="0" smtClean="0">
                <a:solidFill>
                  <a:schemeClr val="tx1"/>
                </a:solidFill>
                <a:effectLst/>
                <a:latin typeface="+mn-lt"/>
                <a:ea typeface="+mn-ea"/>
                <a:cs typeface="+mn-cs"/>
              </a:rPr>
              <a:t> by a system of smaller arteries and veins and by the resistance vessels of the microcirculation (which are the arterioles, capillaries and </a:t>
            </a:r>
            <a:r>
              <a:rPr lang="en-GB" sz="1200" b="0" i="0" kern="1200" baseline="0" dirty="0" err="1" smtClean="0">
                <a:solidFill>
                  <a:schemeClr val="tx1"/>
                </a:solidFill>
                <a:effectLst/>
                <a:latin typeface="+mn-lt"/>
                <a:ea typeface="+mn-ea"/>
                <a:cs typeface="+mn-cs"/>
              </a:rPr>
              <a:t>venules</a:t>
            </a:r>
            <a:r>
              <a:rPr lang="en-GB" sz="1200" b="0" i="0" kern="1200" baseline="0" dirty="0" smtClean="0">
                <a:solidFill>
                  <a:schemeClr val="tx1"/>
                </a:solidFill>
                <a:effectLst/>
                <a:latin typeface="+mn-lt"/>
                <a:ea typeface="+mn-ea"/>
                <a:cs typeface="+mn-cs"/>
              </a:rPr>
              <a:t>.</a:t>
            </a:r>
          </a:p>
          <a:p>
            <a:endParaRPr lang="en-GB" sz="1200" b="0" i="0" kern="1200" baseline="0" dirty="0" smtClean="0">
              <a:solidFill>
                <a:schemeClr val="tx1"/>
              </a:solidFill>
              <a:effectLst/>
              <a:latin typeface="+mn-lt"/>
              <a:ea typeface="+mn-ea"/>
              <a:cs typeface="+mn-cs"/>
            </a:endParaRPr>
          </a:p>
          <a:p>
            <a:r>
              <a:rPr lang="en-GB" sz="1200" b="1" i="0" kern="1200" baseline="0" dirty="0" smtClean="0">
                <a:solidFill>
                  <a:schemeClr val="tx1"/>
                </a:solidFill>
                <a:effectLst/>
                <a:latin typeface="+mn-lt"/>
                <a:ea typeface="+mn-ea"/>
                <a:cs typeface="+mn-cs"/>
              </a:rPr>
              <a:t>Pressure and energy levels decrease from the arterial to the venous ends with the largest pressure drop occurring across the small arterioles and capillaries</a:t>
            </a:r>
            <a:r>
              <a:rPr lang="en-GB" sz="1200" b="0" i="0" kern="1200" baseline="0" dirty="0" smtClean="0">
                <a:solidFill>
                  <a:schemeClr val="tx1"/>
                </a:solidFill>
                <a:effectLst/>
                <a:latin typeface="+mn-lt"/>
                <a:ea typeface="+mn-ea"/>
                <a:cs typeface="+mn-cs"/>
              </a:rPr>
              <a:t>. So why is this? For the most part, energy losses occur </a:t>
            </a:r>
            <a:r>
              <a:rPr lang="en-GB" sz="1200" b="1" i="0" kern="1200" baseline="0" dirty="0" smtClean="0">
                <a:solidFill>
                  <a:schemeClr val="tx1"/>
                </a:solidFill>
                <a:effectLst/>
                <a:latin typeface="+mn-lt"/>
                <a:ea typeface="+mn-ea"/>
                <a:cs typeface="+mn-cs"/>
              </a:rPr>
              <a:t>due to friction </a:t>
            </a:r>
            <a:r>
              <a:rPr lang="en-GB" sz="1200" b="0" i="0" kern="1200" baseline="0" dirty="0" smtClean="0">
                <a:solidFill>
                  <a:schemeClr val="tx1"/>
                </a:solidFill>
                <a:effectLst/>
                <a:latin typeface="+mn-lt"/>
                <a:ea typeface="+mn-ea"/>
                <a:cs typeface="+mn-cs"/>
              </a:rPr>
              <a:t>which is largely due to the dimensions of the vessels. In small vessels, especially the microcirculation, the layers in the middle to the lumen are close to the wall, resulting in significant resistance to flow. Explained by </a:t>
            </a:r>
            <a:r>
              <a:rPr lang="en-GB" sz="1200" b="0" i="0" kern="1200" baseline="0" dirty="0" err="1" smtClean="0">
                <a:solidFill>
                  <a:schemeClr val="tx1"/>
                </a:solidFill>
                <a:effectLst/>
                <a:latin typeface="+mn-lt"/>
                <a:ea typeface="+mn-ea"/>
                <a:cs typeface="+mn-cs"/>
              </a:rPr>
              <a:t>Poiseuilles</a:t>
            </a:r>
            <a:r>
              <a:rPr lang="en-GB" sz="1200" b="0" i="0" kern="1200" baseline="0" dirty="0" smtClean="0">
                <a:solidFill>
                  <a:schemeClr val="tx1"/>
                </a:solidFill>
                <a:effectLst/>
                <a:latin typeface="+mn-lt"/>
                <a:ea typeface="+mn-ea"/>
                <a:cs typeface="+mn-cs"/>
              </a:rPr>
              <a:t> Law which relates flow to </a:t>
            </a:r>
            <a:r>
              <a:rPr lang="en-GB" sz="1200" b="1" i="0" kern="1200" baseline="0" dirty="0" smtClean="0">
                <a:solidFill>
                  <a:schemeClr val="tx1"/>
                </a:solidFill>
                <a:effectLst/>
                <a:latin typeface="+mn-lt"/>
                <a:ea typeface="+mn-ea"/>
                <a:cs typeface="+mn-cs"/>
              </a:rPr>
              <a:t>pressure and resistance. </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The ability to provide resistance is an important role for the arterioles/ microcirculation. They are known as the </a:t>
            </a:r>
            <a:r>
              <a:rPr lang="en-GB" sz="1200" b="1" i="0" kern="1200" baseline="0" dirty="0" smtClean="0">
                <a:solidFill>
                  <a:schemeClr val="tx1"/>
                </a:solidFill>
                <a:effectLst/>
                <a:latin typeface="+mn-lt"/>
                <a:ea typeface="+mn-ea"/>
                <a:cs typeface="+mn-cs"/>
              </a:rPr>
              <a:t>gatekeepers and can alter resistance by vasodilating or vasoconstriction, this altering flow and adjusting capillary pressure</a:t>
            </a:r>
            <a:r>
              <a:rPr lang="en-GB" sz="1200" b="0" i="0" kern="1200" baseline="0" dirty="0" smtClean="0">
                <a:solidFill>
                  <a:schemeClr val="tx1"/>
                </a:solidFill>
                <a:effectLst/>
                <a:latin typeface="+mn-lt"/>
                <a:ea typeface="+mn-ea"/>
                <a:cs typeface="+mn-cs"/>
              </a:rPr>
              <a:t>. The pressure needs to drop at this level as the arterioles are directly connected to very thin blood vessels </a:t>
            </a:r>
            <a:r>
              <a:rPr lang="en-GB" sz="1200" b="1" i="0" kern="1200" baseline="0" dirty="0" smtClean="0">
                <a:solidFill>
                  <a:schemeClr val="tx1"/>
                </a:solidFill>
                <a:effectLst/>
                <a:latin typeface="+mn-lt"/>
                <a:ea typeface="+mn-ea"/>
                <a:cs typeface="+mn-cs"/>
              </a:rPr>
              <a:t>that cannot withstand a high pressure </a:t>
            </a:r>
            <a:r>
              <a:rPr lang="en-GB" sz="1200" b="0" i="0" kern="1200" baseline="0" dirty="0" smtClean="0">
                <a:solidFill>
                  <a:schemeClr val="tx1"/>
                </a:solidFill>
                <a:effectLst/>
                <a:latin typeface="+mn-lt"/>
                <a:ea typeface="+mn-ea"/>
                <a:cs typeface="+mn-cs"/>
              </a:rPr>
              <a:t>and as the blood travels through the capillaries slowly, effective exchange of nutrients and waste products takes place. The blood then flows through the </a:t>
            </a:r>
            <a:r>
              <a:rPr lang="en-GB" sz="1200" b="0" i="0" kern="1200" baseline="0" dirty="0" err="1" smtClean="0">
                <a:solidFill>
                  <a:schemeClr val="tx1"/>
                </a:solidFill>
                <a:effectLst/>
                <a:latin typeface="+mn-lt"/>
                <a:ea typeface="+mn-ea"/>
                <a:cs typeface="+mn-cs"/>
              </a:rPr>
              <a:t>venules</a:t>
            </a:r>
            <a:r>
              <a:rPr lang="en-GB" sz="1200" b="0" i="0" kern="1200" baseline="0" dirty="0" smtClean="0">
                <a:solidFill>
                  <a:schemeClr val="tx1"/>
                </a:solidFill>
                <a:effectLst/>
                <a:latin typeface="+mn-lt"/>
                <a:ea typeface="+mn-ea"/>
                <a:cs typeface="+mn-cs"/>
              </a:rPr>
              <a:t>, smaller veins and eventually into the larger veins and the vena cava. </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Pressure and flow velocity within the veins is low due to their structure and due to the movement of blood against the force of gravity </a:t>
            </a:r>
          </a:p>
          <a:p>
            <a:endParaRPr lang="en-GB" sz="1200" b="0" i="0" kern="1200" baseline="0" dirty="0" smtClean="0">
              <a:solidFill>
                <a:schemeClr val="tx1"/>
              </a:solidFill>
              <a:effectLst/>
              <a:latin typeface="+mn-lt"/>
              <a:ea typeface="+mn-ea"/>
              <a:cs typeface="+mn-cs"/>
            </a:endParaRPr>
          </a:p>
          <a:p>
            <a:endParaRPr lang="en-GB" sz="1200" b="0" i="0" kern="1200" baseline="0" dirty="0" smtClean="0">
              <a:solidFill>
                <a:schemeClr val="tx1"/>
              </a:solidFill>
              <a:effectLst/>
              <a:latin typeface="+mn-lt"/>
              <a:ea typeface="+mn-ea"/>
              <a:cs typeface="+mn-cs"/>
            </a:endParaRPr>
          </a:p>
          <a:p>
            <a:endParaRPr lang="en-GB" sz="1200" b="0" i="0" kern="1200" baseline="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 </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4</a:t>
            </a:fld>
            <a:endParaRPr lang="en-GB"/>
          </a:p>
        </p:txBody>
      </p:sp>
    </p:spTree>
    <p:extLst>
      <p:ext uri="{BB962C8B-B14F-4D97-AF65-F5344CB8AC3E}">
        <p14:creationId xmlns:p14="http://schemas.microsoft.com/office/powerpoint/2010/main" val="2440281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49</a:t>
            </a:fld>
            <a:endParaRPr lang="en-GB"/>
          </a:p>
        </p:txBody>
      </p:sp>
    </p:spTree>
    <p:extLst>
      <p:ext uri="{BB962C8B-B14F-4D97-AF65-F5344CB8AC3E}">
        <p14:creationId xmlns:p14="http://schemas.microsoft.com/office/powerpoint/2010/main" val="1896741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Even after other treatment s </a:t>
            </a:r>
            <a:r>
              <a:rPr lang="en-US" b="1" baseline="0" dirty="0" smtClean="0"/>
              <a:t> - compression should be a belt and braces long term option for CVI</a:t>
            </a:r>
            <a:endParaRPr lang="en-GB" b="1" dirty="0"/>
          </a:p>
        </p:txBody>
      </p:sp>
      <p:sp>
        <p:nvSpPr>
          <p:cNvPr id="4" name="Slide Number Placeholder 3"/>
          <p:cNvSpPr>
            <a:spLocks noGrp="1"/>
          </p:cNvSpPr>
          <p:nvPr>
            <p:ph type="sldNum" sz="quarter" idx="10"/>
          </p:nvPr>
        </p:nvSpPr>
        <p:spPr/>
        <p:txBody>
          <a:bodyPr/>
          <a:lstStyle/>
          <a:p>
            <a:fld id="{F56338B2-9824-4A21-B797-853C1B0CC5C6}" type="slidenum">
              <a:rPr lang="en-GB" smtClean="0"/>
              <a:t>51</a:t>
            </a:fld>
            <a:endParaRPr lang="en-GB"/>
          </a:p>
        </p:txBody>
      </p:sp>
    </p:spTree>
    <p:extLst>
      <p:ext uri="{BB962C8B-B14F-4D97-AF65-F5344CB8AC3E}">
        <p14:creationId xmlns:p14="http://schemas.microsoft.com/office/powerpoint/2010/main" val="2857466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GB" sz="1200" dirty="0" smtClean="0"/>
              <a:t>The connections between the superficial varicose veins and the deep veins must be tied off,  SFJ or SPJ</a:t>
            </a:r>
            <a:r>
              <a:rPr lang="en-GB" sz="1200" baseline="0" dirty="0" smtClean="0"/>
              <a:t> </a:t>
            </a:r>
            <a:r>
              <a:rPr lang="en-GB" sz="1200" dirty="0" smtClean="0"/>
              <a:t>and occasionally a perforating vein</a:t>
            </a:r>
          </a:p>
          <a:p>
            <a:pPr>
              <a:lnSpc>
                <a:spcPct val="80000"/>
              </a:lnSpc>
              <a:defRPr/>
            </a:pPr>
            <a:endParaRPr lang="en-GB" sz="1200" dirty="0" smtClean="0"/>
          </a:p>
          <a:p>
            <a:pPr>
              <a:lnSpc>
                <a:spcPct val="80000"/>
              </a:lnSpc>
              <a:defRPr/>
            </a:pPr>
            <a:r>
              <a:rPr lang="en-GB" sz="1200" dirty="0" smtClean="0"/>
              <a:t>The recurrence rate from varicose vein surgery is reduced if the GSV is stripped.</a:t>
            </a:r>
          </a:p>
          <a:p>
            <a:pPr>
              <a:lnSpc>
                <a:spcPct val="80000"/>
              </a:lnSpc>
              <a:defRPr/>
            </a:pPr>
            <a:endParaRPr lang="en-GB" sz="1200" dirty="0" smtClean="0"/>
          </a:p>
          <a:p>
            <a:pPr>
              <a:lnSpc>
                <a:spcPct val="80000"/>
              </a:lnSpc>
              <a:defRPr/>
            </a:pPr>
            <a:r>
              <a:rPr lang="en-GB" sz="1200" b="1" dirty="0" smtClean="0"/>
              <a:t>Varicose tributaries are teased out with small hooks through tiny stab incisions. </a:t>
            </a:r>
            <a:endParaRPr lang="en-US" sz="1200" b="1" dirty="0" smtClean="0"/>
          </a:p>
          <a:p>
            <a:endParaRPr lang="en-US" dirty="0" smtClean="0"/>
          </a:p>
          <a:p>
            <a:r>
              <a:rPr lang="en-US" dirty="0" err="1" smtClean="0"/>
              <a:t>Abulutions</a:t>
            </a:r>
            <a:r>
              <a:rPr lang="en-US" baseline="0" dirty="0" smtClean="0"/>
              <a:t> </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52</a:t>
            </a:fld>
            <a:endParaRPr lang="en-GB"/>
          </a:p>
        </p:txBody>
      </p:sp>
    </p:spTree>
    <p:extLst>
      <p:ext uri="{BB962C8B-B14F-4D97-AF65-F5344CB8AC3E}">
        <p14:creationId xmlns:p14="http://schemas.microsoft.com/office/powerpoint/2010/main" val="1768436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smtClean="0"/>
              <a:t>Ultrasound guided treatment of GSV and SSV</a:t>
            </a:r>
          </a:p>
          <a:p>
            <a:pPr>
              <a:defRPr/>
            </a:pPr>
            <a:endParaRPr lang="en-GB" dirty="0" smtClean="0"/>
          </a:p>
          <a:p>
            <a:pPr>
              <a:defRPr/>
            </a:pPr>
            <a:r>
              <a:rPr lang="en-GB" dirty="0" smtClean="0"/>
              <a:t>Superficial varices which are not associated with long or short saphenous vein reflux, may be injected. </a:t>
            </a:r>
          </a:p>
          <a:p>
            <a:pPr>
              <a:defRPr/>
            </a:pPr>
            <a:endParaRPr lang="en-US" dirty="0" smtClean="0"/>
          </a:p>
          <a:p>
            <a:pPr>
              <a:defRPr/>
            </a:pPr>
            <a:r>
              <a:rPr lang="en-US" dirty="0" smtClean="0"/>
              <a:t>The </a:t>
            </a:r>
            <a:r>
              <a:rPr lang="en-US" b="1" dirty="0" err="1" smtClean="0"/>
              <a:t>sclerant</a:t>
            </a:r>
            <a:r>
              <a:rPr lang="en-US" b="1" dirty="0" smtClean="0"/>
              <a:t> is just an irritating solution which is foamed up by passing it into two syringes with air –</a:t>
            </a:r>
            <a:r>
              <a:rPr lang="en-US" b="1" baseline="0" dirty="0" smtClean="0"/>
              <a:t> it is thought to create better adherence</a:t>
            </a:r>
            <a:endParaRPr lang="en-GB" b="1" dirty="0" smtClean="0"/>
          </a:p>
          <a:p>
            <a:pPr>
              <a:defRPr/>
            </a:pPr>
            <a:endParaRPr lang="en-US" b="1" dirty="0" smtClean="0"/>
          </a:p>
          <a:p>
            <a:pPr>
              <a:defRPr/>
            </a:pPr>
            <a:r>
              <a:rPr lang="en-GB" dirty="0" smtClean="0"/>
              <a:t>The foam begins to react immediately with the vein wall. </a:t>
            </a:r>
            <a:r>
              <a:rPr lang="en-GB" b="1" dirty="0" smtClean="0"/>
              <a:t>It causes inflammation within the vein and pushes out any blood in the area. The walls of the vein become sticky and eventually close off the vein. Over several weeks or months, your varicose vein will shrink and disappear. </a:t>
            </a:r>
          </a:p>
          <a:p>
            <a:pPr>
              <a:defRPr/>
            </a:pPr>
            <a:endParaRPr lang="en-GB" dirty="0" smtClean="0"/>
          </a:p>
          <a:p>
            <a:pPr>
              <a:defRPr/>
            </a:pPr>
            <a:r>
              <a:rPr lang="en-GB" dirty="0" smtClean="0"/>
              <a:t>The long term results can be disappointing.</a:t>
            </a:r>
          </a:p>
          <a:p>
            <a:pPr>
              <a:defRPr/>
            </a:pPr>
            <a:r>
              <a:rPr lang="en-GB" dirty="0" smtClean="0"/>
              <a:t>Can cause pain or even ulceration</a:t>
            </a:r>
          </a:p>
          <a:p>
            <a:pPr>
              <a:defRPr/>
            </a:pPr>
            <a:r>
              <a:rPr lang="en-GB" dirty="0" smtClean="0"/>
              <a:t>Staining of the skin over the injected vein can occur</a:t>
            </a:r>
          </a:p>
          <a:p>
            <a:pPr>
              <a:defRPr/>
            </a:pPr>
            <a:endParaRPr lang="en-GB" dirty="0" smtClean="0"/>
          </a:p>
          <a:p>
            <a:pPr>
              <a:defRPr/>
            </a:pPr>
            <a:r>
              <a:rPr lang="en-GB" dirty="0" smtClean="0"/>
              <a:t>Can be repeated</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53</a:t>
            </a:fld>
            <a:endParaRPr lang="en-GB"/>
          </a:p>
        </p:txBody>
      </p:sp>
    </p:spTree>
    <p:extLst>
      <p:ext uri="{BB962C8B-B14F-4D97-AF65-F5344CB8AC3E}">
        <p14:creationId xmlns:p14="http://schemas.microsoft.com/office/powerpoint/2010/main" val="4066581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GB" sz="1200" dirty="0" smtClean="0"/>
              <a:t>The VNUS Closure procedure uses </a:t>
            </a:r>
            <a:r>
              <a:rPr lang="en-GB" sz="1200" b="1" dirty="0" smtClean="0"/>
              <a:t>radiofrequency energy to occlude, </a:t>
            </a:r>
            <a:r>
              <a:rPr lang="en-GB" sz="1200" dirty="0" smtClean="0"/>
              <a:t>or close, the saphenous vein </a:t>
            </a:r>
          </a:p>
          <a:p>
            <a:pPr>
              <a:lnSpc>
                <a:spcPct val="80000"/>
              </a:lnSpc>
              <a:defRPr/>
            </a:pPr>
            <a:r>
              <a:rPr lang="en-GB" sz="1200" dirty="0" smtClean="0"/>
              <a:t>Minimally invasive treatment alternative to traditional vein stripping surgery. </a:t>
            </a:r>
          </a:p>
          <a:p>
            <a:pPr>
              <a:lnSpc>
                <a:spcPct val="80000"/>
              </a:lnSpc>
              <a:defRPr/>
            </a:pPr>
            <a:r>
              <a:rPr lang="en-GB" sz="1200" dirty="0" smtClean="0"/>
              <a:t>A thin catheter is inserted into the vein through a small opening, using a single needle stick. </a:t>
            </a:r>
            <a:r>
              <a:rPr lang="en-GB" sz="1200" b="1" dirty="0" smtClean="0"/>
              <a:t>With the aid of ultrasound, the catheter is appropriately placed and delivers radiofrequency (RF) energy to the vein wall, causing it to heat, collapse, and seal shut.</a:t>
            </a:r>
          </a:p>
          <a:p>
            <a:pPr>
              <a:lnSpc>
                <a:spcPct val="80000"/>
              </a:lnSpc>
              <a:defRPr/>
            </a:pPr>
            <a:r>
              <a:rPr lang="en-GB" sz="1200" dirty="0" smtClean="0"/>
              <a:t>Performed  as an outpatient hospital procedure under local anaesthesia. </a:t>
            </a:r>
          </a:p>
          <a:p>
            <a:pPr>
              <a:lnSpc>
                <a:spcPct val="80000"/>
              </a:lnSpc>
              <a:defRPr/>
            </a:pPr>
            <a:endParaRPr lang="en-US" sz="1200" dirty="0" smtClean="0"/>
          </a:p>
          <a:p>
            <a:pPr>
              <a:defRPr/>
            </a:pPr>
            <a:r>
              <a:rPr lang="en-GB" dirty="0" smtClean="0"/>
              <a:t>The principle is similar to VNUS ablation. A laser catheter is passed up the long saphenous vein (GSV) under ultrasound guidance to the </a:t>
            </a:r>
            <a:r>
              <a:rPr lang="en-GB" dirty="0" err="1" smtClean="0"/>
              <a:t>sapheno</a:t>
            </a:r>
            <a:r>
              <a:rPr lang="en-GB" dirty="0" smtClean="0"/>
              <a:t> femoral junction. </a:t>
            </a:r>
          </a:p>
          <a:p>
            <a:pPr>
              <a:defRPr/>
            </a:pPr>
            <a:endParaRPr lang="en-GB" dirty="0" smtClean="0"/>
          </a:p>
          <a:p>
            <a:pPr>
              <a:defRPr/>
            </a:pPr>
            <a:r>
              <a:rPr lang="en-GB" dirty="0" smtClean="0"/>
              <a:t>The laser is activated and </a:t>
            </a:r>
            <a:r>
              <a:rPr lang="en-GB" b="1" dirty="0" smtClean="0"/>
              <a:t>withdrawn down the GSV obliterating it by thermal ablation</a:t>
            </a:r>
            <a:endParaRPr lang="en-US" sz="1200" b="1" dirty="0" smtClean="0"/>
          </a:p>
          <a:p>
            <a:pPr>
              <a:lnSpc>
                <a:spcPct val="80000"/>
              </a:lnSpc>
              <a:defRPr/>
            </a:pPr>
            <a:endParaRPr lang="en-GB" sz="1200" dirty="0" smtClean="0"/>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54</a:t>
            </a:fld>
            <a:endParaRPr lang="en-GB"/>
          </a:p>
        </p:txBody>
      </p:sp>
    </p:spTree>
    <p:extLst>
      <p:ext uri="{BB962C8B-B14F-4D97-AF65-F5344CB8AC3E}">
        <p14:creationId xmlns:p14="http://schemas.microsoft.com/office/powerpoint/2010/main" val="908052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the Gloucestershire Leg</a:t>
            </a:r>
            <a:r>
              <a:rPr lang="en-GB" baseline="0" dirty="0" smtClean="0"/>
              <a:t> ulcer service was created in 1995, initially as a two year funded research study to evaluate the impact of a one stop service in the east of the county using the West of the county as a control.  It was set up and run by specialist leg ulcer nurses and had an easy open access referral system whereby referrals were accepted from any department and even the patient themselves. The clinic worked along side the vascular laboratory and patients would all receive a clinical assessment, an ABPI and Venous Duplex scan. </a:t>
            </a:r>
            <a:r>
              <a:rPr lang="en-GB" b="1" baseline="0" dirty="0" smtClean="0"/>
              <a:t>They looked at this data in 1998 and found that following the introduction of the leg ulcer service, ulcer healing rates at 24 weeks had increased from 29% to 68% when you compared the two sides of the counties. </a:t>
            </a:r>
          </a:p>
          <a:p>
            <a:pPr algn="l"/>
            <a:r>
              <a:rPr lang="en-GB" baseline="0" dirty="0" smtClean="0"/>
              <a:t>They are dedicated to evidence based treatment and they have been going from strength to strength ever since. </a:t>
            </a:r>
            <a:r>
              <a:rPr lang="en-GB" b="0" dirty="0" smtClean="0"/>
              <a:t/>
            </a:r>
            <a:br>
              <a:rPr lang="en-GB" b="0" dirty="0" smtClean="0"/>
            </a:br>
            <a:endParaRPr lang="en-GB"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56</a:t>
            </a:fld>
            <a:endParaRPr lang="en-GB"/>
          </a:p>
        </p:txBody>
      </p:sp>
    </p:spTree>
    <p:extLst>
      <p:ext uri="{BB962C8B-B14F-4D97-AF65-F5344CB8AC3E}">
        <p14:creationId xmlns:p14="http://schemas.microsoft.com/office/powerpoint/2010/main" val="3937408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Colin</a:t>
            </a:r>
            <a:r>
              <a:rPr lang="en-GB" baseline="0" dirty="0" smtClean="0"/>
              <a:t> Davis is the lead manager for the leg ulcer service and gave us an interesting talk about the service. What really struck me was the success that they have had with ulcer healing and recurrence rates. State results. </a:t>
            </a:r>
            <a:r>
              <a:rPr lang="en-GB" b="1" baseline="0" dirty="0" smtClean="0"/>
              <a:t>So they put this down to Proactive Management  and evidence based treatment in their one stop assessment Clinic.</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80% of ulcers are venous in nature and due to chronic venous hypertension resulting in venous stasis and oedema – this is often due to incompetent/damaged valves or calf pump failure. The one stop clinic would highlight a venous or arterial component or if fact both.  If appropriate, patients would be put in compression, either 4 layer or modified compression to reduce pressure and venous hypertension. They would  also suggest elevation and exercise.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1-2% of ulcers are due to an underlying malignancy so they might do a biopsy if there is a history of skin cancer or the ulcer has a sinister presentation.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They might offer pinch skin grafting where they use forceps to pinch and cut out small areas of the epidermis from another part of the body and transfer to ulcer site – to aid ulcer healing.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In many cases they treat the varicose veins – so treating the underlying cause of the ulcers.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They might use larvae therapy where </a:t>
            </a:r>
            <a:r>
              <a:rPr lang="en-GB" baseline="0" dirty="0" err="1" smtClean="0"/>
              <a:t>sterlie</a:t>
            </a:r>
            <a:r>
              <a:rPr lang="en-GB" baseline="0" dirty="0" smtClean="0"/>
              <a:t> </a:t>
            </a:r>
            <a:r>
              <a:rPr lang="en-GB" b="1" baseline="0" dirty="0" smtClean="0"/>
              <a:t>maggots are put on the ulcer which remove devitalised tissue – </a:t>
            </a:r>
            <a:r>
              <a:rPr lang="en-GB" b="1" baseline="0" dirty="0" err="1" smtClean="0"/>
              <a:t>effectivley</a:t>
            </a:r>
            <a:r>
              <a:rPr lang="en-GB" b="1" baseline="0" dirty="0" smtClean="0"/>
              <a:t> cleaning the ulcer.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Once healed and wearing support hosiery, patients are offered routine surveillance follow-up after 3, 6 and 12 months and then annually thereafter in a well leg clinic. </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57</a:t>
            </a:fld>
            <a:endParaRPr lang="en-GB"/>
          </a:p>
        </p:txBody>
      </p:sp>
    </p:spTree>
    <p:extLst>
      <p:ext uri="{BB962C8B-B14F-4D97-AF65-F5344CB8AC3E}">
        <p14:creationId xmlns:p14="http://schemas.microsoft.com/office/powerpoint/2010/main" val="4196087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600" b="1" dirty="0" smtClean="0"/>
              <a:t>I’ve been talking about the devastating effect of</a:t>
            </a:r>
            <a:r>
              <a:rPr lang="en-US" sz="3600" b="1" baseline="0" dirty="0" smtClean="0"/>
              <a:t> Post thrombotic syndrome and I just wanted to talk about a service here at North Bristol trust</a:t>
            </a:r>
          </a:p>
          <a:p>
            <a:pPr lvl="1"/>
            <a:endParaRPr lang="en-US" sz="3600" b="1" dirty="0" smtClean="0"/>
          </a:p>
          <a:p>
            <a:pPr lvl="1"/>
            <a:endParaRPr lang="en-US" sz="3600" dirty="0" smtClean="0"/>
          </a:p>
          <a:p>
            <a:pPr lvl="1"/>
            <a:r>
              <a:rPr lang="en-US" sz="3600" dirty="0" smtClean="0"/>
              <a:t>Spectrum of presentation</a:t>
            </a:r>
          </a:p>
          <a:p>
            <a:r>
              <a:rPr lang="en-GB" dirty="0" err="1" smtClean="0"/>
              <a:t>Phlegmasia</a:t>
            </a:r>
            <a:r>
              <a:rPr lang="en-GB" dirty="0" smtClean="0"/>
              <a:t> alba and </a:t>
            </a:r>
            <a:r>
              <a:rPr lang="en-GB" dirty="0" err="1" smtClean="0"/>
              <a:t>cerula</a:t>
            </a:r>
            <a:r>
              <a:rPr lang="en-GB" dirty="0" smtClean="0"/>
              <a:t> </a:t>
            </a:r>
            <a:r>
              <a:rPr lang="en-GB" dirty="0" err="1" smtClean="0"/>
              <a:t>dolens</a:t>
            </a:r>
            <a:endParaRPr lang="en-GB" dirty="0" smtClean="0"/>
          </a:p>
          <a:p>
            <a:r>
              <a:rPr lang="en-GB" dirty="0" smtClean="0"/>
              <a:t>Gross persistent leg swelling</a:t>
            </a:r>
          </a:p>
          <a:p>
            <a:r>
              <a:rPr lang="en-GB" dirty="0" smtClean="0"/>
              <a:t>Gross leg swelling responding to conservative treatment</a:t>
            </a:r>
          </a:p>
          <a:p>
            <a:r>
              <a:rPr lang="en-GB" dirty="0" smtClean="0"/>
              <a:t>Moderate/mild symptoms</a:t>
            </a:r>
          </a:p>
          <a:p>
            <a:r>
              <a:rPr lang="en-GB" dirty="0" smtClean="0"/>
              <a:t>No symptoms</a:t>
            </a:r>
          </a:p>
          <a:p>
            <a:pPr lvl="1"/>
            <a:endParaRPr lang="en-US" sz="2400" dirty="0" smtClean="0"/>
          </a:p>
          <a:p>
            <a:pPr lvl="1"/>
            <a:endParaRPr lang="en-US" sz="2400" dirty="0" smtClean="0"/>
          </a:p>
          <a:p>
            <a:r>
              <a:rPr lang="en-GB" sz="1200" b="0" i="0" u="none" strike="noStrike" kern="1200" baseline="0" dirty="0" smtClean="0">
                <a:solidFill>
                  <a:schemeClr val="tx1"/>
                </a:solidFill>
                <a:latin typeface="+mn-lt"/>
                <a:ea typeface="+mn-ea"/>
                <a:cs typeface="+mn-cs"/>
              </a:rPr>
              <a:t>The permissive lesion</a:t>
            </a:r>
          </a:p>
          <a:p>
            <a:r>
              <a:rPr lang="en-GB" sz="1200" b="0" i="0" u="none" strike="noStrike" kern="1200" baseline="0" dirty="0" smtClean="0">
                <a:solidFill>
                  <a:schemeClr val="tx1"/>
                </a:solidFill>
                <a:latin typeface="+mn-lt"/>
                <a:ea typeface="+mn-ea"/>
                <a:cs typeface="+mn-cs"/>
              </a:rPr>
              <a:t>•May-</a:t>
            </a:r>
            <a:r>
              <a:rPr lang="en-GB" sz="1200" b="0" i="0" u="none" strike="noStrike" kern="1200" baseline="0" dirty="0" err="1" smtClean="0">
                <a:solidFill>
                  <a:schemeClr val="tx1"/>
                </a:solidFill>
                <a:latin typeface="+mn-lt"/>
                <a:ea typeface="+mn-ea"/>
                <a:cs typeface="+mn-cs"/>
              </a:rPr>
              <a:t>Thurner</a:t>
            </a:r>
            <a:r>
              <a:rPr lang="en-GB" sz="1200" b="0" i="0" u="none" strike="noStrike" kern="1200" baseline="0" dirty="0" smtClean="0">
                <a:solidFill>
                  <a:schemeClr val="tx1"/>
                </a:solidFill>
                <a:latin typeface="+mn-lt"/>
                <a:ea typeface="+mn-ea"/>
                <a:cs typeface="+mn-cs"/>
              </a:rPr>
              <a:t>/</a:t>
            </a:r>
            <a:r>
              <a:rPr lang="en-GB" sz="1200" b="0" i="0" u="none" strike="noStrike" kern="1200" baseline="0" dirty="0" err="1" smtClean="0">
                <a:solidFill>
                  <a:schemeClr val="tx1"/>
                </a:solidFill>
                <a:latin typeface="+mn-lt"/>
                <a:ea typeface="+mn-ea"/>
                <a:cs typeface="+mn-cs"/>
              </a:rPr>
              <a:t>CockettSyndrome</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•Other compressive syndromes</a:t>
            </a:r>
          </a:p>
          <a:p>
            <a:r>
              <a:rPr lang="en-GB" sz="1200" b="0" i="0" u="none" strike="noStrike" kern="1200" baseline="0" dirty="0" smtClean="0">
                <a:solidFill>
                  <a:schemeClr val="tx1"/>
                </a:solidFill>
                <a:latin typeface="+mn-lt"/>
                <a:ea typeface="+mn-ea"/>
                <a:cs typeface="+mn-cs"/>
              </a:rPr>
              <a:t>•Diagnosed by intravascular ultrasound</a:t>
            </a:r>
          </a:p>
          <a:p>
            <a:r>
              <a:rPr lang="en-GB" sz="1200" b="0" i="0" u="none" strike="noStrike" kern="1200" baseline="0" dirty="0" smtClean="0">
                <a:solidFill>
                  <a:schemeClr val="tx1"/>
                </a:solidFill>
                <a:latin typeface="+mn-lt"/>
                <a:ea typeface="+mn-ea"/>
                <a:cs typeface="+mn-cs"/>
              </a:rPr>
              <a:t>•Require </a:t>
            </a:r>
            <a:r>
              <a:rPr lang="en-GB" sz="1200" b="0" i="0" u="none" strike="noStrike" kern="1200" baseline="0" dirty="0" err="1" smtClean="0">
                <a:solidFill>
                  <a:schemeClr val="tx1"/>
                </a:solidFill>
                <a:latin typeface="+mn-lt"/>
                <a:ea typeface="+mn-ea"/>
                <a:cs typeface="+mn-cs"/>
              </a:rPr>
              <a:t>venoplastyand</a:t>
            </a:r>
            <a:r>
              <a:rPr lang="en-GB" sz="1200" b="0" i="0" u="none" strike="noStrike" kern="1200" baseline="0" dirty="0" smtClean="0">
                <a:solidFill>
                  <a:schemeClr val="tx1"/>
                </a:solidFill>
                <a:latin typeface="+mn-lt"/>
                <a:ea typeface="+mn-ea"/>
                <a:cs typeface="+mn-cs"/>
              </a:rPr>
              <a:t> stenting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Why do iliac vein stents work? Iliac veins are major outflow tracts</a:t>
            </a:r>
            <a:endParaRPr lang="en-GB" sz="1200" b="0" i="0" u="none" strike="noStrike" kern="1200" baseline="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F56338B2-9824-4A21-B797-853C1B0CC5C6}" type="slidenum">
              <a:rPr lang="en-GB" smtClean="0"/>
              <a:t>58</a:t>
            </a:fld>
            <a:endParaRPr lang="en-GB"/>
          </a:p>
        </p:txBody>
      </p:sp>
    </p:spTree>
    <p:extLst>
      <p:ext uri="{BB962C8B-B14F-4D97-AF65-F5344CB8AC3E}">
        <p14:creationId xmlns:p14="http://schemas.microsoft.com/office/powerpoint/2010/main" val="1191942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a:t>
            </a:r>
            <a:r>
              <a:rPr lang="en-US" baseline="0" dirty="0" smtClean="0"/>
              <a:t> removal of thrombus could involved surgical </a:t>
            </a:r>
            <a:r>
              <a:rPr lang="en-US" baseline="0" dirty="0" err="1" smtClean="0"/>
              <a:t>thrombectomy</a:t>
            </a:r>
            <a:r>
              <a:rPr lang="en-US" baseline="0" dirty="0" smtClean="0"/>
              <a:t> or more systemic thrombolysis however </a:t>
            </a:r>
          </a:p>
          <a:p>
            <a:endParaRPr lang="en-US" baseline="0" dirty="0" smtClean="0"/>
          </a:p>
          <a:p>
            <a:pPr marL="171450" indent="-171450">
              <a:buFont typeface="Arial" panose="020B0604020202020204" pitchFamily="34" charset="0"/>
              <a:buChar char="•"/>
            </a:pPr>
            <a:r>
              <a:rPr lang="en-US" baseline="0" dirty="0" smtClean="0"/>
              <a:t>Catheter directed thrombolysis allows a clot dissolving drug to be placed directly into the clot though a catheter – accelerates thrombolysis – lessens overall dose and duration of </a:t>
            </a:r>
            <a:r>
              <a:rPr lang="en-US" baseline="0" dirty="0" err="1" smtClean="0"/>
              <a:t>influsion</a:t>
            </a:r>
            <a:r>
              <a:rPr lang="en-US" baseline="0" dirty="0" smtClean="0"/>
              <a:t> </a:t>
            </a:r>
          </a:p>
          <a:p>
            <a:endParaRPr lang="en-US" baseline="0" dirty="0" smtClean="0"/>
          </a:p>
          <a:p>
            <a:pPr marL="171450" indent="-171450">
              <a:buFont typeface="Arial" panose="020B0604020202020204" pitchFamily="34" charset="0"/>
              <a:buChar char="•"/>
            </a:pPr>
            <a:r>
              <a:rPr lang="en-US" baseline="0" dirty="0" err="1" smtClean="0"/>
              <a:t>Pharmaco</a:t>
            </a:r>
            <a:r>
              <a:rPr lang="en-US" baseline="0" dirty="0" smtClean="0"/>
              <a:t> mechanical </a:t>
            </a:r>
            <a:r>
              <a:rPr lang="en-US" baseline="0" dirty="0" err="1" smtClean="0"/>
              <a:t>thrombectomy</a:t>
            </a:r>
            <a:r>
              <a:rPr lang="en-US" baseline="0" dirty="0" smtClean="0"/>
              <a:t> – refers to catheter directed drug but also uses a device to macerate the thrombus to speed up removal (newer therapy)</a:t>
            </a:r>
          </a:p>
          <a:p>
            <a:endParaRPr lang="en-US" baseline="0" dirty="0" smtClean="0"/>
          </a:p>
          <a:p>
            <a:pPr marL="171450" indent="-171450">
              <a:buFont typeface="Arial" panose="020B0604020202020204" pitchFamily="34" charset="0"/>
              <a:buChar char="•"/>
            </a:pPr>
            <a:r>
              <a:rPr lang="en-US" baseline="0" dirty="0" smtClean="0"/>
              <a:t>Mechanical </a:t>
            </a:r>
            <a:r>
              <a:rPr lang="en-US" baseline="0" dirty="0" err="1" smtClean="0"/>
              <a:t>thrombectomy</a:t>
            </a:r>
            <a:r>
              <a:rPr lang="en-US" baseline="0" dirty="0" smtClean="0"/>
              <a:t> – clot physically removed – broken up and sucked out</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1" baseline="0" dirty="0" smtClean="0"/>
              <a:t>I guess which method is patient dependent and needs shared decision making</a:t>
            </a:r>
          </a:p>
          <a:p>
            <a:endParaRPr lang="en-US" baseline="0" dirty="0" smtClean="0"/>
          </a:p>
          <a:p>
            <a:endParaRPr lang="en-US" baseline="0" dirty="0" smtClean="0"/>
          </a:p>
          <a:p>
            <a:r>
              <a:rPr lang="en-GB" b="1" dirty="0" smtClean="0"/>
              <a:t>? CDT rather than </a:t>
            </a:r>
            <a:r>
              <a:rPr lang="en-GB" b="1" dirty="0" err="1" smtClean="0"/>
              <a:t>pharmacomechanical</a:t>
            </a:r>
            <a:r>
              <a:rPr lang="en-GB" b="1" dirty="0" smtClean="0"/>
              <a:t> in patients with extension of thrombus into IVC</a:t>
            </a:r>
          </a:p>
          <a:p>
            <a:endParaRPr lang="en-GB" dirty="0" smtClean="0"/>
          </a:p>
          <a:p>
            <a:r>
              <a:rPr lang="en-GB" dirty="0" smtClean="0"/>
              <a:t>No need for routine IVC filter even in cases with IVC thrombus</a:t>
            </a:r>
          </a:p>
          <a:p>
            <a:endParaRPr lang="en-GB" dirty="0" smtClean="0"/>
          </a:p>
          <a:p>
            <a:r>
              <a:rPr lang="en-GB" b="1" dirty="0" err="1" smtClean="0"/>
              <a:t>Angiojet</a:t>
            </a:r>
            <a:r>
              <a:rPr lang="en-GB" b="1" dirty="0" smtClean="0"/>
              <a:t> can be used for completion if CDT unsatisfactory – </a:t>
            </a:r>
            <a:r>
              <a:rPr lang="en-GB" b="1" dirty="0" err="1" smtClean="0"/>
              <a:t>ie</a:t>
            </a:r>
            <a:r>
              <a:rPr lang="en-GB" b="1" dirty="0" smtClean="0"/>
              <a:t> two different methods could be used to aid success</a:t>
            </a:r>
          </a:p>
          <a:p>
            <a:endParaRPr lang="en-US" baseline="0" dirty="0" smtClean="0"/>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59</a:t>
            </a:fld>
            <a:endParaRPr lang="en-GB"/>
          </a:p>
        </p:txBody>
      </p:sp>
    </p:spTree>
    <p:extLst>
      <p:ext uri="{BB962C8B-B14F-4D97-AF65-F5344CB8AC3E}">
        <p14:creationId xmlns:p14="http://schemas.microsoft.com/office/powerpoint/2010/main" val="2091947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Ie</a:t>
            </a:r>
            <a:r>
              <a:rPr lang="en-GB" dirty="0" smtClean="0"/>
              <a:t> satisfying</a:t>
            </a:r>
            <a:r>
              <a:rPr lang="en-GB" baseline="0" dirty="0" smtClean="0"/>
              <a:t> Virchow's triad for Thrombosis generation</a:t>
            </a:r>
          </a:p>
          <a:p>
            <a:endParaRPr lang="en-GB" baseline="0" dirty="0" smtClean="0"/>
          </a:p>
          <a:p>
            <a:r>
              <a:rPr lang="en-GB" baseline="0" dirty="0" smtClean="0"/>
              <a:t>May turner syndromes – may see chronic lesions as well as acute thrombus </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60</a:t>
            </a:fld>
            <a:endParaRPr lang="en-GB"/>
          </a:p>
        </p:txBody>
      </p:sp>
    </p:spTree>
    <p:extLst>
      <p:ext uri="{BB962C8B-B14F-4D97-AF65-F5344CB8AC3E}">
        <p14:creationId xmlns:p14="http://schemas.microsoft.com/office/powerpoint/2010/main" val="1062957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smtClean="0"/>
              <a:t>SO how are these pressure differences facilitated? By the different structure of the arteries and veins</a:t>
            </a:r>
          </a:p>
          <a:p>
            <a:pPr>
              <a:defRPr/>
            </a:pPr>
            <a:endParaRPr lang="en-GB" dirty="0" smtClean="0"/>
          </a:p>
          <a:p>
            <a:pPr>
              <a:defRPr/>
            </a:pPr>
            <a:r>
              <a:rPr lang="en-GB" dirty="0" smtClean="0"/>
              <a:t>The</a:t>
            </a:r>
            <a:r>
              <a:rPr lang="en-GB" baseline="0" dirty="0" smtClean="0"/>
              <a:t> flow and pressure changes are facilitated by the different structures of the arteries and veins. </a:t>
            </a:r>
          </a:p>
          <a:p>
            <a:pPr>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pressure and energy losses in the system and constantly replenished by the pumping action of the heart. Blood pressure is the pressure that the blood exerts on the wall of the blood vessels and </a:t>
            </a:r>
            <a:r>
              <a:rPr lang="en-GB" b="1" baseline="0" dirty="0" smtClean="0"/>
              <a:t>the structure of the larger arteries , </a:t>
            </a:r>
            <a:r>
              <a:rPr lang="en-GB" b="1" baseline="0" dirty="0" err="1" smtClean="0"/>
              <a:t>ie</a:t>
            </a:r>
            <a:r>
              <a:rPr lang="en-GB" b="1" baseline="0" dirty="0" smtClean="0"/>
              <a:t> thick and </a:t>
            </a:r>
            <a:r>
              <a:rPr lang="en-GB" baseline="0" dirty="0" smtClean="0"/>
              <a:t> </a:t>
            </a:r>
            <a:r>
              <a:rPr lang="en-GB" b="1" baseline="0" dirty="0" smtClean="0"/>
              <a:t>elastic, mean that they can withstand this pressure</a:t>
            </a:r>
            <a:r>
              <a:rPr lang="en-GB" baseline="0" dirty="0" smtClean="0"/>
              <a:t>.</a:t>
            </a:r>
            <a:r>
              <a:rPr lang="en-GB" sz="1200" b="0" i="0" kern="1200" dirty="0" smtClean="0">
                <a:solidFill>
                  <a:schemeClr val="tx1"/>
                </a:solidFill>
                <a:effectLst/>
                <a:latin typeface="+mn-lt"/>
                <a:ea typeface="+mn-ea"/>
                <a:cs typeface="+mn-cs"/>
              </a:rPr>
              <a:t> The elastic arteries store energy during systole and maintain blood flow during diastole</a:t>
            </a:r>
            <a:r>
              <a:rPr lang="en-GB" sz="1200" b="0" i="0" kern="1200" baseline="0" dirty="0" smtClean="0">
                <a:solidFill>
                  <a:schemeClr val="tx1"/>
                </a:solidFill>
                <a:effectLst/>
                <a:latin typeface="+mn-lt"/>
                <a:ea typeface="+mn-ea"/>
                <a:cs typeface="+mn-cs"/>
              </a:rPr>
              <a:t> (during those different phases of the heart contraction)</a:t>
            </a:r>
            <a:endParaRPr lang="en-GB" sz="1200" b="0" i="0" kern="1200" dirty="0" smtClean="0">
              <a:solidFill>
                <a:schemeClr val="tx1"/>
              </a:solidFill>
              <a:effectLst/>
              <a:latin typeface="+mn-lt"/>
              <a:ea typeface="+mn-ea"/>
              <a:cs typeface="+mn-cs"/>
            </a:endParaRPr>
          </a:p>
          <a:p>
            <a:pPr>
              <a:defRPr/>
            </a:pPr>
            <a:endParaRPr lang="en-GB" baseline="0" dirty="0" smtClean="0"/>
          </a:p>
          <a:p>
            <a:pPr>
              <a:defRPr/>
            </a:pPr>
            <a:r>
              <a:rPr lang="en-GB" baseline="0" dirty="0" smtClean="0"/>
              <a:t>As you move more to the arterioles, they have more </a:t>
            </a:r>
            <a:r>
              <a:rPr lang="en-GB" b="1" baseline="0" dirty="0" smtClean="0"/>
              <a:t>smooth muscle than elastic which means they can dilate/constrict to regulate flow. </a:t>
            </a:r>
            <a:endParaRPr lang="en-GB" b="1" dirty="0" smtClean="0"/>
          </a:p>
          <a:p>
            <a:pPr>
              <a:defRPr/>
            </a:pPr>
            <a:endParaRPr lang="en-GB" b="1" dirty="0" smtClean="0"/>
          </a:p>
          <a:p>
            <a:pPr>
              <a:defRPr/>
            </a:pPr>
            <a:endParaRPr lang="en-GB" dirty="0" smtClean="0"/>
          </a:p>
          <a:p>
            <a:pPr>
              <a:defRPr/>
            </a:pPr>
            <a:r>
              <a:rPr lang="en-GB" dirty="0" smtClean="0"/>
              <a:t>Venous system acts as a low resistance pathway for blood to return to the heart, </a:t>
            </a:r>
            <a:r>
              <a:rPr lang="en-GB" b="1" dirty="0" smtClean="0"/>
              <a:t>therefore the veins are thin walled, compressible and larger in cross</a:t>
            </a:r>
            <a:r>
              <a:rPr lang="en-GB" b="1" baseline="0" dirty="0" smtClean="0"/>
              <a:t> sectional area than the corresponding arteries. </a:t>
            </a:r>
            <a:endParaRPr lang="en-GB" b="1" dirty="0" smtClean="0"/>
          </a:p>
          <a:p>
            <a:pPr>
              <a:defRPr/>
            </a:pPr>
            <a:endParaRPr lang="en-GB" b="1" dirty="0" smtClean="0"/>
          </a:p>
          <a:p>
            <a:pPr>
              <a:defRPr/>
            </a:pPr>
            <a:r>
              <a:rPr lang="en-GB" dirty="0" smtClean="0"/>
              <a:t>Veins are</a:t>
            </a:r>
          </a:p>
          <a:p>
            <a:pPr lvl="1">
              <a:defRPr/>
            </a:pPr>
            <a:r>
              <a:rPr lang="en-GB" dirty="0" smtClean="0"/>
              <a:t>Thin walled</a:t>
            </a:r>
          </a:p>
          <a:p>
            <a:pPr lvl="1">
              <a:defRPr/>
            </a:pPr>
            <a:r>
              <a:rPr lang="en-GB" dirty="0" smtClean="0"/>
              <a:t>Compressible</a:t>
            </a:r>
          </a:p>
          <a:p>
            <a:pPr lvl="1">
              <a:defRPr/>
            </a:pPr>
            <a:r>
              <a:rPr lang="en-GB" dirty="0" smtClean="0"/>
              <a:t>Larger in cross sectional area than corresponding arteries</a:t>
            </a:r>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5</a:t>
            </a:fld>
            <a:endParaRPr lang="en-GB"/>
          </a:p>
        </p:txBody>
      </p:sp>
    </p:spTree>
    <p:extLst>
      <p:ext uri="{BB962C8B-B14F-4D97-AF65-F5344CB8AC3E}">
        <p14:creationId xmlns:p14="http://schemas.microsoft.com/office/powerpoint/2010/main" val="2448528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Chronic lesion may be due to compression</a:t>
            </a:r>
            <a:r>
              <a:rPr lang="en-US" baseline="0" dirty="0" smtClean="0"/>
              <a:t> type syndromes or a previous DVT which has left a damaged vein?</a:t>
            </a:r>
          </a:p>
          <a:p>
            <a:endParaRPr lang="en-US" baseline="0" dirty="0" smtClean="0"/>
          </a:p>
          <a:p>
            <a:r>
              <a:rPr lang="en-US" baseline="0" dirty="0" smtClean="0"/>
              <a:t>A</a:t>
            </a:r>
            <a:r>
              <a:rPr lang="en-US" b="1" baseline="0" dirty="0" smtClean="0"/>
              <a:t>t North Bristol Trust they have a large waiting list of people who are in this position – living with chronic disease and terrible symptoms of PTS – the pandemic has stopped the service but Baris one of our consultants is keen to start treating this subset of patients</a:t>
            </a:r>
            <a:endParaRPr lang="en-GB" b="1" dirty="0"/>
          </a:p>
        </p:txBody>
      </p:sp>
      <p:sp>
        <p:nvSpPr>
          <p:cNvPr id="4" name="Slide Number Placeholder 3"/>
          <p:cNvSpPr>
            <a:spLocks noGrp="1"/>
          </p:cNvSpPr>
          <p:nvPr>
            <p:ph type="sldNum" sz="quarter" idx="10"/>
          </p:nvPr>
        </p:nvSpPr>
        <p:spPr/>
        <p:txBody>
          <a:bodyPr/>
          <a:lstStyle/>
          <a:p>
            <a:fld id="{F56338B2-9824-4A21-B797-853C1B0CC5C6}" type="slidenum">
              <a:rPr lang="en-GB" smtClean="0"/>
              <a:t>61</a:t>
            </a:fld>
            <a:endParaRPr lang="en-GB"/>
          </a:p>
        </p:txBody>
      </p:sp>
    </p:spTree>
    <p:extLst>
      <p:ext uri="{BB962C8B-B14F-4D97-AF65-F5344CB8AC3E}">
        <p14:creationId xmlns:p14="http://schemas.microsoft.com/office/powerpoint/2010/main" val="778515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Ultrasound Imaging of the pelvic veins can be difficult, especially the IVC – due to bowel gas, large body habitus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CT venography and or MR venography of the pelvis</a:t>
            </a:r>
            <a:r>
              <a:rPr lang="en-US" baseline="0" dirty="0" smtClean="0"/>
              <a:t> may be required to evaluate the pelvic veins for DVT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CTV not very good at diagnosing compression!</a:t>
            </a:r>
          </a:p>
          <a:p>
            <a:endParaRPr lang="en-US" baseline="0" dirty="0" smtClean="0"/>
          </a:p>
          <a:p>
            <a:r>
              <a:rPr lang="en-US" baseline="0" dirty="0" smtClean="0"/>
              <a:t>IVUS intravascular ultrasound can measure area unlike venography. Intravascular ultrasound</a:t>
            </a:r>
          </a:p>
          <a:p>
            <a:endParaRPr lang="en-US" baseline="0" dirty="0" smtClean="0"/>
          </a:p>
          <a:p>
            <a:endParaRPr lang="en-US" baseline="0" dirty="0" smtClean="0"/>
          </a:p>
          <a:p>
            <a:r>
              <a:rPr lang="en-US" baseline="0" dirty="0" smtClean="0"/>
              <a:t>80% of patient with </a:t>
            </a:r>
            <a:r>
              <a:rPr lang="en-US" baseline="0" dirty="0" err="1" smtClean="0"/>
              <a:t>iliofemoral</a:t>
            </a:r>
            <a:r>
              <a:rPr lang="en-US" baseline="0" dirty="0" smtClean="0"/>
              <a:t> DVT have underlying venous stenosis proximally such as May- </a:t>
            </a:r>
            <a:r>
              <a:rPr lang="en-US" baseline="0" dirty="0" err="1" smtClean="0"/>
              <a:t>Thurner</a:t>
            </a:r>
            <a:r>
              <a:rPr lang="en-US" baseline="0" dirty="0" smtClean="0"/>
              <a:t> syndrome</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62</a:t>
            </a:fld>
            <a:endParaRPr lang="en-GB"/>
          </a:p>
        </p:txBody>
      </p:sp>
    </p:spTree>
    <p:extLst>
      <p:ext uri="{BB962C8B-B14F-4D97-AF65-F5344CB8AC3E}">
        <p14:creationId xmlns:p14="http://schemas.microsoft.com/office/powerpoint/2010/main" val="121114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Can be challenging to scan iliac stents – </a:t>
            </a:r>
            <a:r>
              <a:rPr lang="en-GB" dirty="0" err="1" smtClean="0"/>
              <a:t>ie</a:t>
            </a:r>
            <a:r>
              <a:rPr lang="en-GB" dirty="0" smtClean="0"/>
              <a:t> lower flow – areas where you can’t get good colour filling may be due to thrombus build up but also may be due to poor</a:t>
            </a:r>
            <a:r>
              <a:rPr lang="en-GB" baseline="0" dirty="0" smtClean="0"/>
              <a:t> colour representation with abdominal probe – good heel toe technique and optimisation of the image </a:t>
            </a:r>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63</a:t>
            </a:fld>
            <a:endParaRPr lang="en-GB"/>
          </a:p>
        </p:txBody>
      </p:sp>
    </p:spTree>
    <p:extLst>
      <p:ext uri="{BB962C8B-B14F-4D97-AF65-F5344CB8AC3E}">
        <p14:creationId xmlns:p14="http://schemas.microsoft.com/office/powerpoint/2010/main" val="4255728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b="0" i="0" kern="1200" dirty="0" smtClean="0">
              <a:solidFill>
                <a:schemeClr val="tx1"/>
              </a:solidFill>
              <a:effectLst/>
              <a:latin typeface="+mn-lt"/>
              <a:ea typeface="+mn-ea"/>
              <a:cs typeface="+mn-cs"/>
            </a:endParaRPr>
          </a:p>
          <a:p>
            <a:pPr fontAlgn="base"/>
            <a:r>
              <a:rPr lang="en-GB" sz="1200" b="0" i="0" kern="1200" dirty="0" smtClean="0">
                <a:solidFill>
                  <a:schemeClr val="tx1"/>
                </a:solidFill>
                <a:effectLst/>
                <a:latin typeface="+mn-lt"/>
                <a:ea typeface="+mn-ea"/>
                <a:cs typeface="+mn-cs"/>
              </a:rPr>
              <a:t>So</a:t>
            </a:r>
            <a:r>
              <a:rPr lang="en-GB" sz="1200" b="0" i="0" kern="1200" baseline="0" dirty="0" smtClean="0">
                <a:solidFill>
                  <a:schemeClr val="tx1"/>
                </a:solidFill>
                <a:effectLst/>
                <a:latin typeface="+mn-lt"/>
                <a:ea typeface="+mn-ea"/>
                <a:cs typeface="+mn-cs"/>
              </a:rPr>
              <a:t> this chart just gives you an indication of how much blood is stored in the different vessels of the body. In fact around 60% of the total blood volume is found in the veins. </a:t>
            </a:r>
            <a:r>
              <a:rPr lang="en-GB" sz="1200" b="1" i="0" kern="1200" baseline="0" dirty="0" smtClean="0">
                <a:solidFill>
                  <a:schemeClr val="tx1"/>
                </a:solidFill>
                <a:effectLst/>
                <a:latin typeface="+mn-lt"/>
                <a:ea typeface="+mn-ea"/>
                <a:cs typeface="+mn-cs"/>
              </a:rPr>
              <a:t>This is because of the low pressure and their distend able walls, acting as a reservoir. </a:t>
            </a:r>
            <a:endParaRPr lang="en-GB" sz="1200" b="1" i="0" kern="1200" dirty="0" smtClean="0">
              <a:solidFill>
                <a:schemeClr val="tx1"/>
              </a:solidFill>
              <a:effectLst/>
              <a:latin typeface="+mn-lt"/>
              <a:ea typeface="+mn-ea"/>
              <a:cs typeface="+mn-cs"/>
            </a:endParaRPr>
          </a:p>
          <a:p>
            <a:pPr fontAlgn="base"/>
            <a:r>
              <a:rPr lang="en-GB" sz="1200" b="1" i="0" kern="1200" dirty="0" smtClean="0">
                <a:solidFill>
                  <a:schemeClr val="tx1"/>
                </a:solidFill>
                <a:effectLst/>
                <a:latin typeface="+mn-lt"/>
                <a:ea typeface="+mn-ea"/>
                <a:cs typeface="+mn-cs"/>
              </a:rPr>
              <a:t>It has an important role in cardiac output </a:t>
            </a:r>
            <a:r>
              <a:rPr lang="en-GB" sz="1200" b="0" i="0" kern="1200" dirty="0" smtClean="0">
                <a:solidFill>
                  <a:schemeClr val="tx1"/>
                </a:solidFill>
                <a:effectLst/>
                <a:latin typeface="+mn-lt"/>
                <a:ea typeface="+mn-ea"/>
                <a:cs typeface="+mn-cs"/>
              </a:rPr>
              <a:t>as </a:t>
            </a:r>
            <a:r>
              <a:rPr lang="en-GB" sz="1200" b="0" i="0" kern="1200" baseline="0" dirty="0" smtClean="0">
                <a:solidFill>
                  <a:schemeClr val="tx1"/>
                </a:solidFill>
                <a:effectLst/>
                <a:latin typeface="+mn-lt"/>
                <a:ea typeface="+mn-ea"/>
                <a:cs typeface="+mn-cs"/>
              </a:rPr>
              <a:t> essentially you need the blood volume to flow back to the right atrium to be pumped out again. </a:t>
            </a:r>
          </a:p>
          <a:p>
            <a:pPr fontAlgn="base"/>
            <a:endParaRPr lang="en-GB" sz="1200" b="0" i="0" kern="1200" baseline="0" dirty="0" smtClean="0">
              <a:solidFill>
                <a:schemeClr val="tx1"/>
              </a:solidFill>
              <a:effectLst/>
              <a:latin typeface="+mn-lt"/>
              <a:ea typeface="+mn-ea"/>
              <a:cs typeface="+mn-cs"/>
            </a:endParaRPr>
          </a:p>
          <a:p>
            <a:pPr fontAlgn="base"/>
            <a:r>
              <a:rPr lang="en-GB" sz="1200" b="0" i="0" kern="1200" baseline="0" dirty="0" smtClean="0">
                <a:solidFill>
                  <a:schemeClr val="tx1"/>
                </a:solidFill>
                <a:effectLst/>
                <a:latin typeface="+mn-lt"/>
                <a:ea typeface="+mn-ea"/>
                <a:cs typeface="+mn-cs"/>
              </a:rPr>
              <a:t>So the veins need to return blood to the heart from the periphery and to serve as a capacitance to maintain filling of the heart. SO they are important as serving as a reservoir that can easily </a:t>
            </a:r>
            <a:r>
              <a:rPr lang="en-GB" sz="1200" b="1" i="0" kern="1200" baseline="0" dirty="0" smtClean="0">
                <a:solidFill>
                  <a:schemeClr val="tx1"/>
                </a:solidFill>
                <a:effectLst/>
                <a:latin typeface="+mn-lt"/>
                <a:ea typeface="+mn-ea"/>
                <a:cs typeface="+mn-cs"/>
              </a:rPr>
              <a:t>and immediately change volume in it to maintain filling pressure in the right heart. </a:t>
            </a:r>
            <a:endParaRPr lang="en-GB" sz="1200" b="1" i="0" kern="1200" dirty="0" smtClean="0">
              <a:solidFill>
                <a:schemeClr val="tx1"/>
              </a:solidFill>
              <a:effectLst/>
              <a:latin typeface="+mn-lt"/>
              <a:ea typeface="+mn-ea"/>
              <a:cs typeface="+mn-cs"/>
            </a:endParaRPr>
          </a:p>
          <a:p>
            <a:pPr fontAlgn="base"/>
            <a:endParaRPr lang="en-GB" sz="1200" b="0" i="0" kern="1200" dirty="0" smtClean="0">
              <a:solidFill>
                <a:schemeClr val="tx1"/>
              </a:solidFill>
              <a:effectLst/>
              <a:latin typeface="+mn-lt"/>
              <a:ea typeface="+mn-ea"/>
              <a:cs typeface="+mn-cs"/>
            </a:endParaRPr>
          </a:p>
          <a:p>
            <a:pPr fontAlgn="base"/>
            <a:endParaRPr lang="en-GB" sz="1200" b="0" i="0" kern="1200" dirty="0" smtClean="0">
              <a:solidFill>
                <a:schemeClr val="tx1"/>
              </a:solidFill>
              <a:effectLst/>
              <a:latin typeface="+mn-lt"/>
              <a:ea typeface="+mn-ea"/>
              <a:cs typeface="+mn-cs"/>
            </a:endParaRPr>
          </a:p>
          <a:p>
            <a:pPr fontAlgn="base"/>
            <a:endParaRPr lang="en-GB" sz="1200" b="0" i="0" kern="1200" dirty="0" smtClean="0">
              <a:solidFill>
                <a:schemeClr val="tx1"/>
              </a:solidFill>
              <a:effectLst/>
              <a:latin typeface="+mn-lt"/>
              <a:ea typeface="+mn-ea"/>
              <a:cs typeface="+mn-cs"/>
            </a:endParaRPr>
          </a:p>
          <a:p>
            <a:pPr fontAlgn="base"/>
            <a:endParaRPr lang="en-GB" sz="1200" b="0" i="0" kern="1200" dirty="0" smtClean="0">
              <a:solidFill>
                <a:schemeClr val="tx1"/>
              </a:solidFill>
              <a:effectLst/>
              <a:latin typeface="+mn-lt"/>
              <a:ea typeface="+mn-ea"/>
              <a:cs typeface="+mn-cs"/>
            </a:endParaRPr>
          </a:p>
          <a:p>
            <a:pPr fontAlgn="base"/>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6338B2-9824-4A21-B797-853C1B0CC5C6}" type="slidenum">
              <a:rPr lang="en-GB" smtClean="0"/>
              <a:t>6</a:t>
            </a:fld>
            <a:endParaRPr lang="en-GB"/>
          </a:p>
        </p:txBody>
      </p:sp>
    </p:spTree>
    <p:extLst>
      <p:ext uri="{BB962C8B-B14F-4D97-AF65-F5344CB8AC3E}">
        <p14:creationId xmlns:p14="http://schemas.microsoft.com/office/powerpoint/2010/main" val="181118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To get a grasp of assessing venous flow and competency of flow, we have</a:t>
            </a:r>
            <a:r>
              <a:rPr lang="en-GB" b="1" baseline="0" dirty="0" smtClean="0"/>
              <a:t> to have an understanding of Venous </a:t>
            </a:r>
            <a:r>
              <a:rPr lang="en-GB" b="1" baseline="0" dirty="0" err="1" smtClean="0"/>
              <a:t>haemodynamics</a:t>
            </a:r>
            <a:r>
              <a:rPr lang="en-GB" b="1" baseline="0" dirty="0" smtClean="0"/>
              <a:t> in the circulatory system. </a:t>
            </a:r>
          </a:p>
          <a:p>
            <a:endParaRPr lang="en-GB" b="1" baseline="0" dirty="0" smtClean="0"/>
          </a:p>
          <a:p>
            <a:r>
              <a:rPr lang="en-GB" b="1" baseline="0" dirty="0" smtClean="0"/>
              <a:t>In order for the blood to be returned to the heart, there must be some force pushing blood through the venous circulation </a:t>
            </a:r>
          </a:p>
          <a:p>
            <a:endParaRPr lang="en-GB" baseline="0" dirty="0" smtClean="0"/>
          </a:p>
          <a:p>
            <a:pPr>
              <a:lnSpc>
                <a:spcPct val="90000"/>
              </a:lnSpc>
              <a:defRPr/>
            </a:pPr>
            <a:endParaRPr lang="en-GB" sz="1200" dirty="0" smtClean="0"/>
          </a:p>
          <a:p>
            <a:pPr>
              <a:lnSpc>
                <a:spcPct val="90000"/>
              </a:lnSpc>
              <a:defRPr/>
            </a:pPr>
            <a:r>
              <a:rPr lang="en-GB" sz="1200" dirty="0" smtClean="0"/>
              <a:t>This force not a single entity but like the arteries depends on the interaction of a number of factors.</a:t>
            </a:r>
            <a:r>
              <a:rPr lang="en-GB" sz="1200" baseline="0" dirty="0" smtClean="0"/>
              <a:t> The main ones being;</a:t>
            </a:r>
            <a:endParaRPr lang="en-GB" sz="1200" dirty="0" smtClean="0"/>
          </a:p>
          <a:p>
            <a:endParaRPr lang="en-GB" dirty="0" smtClean="0"/>
          </a:p>
          <a:p>
            <a:pPr lvl="1">
              <a:defRPr/>
            </a:pPr>
            <a:r>
              <a:rPr lang="en-GB" dirty="0" smtClean="0"/>
              <a:t>Respiration</a:t>
            </a:r>
          </a:p>
          <a:p>
            <a:pPr lvl="1">
              <a:defRPr/>
            </a:pPr>
            <a:r>
              <a:rPr lang="en-GB" dirty="0" smtClean="0"/>
              <a:t>Muscle activity</a:t>
            </a:r>
          </a:p>
          <a:p>
            <a:pPr lvl="1">
              <a:defRPr/>
            </a:pPr>
            <a:r>
              <a:rPr lang="en-GB" dirty="0" smtClean="0"/>
              <a:t>The cardiac cycle</a:t>
            </a:r>
          </a:p>
          <a:p>
            <a:pPr lvl="1">
              <a:defRPr/>
            </a:pPr>
            <a:r>
              <a:rPr lang="en-GB" dirty="0" smtClean="0"/>
              <a:t>Changes in posture</a:t>
            </a:r>
          </a:p>
          <a:p>
            <a:endParaRPr lang="en-GB" dirty="0" smtClean="0"/>
          </a:p>
          <a:p>
            <a:r>
              <a:rPr lang="en-GB" baseline="0" dirty="0" smtClean="0"/>
              <a:t>This force not a single entity but like the arteries depends on the interaction of a number of factors</a:t>
            </a:r>
          </a:p>
          <a:p>
            <a:endParaRPr lang="en-GB" baseline="0" dirty="0" smtClean="0"/>
          </a:p>
          <a:p>
            <a:pPr marL="171450" indent="-171450">
              <a:buFont typeface="Arial" panose="020B0604020202020204" pitchFamily="34" charset="0"/>
              <a:buChar char="•"/>
            </a:pPr>
            <a:r>
              <a:rPr lang="en-GB" baseline="0" dirty="0" smtClean="0"/>
              <a:t>The pressure difference between the arterial and venous systems results in a gradient of </a:t>
            </a:r>
            <a:r>
              <a:rPr lang="en-GB" b="1" baseline="0" dirty="0" smtClean="0"/>
              <a:t>12-20 mmHg to propel blood from the distal </a:t>
            </a:r>
            <a:r>
              <a:rPr lang="en-GB" b="1" baseline="0" dirty="0" err="1" smtClean="0"/>
              <a:t>venules</a:t>
            </a:r>
            <a:r>
              <a:rPr lang="en-GB" b="1" baseline="0" dirty="0" smtClean="0"/>
              <a:t> to the right heart</a:t>
            </a:r>
            <a:r>
              <a:rPr lang="en-GB" baseline="0" dirty="0" smtClean="0"/>
              <a:t>. </a:t>
            </a:r>
          </a:p>
          <a:p>
            <a:endParaRPr lang="en-GB" baseline="0" dirty="0" smtClean="0"/>
          </a:p>
          <a:p>
            <a:pPr marL="171450" indent="-171450">
              <a:buFont typeface="Arial" panose="020B0604020202020204" pitchFamily="34" charset="0"/>
              <a:buChar char="•"/>
            </a:pPr>
            <a:r>
              <a:rPr lang="en-GB" baseline="0" dirty="0" smtClean="0"/>
              <a:t>The presence of valves prevent reverse flow during low pressure states</a:t>
            </a:r>
          </a:p>
          <a:p>
            <a:endParaRPr lang="en-GB" baseline="0" dirty="0" smtClean="0"/>
          </a:p>
          <a:p>
            <a:pPr marL="171450" indent="-171450">
              <a:buFont typeface="Arial" panose="020B0604020202020204" pitchFamily="34" charset="0"/>
              <a:buChar char="•"/>
            </a:pPr>
            <a:r>
              <a:rPr lang="en-GB" baseline="0" dirty="0" smtClean="0"/>
              <a:t>Pressure differences in the abdomen during respiration result in flow changes in the venous system </a:t>
            </a:r>
          </a:p>
          <a:p>
            <a:endParaRPr lang="en-GB" baseline="0" dirty="0" smtClean="0"/>
          </a:p>
          <a:p>
            <a:pPr marL="171450" indent="-171450">
              <a:buFont typeface="Arial" panose="020B0604020202020204" pitchFamily="34" charset="0"/>
              <a:buChar char="•"/>
            </a:pPr>
            <a:r>
              <a:rPr lang="en-GB" baseline="0" dirty="0" smtClean="0"/>
              <a:t>Venous pressure low compared to arterial pressure – end pressure in veins after traversing the arterioles and capillaries is </a:t>
            </a:r>
            <a:r>
              <a:rPr lang="en-GB" baseline="0" dirty="0" err="1" smtClean="0"/>
              <a:t>approx</a:t>
            </a:r>
            <a:r>
              <a:rPr lang="en-GB" baseline="0" dirty="0" smtClean="0"/>
              <a:t> 20mmhg</a:t>
            </a:r>
          </a:p>
          <a:p>
            <a:r>
              <a:rPr lang="en-GB" baseline="0" dirty="0" smtClean="0"/>
              <a:t>When supine, this 20mmHg pressure gradient is adequate to return blood to the right atrium (veins have relatively large diameter when compared to arteries and provide little resistance to flow). </a:t>
            </a:r>
          </a:p>
          <a:p>
            <a:endParaRPr lang="en-GB" baseline="0" dirty="0" smtClean="0"/>
          </a:p>
          <a:p>
            <a:r>
              <a:rPr lang="en-GB" b="1" baseline="0" dirty="0" smtClean="0"/>
              <a:t>The effect of the cardiac cycle in changes in venous pressure due to cardiac contractions are mainly evidence in the IVC and the central veins due to proximity to the heart. </a:t>
            </a:r>
            <a:endParaRPr lang="en-GB" b="1"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7</a:t>
            </a:fld>
            <a:endParaRPr lang="en-GB"/>
          </a:p>
        </p:txBody>
      </p:sp>
    </p:spTree>
    <p:extLst>
      <p:ext uri="{BB962C8B-B14F-4D97-AF65-F5344CB8AC3E}">
        <p14:creationId xmlns:p14="http://schemas.microsoft.com/office/powerpoint/2010/main" val="3626483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supine position,</a:t>
            </a:r>
            <a:r>
              <a:rPr lang="en-GB" baseline="0" dirty="0" smtClean="0"/>
              <a:t> blood is evenly distributed in the veins and the 20mmHg pressure gradient that exists is adequate to return blood to the </a:t>
            </a:r>
            <a:r>
              <a:rPr lang="en-GB" b="1" baseline="0" dirty="0" smtClean="0"/>
              <a:t>right</a:t>
            </a:r>
            <a:r>
              <a:rPr lang="en-GB" baseline="0" dirty="0" smtClean="0"/>
              <a:t> </a:t>
            </a:r>
            <a:r>
              <a:rPr lang="en-GB" b="1" baseline="0" dirty="0" smtClean="0"/>
              <a:t>atrium (veins have relatively large diameter when compared to arteries and provide little resistance to flow </a:t>
            </a:r>
          </a:p>
          <a:p>
            <a:endParaRPr lang="en-GB" baseline="0" dirty="0" smtClean="0"/>
          </a:p>
          <a:p>
            <a:r>
              <a:rPr lang="en-GB" baseline="0" dirty="0" smtClean="0"/>
              <a:t>So in the upright position, </a:t>
            </a:r>
            <a:r>
              <a:rPr lang="en-GB" b="1" baseline="0" dirty="0" err="1" smtClean="0"/>
              <a:t>gravitiational</a:t>
            </a:r>
            <a:r>
              <a:rPr lang="en-GB" b="1" baseline="0" dirty="0" smtClean="0"/>
              <a:t> forces pull venous blood to the lower limbs</a:t>
            </a:r>
            <a:r>
              <a:rPr lang="en-GB" baseline="0" dirty="0" smtClean="0"/>
              <a:t>. Due to the high compliance of the vessels, you can get venous pooling, a longer transmit time of venous blood flowing through the system. This can lead to an immediate drop in stroke volume and a drop in cardiac output.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ffectLst/>
              </a:rPr>
              <a:t>However, mean arterial blood pressure is normally preserved, as there are compensatory increases in vascular tone mediated by the autonomic nervous system. Nevertheless, even healthy humans sometimes experience light headedness due to a transient drop in arterial pressure that occurs in the initial few seconds of standing.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effectLst/>
              </a:rPr>
              <a:t>So this</a:t>
            </a:r>
            <a:r>
              <a:rPr lang="en-GB" b="1" baseline="0" dirty="0" smtClean="0">
                <a:effectLst/>
              </a:rPr>
              <a:t> ‘column of blood’ or weight of blood exerts a hydrostatic pressure and is referenced to the right atrial pressure. The further away from the right atrium, the greater the column of blood and the pressure. </a:t>
            </a:r>
            <a:endParaRPr lang="en-GB" b="1" dirty="0" smtClean="0">
              <a:effectLst/>
            </a:endParaRPr>
          </a:p>
          <a:p>
            <a:endParaRPr lang="en-GB" baseline="0" dirty="0" smtClean="0"/>
          </a:p>
          <a:p>
            <a:r>
              <a:rPr lang="en-GB" b="1" baseline="0" dirty="0" smtClean="0"/>
              <a:t>This hydrostatic pressure increases the transmural pressure and the distention of the vessels.  </a:t>
            </a:r>
            <a:r>
              <a:rPr lang="en-GB" baseline="0" dirty="0" smtClean="0"/>
              <a:t>Transmural pressure is the difference between blood pressure and extramural pressure (</a:t>
            </a:r>
            <a:r>
              <a:rPr lang="en-GB" baseline="0" dirty="0" err="1" smtClean="0"/>
              <a:t>ie</a:t>
            </a:r>
            <a:r>
              <a:rPr lang="en-GB" baseline="0" dirty="0" smtClean="0"/>
              <a:t> pressures outside the vessel wall)</a:t>
            </a:r>
          </a:p>
          <a:p>
            <a:endParaRPr lang="en-GB" baseline="0" dirty="0" smtClean="0"/>
          </a:p>
          <a:p>
            <a:endParaRPr lang="en-GB" baseline="0" dirty="0" smtClean="0">
              <a:effectLst/>
            </a:endParaRPr>
          </a:p>
          <a:p>
            <a:r>
              <a:rPr lang="en-GB" baseline="0" dirty="0" smtClean="0"/>
              <a:t> </a:t>
            </a:r>
          </a:p>
          <a:p>
            <a:endParaRPr lang="en-GB" dirty="0"/>
          </a:p>
        </p:txBody>
      </p:sp>
      <p:sp>
        <p:nvSpPr>
          <p:cNvPr id="4" name="Slide Number Placeholder 3"/>
          <p:cNvSpPr>
            <a:spLocks noGrp="1"/>
          </p:cNvSpPr>
          <p:nvPr>
            <p:ph type="sldNum" sz="quarter" idx="10"/>
          </p:nvPr>
        </p:nvSpPr>
        <p:spPr/>
        <p:txBody>
          <a:bodyPr/>
          <a:lstStyle/>
          <a:p>
            <a:fld id="{F56338B2-9824-4A21-B797-853C1B0CC5C6}" type="slidenum">
              <a:rPr lang="en-GB" smtClean="0"/>
              <a:t>8</a:t>
            </a:fld>
            <a:endParaRPr lang="en-GB"/>
          </a:p>
        </p:txBody>
      </p:sp>
    </p:spTree>
    <p:extLst>
      <p:ext uri="{BB962C8B-B14F-4D97-AF65-F5344CB8AC3E}">
        <p14:creationId xmlns:p14="http://schemas.microsoft.com/office/powerpoint/2010/main" val="3923300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 both muscle</a:t>
            </a:r>
            <a:r>
              <a:rPr lang="en-GB" b="1" baseline="0" dirty="0" smtClean="0"/>
              <a:t> contraction, squeezing the veins and propelling the blood, alongside vein valves which prevent the reflux of blood facilitate venous flow to the heart under pressure conditions such as a standing</a:t>
            </a:r>
            <a:r>
              <a:rPr lang="en-GB" baseline="0" dirty="0" smtClean="0"/>
              <a:t>. </a:t>
            </a:r>
          </a:p>
          <a:p>
            <a:endParaRPr lang="en-GB" baseline="0" dirty="0" smtClean="0"/>
          </a:p>
          <a:p>
            <a:r>
              <a:rPr lang="en-GB" baseline="0" dirty="0" smtClean="0"/>
              <a:t>This increases venous return and cardiac output and </a:t>
            </a:r>
            <a:r>
              <a:rPr lang="en-GB" b="1" baseline="0" dirty="0" smtClean="0"/>
              <a:t>also interrupts the hydrostatic column of venous blood from the heart, decreasing pressure in the periphery . </a:t>
            </a:r>
          </a:p>
          <a:p>
            <a:endParaRPr lang="en-GB" baseline="0" dirty="0" smtClean="0"/>
          </a:p>
          <a:p>
            <a:r>
              <a:rPr lang="en-GB" baseline="0" dirty="0" smtClean="0"/>
              <a:t>So, the activity of skeletal muscles of the legs as well as competent valves (I will go into venous valves in a bit more detail later) results in the lowering of pressure in the veins of the extremity, leading to decreased venous pooling, capillary pressure, reduced filtration of fluid into the extracellular space and increased blood flow because of increased arteriovenous pressure difference </a:t>
            </a:r>
            <a:endParaRPr lang="en-GB" dirty="0" smtClean="0"/>
          </a:p>
          <a:p>
            <a:endParaRPr lang="en-GB" dirty="0" smtClean="0"/>
          </a:p>
          <a:p>
            <a:r>
              <a:rPr lang="en-GB" baseline="0" dirty="0" smtClean="0"/>
              <a:t>muscle squeezes the veins and propels the blood toward the heart. Muscular contraction not only increases venous return and cardiac output but </a:t>
            </a:r>
            <a:r>
              <a:rPr lang="en-GB" b="1" baseline="0" dirty="0" smtClean="0"/>
              <a:t>also interrupts the hydrostatic column of venous blood from the heart </a:t>
            </a:r>
            <a:r>
              <a:rPr lang="en-GB" baseline="0" dirty="0" smtClean="0"/>
              <a:t>and thus decreases pressure in the peripheral veins. </a:t>
            </a:r>
          </a:p>
          <a:p>
            <a:endParaRPr lang="en-GB" baseline="0" dirty="0" smtClean="0"/>
          </a:p>
          <a:p>
            <a:r>
              <a:rPr lang="en-GB" baseline="0" dirty="0" smtClean="0"/>
              <a:t>They work hand in hand</a:t>
            </a:r>
          </a:p>
          <a:p>
            <a:endParaRPr lang="en-GB" baseline="0" dirty="0" smtClean="0"/>
          </a:p>
          <a:p>
            <a:r>
              <a:rPr lang="en-GB" b="1" baseline="0" dirty="0" smtClean="0"/>
              <a:t>I’ve always thought that a nice analogy for this muscle pump in the heart of the legs</a:t>
            </a:r>
            <a:endParaRPr lang="en-GB" b="1" dirty="0"/>
          </a:p>
        </p:txBody>
      </p:sp>
      <p:sp>
        <p:nvSpPr>
          <p:cNvPr id="4" name="Slide Number Placeholder 3"/>
          <p:cNvSpPr>
            <a:spLocks noGrp="1"/>
          </p:cNvSpPr>
          <p:nvPr>
            <p:ph type="sldNum" sz="quarter" idx="10"/>
          </p:nvPr>
        </p:nvSpPr>
        <p:spPr/>
        <p:txBody>
          <a:bodyPr/>
          <a:lstStyle/>
          <a:p>
            <a:fld id="{F56338B2-9824-4A21-B797-853C1B0CC5C6}" type="slidenum">
              <a:rPr lang="en-GB" smtClean="0"/>
              <a:t>9</a:t>
            </a:fld>
            <a:endParaRPr lang="en-GB"/>
          </a:p>
        </p:txBody>
      </p:sp>
    </p:spTree>
    <p:extLst>
      <p:ext uri="{BB962C8B-B14F-4D97-AF65-F5344CB8AC3E}">
        <p14:creationId xmlns:p14="http://schemas.microsoft.com/office/powerpoint/2010/main" val="2581739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446225C-9602-4720-B540-04287A5A3902}" type="datetimeFigureOut">
              <a:rPr lang="en-GB" smtClean="0"/>
              <a:t>13/04/2021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6492EA-F77A-478F-8DCA-F737E85F3301}" type="slidenum">
              <a:rPr lang="en-GB" smtClean="0"/>
              <a:t>‹#›</a:t>
            </a:fld>
            <a:endParaRPr lang="en-GB"/>
          </a:p>
        </p:txBody>
      </p:sp>
    </p:spTree>
    <p:extLst>
      <p:ext uri="{BB962C8B-B14F-4D97-AF65-F5344CB8AC3E}">
        <p14:creationId xmlns:p14="http://schemas.microsoft.com/office/powerpoint/2010/main" val="101141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446225C-9602-4720-B540-04287A5A3902}" type="datetimeFigureOut">
              <a:rPr lang="en-GB" smtClean="0"/>
              <a:t>13/04/2021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6492EA-F77A-478F-8DCA-F737E85F3301}" type="slidenum">
              <a:rPr lang="en-GB" smtClean="0"/>
              <a:t>‹#›</a:t>
            </a:fld>
            <a:endParaRPr lang="en-GB"/>
          </a:p>
        </p:txBody>
      </p:sp>
    </p:spTree>
    <p:extLst>
      <p:ext uri="{BB962C8B-B14F-4D97-AF65-F5344CB8AC3E}">
        <p14:creationId xmlns:p14="http://schemas.microsoft.com/office/powerpoint/2010/main" val="236828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446225C-9602-4720-B540-04287A5A3902}" type="datetimeFigureOut">
              <a:rPr lang="en-GB" smtClean="0"/>
              <a:t>13/04/2021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6492EA-F77A-478F-8DCA-F737E85F3301}" type="slidenum">
              <a:rPr lang="en-GB" smtClean="0"/>
              <a:t>‹#›</a:t>
            </a:fld>
            <a:endParaRPr lang="en-GB"/>
          </a:p>
        </p:txBody>
      </p:sp>
    </p:spTree>
    <p:extLst>
      <p:ext uri="{BB962C8B-B14F-4D97-AF65-F5344CB8AC3E}">
        <p14:creationId xmlns:p14="http://schemas.microsoft.com/office/powerpoint/2010/main" val="3934171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004306" y="1522651"/>
            <a:ext cx="6929960" cy="2167334"/>
          </a:xfrm>
          <a:prstGeom prst="rect">
            <a:avLst/>
          </a:prstGeom>
        </p:spPr>
        <p:txBody>
          <a:bodyPr lIns="0" tIns="0" rIns="0" bIns="0"/>
          <a:lstStyle>
            <a:lvl1pPr marL="0" indent="0">
              <a:buNone/>
              <a:defRPr sz="4800" b="1">
                <a:solidFill>
                  <a:schemeClr val="accent2"/>
                </a:solidFill>
              </a:defRPr>
            </a:lvl1pPr>
            <a:lvl2pPr marL="457200" indent="0">
              <a:buNone/>
              <a:defRPr sz="4800" b="1"/>
            </a:lvl2pPr>
            <a:lvl3pPr marL="914400" indent="0">
              <a:buNone/>
              <a:defRPr sz="4800" b="1"/>
            </a:lvl3pPr>
            <a:lvl4pPr marL="1371600" indent="0">
              <a:buNone/>
              <a:defRPr sz="4800" b="1"/>
            </a:lvl4pPr>
            <a:lvl5pPr marL="1828800" indent="0">
              <a:buNone/>
              <a:defRPr sz="4800" b="1"/>
            </a:lvl5pPr>
          </a:lstStyle>
          <a:p>
            <a:pPr lvl="0"/>
            <a:r>
              <a:rPr lang="en-US"/>
              <a:t>Click to edit Master text styles</a:t>
            </a:r>
          </a:p>
        </p:txBody>
      </p:sp>
    </p:spTree>
    <p:extLst>
      <p:ext uri="{BB962C8B-B14F-4D97-AF65-F5344CB8AC3E}">
        <p14:creationId xmlns:p14="http://schemas.microsoft.com/office/powerpoint/2010/main" val="33630498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260351" y="1501812"/>
            <a:ext cx="7331075" cy="4670387"/>
          </a:xfrm>
          <a:prstGeom prst="rect">
            <a:avLst/>
          </a:prstGeom>
        </p:spPr>
        <p:txBody>
          <a:bodyPr lIns="0" tIns="0" rIns="0" bIns="0"/>
          <a:lstStyle>
            <a:lvl1pPr marL="0" indent="0">
              <a:spcAft>
                <a:spcPts val="600"/>
              </a:spcAft>
              <a:buNone/>
              <a:defRPr sz="1600"/>
            </a:lvl1pPr>
            <a:lvl2pPr marL="271463" indent="-266700">
              <a:buFont typeface="Arial" charset="0"/>
              <a:buChar char="•"/>
              <a:tabLst/>
              <a:defRPr sz="1600"/>
            </a:lvl2pPr>
            <a:lvl3pPr marL="557213" indent="-285750">
              <a:buFont typeface="Arial" charset="0"/>
              <a:buChar char="•"/>
              <a:tabLst/>
              <a:defRPr sz="1600"/>
            </a:lvl3pPr>
            <a:lvl4pPr marL="889000" indent="-311150">
              <a:buFont typeface="Arial" charset="0"/>
              <a:buChar char="•"/>
              <a:tabLst/>
              <a:defRPr sz="1600"/>
            </a:lvl4pPr>
            <a:lvl5pPr marL="1155700" indent="-266700">
              <a:buFont typeface="Arial" charset="0"/>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4" descr="Z:\Brand &amp; Templates\Brand Guidelines 2018 onwards\Brand Guidelines 2018\Final designs\NBT_NHS icons All vector versions\Footer scaled NHS Aqua Green.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482"/>
          <a:stretch/>
        </p:blipFill>
        <p:spPr bwMode="auto">
          <a:xfrm>
            <a:off x="1" y="6399884"/>
            <a:ext cx="8891587" cy="4672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1"/>
            <a:ext cx="9144000" cy="1223011"/>
          </a:xfrm>
          <a:prstGeom prst="rect">
            <a:avLst/>
          </a:prstGeom>
          <a:solidFill>
            <a:srgbClr val="00A49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9" name="Picture 8"/>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228599"/>
            <a:ext cx="1257300" cy="754382"/>
          </a:xfrm>
          <a:prstGeom prst="rect">
            <a:avLst/>
          </a:prstGeom>
        </p:spPr>
      </p:pic>
      <p:sp>
        <p:nvSpPr>
          <p:cNvPr id="5" name="Text Placeholder 4"/>
          <p:cNvSpPr>
            <a:spLocks noGrp="1"/>
          </p:cNvSpPr>
          <p:nvPr>
            <p:ph type="body" sz="quarter" idx="10"/>
          </p:nvPr>
        </p:nvSpPr>
        <p:spPr>
          <a:xfrm>
            <a:off x="260351" y="313563"/>
            <a:ext cx="7115175" cy="765810"/>
          </a:xfrm>
          <a:prstGeom prst="rect">
            <a:avLst/>
          </a:prstGeom>
        </p:spPr>
        <p:txBody>
          <a:bodyPr lIns="0" tIns="0" rIns="0" bIns="0"/>
          <a:lstStyle>
            <a:lvl1pPr marL="0" indent="0">
              <a:buNone/>
              <a:defRPr sz="3000" b="1">
                <a:solidFill>
                  <a:schemeClr val="bg1"/>
                </a:solidFill>
              </a:defRPr>
            </a:lvl1pPr>
            <a:lvl2pPr marL="457200" indent="0">
              <a:buNone/>
              <a:defRPr sz="2400" b="1">
                <a:solidFill>
                  <a:schemeClr val="accent2"/>
                </a:solidFill>
              </a:defRPr>
            </a:lvl2pPr>
            <a:lvl3pPr marL="914400" indent="0">
              <a:buNone/>
              <a:defRPr sz="2400" b="1">
                <a:solidFill>
                  <a:schemeClr val="accent2"/>
                </a:solidFill>
              </a:defRPr>
            </a:lvl3pPr>
            <a:lvl4pPr marL="1371600" indent="0">
              <a:buNone/>
              <a:defRPr sz="2400" b="1">
                <a:solidFill>
                  <a:schemeClr val="accent2"/>
                </a:solidFill>
              </a:defRPr>
            </a:lvl4pPr>
            <a:lvl5pPr marL="1828800" indent="0">
              <a:buNone/>
              <a:defRPr sz="2400" b="1">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6239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446225C-9602-4720-B540-04287A5A3902}" type="datetimeFigureOut">
              <a:rPr lang="en-GB" smtClean="0"/>
              <a:t>13/04/2021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6492EA-F77A-478F-8DCA-F737E85F3301}" type="slidenum">
              <a:rPr lang="en-GB" smtClean="0"/>
              <a:t>‹#›</a:t>
            </a:fld>
            <a:endParaRPr lang="en-GB"/>
          </a:p>
        </p:txBody>
      </p:sp>
    </p:spTree>
    <p:extLst>
      <p:ext uri="{BB962C8B-B14F-4D97-AF65-F5344CB8AC3E}">
        <p14:creationId xmlns:p14="http://schemas.microsoft.com/office/powerpoint/2010/main" val="844455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46225C-9602-4720-B540-04287A5A3902}" type="datetimeFigureOut">
              <a:rPr lang="en-GB" smtClean="0"/>
              <a:t>13/04/2021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6492EA-F77A-478F-8DCA-F737E85F3301}" type="slidenum">
              <a:rPr lang="en-GB" smtClean="0"/>
              <a:t>‹#›</a:t>
            </a:fld>
            <a:endParaRPr lang="en-GB"/>
          </a:p>
        </p:txBody>
      </p:sp>
    </p:spTree>
    <p:extLst>
      <p:ext uri="{BB962C8B-B14F-4D97-AF65-F5344CB8AC3E}">
        <p14:creationId xmlns:p14="http://schemas.microsoft.com/office/powerpoint/2010/main" val="748867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446225C-9602-4720-B540-04287A5A3902}" type="datetimeFigureOut">
              <a:rPr lang="en-GB" smtClean="0"/>
              <a:t>13/04/2021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6492EA-F77A-478F-8DCA-F737E85F3301}" type="slidenum">
              <a:rPr lang="en-GB" smtClean="0"/>
              <a:t>‹#›</a:t>
            </a:fld>
            <a:endParaRPr lang="en-GB"/>
          </a:p>
        </p:txBody>
      </p:sp>
    </p:spTree>
    <p:extLst>
      <p:ext uri="{BB962C8B-B14F-4D97-AF65-F5344CB8AC3E}">
        <p14:creationId xmlns:p14="http://schemas.microsoft.com/office/powerpoint/2010/main" val="3381707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446225C-9602-4720-B540-04287A5A3902}" type="datetimeFigureOut">
              <a:rPr lang="en-GB" smtClean="0"/>
              <a:t>13/04/2021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6492EA-F77A-478F-8DCA-F737E85F3301}" type="slidenum">
              <a:rPr lang="en-GB" smtClean="0"/>
              <a:t>‹#›</a:t>
            </a:fld>
            <a:endParaRPr lang="en-GB"/>
          </a:p>
        </p:txBody>
      </p:sp>
    </p:spTree>
    <p:extLst>
      <p:ext uri="{BB962C8B-B14F-4D97-AF65-F5344CB8AC3E}">
        <p14:creationId xmlns:p14="http://schemas.microsoft.com/office/powerpoint/2010/main" val="1146492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446225C-9602-4720-B540-04287A5A3902}" type="datetimeFigureOut">
              <a:rPr lang="en-GB" smtClean="0"/>
              <a:t>13/04/2021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6492EA-F77A-478F-8DCA-F737E85F3301}" type="slidenum">
              <a:rPr lang="en-GB" smtClean="0"/>
              <a:t>‹#›</a:t>
            </a:fld>
            <a:endParaRPr lang="en-GB"/>
          </a:p>
        </p:txBody>
      </p:sp>
    </p:spTree>
    <p:extLst>
      <p:ext uri="{BB962C8B-B14F-4D97-AF65-F5344CB8AC3E}">
        <p14:creationId xmlns:p14="http://schemas.microsoft.com/office/powerpoint/2010/main" val="176534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46225C-9602-4720-B540-04287A5A3902}" type="datetimeFigureOut">
              <a:rPr lang="en-GB" smtClean="0"/>
              <a:t>13/04/2021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6492EA-F77A-478F-8DCA-F737E85F3301}" type="slidenum">
              <a:rPr lang="en-GB" smtClean="0"/>
              <a:t>‹#›</a:t>
            </a:fld>
            <a:endParaRPr lang="en-GB"/>
          </a:p>
        </p:txBody>
      </p:sp>
    </p:spTree>
    <p:extLst>
      <p:ext uri="{BB962C8B-B14F-4D97-AF65-F5344CB8AC3E}">
        <p14:creationId xmlns:p14="http://schemas.microsoft.com/office/powerpoint/2010/main" val="497188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46225C-9602-4720-B540-04287A5A3902}" type="datetimeFigureOut">
              <a:rPr lang="en-GB" smtClean="0"/>
              <a:t>13/04/2021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6492EA-F77A-478F-8DCA-F737E85F3301}" type="slidenum">
              <a:rPr lang="en-GB" smtClean="0"/>
              <a:t>‹#›</a:t>
            </a:fld>
            <a:endParaRPr lang="en-GB"/>
          </a:p>
        </p:txBody>
      </p:sp>
    </p:spTree>
    <p:extLst>
      <p:ext uri="{BB962C8B-B14F-4D97-AF65-F5344CB8AC3E}">
        <p14:creationId xmlns:p14="http://schemas.microsoft.com/office/powerpoint/2010/main" val="1099313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46225C-9602-4720-B540-04287A5A3902}" type="datetimeFigureOut">
              <a:rPr lang="en-GB" smtClean="0"/>
              <a:t>13/04/2021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6492EA-F77A-478F-8DCA-F737E85F3301}" type="slidenum">
              <a:rPr lang="en-GB" smtClean="0"/>
              <a:t>‹#›</a:t>
            </a:fld>
            <a:endParaRPr lang="en-GB"/>
          </a:p>
        </p:txBody>
      </p:sp>
    </p:spTree>
    <p:extLst>
      <p:ext uri="{BB962C8B-B14F-4D97-AF65-F5344CB8AC3E}">
        <p14:creationId xmlns:p14="http://schemas.microsoft.com/office/powerpoint/2010/main" val="2653464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6225C-9602-4720-B540-04287A5A3902}" type="datetimeFigureOut">
              <a:rPr lang="en-GB" smtClean="0"/>
              <a:t>13/04/2021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6492EA-F77A-478F-8DCA-F737E85F3301}" type="slidenum">
              <a:rPr lang="en-GB" smtClean="0"/>
              <a:t>‹#›</a:t>
            </a:fld>
            <a:endParaRPr lang="en-GB"/>
          </a:p>
        </p:txBody>
      </p:sp>
    </p:spTree>
    <p:extLst>
      <p:ext uri="{BB962C8B-B14F-4D97-AF65-F5344CB8AC3E}">
        <p14:creationId xmlns:p14="http://schemas.microsoft.com/office/powerpoint/2010/main" val="91027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2.xml"/><Relationship Id="rId7"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8.png"/><Relationship Id="rId3" Type="http://schemas.openxmlformats.org/officeDocument/2006/relationships/notesSlide" Target="../notesSlides/notesSlide36.xml"/><Relationship Id="rId7" Type="http://schemas.openxmlformats.org/officeDocument/2006/relationships/oleObject" Target="../embeddings/oleObject5.bin"/><Relationship Id="rId12" Type="http://schemas.openxmlformats.org/officeDocument/2006/relationships/image" Target="../media/image77.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75.png"/><Relationship Id="rId11" Type="http://schemas.openxmlformats.org/officeDocument/2006/relationships/image" Target="../media/image76.png"/><Relationship Id="rId5" Type="http://schemas.openxmlformats.org/officeDocument/2006/relationships/image" Target="../media/image74.png"/><Relationship Id="rId10" Type="http://schemas.openxmlformats.org/officeDocument/2006/relationships/image" Target="../media/image73.png"/><Relationship Id="rId4" Type="http://schemas.openxmlformats.org/officeDocument/2006/relationships/image" Target="../media/image31.png"/><Relationship Id="rId9" Type="http://schemas.openxmlformats.org/officeDocument/2006/relationships/oleObject" Target="../embeddings/oleObject6.bin"/><Relationship Id="rId14"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3.png"/><Relationship Id="rId7" Type="http://schemas.openxmlformats.org/officeDocument/2006/relationships/image" Target="../media/image80.pn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73.png"/><Relationship Id="rId11" Type="http://schemas.openxmlformats.org/officeDocument/2006/relationships/image" Target="../media/image82.png"/><Relationship Id="rId5" Type="http://schemas.openxmlformats.org/officeDocument/2006/relationships/oleObject" Target="../embeddings/oleObject7.bin"/><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Z:\Brand &amp; Templates\Brand Guidelines 2018 onwards\Brand Guidelines 2018\Final designs\Icons\NHS Aqua Green one colour\Brunel build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63559"/>
            <a:ext cx="4212443" cy="2536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Brand &amp; Templates\Brand Guidelines 2018 onwards\Brand Guidelines 2018\Final designs\NBT_NHS icons All vector versions\Footer scaled NHS Aqua Green.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482"/>
          <a:stretch/>
        </p:blipFill>
        <p:spPr bwMode="auto">
          <a:xfrm>
            <a:off x="1" y="6399884"/>
            <a:ext cx="8891587" cy="467280"/>
          </a:xfrm>
          <a:prstGeom prst="rect">
            <a:avLst/>
          </a:prstGeom>
          <a:noFill/>
          <a:extLst>
            <a:ext uri="{909E8E84-426E-40DD-AFC4-6F175D3DCCD1}">
              <a14:hiddenFill xmlns:a14="http://schemas.microsoft.com/office/drawing/2010/main">
                <a:solidFill>
                  <a:srgbClr val="FFFFFF"/>
                </a:solidFill>
              </a14:hiddenFill>
            </a:ext>
          </a:extLst>
        </p:spPr>
      </p:pic>
      <p:sp>
        <p:nvSpPr>
          <p:cNvPr id="12289" name="Text Placeholder 4">
            <a:extLst>
              <a:ext uri="{FF2B5EF4-FFF2-40B4-BE49-F238E27FC236}">
                <a16:creationId xmlns="" xmlns:a16="http://schemas.microsoft.com/office/drawing/2014/main" id="{C19E2A1A-916D-B240-BCC5-A87DB2FDF10B}"/>
              </a:ext>
            </a:extLst>
          </p:cNvPr>
          <p:cNvSpPr>
            <a:spLocks noGrp="1"/>
          </p:cNvSpPr>
          <p:nvPr>
            <p:ph type="body" sz="quarter" idx="10"/>
          </p:nvPr>
        </p:nvSpPr>
        <p:spPr bwMode="auto">
          <a:xfrm>
            <a:off x="268621" y="628651"/>
            <a:ext cx="7091362" cy="21678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r>
              <a:rPr lang="en-US" altLang="en-US" dirty="0" smtClean="0">
                <a:solidFill>
                  <a:srgbClr val="00A499"/>
                </a:solidFill>
              </a:rPr>
              <a:t>Venous Insufficiency </a:t>
            </a:r>
            <a:endParaRPr lang="en-US" altLang="en-US" sz="4400" dirty="0">
              <a:solidFill>
                <a:srgbClr val="00A499"/>
              </a:solidFill>
            </a:endParaRPr>
          </a:p>
          <a:p>
            <a:endParaRPr lang="en-US" altLang="en-US" sz="1800" dirty="0" smtClean="0">
              <a:solidFill>
                <a:srgbClr val="00A499"/>
              </a:solidFill>
            </a:endParaRPr>
          </a:p>
          <a:p>
            <a:r>
              <a:rPr lang="en-US" altLang="en-US" sz="1800" b="0" dirty="0" smtClean="0">
                <a:solidFill>
                  <a:srgbClr val="00A499"/>
                </a:solidFill>
              </a:rPr>
              <a:t>Louise Fearnside</a:t>
            </a:r>
          </a:p>
          <a:p>
            <a:r>
              <a:rPr lang="en-US" altLang="en-US" sz="1800" b="0" dirty="0" smtClean="0">
                <a:solidFill>
                  <a:srgbClr val="00A499"/>
                </a:solidFill>
              </a:rPr>
              <a:t>Clinical Vascular Scientist</a:t>
            </a:r>
          </a:p>
          <a:p>
            <a:r>
              <a:rPr lang="en-US" altLang="en-US" sz="1800" b="0" dirty="0" smtClean="0">
                <a:solidFill>
                  <a:srgbClr val="00A499"/>
                </a:solidFill>
              </a:rPr>
              <a:t>North Bristol NHS Trust</a:t>
            </a:r>
          </a:p>
          <a:p>
            <a:r>
              <a:rPr lang="en-US" altLang="en-US" sz="1800" b="0" dirty="0" smtClean="0">
                <a:solidFill>
                  <a:srgbClr val="00A499"/>
                </a:solidFill>
              </a:rPr>
              <a:t>Louise.fearnside@nbt.nhs.uk</a:t>
            </a:r>
            <a:endParaRPr lang="en-US" altLang="en-US" sz="4400" b="0" dirty="0" smtClean="0">
              <a:solidFill>
                <a:srgbClr val="00A499"/>
              </a:solidFill>
            </a:endParaRPr>
          </a:p>
          <a:p>
            <a:endParaRPr lang="en-US" altLang="en-US" sz="2400" dirty="0">
              <a:solidFill>
                <a:srgbClr val="00A499"/>
              </a:solidFill>
            </a:endParaRPr>
          </a:p>
        </p:txBody>
      </p:sp>
      <p:pic>
        <p:nvPicPr>
          <p:cNvPr id="5" name="Picture 7" descr="NHSNBT_logo.jpg">
            <a:extLst>
              <a:ext uri="{FF2B5EF4-FFF2-40B4-BE49-F238E27FC236}">
                <a16:creationId xmlns="" xmlns:a16="http://schemas.microsoft.com/office/drawing/2014/main" id="{5036AE3D-1BED-9247-B63A-68A0B5D991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4462" y="80963"/>
            <a:ext cx="1318473" cy="95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rotWithShape="1">
          <a:blip r:embed="rId7"/>
          <a:srcRect l="42181" t="45373" r="24390" b="27726"/>
          <a:stretch/>
        </p:blipFill>
        <p:spPr bwMode="auto">
          <a:xfrm>
            <a:off x="6516216" y="1268760"/>
            <a:ext cx="2226556" cy="14038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graphicFrame>
        <p:nvGraphicFramePr>
          <p:cNvPr id="2" name="Object 1"/>
          <p:cNvGraphicFramePr>
            <a:graphicFrameLocks noChangeAspect="1"/>
          </p:cNvGraphicFramePr>
          <p:nvPr>
            <p:extLst>
              <p:ext uri="{D42A27DB-BD31-4B8C-83A1-F6EECF244321}">
                <p14:modId xmlns:p14="http://schemas.microsoft.com/office/powerpoint/2010/main" val="2418795313"/>
              </p:ext>
            </p:extLst>
          </p:nvPr>
        </p:nvGraphicFramePr>
        <p:xfrm>
          <a:off x="6518912" y="2924944"/>
          <a:ext cx="2203872" cy="1439722"/>
        </p:xfrm>
        <a:graphic>
          <a:graphicData uri="http://schemas.openxmlformats.org/presentationml/2006/ole">
            <mc:AlternateContent xmlns:mc="http://schemas.openxmlformats.org/markup-compatibility/2006">
              <mc:Choice xmlns:v="urn:schemas-microsoft-com:vml" Requires="v">
                <p:oleObj spid="_x0000_s9225" name="صورة نقطية" r:id="rId8" imgW="3962240" imgH="2659179" progId="PBrush">
                  <p:embed/>
                </p:oleObj>
              </mc:Choice>
              <mc:Fallback>
                <p:oleObj name="صورة نقطية" r:id="rId8" imgW="3962240" imgH="2659179" progId="PBrush">
                  <p:embed/>
                  <p:pic>
                    <p:nvPicPr>
                      <p:cNvPr id="0" name="Object 10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8912" y="2924944"/>
                        <a:ext cx="2203872" cy="1439722"/>
                      </a:xfrm>
                      <a:prstGeom prst="rect">
                        <a:avLst/>
                      </a:prstGeom>
                      <a:noFill/>
                      <a:ln w="19050">
                        <a:solidFill>
                          <a:schemeClr val="bg1"/>
                        </a:solidFill>
                        <a:miter lim="800000"/>
                        <a:headEnd/>
                        <a:tailEnd/>
                      </a:ln>
                    </p:spPr>
                  </p:pic>
                </p:oleObj>
              </mc:Fallback>
            </mc:AlternateContent>
          </a:graphicData>
        </a:graphic>
      </p:graphicFrame>
      <p:pic>
        <p:nvPicPr>
          <p:cNvPr id="9" name="Content Placeholder 3"/>
          <p:cNvPicPr>
            <a:picLocks/>
          </p:cNvPicPr>
          <p:nvPr/>
        </p:nvPicPr>
        <p:blipFill rotWithShape="1">
          <a:blip r:embed="rId10"/>
          <a:srcRect l="14429" t="36875" r="47575" b="33466"/>
          <a:stretch/>
        </p:blipFill>
        <p:spPr bwMode="auto">
          <a:xfrm>
            <a:off x="6521858" y="4581127"/>
            <a:ext cx="2154598" cy="1563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707484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Respiratory Effects on venous flow</a:t>
            </a:r>
            <a:endParaRPr lang="en-GB" dirty="0"/>
          </a:p>
        </p:txBody>
      </p:sp>
      <p:pic>
        <p:nvPicPr>
          <p:cNvPr id="6" name="Content Placeholder 5" descr="https://o.quizlet.com/t-R4N1PeTry1kZ70rQkzGQ.jpg"/>
          <p:cNvPicPr>
            <a:picLocks noGrp="1"/>
          </p:cNvPicPr>
          <p:nvPr>
            <p:ph sz="quarter" idx="11"/>
          </p:nvPr>
        </p:nvPicPr>
        <p:blipFill rotWithShape="1">
          <a:blip r:embed="rId3">
            <a:extLst>
              <a:ext uri="{28A0092B-C50C-407E-A947-70E740481C1C}">
                <a14:useLocalDpi xmlns:a14="http://schemas.microsoft.com/office/drawing/2010/main" val="0"/>
              </a:ext>
            </a:extLst>
          </a:blip>
          <a:srcRect l="44800" t="20267" r="2000" b="6400"/>
          <a:stretch/>
        </p:blipFill>
        <p:spPr bwMode="auto">
          <a:xfrm>
            <a:off x="2699792" y="1340768"/>
            <a:ext cx="3378200" cy="3492484"/>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251520" y="4510861"/>
            <a:ext cx="3168352" cy="1200329"/>
          </a:xfrm>
          <a:prstGeom prst="rect">
            <a:avLst/>
          </a:prstGeom>
          <a:noFill/>
        </p:spPr>
        <p:txBody>
          <a:bodyPr wrap="square" rtlCol="0">
            <a:spAutoFit/>
          </a:bodyPr>
          <a:lstStyle/>
          <a:p>
            <a:r>
              <a:rPr lang="en-GB" dirty="0" smtClean="0"/>
              <a:t>Thorax pressure</a:t>
            </a:r>
          </a:p>
          <a:p>
            <a:r>
              <a:rPr lang="en-GB" dirty="0" smtClean="0"/>
              <a:t>Abdominal pressure</a:t>
            </a:r>
          </a:p>
          <a:p>
            <a:r>
              <a:rPr lang="en-GB" dirty="0" smtClean="0"/>
              <a:t>Blood into IVC and RA </a:t>
            </a:r>
          </a:p>
          <a:p>
            <a:r>
              <a:rPr lang="en-GB" dirty="0" smtClean="0"/>
              <a:t>Flow from leg   </a:t>
            </a:r>
            <a:endParaRPr lang="en-GB" dirty="0"/>
          </a:p>
        </p:txBody>
      </p:sp>
      <p:sp>
        <p:nvSpPr>
          <p:cNvPr id="8" name="Down Arrow 7"/>
          <p:cNvSpPr/>
          <p:nvPr/>
        </p:nvSpPr>
        <p:spPr>
          <a:xfrm>
            <a:off x="1979712" y="4505470"/>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Up Arrow 8"/>
          <p:cNvSpPr/>
          <p:nvPr/>
        </p:nvSpPr>
        <p:spPr>
          <a:xfrm>
            <a:off x="2339752" y="4834026"/>
            <a:ext cx="216024" cy="2528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436096" y="4510861"/>
            <a:ext cx="2376264" cy="1200329"/>
          </a:xfrm>
          <a:prstGeom prst="rect">
            <a:avLst/>
          </a:prstGeom>
          <a:noFill/>
        </p:spPr>
        <p:txBody>
          <a:bodyPr wrap="square" rtlCol="0">
            <a:spAutoFit/>
          </a:bodyPr>
          <a:lstStyle/>
          <a:p>
            <a:r>
              <a:rPr lang="en-GB" dirty="0" smtClean="0"/>
              <a:t>Thorax Pressure </a:t>
            </a:r>
          </a:p>
          <a:p>
            <a:r>
              <a:rPr lang="en-GB" dirty="0" smtClean="0"/>
              <a:t>Abdominal pressure </a:t>
            </a:r>
          </a:p>
          <a:p>
            <a:r>
              <a:rPr lang="en-GB" dirty="0" smtClean="0"/>
              <a:t>Increased flow to abdomen from legs</a:t>
            </a:r>
            <a:endParaRPr lang="en-GB" dirty="0"/>
          </a:p>
        </p:txBody>
      </p:sp>
      <p:sp>
        <p:nvSpPr>
          <p:cNvPr id="11" name="Up Arrow 10"/>
          <p:cNvSpPr/>
          <p:nvPr/>
        </p:nvSpPr>
        <p:spPr>
          <a:xfrm>
            <a:off x="7125494" y="4505470"/>
            <a:ext cx="288032" cy="2843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a:off x="7524328" y="4834026"/>
            <a:ext cx="288032" cy="2528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own Arrow 1"/>
          <p:cNvSpPr/>
          <p:nvPr/>
        </p:nvSpPr>
        <p:spPr>
          <a:xfrm>
            <a:off x="1709682" y="5404048"/>
            <a:ext cx="252028" cy="2659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5243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Cardiac Effects on venous flow</a:t>
            </a:r>
            <a:endParaRPr lang="en-GB" dirty="0"/>
          </a:p>
        </p:txBody>
      </p:sp>
      <p:pic>
        <p:nvPicPr>
          <p:cNvPr id="4" name="Content Placeholder 3"/>
          <p:cNvPicPr>
            <a:picLocks noGrp="1"/>
          </p:cNvPicPr>
          <p:nvPr>
            <p:ph sz="quarter" idx="11"/>
          </p:nvPr>
        </p:nvPicPr>
        <p:blipFill rotWithShape="1">
          <a:blip r:embed="rId3"/>
          <a:srcRect l="63997" t="18086" r="13563" b="51063"/>
          <a:stretch/>
        </p:blipFill>
        <p:spPr bwMode="auto">
          <a:xfrm>
            <a:off x="1187624" y="2276872"/>
            <a:ext cx="3077870" cy="2644702"/>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69149" t="17552" r="13564" b="51331"/>
          <a:stretch/>
        </p:blipFill>
        <p:spPr bwMode="auto">
          <a:xfrm>
            <a:off x="5008813" y="1916832"/>
            <a:ext cx="2799556" cy="28614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0188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fontScale="92500" lnSpcReduction="10000"/>
          </a:bodyPr>
          <a:lstStyle/>
          <a:p>
            <a:pPr marL="285750" indent="-285750">
              <a:buFont typeface="Arial" panose="020B0604020202020204" pitchFamily="34" charset="0"/>
              <a:buChar char="•"/>
            </a:pPr>
            <a:r>
              <a:rPr lang="en-GB" sz="2800" dirty="0" smtClean="0"/>
              <a:t>Spontaneous </a:t>
            </a:r>
          </a:p>
          <a:p>
            <a:endParaRPr lang="en-GB" sz="1800" dirty="0" smtClean="0"/>
          </a:p>
          <a:p>
            <a:pPr marL="285750" indent="-285750">
              <a:buFont typeface="Arial" panose="020B0604020202020204" pitchFamily="34" charset="0"/>
              <a:buChar char="•"/>
            </a:pPr>
            <a:r>
              <a:rPr lang="en-GB" sz="2800" dirty="0" smtClean="0"/>
              <a:t>Phasic – flow changes with respiration </a:t>
            </a:r>
          </a:p>
          <a:p>
            <a:endParaRPr lang="en-GB" sz="1800" dirty="0" smtClean="0"/>
          </a:p>
          <a:p>
            <a:pPr marL="285750" indent="-285750">
              <a:buFont typeface="Arial" panose="020B0604020202020204" pitchFamily="34" charset="0"/>
              <a:buChar char="•"/>
            </a:pPr>
            <a:r>
              <a:rPr lang="en-GB" sz="2800" dirty="0" smtClean="0"/>
              <a:t>Augmentation of flow possible</a:t>
            </a:r>
          </a:p>
          <a:p>
            <a:endParaRPr lang="en-GB" sz="1800" dirty="0" smtClean="0"/>
          </a:p>
          <a:p>
            <a:pPr marL="285750" indent="-285750">
              <a:buFont typeface="Arial" panose="020B0604020202020204" pitchFamily="34" charset="0"/>
              <a:buChar char="•"/>
            </a:pPr>
            <a:r>
              <a:rPr lang="en-GB" sz="2800" dirty="0" smtClean="0"/>
              <a:t>Ability to produce Valsalva  - what does</a:t>
            </a:r>
          </a:p>
          <a:p>
            <a:r>
              <a:rPr lang="en-GB" sz="2800" dirty="0" smtClean="0"/>
              <a:t>Normal look like?</a:t>
            </a:r>
          </a:p>
          <a:p>
            <a:endParaRPr lang="en-GB" sz="2800" dirty="0" smtClean="0"/>
          </a:p>
          <a:p>
            <a:r>
              <a:rPr lang="en-GB" sz="2800" i="1" dirty="0" smtClean="0"/>
              <a:t>   Flow patterns differ in relation to level</a:t>
            </a:r>
            <a:endParaRPr lang="en-GB" sz="2800" i="1" dirty="0"/>
          </a:p>
        </p:txBody>
      </p:sp>
      <p:sp>
        <p:nvSpPr>
          <p:cNvPr id="3" name="Text Placeholder 2"/>
          <p:cNvSpPr>
            <a:spLocks noGrp="1"/>
          </p:cNvSpPr>
          <p:nvPr>
            <p:ph type="body" sz="quarter" idx="10"/>
          </p:nvPr>
        </p:nvSpPr>
        <p:spPr/>
        <p:txBody>
          <a:bodyPr/>
          <a:lstStyle/>
          <a:p>
            <a:r>
              <a:rPr lang="en-GB" dirty="0" smtClean="0"/>
              <a:t>Normal Venous Flow </a:t>
            </a:r>
            <a:endParaRPr lang="en-GB" dirty="0"/>
          </a:p>
        </p:txBody>
      </p:sp>
      <p:graphicFrame>
        <p:nvGraphicFramePr>
          <p:cNvPr id="6" name="Object 1026"/>
          <p:cNvGraphicFramePr>
            <a:graphicFrameLocks noChangeAspect="1"/>
          </p:cNvGraphicFramePr>
          <p:nvPr>
            <p:extLst>
              <p:ext uri="{D42A27DB-BD31-4B8C-83A1-F6EECF244321}">
                <p14:modId xmlns:p14="http://schemas.microsoft.com/office/powerpoint/2010/main" val="4184130586"/>
              </p:ext>
            </p:extLst>
          </p:nvPr>
        </p:nvGraphicFramePr>
        <p:xfrm>
          <a:off x="6390043" y="1268760"/>
          <a:ext cx="2646453" cy="1728192"/>
        </p:xfrm>
        <a:graphic>
          <a:graphicData uri="http://schemas.openxmlformats.org/presentationml/2006/ole">
            <mc:AlternateContent xmlns:mc="http://schemas.openxmlformats.org/markup-compatibility/2006">
              <mc:Choice xmlns:v="urn:schemas-microsoft-com:vml" Requires="v">
                <p:oleObj spid="_x0000_s1152" name="صورة نقطية" r:id="rId4" imgW="3962240" imgH="2659179" progId="PBrush">
                  <p:embed/>
                </p:oleObj>
              </mc:Choice>
              <mc:Fallback>
                <p:oleObj name="صورة نقطية" r:id="rId4" imgW="3962240" imgH="2659179"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0043" y="1268760"/>
                        <a:ext cx="2646453" cy="1728192"/>
                      </a:xfrm>
                      <a:prstGeom prst="rect">
                        <a:avLst/>
                      </a:prstGeom>
                      <a:noFill/>
                      <a:ln w="19050">
                        <a:solidFill>
                          <a:schemeClr val="bg1"/>
                        </a:solidFill>
                        <a:miter lim="800000"/>
                        <a:headEnd/>
                        <a:tailEnd/>
                      </a:ln>
                      <a:effectLst/>
                      <a:extLst/>
                    </p:spPr>
                  </p:pic>
                </p:oleObj>
              </mc:Fallback>
            </mc:AlternateContent>
          </a:graphicData>
        </a:graphic>
      </p:graphicFrame>
      <p:pic>
        <p:nvPicPr>
          <p:cNvPr id="7" name="Picture 4" descr="respiration effect on vei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0043" y="4941168"/>
            <a:ext cx="2731150" cy="150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1024"/>
          <p:cNvGraphicFramePr>
            <a:graphicFrameLocks noChangeAspect="1"/>
          </p:cNvGraphicFramePr>
          <p:nvPr>
            <p:extLst>
              <p:ext uri="{D42A27DB-BD31-4B8C-83A1-F6EECF244321}">
                <p14:modId xmlns:p14="http://schemas.microsoft.com/office/powerpoint/2010/main" val="781318371"/>
              </p:ext>
            </p:extLst>
          </p:nvPr>
        </p:nvGraphicFramePr>
        <p:xfrm>
          <a:off x="6390043" y="3140968"/>
          <a:ext cx="2646453" cy="1685387"/>
        </p:xfrm>
        <a:graphic>
          <a:graphicData uri="http://schemas.openxmlformats.org/presentationml/2006/ole">
            <mc:AlternateContent xmlns:mc="http://schemas.openxmlformats.org/markup-compatibility/2006">
              <mc:Choice xmlns:v="urn:schemas-microsoft-com:vml" Requires="v">
                <p:oleObj spid="_x0000_s1153" name="صورة نقطية" r:id="rId7" imgW="3916738" imgH="2674730" progId="PBrush">
                  <p:embed/>
                </p:oleObj>
              </mc:Choice>
              <mc:Fallback>
                <p:oleObj name="صورة نقطية" r:id="rId7" imgW="3916738" imgH="2674730"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0043" y="3140968"/>
                        <a:ext cx="2646453" cy="1685387"/>
                      </a:xfrm>
                      <a:prstGeom prst="rect">
                        <a:avLst/>
                      </a:prstGeom>
                      <a:noFill/>
                      <a:ln w="19050">
                        <a:solidFill>
                          <a:schemeClr val="bg1"/>
                        </a:solidFill>
                        <a:miter lim="800000"/>
                        <a:headEnd/>
                        <a:tailEnd/>
                      </a:ln>
                      <a:effectLst/>
                      <a:extLst/>
                    </p:spPr>
                  </p:pic>
                </p:oleObj>
              </mc:Fallback>
            </mc:AlternateContent>
          </a:graphicData>
        </a:graphic>
      </p:graphicFrame>
    </p:spTree>
    <p:extLst>
      <p:ext uri="{BB962C8B-B14F-4D97-AF65-F5344CB8AC3E}">
        <p14:creationId xmlns:p14="http://schemas.microsoft.com/office/powerpoint/2010/main" val="125248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fontScale="92500" lnSpcReduction="10000"/>
          </a:bodyPr>
          <a:lstStyle/>
          <a:p>
            <a:pPr>
              <a:defRPr/>
            </a:pPr>
            <a:r>
              <a:rPr lang="en-GB" sz="2800" b="1" dirty="0"/>
              <a:t>Deep veins</a:t>
            </a:r>
          </a:p>
          <a:p>
            <a:pPr lvl="1">
              <a:defRPr/>
            </a:pPr>
            <a:r>
              <a:rPr lang="en-GB" sz="2400" dirty="0"/>
              <a:t>Spontaneous, phasic flow, compressible, affected by </a:t>
            </a:r>
            <a:r>
              <a:rPr lang="en-GB" sz="2400" dirty="0" smtClean="0"/>
              <a:t>respiration, subtle differences at vein level</a:t>
            </a:r>
            <a:endParaRPr lang="en-GB" dirty="0"/>
          </a:p>
          <a:p>
            <a:pPr>
              <a:defRPr/>
            </a:pPr>
            <a:endParaRPr lang="en-GB" sz="1200" dirty="0"/>
          </a:p>
          <a:p>
            <a:pPr>
              <a:defRPr/>
            </a:pPr>
            <a:endParaRPr lang="en-GB" sz="2800" dirty="0" smtClean="0"/>
          </a:p>
          <a:p>
            <a:pPr>
              <a:defRPr/>
            </a:pPr>
            <a:endParaRPr lang="en-US" sz="2800" dirty="0" smtClean="0"/>
          </a:p>
          <a:p>
            <a:pPr>
              <a:defRPr/>
            </a:pPr>
            <a:endParaRPr lang="en-GB" sz="2800" dirty="0"/>
          </a:p>
          <a:p>
            <a:pPr>
              <a:defRPr/>
            </a:pPr>
            <a:endParaRPr lang="en-GB" sz="2800" b="1" dirty="0" smtClean="0"/>
          </a:p>
          <a:p>
            <a:pPr>
              <a:defRPr/>
            </a:pPr>
            <a:r>
              <a:rPr lang="en-GB" sz="2800" b="1" dirty="0" smtClean="0"/>
              <a:t>Superficial </a:t>
            </a:r>
            <a:r>
              <a:rPr lang="en-GB" sz="2800" b="1" dirty="0"/>
              <a:t>veins</a:t>
            </a:r>
            <a:endParaRPr lang="en-GB" b="1" dirty="0"/>
          </a:p>
          <a:p>
            <a:pPr lvl="1">
              <a:defRPr/>
            </a:pPr>
            <a:r>
              <a:rPr lang="en-GB" sz="2400" dirty="0"/>
              <a:t>Normally little or no flow in the GSV and SSV when the patient is sitting or </a:t>
            </a:r>
            <a:r>
              <a:rPr lang="en-GB" sz="2400" dirty="0" smtClean="0"/>
              <a:t>standing – augmentation required</a:t>
            </a:r>
            <a:endParaRPr lang="en-GB" sz="2400" dirty="0"/>
          </a:p>
          <a:p>
            <a:endParaRPr lang="en-GB" dirty="0"/>
          </a:p>
        </p:txBody>
      </p:sp>
      <p:sp>
        <p:nvSpPr>
          <p:cNvPr id="3" name="Text Placeholder 2"/>
          <p:cNvSpPr>
            <a:spLocks noGrp="1"/>
          </p:cNvSpPr>
          <p:nvPr>
            <p:ph type="body" sz="quarter" idx="10"/>
          </p:nvPr>
        </p:nvSpPr>
        <p:spPr/>
        <p:txBody>
          <a:bodyPr/>
          <a:lstStyle/>
          <a:p>
            <a:r>
              <a:rPr lang="en-GB" dirty="0" smtClean="0"/>
              <a:t>Normal Venous Flow Patterns</a:t>
            </a:r>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892118"/>
            <a:ext cx="2520280" cy="1952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822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251520" y="1412776"/>
            <a:ext cx="7331075" cy="4670387"/>
          </a:xfrm>
        </p:spPr>
        <p:txBody>
          <a:bodyPr>
            <a:normAutofit fontScale="92500" lnSpcReduction="20000"/>
          </a:bodyPr>
          <a:lstStyle/>
          <a:p>
            <a:r>
              <a:rPr lang="en-GB" sz="2400" dirty="0" smtClean="0"/>
              <a:t>•</a:t>
            </a:r>
            <a:r>
              <a:rPr lang="en-GB" sz="2400" dirty="0"/>
              <a:t>Transport deoxygenated blood </a:t>
            </a:r>
            <a:endParaRPr lang="en-GB" sz="2400" dirty="0" smtClean="0"/>
          </a:p>
          <a:p>
            <a:endParaRPr lang="en-GB" sz="900" dirty="0"/>
          </a:p>
          <a:p>
            <a:r>
              <a:rPr lang="en-GB" sz="2400" dirty="0"/>
              <a:t>•Thin walled with 3 layers and bicuspid valves </a:t>
            </a:r>
            <a:endParaRPr lang="en-GB" sz="2400" dirty="0" smtClean="0"/>
          </a:p>
          <a:p>
            <a:pPr marL="342900" indent="-342900">
              <a:buFontTx/>
              <a:buChar char="-"/>
            </a:pPr>
            <a:r>
              <a:rPr lang="en-GB" sz="2400" dirty="0" smtClean="0"/>
              <a:t>Tunica Intima</a:t>
            </a:r>
          </a:p>
          <a:p>
            <a:pPr marL="342900" indent="-342900">
              <a:buFontTx/>
              <a:buChar char="-"/>
            </a:pPr>
            <a:r>
              <a:rPr lang="en-GB" sz="1400" dirty="0" smtClean="0"/>
              <a:t>Single layer endothelium</a:t>
            </a:r>
          </a:p>
          <a:p>
            <a:pPr marL="342900" indent="-342900">
              <a:buFontTx/>
              <a:buChar char="-"/>
            </a:pPr>
            <a:r>
              <a:rPr lang="en-GB" sz="1400" dirty="0" smtClean="0"/>
              <a:t>Secrete thrombolytic substances</a:t>
            </a:r>
          </a:p>
          <a:p>
            <a:pPr marL="342900" indent="-342900">
              <a:buFontTx/>
              <a:buChar char="-"/>
            </a:pPr>
            <a:r>
              <a:rPr lang="en-GB" sz="2400" dirty="0" smtClean="0"/>
              <a:t>Tunica Media</a:t>
            </a:r>
          </a:p>
          <a:p>
            <a:pPr marL="342900" indent="-342900">
              <a:buFontTx/>
              <a:buChar char="-"/>
            </a:pPr>
            <a:r>
              <a:rPr lang="en-GB" sz="1400" dirty="0" smtClean="0"/>
              <a:t>Muscle, collagen and elastic tissue</a:t>
            </a:r>
          </a:p>
          <a:p>
            <a:pPr marL="342900" indent="-342900">
              <a:buFontTx/>
              <a:buChar char="-"/>
            </a:pPr>
            <a:r>
              <a:rPr lang="en-GB" sz="2400" dirty="0" smtClean="0"/>
              <a:t>Tunica Adventitia</a:t>
            </a:r>
          </a:p>
          <a:p>
            <a:pPr marL="342900" indent="-342900">
              <a:buFontTx/>
              <a:buChar char="-"/>
            </a:pPr>
            <a:r>
              <a:rPr lang="en-GB" sz="1500" dirty="0" smtClean="0"/>
              <a:t>Fibrous tissue &amp; smooth muscle tissue</a:t>
            </a:r>
          </a:p>
          <a:p>
            <a:pPr marL="342900" indent="-342900">
              <a:buFontTx/>
              <a:buChar char="-"/>
            </a:pPr>
            <a:endParaRPr lang="en-GB" sz="1500" dirty="0" smtClean="0"/>
          </a:p>
          <a:p>
            <a:pPr marL="342900" indent="-342900">
              <a:buFontTx/>
              <a:buChar char="-"/>
            </a:pPr>
            <a:r>
              <a:rPr lang="en-GB" sz="2000" dirty="0" smtClean="0"/>
              <a:t>Subtle structure differences</a:t>
            </a:r>
          </a:p>
          <a:p>
            <a:pPr marL="614363" lvl="1" indent="-342900">
              <a:buFontTx/>
              <a:buChar char="-"/>
            </a:pPr>
            <a:r>
              <a:rPr lang="en-GB" sz="1700" dirty="0" smtClean="0"/>
              <a:t>IVC, large adventitia, collagen, some elastic fibres</a:t>
            </a:r>
          </a:p>
          <a:p>
            <a:pPr marL="614363" lvl="1" indent="-342900">
              <a:buFontTx/>
              <a:buChar char="-"/>
            </a:pPr>
            <a:r>
              <a:rPr lang="en-GB" sz="1700" dirty="0" smtClean="0"/>
              <a:t>Superficial veins – more muscle fibres in media layer</a:t>
            </a:r>
          </a:p>
          <a:p>
            <a:endParaRPr lang="en-GB" dirty="0"/>
          </a:p>
        </p:txBody>
      </p:sp>
      <p:sp>
        <p:nvSpPr>
          <p:cNvPr id="3" name="Text Placeholder 2"/>
          <p:cNvSpPr>
            <a:spLocks noGrp="1"/>
          </p:cNvSpPr>
          <p:nvPr>
            <p:ph type="body" sz="quarter" idx="10"/>
          </p:nvPr>
        </p:nvSpPr>
        <p:spPr/>
        <p:txBody>
          <a:bodyPr/>
          <a:lstStyle/>
          <a:p>
            <a:r>
              <a:rPr lang="en-GB" dirty="0" smtClean="0"/>
              <a:t>Anatomy and Physiology</a:t>
            </a:r>
            <a:endParaRPr lang="en-GB"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700808"/>
            <a:ext cx="2124075" cy="2600325"/>
          </a:xfrm>
          <a:prstGeom prst="rect">
            <a:avLst/>
          </a:prstGeom>
          <a:noFill/>
          <a:ln>
            <a:noFill/>
          </a:ln>
        </p:spPr>
      </p:pic>
    </p:spTree>
    <p:extLst>
      <p:ext uri="{BB962C8B-B14F-4D97-AF65-F5344CB8AC3E}">
        <p14:creationId xmlns:p14="http://schemas.microsoft.com/office/powerpoint/2010/main" val="1292971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23528" y="1484784"/>
            <a:ext cx="7331075" cy="4670387"/>
          </a:xfrm>
        </p:spPr>
        <p:txBody>
          <a:bodyPr/>
          <a:lstStyle/>
          <a:p>
            <a:pPr>
              <a:lnSpc>
                <a:spcPct val="90000"/>
              </a:lnSpc>
              <a:defRPr/>
            </a:pPr>
            <a:r>
              <a:rPr lang="en-GB" sz="3200" dirty="0" smtClean="0">
                <a:solidFill>
                  <a:srgbClr val="FF0000"/>
                </a:solidFill>
              </a:rPr>
              <a:t>D</a:t>
            </a:r>
            <a:r>
              <a:rPr lang="en-GB" sz="2000" dirty="0" smtClean="0">
                <a:solidFill>
                  <a:srgbClr val="FF0000"/>
                </a:solidFill>
              </a:rPr>
              <a:t>eep </a:t>
            </a:r>
            <a:endParaRPr lang="en-GB" sz="2000" dirty="0">
              <a:solidFill>
                <a:srgbClr val="FF0000"/>
              </a:solidFill>
            </a:endParaRPr>
          </a:p>
          <a:p>
            <a:pPr lvl="1">
              <a:lnSpc>
                <a:spcPct val="90000"/>
              </a:lnSpc>
              <a:defRPr/>
            </a:pPr>
            <a:r>
              <a:rPr lang="en-GB" sz="2000" dirty="0"/>
              <a:t>Lie next to artery and are </a:t>
            </a:r>
            <a:r>
              <a:rPr lang="en-GB" sz="2000" dirty="0" smtClean="0"/>
              <a:t>larger</a:t>
            </a:r>
          </a:p>
          <a:p>
            <a:pPr marL="4763" lvl="1" indent="0">
              <a:lnSpc>
                <a:spcPct val="90000"/>
              </a:lnSpc>
              <a:buNone/>
              <a:defRPr/>
            </a:pPr>
            <a:endParaRPr lang="en-GB" sz="2000" dirty="0"/>
          </a:p>
          <a:p>
            <a:pPr>
              <a:lnSpc>
                <a:spcPct val="90000"/>
              </a:lnSpc>
              <a:defRPr/>
            </a:pPr>
            <a:r>
              <a:rPr lang="en-GB" sz="3200" dirty="0">
                <a:solidFill>
                  <a:srgbClr val="FF0000"/>
                </a:solidFill>
              </a:rPr>
              <a:t>S</a:t>
            </a:r>
            <a:r>
              <a:rPr lang="en-GB" sz="2000" dirty="0" smtClean="0">
                <a:solidFill>
                  <a:srgbClr val="FF0000"/>
                </a:solidFill>
              </a:rPr>
              <a:t>uperficial </a:t>
            </a:r>
            <a:r>
              <a:rPr lang="en-GB" sz="2000" dirty="0">
                <a:solidFill>
                  <a:srgbClr val="FF0000"/>
                </a:solidFill>
              </a:rPr>
              <a:t>veins</a:t>
            </a:r>
          </a:p>
          <a:p>
            <a:pPr lvl="1">
              <a:lnSpc>
                <a:spcPct val="90000"/>
              </a:lnSpc>
              <a:defRPr/>
            </a:pPr>
            <a:r>
              <a:rPr lang="en-GB" sz="2000" dirty="0"/>
              <a:t>Not accompanied by an artery</a:t>
            </a:r>
          </a:p>
          <a:p>
            <a:pPr lvl="1">
              <a:lnSpc>
                <a:spcPct val="90000"/>
              </a:lnSpc>
              <a:defRPr/>
            </a:pPr>
            <a:r>
              <a:rPr lang="en-US" sz="2000" dirty="0" smtClean="0"/>
              <a:t>Superficial</a:t>
            </a:r>
            <a:endParaRPr lang="en-GB" sz="2000" dirty="0" smtClean="0"/>
          </a:p>
          <a:p>
            <a:pPr marL="4763" lvl="1" indent="0">
              <a:lnSpc>
                <a:spcPct val="90000"/>
              </a:lnSpc>
              <a:buNone/>
              <a:defRPr/>
            </a:pPr>
            <a:endParaRPr lang="en-GB" sz="2000" dirty="0"/>
          </a:p>
          <a:p>
            <a:pPr>
              <a:lnSpc>
                <a:spcPct val="90000"/>
              </a:lnSpc>
              <a:defRPr/>
            </a:pPr>
            <a:r>
              <a:rPr lang="en-GB" sz="3200" dirty="0">
                <a:solidFill>
                  <a:srgbClr val="FF0000"/>
                </a:solidFill>
              </a:rPr>
              <a:t>P</a:t>
            </a:r>
            <a:r>
              <a:rPr lang="en-GB" sz="2000" dirty="0" smtClean="0">
                <a:solidFill>
                  <a:srgbClr val="FF0000"/>
                </a:solidFill>
              </a:rPr>
              <a:t>erforators</a:t>
            </a:r>
            <a:endParaRPr lang="en-GB" sz="2000" dirty="0">
              <a:solidFill>
                <a:srgbClr val="FF0000"/>
              </a:solidFill>
            </a:endParaRPr>
          </a:p>
          <a:p>
            <a:pPr lvl="1">
              <a:lnSpc>
                <a:spcPct val="90000"/>
              </a:lnSpc>
              <a:defRPr/>
            </a:pPr>
            <a:r>
              <a:rPr lang="en-GB" sz="2000" dirty="0"/>
              <a:t>Connections between superficial to deep</a:t>
            </a:r>
          </a:p>
          <a:p>
            <a:endParaRPr lang="en-GB" dirty="0"/>
          </a:p>
        </p:txBody>
      </p:sp>
      <p:sp>
        <p:nvSpPr>
          <p:cNvPr id="3" name="Text Placeholder 2"/>
          <p:cNvSpPr>
            <a:spLocks noGrp="1"/>
          </p:cNvSpPr>
          <p:nvPr>
            <p:ph type="body" sz="quarter" idx="10"/>
          </p:nvPr>
        </p:nvSpPr>
        <p:spPr/>
        <p:txBody>
          <a:bodyPr/>
          <a:lstStyle/>
          <a:p>
            <a:r>
              <a:rPr lang="en-GB" dirty="0" smtClean="0"/>
              <a:t>Lower Limb venous Anatomy</a:t>
            </a:r>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556792"/>
            <a:ext cx="4968552" cy="216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723"/>
          <a:stretch/>
        </p:blipFill>
        <p:spPr bwMode="auto">
          <a:xfrm>
            <a:off x="5364088" y="4077072"/>
            <a:ext cx="2918675"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790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Deep venous Anatomy</a:t>
            </a:r>
            <a:endParaRPr lang="en-GB" dirty="0"/>
          </a:p>
        </p:txBody>
      </p:sp>
      <p:pic>
        <p:nvPicPr>
          <p:cNvPr id="4" name="Picture 6"/>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5148064" y="1412776"/>
            <a:ext cx="2779373" cy="4670425"/>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18249" y="2276872"/>
            <a:ext cx="4572000" cy="2862322"/>
          </a:xfrm>
          <a:prstGeom prst="rect">
            <a:avLst/>
          </a:prstGeom>
        </p:spPr>
        <p:txBody>
          <a:bodyPr>
            <a:spAutoFit/>
          </a:bodyPr>
          <a:lstStyle/>
          <a:p>
            <a:pPr>
              <a:buFontTx/>
              <a:buChar char="•"/>
            </a:pPr>
            <a:r>
              <a:rPr lang="en-US" altLang="en-US" dirty="0"/>
              <a:t>Accompany artery of the same </a:t>
            </a:r>
            <a:r>
              <a:rPr lang="en-US" altLang="en-US" dirty="0" smtClean="0"/>
              <a:t>name</a:t>
            </a:r>
          </a:p>
          <a:p>
            <a:endParaRPr lang="en-US" altLang="en-US" dirty="0"/>
          </a:p>
          <a:p>
            <a:r>
              <a:rPr lang="en-US" altLang="en-US" dirty="0" smtClean="0"/>
              <a:t>- Superficial femoral vein</a:t>
            </a:r>
            <a:endParaRPr lang="en-US" altLang="en-US" dirty="0"/>
          </a:p>
          <a:p>
            <a:pPr>
              <a:buFontTx/>
              <a:buChar char="•"/>
            </a:pPr>
            <a:endParaRPr lang="en-US" altLang="en-US" dirty="0"/>
          </a:p>
          <a:p>
            <a:pPr>
              <a:buFontTx/>
              <a:buChar char="•"/>
            </a:pPr>
            <a:r>
              <a:rPr lang="en-US" altLang="en-US" dirty="0"/>
              <a:t> Lie deep to the deep fascia</a:t>
            </a:r>
          </a:p>
          <a:p>
            <a:pPr>
              <a:buFontTx/>
              <a:buChar char="•"/>
            </a:pPr>
            <a:endParaRPr lang="en-US" altLang="en-US" dirty="0"/>
          </a:p>
          <a:p>
            <a:pPr>
              <a:buFontTx/>
              <a:buChar char="•"/>
            </a:pPr>
            <a:r>
              <a:rPr lang="en-US" altLang="en-US" dirty="0"/>
              <a:t> FV and Popliteal vein may be duplicated</a:t>
            </a:r>
          </a:p>
          <a:p>
            <a:endParaRPr lang="en-US" altLang="en-US" dirty="0"/>
          </a:p>
          <a:p>
            <a:pPr>
              <a:buFontTx/>
              <a:buChar char="•"/>
            </a:pPr>
            <a:r>
              <a:rPr lang="en-US" altLang="en-US" dirty="0"/>
              <a:t> Below knee veins are paired (sometimes can be triplicated)</a:t>
            </a:r>
          </a:p>
        </p:txBody>
      </p:sp>
      <p:cxnSp>
        <p:nvCxnSpPr>
          <p:cNvPr id="7" name="Straight Connector 6"/>
          <p:cNvCxnSpPr/>
          <p:nvPr/>
        </p:nvCxnSpPr>
        <p:spPr>
          <a:xfrm flipV="1">
            <a:off x="534273" y="2852936"/>
            <a:ext cx="2069976" cy="2880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4273" y="2852936"/>
            <a:ext cx="2069976" cy="2880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4528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Deep Calf Veins</a:t>
            </a:r>
            <a:endParaRPr lang="en-GB" dirty="0"/>
          </a:p>
        </p:txBody>
      </p:sp>
      <p:pic>
        <p:nvPicPr>
          <p:cNvPr id="4" name="Picture 4" descr="deep calf veins"/>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4572000" y="1988840"/>
            <a:ext cx="4081746" cy="374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3528" y="1844824"/>
            <a:ext cx="4572000" cy="4031873"/>
          </a:xfrm>
          <a:prstGeom prst="rect">
            <a:avLst/>
          </a:prstGeom>
        </p:spPr>
        <p:txBody>
          <a:bodyPr>
            <a:spAutoFit/>
          </a:bodyPr>
          <a:lstStyle/>
          <a:p>
            <a:pPr>
              <a:defRPr/>
            </a:pPr>
            <a:r>
              <a:rPr lang="en-GB" sz="2800" dirty="0">
                <a:solidFill>
                  <a:srgbClr val="FF0000"/>
                </a:solidFill>
              </a:rPr>
              <a:t>Deep veins</a:t>
            </a:r>
          </a:p>
          <a:p>
            <a:pPr lvl="1">
              <a:defRPr/>
            </a:pPr>
            <a:r>
              <a:rPr lang="en-GB" sz="2400" dirty="0"/>
              <a:t>Paired anterior </a:t>
            </a:r>
            <a:r>
              <a:rPr lang="en-GB" sz="2400" dirty="0" err="1"/>
              <a:t>tibial</a:t>
            </a:r>
            <a:endParaRPr lang="en-GB" sz="2400" dirty="0"/>
          </a:p>
          <a:p>
            <a:pPr lvl="1">
              <a:defRPr/>
            </a:pPr>
            <a:r>
              <a:rPr lang="en-GB" sz="2400" dirty="0"/>
              <a:t>Paired posterior </a:t>
            </a:r>
            <a:r>
              <a:rPr lang="en-GB" sz="2400" dirty="0" err="1"/>
              <a:t>tibial</a:t>
            </a:r>
            <a:endParaRPr lang="en-GB" sz="2400" dirty="0"/>
          </a:p>
          <a:p>
            <a:pPr lvl="1">
              <a:defRPr/>
            </a:pPr>
            <a:r>
              <a:rPr lang="en-GB" sz="2400" dirty="0"/>
              <a:t>Paired peroneal </a:t>
            </a:r>
            <a:endParaRPr lang="en-GB" sz="2400" dirty="0" smtClean="0"/>
          </a:p>
          <a:p>
            <a:pPr lvl="1">
              <a:defRPr/>
            </a:pPr>
            <a:endParaRPr lang="en-GB" sz="1200" dirty="0"/>
          </a:p>
          <a:p>
            <a:pPr>
              <a:defRPr/>
            </a:pPr>
            <a:r>
              <a:rPr lang="en-GB" sz="2800" dirty="0">
                <a:solidFill>
                  <a:srgbClr val="FF0000"/>
                </a:solidFill>
              </a:rPr>
              <a:t>Muscular Veins</a:t>
            </a:r>
          </a:p>
          <a:p>
            <a:pPr lvl="1">
              <a:defRPr/>
            </a:pPr>
            <a:r>
              <a:rPr lang="en-GB" sz="2400" dirty="0" err="1"/>
              <a:t>Soleal</a:t>
            </a:r>
            <a:endParaRPr lang="en-GB" sz="2400" dirty="0"/>
          </a:p>
          <a:p>
            <a:pPr lvl="2">
              <a:defRPr/>
            </a:pPr>
            <a:r>
              <a:rPr lang="en-GB" sz="2000" dirty="0"/>
              <a:t>Drains into calf veins</a:t>
            </a:r>
          </a:p>
          <a:p>
            <a:pPr lvl="1">
              <a:defRPr/>
            </a:pPr>
            <a:r>
              <a:rPr lang="en-GB" sz="2400" dirty="0"/>
              <a:t>Gastrocnemius</a:t>
            </a:r>
          </a:p>
          <a:p>
            <a:pPr lvl="2">
              <a:defRPr/>
            </a:pPr>
            <a:r>
              <a:rPr lang="en-GB" sz="2000" dirty="0"/>
              <a:t>Drains into popliteal</a:t>
            </a:r>
          </a:p>
          <a:p>
            <a:pPr>
              <a:defRPr/>
            </a:pPr>
            <a:endParaRPr lang="en-GB" sz="2800" dirty="0"/>
          </a:p>
        </p:txBody>
      </p:sp>
    </p:spTree>
    <p:extLst>
      <p:ext uri="{BB962C8B-B14F-4D97-AF65-F5344CB8AC3E}">
        <p14:creationId xmlns:p14="http://schemas.microsoft.com/office/powerpoint/2010/main" val="2493928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Superficial Veins</a:t>
            </a:r>
            <a:endParaRPr lang="en-GB" dirty="0"/>
          </a:p>
        </p:txBody>
      </p:sp>
      <p:pic>
        <p:nvPicPr>
          <p:cNvPr id="4098"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3923928" y="1916832"/>
            <a:ext cx="487680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652120" y="3861048"/>
            <a:ext cx="122413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995936" y="3140968"/>
            <a:ext cx="108012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740352" y="4581128"/>
            <a:ext cx="93610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740352" y="3140968"/>
            <a:ext cx="792088"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a:off x="5076056" y="3284984"/>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508104" y="3969060"/>
            <a:ext cx="1440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236296" y="3284984"/>
            <a:ext cx="504056" cy="2160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380312" y="4653136"/>
            <a:ext cx="3600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39552" y="2636912"/>
            <a:ext cx="3168352" cy="2677656"/>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Two main systems</a:t>
            </a:r>
          </a:p>
          <a:p>
            <a:pPr marL="285750" indent="-285750">
              <a:buFontTx/>
              <a:buChar char="-"/>
            </a:pPr>
            <a:r>
              <a:rPr lang="en-US" sz="1600" dirty="0" smtClean="0"/>
              <a:t>Great Saphenous vein (GSV)</a:t>
            </a:r>
          </a:p>
          <a:p>
            <a:pPr marL="285750" indent="-285750">
              <a:buFontTx/>
              <a:buChar char="-"/>
            </a:pPr>
            <a:r>
              <a:rPr lang="en-US" sz="1600" dirty="0" smtClean="0"/>
              <a:t>Short Saphenous vein (SSV)</a:t>
            </a:r>
          </a:p>
          <a:p>
            <a:endParaRPr lang="en-US" dirty="0"/>
          </a:p>
          <a:p>
            <a:pPr marL="285750" indent="-285750">
              <a:buFont typeface="Arial" panose="020B0604020202020204" pitchFamily="34" charset="0"/>
              <a:buChar char="•"/>
            </a:pPr>
            <a:r>
              <a:rPr lang="en-US" b="1" dirty="0" smtClean="0"/>
              <a:t>Anterior  Thigh Vein</a:t>
            </a:r>
          </a:p>
          <a:p>
            <a:pPr marL="285750" indent="-285750">
              <a:buFont typeface="Arial" panose="020B0604020202020204" pitchFamily="34" charset="0"/>
              <a:buChar char="•"/>
            </a:pPr>
            <a:r>
              <a:rPr lang="en-US" b="1" dirty="0" smtClean="0"/>
              <a:t>Giacomini Vein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t>Junctions between the two</a:t>
            </a:r>
          </a:p>
          <a:p>
            <a:pPr marL="285750" indent="-285750">
              <a:buFontTx/>
              <a:buChar char="-"/>
            </a:pPr>
            <a:r>
              <a:rPr lang="en-US" sz="1400" dirty="0" err="1" smtClean="0"/>
              <a:t>Saphenofemoral</a:t>
            </a:r>
            <a:r>
              <a:rPr lang="en-US" sz="1400" dirty="0" smtClean="0"/>
              <a:t> Junction (SFJ)</a:t>
            </a:r>
          </a:p>
          <a:p>
            <a:pPr marL="285750" indent="-285750">
              <a:buFontTx/>
              <a:buChar char="-"/>
            </a:pPr>
            <a:r>
              <a:rPr lang="en-US" sz="1400" dirty="0" err="1" smtClean="0"/>
              <a:t>Saphenopopliteal</a:t>
            </a:r>
            <a:r>
              <a:rPr lang="en-US" sz="1400" dirty="0" smtClean="0"/>
              <a:t> Junction (SSV)</a:t>
            </a:r>
            <a:endParaRPr lang="en-GB" sz="1400" dirty="0"/>
          </a:p>
        </p:txBody>
      </p:sp>
      <p:sp>
        <p:nvSpPr>
          <p:cNvPr id="19" name="TextBox 18"/>
          <p:cNvSpPr txBox="1"/>
          <p:nvPr/>
        </p:nvSpPr>
        <p:spPr>
          <a:xfrm>
            <a:off x="5936923" y="1916832"/>
            <a:ext cx="720080" cy="400110"/>
          </a:xfrm>
          <a:prstGeom prst="rect">
            <a:avLst/>
          </a:prstGeom>
          <a:noFill/>
        </p:spPr>
        <p:txBody>
          <a:bodyPr wrap="square" rtlCol="0">
            <a:spAutoFit/>
          </a:bodyPr>
          <a:lstStyle/>
          <a:p>
            <a:r>
              <a:rPr lang="en-US" sz="2000" b="1" dirty="0" smtClean="0">
                <a:solidFill>
                  <a:srgbClr val="FF0000"/>
                </a:solidFill>
              </a:rPr>
              <a:t>SFJ</a:t>
            </a:r>
            <a:endParaRPr lang="en-GB" sz="2000" b="1" dirty="0">
              <a:solidFill>
                <a:srgbClr val="FF0000"/>
              </a:solidFill>
            </a:endParaRPr>
          </a:p>
        </p:txBody>
      </p:sp>
      <p:cxnSp>
        <p:nvCxnSpPr>
          <p:cNvPr id="26" name="Straight Arrow Connector 25"/>
          <p:cNvCxnSpPr/>
          <p:nvPr/>
        </p:nvCxnSpPr>
        <p:spPr>
          <a:xfrm flipH="1">
            <a:off x="5796137" y="2204864"/>
            <a:ext cx="216023"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511324" y="4211796"/>
            <a:ext cx="480196" cy="369332"/>
          </a:xfrm>
          <a:prstGeom prst="rect">
            <a:avLst/>
          </a:prstGeom>
          <a:noFill/>
        </p:spPr>
        <p:txBody>
          <a:bodyPr wrap="none" rtlCol="0">
            <a:spAutoFit/>
          </a:bodyPr>
          <a:lstStyle/>
          <a:p>
            <a:r>
              <a:rPr lang="en-US" b="1" dirty="0" smtClean="0">
                <a:solidFill>
                  <a:srgbClr val="FF0000"/>
                </a:solidFill>
              </a:rPr>
              <a:t>SPJ</a:t>
            </a:r>
            <a:endParaRPr lang="en-GB" b="1" dirty="0">
              <a:solidFill>
                <a:srgbClr val="FF0000"/>
              </a:solidFill>
            </a:endParaRPr>
          </a:p>
        </p:txBody>
      </p:sp>
      <p:cxnSp>
        <p:nvCxnSpPr>
          <p:cNvPr id="30" name="Straight Arrow Connector 29"/>
          <p:cNvCxnSpPr/>
          <p:nvPr/>
        </p:nvCxnSpPr>
        <p:spPr>
          <a:xfrm flipV="1">
            <a:off x="6991520" y="4077072"/>
            <a:ext cx="388792" cy="3193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045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Anatomy of the SFJ</a:t>
            </a:r>
            <a:endParaRPr lang="en-GB" dirty="0"/>
          </a:p>
        </p:txBody>
      </p:sp>
      <p:pic>
        <p:nvPicPr>
          <p:cNvPr id="4" name="Picture 4" descr="sfj tribs"/>
          <p:cNvPicPr>
            <a:picLocks noGrp="1" noChangeAspect="1" noChangeArrowheads="1"/>
          </p:cNvPicPr>
          <p:nvPr>
            <p:ph sz="quarter" idx="11"/>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2132856"/>
            <a:ext cx="3835040" cy="296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2405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60351" y="1340768"/>
            <a:ext cx="7331075" cy="4831431"/>
          </a:xfrm>
        </p:spPr>
        <p:txBody>
          <a:bodyPr>
            <a:normAutofit fontScale="92500" lnSpcReduction="10000"/>
          </a:bodyPr>
          <a:lstStyle/>
          <a:p>
            <a:pPr marL="285750" indent="-285750">
              <a:buFont typeface="Arial" panose="020B0604020202020204" pitchFamily="34" charset="0"/>
              <a:buChar char="•"/>
            </a:pPr>
            <a:r>
              <a:rPr lang="en-GB" sz="2000" dirty="0" smtClean="0"/>
              <a:t>Venous </a:t>
            </a:r>
            <a:r>
              <a:rPr lang="en-GB" sz="2000" dirty="0" err="1" smtClean="0"/>
              <a:t>Haemodynamics</a:t>
            </a:r>
            <a:r>
              <a:rPr lang="en-GB" sz="2000" dirty="0" smtClean="0"/>
              <a:t> and Anatomy</a:t>
            </a:r>
          </a:p>
          <a:p>
            <a:endParaRPr lang="en-GB" sz="800" dirty="0" smtClean="0"/>
          </a:p>
          <a:p>
            <a:pPr marL="285750" indent="-285750">
              <a:buFont typeface="Arial" panose="020B0604020202020204" pitchFamily="34" charset="0"/>
              <a:buChar char="•"/>
            </a:pPr>
            <a:r>
              <a:rPr lang="en-GB" sz="2000" dirty="0" smtClean="0"/>
              <a:t>Clinical Presentation of CVI &amp; </a:t>
            </a:r>
            <a:r>
              <a:rPr lang="en-GB" sz="2000" dirty="0" err="1" smtClean="0"/>
              <a:t>Etiologies</a:t>
            </a:r>
            <a:r>
              <a:rPr lang="en-GB" sz="2000" dirty="0" smtClean="0"/>
              <a:t> </a:t>
            </a:r>
          </a:p>
          <a:p>
            <a:endParaRPr lang="en-GB" sz="800" dirty="0" smtClean="0"/>
          </a:p>
          <a:p>
            <a:pPr marL="285750" indent="-285750">
              <a:buFont typeface="Arial" panose="020B0604020202020204" pitchFamily="34" charset="0"/>
              <a:buChar char="•"/>
            </a:pPr>
            <a:r>
              <a:rPr lang="en-GB" sz="2000" dirty="0" smtClean="0"/>
              <a:t>More advanced forms of CVI and NICE guidelines </a:t>
            </a:r>
          </a:p>
          <a:p>
            <a:endParaRPr lang="en-GB" sz="800" dirty="0" smtClean="0"/>
          </a:p>
          <a:p>
            <a:pPr marL="285750" indent="-285750">
              <a:buFont typeface="Arial" panose="020B0604020202020204" pitchFamily="34" charset="0"/>
              <a:buChar char="•"/>
            </a:pPr>
            <a:r>
              <a:rPr lang="en-GB" sz="2000" dirty="0" smtClean="0"/>
              <a:t>Treatment overview and the role of Vascular Testing </a:t>
            </a:r>
          </a:p>
          <a:p>
            <a:endParaRPr lang="en-GB" sz="800" dirty="0" smtClean="0"/>
          </a:p>
          <a:p>
            <a:pPr marL="285750" indent="-285750">
              <a:buFont typeface="Arial" panose="020B0604020202020204" pitchFamily="34" charset="0"/>
              <a:buChar char="•"/>
            </a:pPr>
            <a:r>
              <a:rPr lang="en-GB" sz="2000" dirty="0" smtClean="0"/>
              <a:t>Venous pathologies involved and ultrasound assessment</a:t>
            </a:r>
          </a:p>
          <a:p>
            <a:endParaRPr lang="en-GB" sz="800" dirty="0" smtClean="0"/>
          </a:p>
          <a:p>
            <a:pPr marL="285750" indent="-285750">
              <a:buFont typeface="Arial" panose="020B0604020202020204" pitchFamily="34" charset="0"/>
              <a:buChar char="•"/>
            </a:pPr>
            <a:r>
              <a:rPr lang="en-GB" sz="2000" dirty="0" smtClean="0"/>
              <a:t>Report writing </a:t>
            </a:r>
            <a:r>
              <a:rPr lang="en-GB" sz="2000" dirty="0"/>
              <a:t>/</a:t>
            </a:r>
            <a:r>
              <a:rPr lang="en-GB" sz="2000" dirty="0" smtClean="0"/>
              <a:t>schematics</a:t>
            </a:r>
          </a:p>
          <a:p>
            <a:r>
              <a:rPr lang="en-GB" sz="2000" dirty="0" smtClean="0"/>
              <a:t>                                ***********************</a:t>
            </a:r>
          </a:p>
          <a:p>
            <a:pPr marL="285750" indent="-285750">
              <a:buFont typeface="Arial" panose="020B0604020202020204" pitchFamily="34" charset="0"/>
              <a:buChar char="•"/>
            </a:pPr>
            <a:r>
              <a:rPr lang="en-GB" sz="2000" dirty="0" smtClean="0"/>
              <a:t>Centre success story  - management and treatment of leg ulcers</a:t>
            </a:r>
          </a:p>
          <a:p>
            <a:endParaRPr lang="en-GB" sz="900" dirty="0" smtClean="0"/>
          </a:p>
          <a:p>
            <a:pPr marL="285750" indent="-285750">
              <a:buFont typeface="Arial" panose="020B0604020202020204" pitchFamily="34" charset="0"/>
              <a:buChar char="•"/>
            </a:pPr>
            <a:r>
              <a:rPr lang="en-GB" sz="2000" dirty="0" smtClean="0"/>
              <a:t>North Bristol iliac vein thrombolysis and stenting service </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
        <p:nvSpPr>
          <p:cNvPr id="3" name="Text Placeholder 2"/>
          <p:cNvSpPr>
            <a:spLocks noGrp="1"/>
          </p:cNvSpPr>
          <p:nvPr>
            <p:ph type="body" sz="quarter" idx="10"/>
          </p:nvPr>
        </p:nvSpPr>
        <p:spPr/>
        <p:txBody>
          <a:bodyPr/>
          <a:lstStyle/>
          <a:p>
            <a:r>
              <a:rPr lang="en-GB" dirty="0" smtClean="0"/>
              <a:t>Introduction and Overview </a:t>
            </a:r>
            <a:endParaRPr lang="en-GB" dirty="0"/>
          </a:p>
        </p:txBody>
      </p:sp>
    </p:spTree>
    <p:extLst>
      <p:ext uri="{BB962C8B-B14F-4D97-AF65-F5344CB8AC3E}">
        <p14:creationId xmlns:p14="http://schemas.microsoft.com/office/powerpoint/2010/main" val="180389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a:lnSpc>
                <a:spcPct val="90000"/>
              </a:lnSpc>
              <a:defRPr/>
            </a:pPr>
            <a:r>
              <a:rPr lang="en-GB" sz="2400" dirty="0"/>
              <a:t>Position of the SPJ can be highly </a:t>
            </a:r>
            <a:r>
              <a:rPr lang="en-GB" sz="2400" dirty="0" smtClean="0"/>
              <a:t>variable</a:t>
            </a:r>
          </a:p>
          <a:p>
            <a:pPr>
              <a:lnSpc>
                <a:spcPct val="90000"/>
              </a:lnSpc>
              <a:defRPr/>
            </a:pPr>
            <a:endParaRPr lang="en-GB" sz="2400" dirty="0" smtClean="0"/>
          </a:p>
          <a:p>
            <a:pPr>
              <a:lnSpc>
                <a:spcPct val="90000"/>
              </a:lnSpc>
              <a:defRPr/>
            </a:pPr>
            <a:r>
              <a:rPr lang="en-GB" sz="1800" dirty="0" smtClean="0"/>
              <a:t>- 60</a:t>
            </a:r>
            <a:r>
              <a:rPr lang="en-GB" sz="1800" dirty="0"/>
              <a:t>% join popliteal vein within 7cms of knee </a:t>
            </a:r>
            <a:r>
              <a:rPr lang="en-GB" sz="1800" dirty="0" smtClean="0"/>
              <a:t>joint</a:t>
            </a:r>
          </a:p>
          <a:p>
            <a:pPr>
              <a:lnSpc>
                <a:spcPct val="90000"/>
              </a:lnSpc>
              <a:defRPr/>
            </a:pPr>
            <a:endParaRPr lang="en-GB" sz="800" dirty="0" smtClean="0"/>
          </a:p>
          <a:p>
            <a:pPr marL="533400" indent="-533400">
              <a:lnSpc>
                <a:spcPct val="90000"/>
              </a:lnSpc>
              <a:defRPr/>
            </a:pPr>
            <a:r>
              <a:rPr lang="en-GB" sz="1800" dirty="0" smtClean="0"/>
              <a:t>- 20</a:t>
            </a:r>
            <a:r>
              <a:rPr lang="en-GB" sz="1800" dirty="0"/>
              <a:t>% join GSV at varying levels in </a:t>
            </a:r>
            <a:r>
              <a:rPr lang="en-GB" sz="1800" dirty="0" smtClean="0"/>
              <a:t>thigh</a:t>
            </a:r>
          </a:p>
          <a:p>
            <a:pPr marL="533400" indent="-533400">
              <a:lnSpc>
                <a:spcPct val="90000"/>
              </a:lnSpc>
              <a:buFont typeface="Arial" panose="020B0604020202020204" pitchFamily="34" charset="0"/>
              <a:buChar char="•"/>
              <a:defRPr/>
            </a:pPr>
            <a:r>
              <a:rPr lang="en-GB" dirty="0" smtClean="0"/>
              <a:t>Giacomini</a:t>
            </a:r>
          </a:p>
          <a:p>
            <a:pPr marL="533400" indent="-533400">
              <a:lnSpc>
                <a:spcPct val="90000"/>
              </a:lnSpc>
              <a:buFont typeface="Arial" panose="020B0604020202020204" pitchFamily="34" charset="0"/>
              <a:buChar char="•"/>
              <a:defRPr/>
            </a:pPr>
            <a:r>
              <a:rPr lang="en-GB" dirty="0" smtClean="0"/>
              <a:t>Occasionally combine </a:t>
            </a:r>
            <a:r>
              <a:rPr lang="en-GB" dirty="0"/>
              <a:t>with junction </a:t>
            </a:r>
            <a:r>
              <a:rPr lang="en-GB" dirty="0" smtClean="0"/>
              <a:t>of </a:t>
            </a:r>
            <a:r>
              <a:rPr lang="en-GB" dirty="0" err="1"/>
              <a:t>G</a:t>
            </a:r>
            <a:r>
              <a:rPr lang="en-GB" dirty="0" err="1" smtClean="0"/>
              <a:t>astroc</a:t>
            </a:r>
            <a:r>
              <a:rPr lang="en-GB" dirty="0" smtClean="0"/>
              <a:t> /</a:t>
            </a:r>
            <a:r>
              <a:rPr lang="en-GB" dirty="0" err="1" smtClean="0"/>
              <a:t>PopV</a:t>
            </a:r>
            <a:endParaRPr lang="en-GB" dirty="0" smtClean="0"/>
          </a:p>
          <a:p>
            <a:pPr marL="533400" indent="-533400">
              <a:lnSpc>
                <a:spcPct val="90000"/>
              </a:lnSpc>
              <a:buFont typeface="Arial" panose="020B0604020202020204" pitchFamily="34" charset="0"/>
              <a:buChar char="•"/>
              <a:defRPr/>
            </a:pPr>
            <a:r>
              <a:rPr lang="en-GB" dirty="0" smtClean="0"/>
              <a:t>Remainder </a:t>
            </a:r>
            <a:r>
              <a:rPr lang="en-GB" dirty="0"/>
              <a:t>join </a:t>
            </a:r>
          </a:p>
          <a:p>
            <a:pPr marL="1714500" lvl="3" indent="-342900">
              <a:lnSpc>
                <a:spcPct val="90000"/>
              </a:lnSpc>
              <a:defRPr/>
            </a:pPr>
            <a:r>
              <a:rPr lang="en-GB" dirty="0"/>
              <a:t>SFV</a:t>
            </a:r>
          </a:p>
          <a:p>
            <a:pPr marL="1714500" lvl="3" indent="-342900">
              <a:lnSpc>
                <a:spcPct val="90000"/>
              </a:lnSpc>
              <a:defRPr/>
            </a:pPr>
            <a:r>
              <a:rPr lang="en-GB" dirty="0" err="1"/>
              <a:t>Profunda</a:t>
            </a:r>
            <a:endParaRPr lang="en-GB" dirty="0"/>
          </a:p>
          <a:p>
            <a:pPr marL="1714500" lvl="3" indent="-342900">
              <a:lnSpc>
                <a:spcPct val="90000"/>
              </a:lnSpc>
              <a:defRPr/>
            </a:pPr>
            <a:r>
              <a:rPr lang="en-GB" dirty="0"/>
              <a:t>Tributaries of the internal iliac vein</a:t>
            </a:r>
          </a:p>
          <a:p>
            <a:endParaRPr lang="en-GB" dirty="0"/>
          </a:p>
        </p:txBody>
      </p:sp>
      <p:sp>
        <p:nvSpPr>
          <p:cNvPr id="3" name="Text Placeholder 2"/>
          <p:cNvSpPr>
            <a:spLocks noGrp="1"/>
          </p:cNvSpPr>
          <p:nvPr>
            <p:ph type="body" sz="quarter" idx="10"/>
          </p:nvPr>
        </p:nvSpPr>
        <p:spPr/>
        <p:txBody>
          <a:bodyPr/>
          <a:lstStyle/>
          <a:p>
            <a:r>
              <a:rPr lang="en-US" dirty="0" smtClean="0"/>
              <a:t>Anatomy of the SPJ</a:t>
            </a:r>
            <a:endParaRPr lang="en-GB" dirty="0"/>
          </a:p>
        </p:txBody>
      </p:sp>
      <p:pic>
        <p:nvPicPr>
          <p:cNvPr id="4" name="Picture 5" descr="spj varia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484784"/>
            <a:ext cx="3004823"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pj varian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1673" y="1341438"/>
            <a:ext cx="344963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12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Perforating Veins</a:t>
            </a:r>
            <a:endParaRPr lang="en-GB" dirty="0"/>
          </a:p>
        </p:txBody>
      </p:sp>
      <p:pic>
        <p:nvPicPr>
          <p:cNvPr id="4" name="Content Placeholder 3"/>
          <p:cNvPicPr>
            <a:picLocks noGrp="1" noChangeAspect="1"/>
          </p:cNvPicPr>
          <p:nvPr>
            <p:ph sz="quarter" idx="11"/>
          </p:nvPr>
        </p:nvPicPr>
        <p:blipFill>
          <a:blip r:embed="rId2"/>
          <a:stretch>
            <a:fillRect/>
          </a:stretch>
        </p:blipFill>
        <p:spPr>
          <a:xfrm>
            <a:off x="2699792" y="2046970"/>
            <a:ext cx="3706689" cy="3438442"/>
          </a:xfrm>
          <a:prstGeom prst="rect">
            <a:avLst/>
          </a:prstGeom>
        </p:spPr>
      </p:pic>
      <p:sp>
        <p:nvSpPr>
          <p:cNvPr id="5" name="Rectangle 4"/>
          <p:cNvSpPr/>
          <p:nvPr/>
        </p:nvSpPr>
        <p:spPr>
          <a:xfrm>
            <a:off x="251520" y="2348880"/>
            <a:ext cx="2286000" cy="2834622"/>
          </a:xfrm>
          <a:prstGeom prst="rect">
            <a:avLst/>
          </a:prstGeom>
        </p:spPr>
        <p:txBody>
          <a:bodyPr wrap="square">
            <a:spAutoFit/>
          </a:bodyPr>
          <a:lstStyle/>
          <a:p>
            <a:pPr marL="285750" indent="-285750">
              <a:lnSpc>
                <a:spcPct val="90000"/>
              </a:lnSpc>
              <a:buFont typeface="Arial" panose="020B0604020202020204" pitchFamily="34" charset="0"/>
              <a:buChar char="•"/>
              <a:defRPr/>
            </a:pPr>
            <a:r>
              <a:rPr lang="en-GB" dirty="0"/>
              <a:t>Transport blood from </a:t>
            </a:r>
            <a:r>
              <a:rPr lang="en-GB" dirty="0" smtClean="0"/>
              <a:t>superficial to </a:t>
            </a:r>
            <a:r>
              <a:rPr lang="en-GB" dirty="0"/>
              <a:t>deep </a:t>
            </a:r>
            <a:r>
              <a:rPr lang="en-GB" dirty="0" smtClean="0"/>
              <a:t>veins</a:t>
            </a:r>
          </a:p>
          <a:p>
            <a:pPr>
              <a:lnSpc>
                <a:spcPct val="90000"/>
              </a:lnSpc>
              <a:defRPr/>
            </a:pPr>
            <a:endParaRPr lang="en-GB" dirty="0" smtClean="0"/>
          </a:p>
          <a:p>
            <a:pPr marL="285750" indent="-285750">
              <a:lnSpc>
                <a:spcPct val="90000"/>
              </a:lnSpc>
              <a:buFont typeface="Arial" panose="020B0604020202020204" pitchFamily="34" charset="0"/>
              <a:buChar char="•"/>
              <a:defRPr/>
            </a:pPr>
            <a:r>
              <a:rPr lang="en-GB" dirty="0" smtClean="0"/>
              <a:t>Reversal </a:t>
            </a:r>
            <a:r>
              <a:rPr lang="en-GB" dirty="0"/>
              <a:t>of flow normally prevented by </a:t>
            </a:r>
            <a:r>
              <a:rPr lang="en-GB" dirty="0" smtClean="0"/>
              <a:t>valves</a:t>
            </a:r>
          </a:p>
          <a:p>
            <a:pPr marL="285750" indent="-285750">
              <a:lnSpc>
                <a:spcPct val="90000"/>
              </a:lnSpc>
              <a:buFont typeface="Arial" panose="020B0604020202020204" pitchFamily="34" charset="0"/>
              <a:buChar char="•"/>
              <a:defRPr/>
            </a:pPr>
            <a:endParaRPr lang="en-GB" dirty="0"/>
          </a:p>
          <a:p>
            <a:pPr marL="285750" indent="-285750">
              <a:lnSpc>
                <a:spcPct val="90000"/>
              </a:lnSpc>
              <a:buFont typeface="Arial" panose="020B0604020202020204" pitchFamily="34" charset="0"/>
              <a:buChar char="•"/>
              <a:defRPr/>
            </a:pPr>
            <a:r>
              <a:rPr lang="en-GB" dirty="0" smtClean="0"/>
              <a:t>Clinically </a:t>
            </a:r>
            <a:r>
              <a:rPr lang="en-GB" dirty="0"/>
              <a:t>significant in the lower leg</a:t>
            </a:r>
          </a:p>
        </p:txBody>
      </p:sp>
      <p:sp>
        <p:nvSpPr>
          <p:cNvPr id="6" name="TextBox 5"/>
          <p:cNvSpPr txBox="1"/>
          <p:nvPr/>
        </p:nvSpPr>
        <p:spPr>
          <a:xfrm>
            <a:off x="6660232" y="2276872"/>
            <a:ext cx="1584176"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t>Large in size? Suspect abnormal flow</a:t>
            </a:r>
            <a:endParaRPr lang="en-GB" dirty="0"/>
          </a:p>
        </p:txBody>
      </p:sp>
    </p:spTree>
    <p:extLst>
      <p:ext uri="{BB962C8B-B14F-4D97-AF65-F5344CB8AC3E}">
        <p14:creationId xmlns:p14="http://schemas.microsoft.com/office/powerpoint/2010/main" val="1262327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Perforating Veins</a:t>
            </a:r>
            <a:endParaRPr lang="en-GB" dirty="0"/>
          </a:p>
        </p:txBody>
      </p:sp>
      <p:sp>
        <p:nvSpPr>
          <p:cNvPr id="4" name="Rectangle 3"/>
          <p:cNvSpPr>
            <a:spLocks noGrp="1" noChangeArrowheads="1"/>
          </p:cNvSpPr>
          <p:nvPr>
            <p:ph sz="quarter" idx="11"/>
          </p:nvPr>
        </p:nvSpPr>
        <p:spPr/>
        <p:txBody>
          <a:bodyPr/>
          <a:lstStyle/>
          <a:p>
            <a:pPr eaLnBrk="1" hangingPunct="1">
              <a:lnSpc>
                <a:spcPct val="80000"/>
              </a:lnSpc>
              <a:defRPr/>
            </a:pPr>
            <a:r>
              <a:rPr lang="en-GB" sz="2400" dirty="0" smtClean="0"/>
              <a:t>Often referred to by the proper names of the anatomists who first described them</a:t>
            </a:r>
          </a:p>
          <a:p>
            <a:pPr eaLnBrk="1" hangingPunct="1">
              <a:lnSpc>
                <a:spcPct val="80000"/>
              </a:lnSpc>
              <a:defRPr/>
            </a:pPr>
            <a:endParaRPr lang="en-GB" sz="2400" dirty="0" smtClean="0"/>
          </a:p>
          <a:p>
            <a:pPr lvl="1" eaLnBrk="1" hangingPunct="1">
              <a:lnSpc>
                <a:spcPct val="80000"/>
              </a:lnSpc>
              <a:defRPr/>
            </a:pPr>
            <a:r>
              <a:rPr lang="en-GB" sz="2000" dirty="0" err="1" smtClean="0"/>
              <a:t>Cockett’s</a:t>
            </a:r>
            <a:r>
              <a:rPr lang="en-GB" sz="2000" dirty="0" smtClean="0"/>
              <a:t> </a:t>
            </a:r>
          </a:p>
          <a:p>
            <a:pPr lvl="2" eaLnBrk="1" hangingPunct="1">
              <a:lnSpc>
                <a:spcPct val="80000"/>
              </a:lnSpc>
              <a:defRPr/>
            </a:pPr>
            <a:r>
              <a:rPr lang="en-GB" sz="1800" dirty="0" smtClean="0"/>
              <a:t>Connect GSV to distal PTV’s</a:t>
            </a:r>
          </a:p>
          <a:p>
            <a:pPr lvl="2" eaLnBrk="1" hangingPunct="1">
              <a:lnSpc>
                <a:spcPct val="80000"/>
              </a:lnSpc>
              <a:defRPr/>
            </a:pPr>
            <a:r>
              <a:rPr lang="en-GB" sz="1800" dirty="0" smtClean="0"/>
              <a:t>Usually three lying in a line </a:t>
            </a:r>
            <a:endParaRPr lang="en-GB" sz="1800" dirty="0"/>
          </a:p>
          <a:p>
            <a:pPr lvl="2" eaLnBrk="1" hangingPunct="1">
              <a:lnSpc>
                <a:spcPct val="80000"/>
              </a:lnSpc>
              <a:defRPr/>
            </a:pPr>
            <a:r>
              <a:rPr lang="en-GB" sz="1800" dirty="0" smtClean="0"/>
              <a:t>7, 12, 18cms above the medial malleolus</a:t>
            </a:r>
          </a:p>
          <a:p>
            <a:pPr marL="271463" lvl="2" indent="0" eaLnBrk="1" hangingPunct="1">
              <a:lnSpc>
                <a:spcPct val="80000"/>
              </a:lnSpc>
              <a:buNone/>
              <a:defRPr/>
            </a:pPr>
            <a:endParaRPr lang="en-GB" sz="900" dirty="0" smtClean="0"/>
          </a:p>
          <a:p>
            <a:pPr lvl="1" eaLnBrk="1" hangingPunct="1">
              <a:lnSpc>
                <a:spcPct val="80000"/>
              </a:lnSpc>
              <a:defRPr/>
            </a:pPr>
            <a:r>
              <a:rPr lang="en-GB" sz="2000" dirty="0" err="1" smtClean="0"/>
              <a:t>Boyds</a:t>
            </a:r>
            <a:endParaRPr lang="en-GB" sz="2000" dirty="0" smtClean="0"/>
          </a:p>
          <a:p>
            <a:pPr lvl="2" eaLnBrk="1" hangingPunct="1">
              <a:lnSpc>
                <a:spcPct val="80000"/>
              </a:lnSpc>
              <a:defRPr/>
            </a:pPr>
            <a:r>
              <a:rPr lang="en-GB" sz="1800" dirty="0" smtClean="0"/>
              <a:t>Lies 10cms below and medial to the knee joint</a:t>
            </a:r>
            <a:endParaRPr lang="en-GB" sz="1800" dirty="0"/>
          </a:p>
          <a:p>
            <a:pPr lvl="2" eaLnBrk="1" hangingPunct="1">
              <a:lnSpc>
                <a:spcPct val="80000"/>
              </a:lnSpc>
              <a:defRPr/>
            </a:pPr>
            <a:r>
              <a:rPr lang="en-GB" sz="1800" dirty="0" smtClean="0"/>
              <a:t> joins GSV</a:t>
            </a:r>
          </a:p>
          <a:p>
            <a:pPr marL="271463" lvl="2" indent="0" eaLnBrk="1" hangingPunct="1">
              <a:lnSpc>
                <a:spcPct val="80000"/>
              </a:lnSpc>
              <a:buNone/>
              <a:defRPr/>
            </a:pPr>
            <a:endParaRPr lang="en-GB" sz="800" dirty="0" smtClean="0"/>
          </a:p>
          <a:p>
            <a:pPr lvl="1" eaLnBrk="1" hangingPunct="1">
              <a:lnSpc>
                <a:spcPct val="80000"/>
              </a:lnSpc>
              <a:defRPr/>
            </a:pPr>
            <a:r>
              <a:rPr lang="en-GB" sz="2000" dirty="0" smtClean="0"/>
              <a:t>Dodd’s or Hunter’s</a:t>
            </a:r>
          </a:p>
          <a:p>
            <a:pPr lvl="2" eaLnBrk="1" hangingPunct="1">
              <a:lnSpc>
                <a:spcPct val="80000"/>
              </a:lnSpc>
              <a:defRPr/>
            </a:pPr>
            <a:r>
              <a:rPr lang="en-GB" sz="1800" dirty="0" smtClean="0"/>
              <a:t>Connects GSV to SFV</a:t>
            </a:r>
          </a:p>
          <a:p>
            <a:pPr lvl="2" eaLnBrk="1" hangingPunct="1">
              <a:lnSpc>
                <a:spcPct val="80000"/>
              </a:lnSpc>
              <a:defRPr/>
            </a:pPr>
            <a:r>
              <a:rPr lang="en-GB" sz="1800" dirty="0" smtClean="0"/>
              <a:t>Lies in the adductor or Hunters canal in the thigh</a:t>
            </a:r>
          </a:p>
          <a:p>
            <a:pPr marL="271463" lvl="2" indent="0" eaLnBrk="1" hangingPunct="1">
              <a:lnSpc>
                <a:spcPct val="80000"/>
              </a:lnSpc>
              <a:buNone/>
              <a:defRPr/>
            </a:pPr>
            <a:endParaRPr lang="en-GB" sz="800" dirty="0" smtClean="0"/>
          </a:p>
        </p:txBody>
      </p:sp>
      <p:pic>
        <p:nvPicPr>
          <p:cNvPr id="5" name="Picture 4"/>
          <p:cNvPicPr>
            <a:picLocks noChangeAspect="1"/>
          </p:cNvPicPr>
          <p:nvPr/>
        </p:nvPicPr>
        <p:blipFill>
          <a:blip r:embed="rId2"/>
          <a:stretch>
            <a:fillRect/>
          </a:stretch>
        </p:blipFill>
        <p:spPr>
          <a:xfrm>
            <a:off x="5580112" y="1988840"/>
            <a:ext cx="3043869" cy="3849291"/>
          </a:xfrm>
          <a:prstGeom prst="rect">
            <a:avLst/>
          </a:prstGeom>
        </p:spPr>
      </p:pic>
    </p:spTree>
    <p:extLst>
      <p:ext uri="{BB962C8B-B14F-4D97-AF65-F5344CB8AC3E}">
        <p14:creationId xmlns:p14="http://schemas.microsoft.com/office/powerpoint/2010/main" val="189242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Back to Valves </a:t>
            </a:r>
            <a:endParaRPr lang="en-GB" dirty="0"/>
          </a:p>
        </p:txBody>
      </p:sp>
      <p:sp>
        <p:nvSpPr>
          <p:cNvPr id="5" name="Rectangle 3"/>
          <p:cNvSpPr>
            <a:spLocks noGrp="1" noChangeArrowheads="1"/>
          </p:cNvSpPr>
          <p:nvPr>
            <p:ph sz="quarter" idx="11"/>
          </p:nvPr>
        </p:nvSpPr>
        <p:spPr/>
        <p:txBody>
          <a:bodyPr>
            <a:normAutofit lnSpcReduction="10000"/>
          </a:bodyPr>
          <a:lstStyle/>
          <a:p>
            <a:pPr eaLnBrk="1" hangingPunct="1">
              <a:lnSpc>
                <a:spcPct val="90000"/>
              </a:lnSpc>
              <a:defRPr/>
            </a:pPr>
            <a:r>
              <a:rPr lang="en-GB" sz="2800" dirty="0" smtClean="0"/>
              <a:t>Distribution of valves </a:t>
            </a:r>
          </a:p>
          <a:p>
            <a:pPr eaLnBrk="1" hangingPunct="1">
              <a:lnSpc>
                <a:spcPct val="90000"/>
              </a:lnSpc>
              <a:defRPr/>
            </a:pPr>
            <a:endParaRPr lang="en-GB" sz="2800" dirty="0" smtClean="0"/>
          </a:p>
          <a:p>
            <a:pPr eaLnBrk="1" hangingPunct="1">
              <a:lnSpc>
                <a:spcPct val="90000"/>
              </a:lnSpc>
              <a:defRPr/>
            </a:pPr>
            <a:r>
              <a:rPr lang="en-GB" sz="2400" dirty="0" smtClean="0"/>
              <a:t>IVC				0</a:t>
            </a:r>
          </a:p>
          <a:p>
            <a:pPr eaLnBrk="1" hangingPunct="1">
              <a:lnSpc>
                <a:spcPct val="90000"/>
              </a:lnSpc>
              <a:defRPr/>
            </a:pPr>
            <a:r>
              <a:rPr lang="en-GB" sz="2400" dirty="0" smtClean="0"/>
              <a:t>CIV				0</a:t>
            </a:r>
          </a:p>
          <a:p>
            <a:pPr eaLnBrk="1" hangingPunct="1">
              <a:lnSpc>
                <a:spcPct val="90000"/>
              </a:lnSpc>
              <a:defRPr/>
            </a:pPr>
            <a:r>
              <a:rPr lang="en-GB" sz="2400" dirty="0" smtClean="0"/>
              <a:t>EIV				1 (22%-23%)</a:t>
            </a:r>
          </a:p>
          <a:p>
            <a:pPr eaLnBrk="1" hangingPunct="1">
              <a:lnSpc>
                <a:spcPct val="90000"/>
              </a:lnSpc>
              <a:defRPr/>
            </a:pPr>
            <a:r>
              <a:rPr lang="en-GB" sz="2400" dirty="0" smtClean="0"/>
              <a:t>CIV				1 (67-80%)</a:t>
            </a:r>
          </a:p>
          <a:p>
            <a:pPr eaLnBrk="1" hangingPunct="1">
              <a:lnSpc>
                <a:spcPct val="90000"/>
              </a:lnSpc>
              <a:defRPr/>
            </a:pPr>
            <a:r>
              <a:rPr lang="en-GB" sz="2400" dirty="0" smtClean="0"/>
              <a:t>SFV			             1-4 (100%)</a:t>
            </a:r>
          </a:p>
          <a:p>
            <a:pPr eaLnBrk="1" hangingPunct="1">
              <a:lnSpc>
                <a:spcPct val="90000"/>
              </a:lnSpc>
              <a:defRPr/>
            </a:pPr>
            <a:r>
              <a:rPr lang="en-GB" sz="2400" dirty="0" smtClean="0"/>
              <a:t>Popliteal			1 (100%)</a:t>
            </a:r>
          </a:p>
          <a:p>
            <a:pPr eaLnBrk="1" hangingPunct="1">
              <a:lnSpc>
                <a:spcPct val="90000"/>
              </a:lnSpc>
              <a:defRPr/>
            </a:pPr>
            <a:r>
              <a:rPr lang="en-GB" sz="2400" dirty="0" smtClean="0"/>
              <a:t>LSV			             </a:t>
            </a:r>
            <a:r>
              <a:rPr lang="en-GB" sz="2400" dirty="0" err="1" smtClean="0"/>
              <a:t>approx</a:t>
            </a:r>
            <a:r>
              <a:rPr lang="en-GB" sz="2400" dirty="0" smtClean="0"/>
              <a:t> 10</a:t>
            </a:r>
          </a:p>
          <a:p>
            <a:pPr eaLnBrk="1" hangingPunct="1">
              <a:lnSpc>
                <a:spcPct val="90000"/>
              </a:lnSpc>
              <a:defRPr/>
            </a:pPr>
            <a:r>
              <a:rPr lang="en-GB" sz="2400" dirty="0" smtClean="0"/>
              <a:t>SSV			             </a:t>
            </a:r>
            <a:r>
              <a:rPr lang="en-GB" sz="2400" dirty="0" err="1" smtClean="0"/>
              <a:t>approx</a:t>
            </a:r>
            <a:r>
              <a:rPr lang="en-GB" sz="2400" dirty="0" smtClean="0"/>
              <a:t> 10</a:t>
            </a:r>
          </a:p>
          <a:p>
            <a:pPr eaLnBrk="1" hangingPunct="1">
              <a:lnSpc>
                <a:spcPct val="90000"/>
              </a:lnSpc>
              <a:defRPr/>
            </a:pPr>
            <a:endParaRPr lang="en-GB" sz="2400" dirty="0" smtClean="0"/>
          </a:p>
        </p:txBody>
      </p:sp>
      <p:pic>
        <p:nvPicPr>
          <p:cNvPr id="6" name="Picture 5"/>
          <p:cNvPicPr/>
          <p:nvPr/>
        </p:nvPicPr>
        <p:blipFill rotWithShape="1">
          <a:blip r:embed="rId3"/>
          <a:srcRect l="13464" t="33777" r="63597" b="28989"/>
          <a:stretch/>
        </p:blipFill>
        <p:spPr bwMode="auto">
          <a:xfrm>
            <a:off x="6444208" y="1399748"/>
            <a:ext cx="1674490" cy="1597203"/>
          </a:xfrm>
          <a:prstGeom prst="rect">
            <a:avLst/>
          </a:prstGeom>
          <a:ln>
            <a:noFill/>
          </a:ln>
          <a:extLst>
            <a:ext uri="{53640926-AAD7-44D8-BBD7-CCE9431645EC}">
              <a14:shadowObscured xmlns:a14="http://schemas.microsoft.com/office/drawing/2010/main"/>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5161" y="2996951"/>
            <a:ext cx="16335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860" y="4756184"/>
            <a:ext cx="1493838" cy="140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585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260351" y="1340768"/>
            <a:ext cx="7331075" cy="4831431"/>
          </a:xfrm>
        </p:spPr>
        <p:txBody>
          <a:bodyPr/>
          <a:lstStyle/>
          <a:p>
            <a:pPr marL="285750" indent="-285750">
              <a:buFont typeface="Arial" panose="020B0604020202020204" pitchFamily="34" charset="0"/>
              <a:buChar char="•"/>
            </a:pPr>
            <a:r>
              <a:rPr lang="en-GB" sz="2000" dirty="0" smtClean="0"/>
              <a:t>How does it present itself and what might you see in a vascular clinic?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3" name="Text Placeholder 2"/>
          <p:cNvSpPr>
            <a:spLocks noGrp="1"/>
          </p:cNvSpPr>
          <p:nvPr>
            <p:ph type="body" sz="quarter" idx="10"/>
          </p:nvPr>
        </p:nvSpPr>
        <p:spPr/>
        <p:txBody>
          <a:bodyPr/>
          <a:lstStyle/>
          <a:p>
            <a:r>
              <a:rPr lang="en-GB" dirty="0" smtClean="0"/>
              <a:t>Chronic venous insufficiency </a:t>
            </a:r>
            <a:endParaRPr lang="en-GB"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65" y="1916832"/>
            <a:ext cx="1694306"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1949388"/>
            <a:ext cx="2232248" cy="281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268" y="1949388"/>
            <a:ext cx="1694656" cy="282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026" y="1949388"/>
            <a:ext cx="2029541" cy="2793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2128" y="4797152"/>
            <a:ext cx="2647765" cy="154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23528" y="5229200"/>
            <a:ext cx="5621732" cy="954107"/>
          </a:xfrm>
          <a:prstGeom prst="rect">
            <a:avLst/>
          </a:prstGeom>
          <a:noFill/>
        </p:spPr>
        <p:txBody>
          <a:bodyPr wrap="none" rtlCol="0">
            <a:spAutoFit/>
          </a:bodyPr>
          <a:lstStyle/>
          <a:p>
            <a:r>
              <a:rPr lang="en-GB" sz="2800" dirty="0" smtClean="0"/>
              <a:t>SO what’s going on?</a:t>
            </a:r>
          </a:p>
          <a:p>
            <a:endParaRPr lang="en-GB" sz="1000" dirty="0" smtClean="0"/>
          </a:p>
          <a:p>
            <a:r>
              <a:rPr lang="en-GB" dirty="0" smtClean="0"/>
              <a:t>Systems that facilitate optimum venous flow failed/ failing</a:t>
            </a:r>
            <a:endParaRPr lang="en-GB" dirty="0"/>
          </a:p>
        </p:txBody>
      </p:sp>
      <p:sp>
        <p:nvSpPr>
          <p:cNvPr id="8" name="Rectangle 7"/>
          <p:cNvSpPr/>
          <p:nvPr/>
        </p:nvSpPr>
        <p:spPr>
          <a:xfrm>
            <a:off x="323528" y="5805264"/>
            <a:ext cx="5621732"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26046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CVI </a:t>
            </a:r>
            <a:r>
              <a:rPr lang="en-GB" dirty="0" err="1" smtClean="0"/>
              <a:t>Etiology</a:t>
            </a:r>
            <a:r>
              <a:rPr lang="en-GB" dirty="0" smtClean="0"/>
              <a:t> – Incompetent valves </a:t>
            </a:r>
            <a:endParaRPr lang="en-GB" dirty="0"/>
          </a:p>
        </p:txBody>
      </p:sp>
      <p:sp>
        <p:nvSpPr>
          <p:cNvPr id="4" name="Rectangle 5"/>
          <p:cNvSpPr>
            <a:spLocks noGrp="1" noChangeArrowheads="1"/>
          </p:cNvSpPr>
          <p:nvPr>
            <p:ph sz="quarter" idx="11"/>
          </p:nvPr>
        </p:nvSpPr>
        <p:spPr bwMode="auto">
          <a:prstGeom prst="rect">
            <a:avLst/>
          </a:prstGeom>
          <a:noFill/>
          <a:ln w="9525">
            <a:noFill/>
            <a:miter lim="800000"/>
            <a:headEnd/>
            <a:tailEnd/>
          </a:ln>
          <a:effectLst/>
        </p:spPr>
        <p:txBody>
          <a:bodyPr/>
          <a:lstStyle/>
          <a:p>
            <a:pPr marL="914400" lvl="1" indent="-457200">
              <a:buClr>
                <a:schemeClr val="tx2"/>
              </a:buClr>
              <a:buSzPct val="50000"/>
              <a:defRPr/>
            </a:pPr>
            <a:r>
              <a:rPr lang="en-US" sz="2800" dirty="0" smtClean="0">
                <a:latin typeface="Arial" charset="0"/>
                <a:cs typeface="Arial" charset="0"/>
              </a:rPr>
              <a:t>Venous </a:t>
            </a:r>
            <a:r>
              <a:rPr lang="en-US" sz="2800" dirty="0">
                <a:latin typeface="Arial" charset="0"/>
                <a:cs typeface="Arial" charset="0"/>
              </a:rPr>
              <a:t>valves which allow backflow </a:t>
            </a:r>
            <a:r>
              <a:rPr lang="en-US" sz="2800" dirty="0" smtClean="0">
                <a:latin typeface="Arial" charset="0"/>
                <a:cs typeface="Arial" charset="0"/>
              </a:rPr>
              <a:t>(reflux) are </a:t>
            </a:r>
            <a:r>
              <a:rPr lang="en-US" sz="2800" dirty="0">
                <a:latin typeface="Arial" charset="0"/>
                <a:cs typeface="Arial" charset="0"/>
              </a:rPr>
              <a:t>classified as </a:t>
            </a:r>
            <a:r>
              <a:rPr lang="en-US" sz="2800" dirty="0" smtClean="0">
                <a:latin typeface="Arial" charset="0"/>
                <a:cs typeface="Arial" charset="0"/>
              </a:rPr>
              <a:t>incompetent</a:t>
            </a:r>
          </a:p>
          <a:p>
            <a:pPr marL="914400" lvl="1" indent="-457200">
              <a:buClr>
                <a:schemeClr val="tx2"/>
              </a:buClr>
              <a:buSzPct val="50000"/>
              <a:defRPr/>
            </a:pPr>
            <a:endParaRPr lang="en-US" sz="2800" dirty="0">
              <a:latin typeface="Arial" charset="0"/>
              <a:cs typeface="Arial" charset="0"/>
            </a:endParaRPr>
          </a:p>
          <a:p>
            <a:pPr marL="914400" lvl="1" indent="-457200">
              <a:buClr>
                <a:schemeClr val="tx2"/>
              </a:buClr>
              <a:buSzPct val="50000"/>
              <a:defRPr/>
            </a:pPr>
            <a:endParaRPr lang="en-US" sz="2800" dirty="0" smtClean="0">
              <a:latin typeface="Arial" charset="0"/>
              <a:cs typeface="Arial" charset="0"/>
            </a:endParaRPr>
          </a:p>
          <a:p>
            <a:pPr marL="914400" lvl="1" indent="-457200">
              <a:buClr>
                <a:schemeClr val="tx2"/>
              </a:buClr>
              <a:buSzPct val="50000"/>
              <a:defRPr/>
            </a:pPr>
            <a:endParaRPr lang="en-US" sz="2800" dirty="0">
              <a:latin typeface="Arial" charset="0"/>
              <a:cs typeface="Arial" charset="0"/>
            </a:endParaRPr>
          </a:p>
          <a:p>
            <a:pPr marL="914400" lvl="1" indent="-457200">
              <a:buClr>
                <a:schemeClr val="tx2"/>
              </a:buClr>
              <a:buSzPct val="50000"/>
              <a:defRPr/>
            </a:pPr>
            <a:endParaRPr lang="en-US" sz="2800" dirty="0" smtClean="0">
              <a:latin typeface="Arial" charset="0"/>
              <a:cs typeface="Arial" charset="0"/>
            </a:endParaRPr>
          </a:p>
          <a:p>
            <a:pPr marL="914400" lvl="1" indent="-457200">
              <a:buClr>
                <a:schemeClr val="tx2"/>
              </a:buClr>
              <a:buSzPct val="50000"/>
              <a:defRPr/>
            </a:pPr>
            <a:endParaRPr lang="en-US" sz="2800" dirty="0">
              <a:latin typeface="Arial" charset="0"/>
              <a:cs typeface="Arial" charset="0"/>
            </a:endParaRPr>
          </a:p>
          <a:p>
            <a:pPr marL="1143000" lvl="2" indent="-228600">
              <a:spcBef>
                <a:spcPct val="20000"/>
              </a:spcBef>
              <a:buClr>
                <a:schemeClr val="accent2"/>
              </a:buClr>
              <a:buFontTx/>
              <a:buChar char="•"/>
              <a:defRPr/>
            </a:pPr>
            <a:r>
              <a:rPr lang="en-US" sz="2400" dirty="0">
                <a:latin typeface="Arial" charset="0"/>
                <a:cs typeface="Arial" charset="0"/>
              </a:rPr>
              <a:t>Results in distal venous hypertension</a:t>
            </a:r>
          </a:p>
          <a:p>
            <a:pPr marL="1143000" lvl="2" indent="-228600">
              <a:spcBef>
                <a:spcPct val="20000"/>
              </a:spcBef>
              <a:buClr>
                <a:schemeClr val="accent2"/>
              </a:buClr>
              <a:buFontTx/>
              <a:buChar char="•"/>
              <a:defRPr/>
            </a:pPr>
            <a:r>
              <a:rPr lang="en-US" sz="2400" dirty="0">
                <a:latin typeface="Arial" charset="0"/>
                <a:cs typeface="Arial" charset="0"/>
              </a:rPr>
              <a:t>Primary etiology for CVI</a:t>
            </a:r>
          </a:p>
          <a:p>
            <a:pPr marL="342900" indent="-342900">
              <a:spcBef>
                <a:spcPct val="20000"/>
              </a:spcBef>
              <a:buClr>
                <a:schemeClr val="hlink"/>
              </a:buClr>
              <a:buSzPct val="80000"/>
              <a:buFont typeface="Wingdings" pitchFamily="2" charset="2"/>
              <a:buChar char="Ø"/>
              <a:defRPr/>
            </a:pPr>
            <a:endParaRPr lang="en-US" sz="3200" dirty="0">
              <a:effectLst>
                <a:outerShdw blurRad="38100" dist="38100" dir="2700000" algn="tl">
                  <a:srgbClr val="000000"/>
                </a:outerShdw>
              </a:effectLst>
              <a:latin typeface="Arial" charset="0"/>
              <a:cs typeface="Arial" charset="0"/>
            </a:endParaRP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656033"/>
            <a:ext cx="14938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9177" y="2579833"/>
            <a:ext cx="15573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incompetent val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2475" y="2719001"/>
            <a:ext cx="1482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832475" y="2719001"/>
            <a:ext cx="1482725" cy="1905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7043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CVI Aetiology – Primary </a:t>
            </a:r>
            <a:r>
              <a:rPr lang="en-GB" dirty="0"/>
              <a:t>V</a:t>
            </a:r>
            <a:r>
              <a:rPr lang="en-GB" dirty="0" smtClean="0"/>
              <a:t>aricose Veins</a:t>
            </a:r>
            <a:endParaRPr lang="en-GB" dirty="0"/>
          </a:p>
        </p:txBody>
      </p:sp>
      <p:pic>
        <p:nvPicPr>
          <p:cNvPr id="3074"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5148064" y="1412776"/>
            <a:ext cx="3277183" cy="467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552" y="1700808"/>
            <a:ext cx="3672408" cy="1908215"/>
          </a:xfrm>
          <a:prstGeom prst="rect">
            <a:avLst/>
          </a:prstGeom>
          <a:noFill/>
        </p:spPr>
        <p:txBody>
          <a:bodyPr wrap="square" rtlCol="0">
            <a:spAutoFit/>
          </a:bodyPr>
          <a:lstStyle/>
          <a:p>
            <a:r>
              <a:rPr lang="en-GB" dirty="0" smtClean="0"/>
              <a:t>VV’ s common – 20-25% females, 10-15% males</a:t>
            </a:r>
          </a:p>
          <a:p>
            <a:endParaRPr lang="en-GB" sz="1000" dirty="0"/>
          </a:p>
          <a:p>
            <a:r>
              <a:rPr lang="en-GB" dirty="0" smtClean="0"/>
              <a:t>Definition – pathologically enlarged subcutaneous channels </a:t>
            </a:r>
          </a:p>
          <a:p>
            <a:endParaRPr lang="en-GB" dirty="0"/>
          </a:p>
          <a:p>
            <a:endParaRPr lang="en-GB" dirty="0"/>
          </a:p>
        </p:txBody>
      </p:sp>
      <p:pic>
        <p:nvPicPr>
          <p:cNvPr id="6" name="Picture 5"/>
          <p:cNvPicPr/>
          <p:nvPr/>
        </p:nvPicPr>
        <p:blipFill rotWithShape="1">
          <a:blip r:embed="rId4"/>
          <a:srcRect l="7697" t="24832" r="38255" b="30201"/>
          <a:stretch/>
        </p:blipFill>
        <p:spPr bwMode="auto">
          <a:xfrm>
            <a:off x="737262" y="3068960"/>
            <a:ext cx="3042650" cy="2307196"/>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539552" y="5517232"/>
            <a:ext cx="4320480" cy="861774"/>
          </a:xfrm>
          <a:prstGeom prst="rect">
            <a:avLst/>
          </a:prstGeom>
          <a:noFill/>
        </p:spPr>
        <p:txBody>
          <a:bodyPr wrap="square" rtlCol="0">
            <a:spAutoFit/>
          </a:bodyPr>
          <a:lstStyle/>
          <a:p>
            <a:r>
              <a:rPr lang="en-GB" dirty="0" smtClean="0"/>
              <a:t>Common Causes? </a:t>
            </a:r>
            <a:r>
              <a:rPr lang="en-GB" sz="1600" dirty="0" smtClean="0"/>
              <a:t>Familial….obesity….</a:t>
            </a:r>
          </a:p>
          <a:p>
            <a:r>
              <a:rPr lang="en-GB" sz="1600" dirty="0" smtClean="0"/>
              <a:t>Pregnancy….prolonged standing…..advancing age…. </a:t>
            </a:r>
            <a:endParaRPr lang="en-GB" sz="1600" dirty="0"/>
          </a:p>
        </p:txBody>
      </p:sp>
    </p:spTree>
    <p:extLst>
      <p:ext uri="{BB962C8B-B14F-4D97-AF65-F5344CB8AC3E}">
        <p14:creationId xmlns:p14="http://schemas.microsoft.com/office/powerpoint/2010/main" val="8119944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fontScale="92500" lnSpcReduction="10000"/>
          </a:bodyPr>
          <a:lstStyle/>
          <a:p>
            <a:r>
              <a:rPr lang="en-GB" sz="2000" dirty="0" smtClean="0"/>
              <a:t>Previous Deep vein thrombosis an important factor </a:t>
            </a:r>
          </a:p>
          <a:p>
            <a:r>
              <a:rPr lang="en-GB" dirty="0" smtClean="0"/>
              <a:t>       - Chronic occlusive/ partial disease in the deep system</a:t>
            </a:r>
          </a:p>
          <a:p>
            <a:r>
              <a:rPr lang="en-GB" dirty="0"/>
              <a:t> </a:t>
            </a:r>
            <a:r>
              <a:rPr lang="en-GB" dirty="0" smtClean="0"/>
              <a:t>      - Damaged veins/valves</a:t>
            </a:r>
          </a:p>
          <a:p>
            <a:endParaRPr lang="en-GB" sz="1900" dirty="0" smtClean="0"/>
          </a:p>
          <a:p>
            <a:r>
              <a:rPr lang="en-GB" sz="1900" dirty="0" smtClean="0"/>
              <a:t>Resulting in Deep vein/ perforator  incompetence  </a:t>
            </a:r>
          </a:p>
          <a:p>
            <a:r>
              <a:rPr lang="en-US" sz="1800" dirty="0" smtClean="0"/>
              <a:t>       </a:t>
            </a:r>
            <a:r>
              <a:rPr lang="en-US" sz="1700" dirty="0" smtClean="0"/>
              <a:t>- Pressure on the superficial system</a:t>
            </a:r>
            <a:endParaRPr lang="en-GB" sz="1700" dirty="0" smtClean="0"/>
          </a:p>
          <a:p>
            <a:r>
              <a:rPr lang="en-GB" dirty="0" smtClean="0"/>
              <a:t>                  Varicose veins</a:t>
            </a:r>
          </a:p>
          <a:p>
            <a:endParaRPr lang="en-GB" dirty="0"/>
          </a:p>
          <a:p>
            <a:r>
              <a:rPr lang="en-GB" sz="2400" dirty="0" smtClean="0"/>
              <a:t>Other causes</a:t>
            </a:r>
          </a:p>
          <a:p>
            <a:pPr marL="285750" indent="-285750">
              <a:buFont typeface="Arial" panose="020B0604020202020204" pitchFamily="34" charset="0"/>
              <a:buChar char="•"/>
            </a:pPr>
            <a:r>
              <a:rPr lang="en-GB" dirty="0" smtClean="0"/>
              <a:t>- AV malformations </a:t>
            </a:r>
          </a:p>
          <a:p>
            <a:pPr marL="285750" indent="-285750">
              <a:buFont typeface="Arial" panose="020B0604020202020204" pitchFamily="34" charset="0"/>
              <a:buChar char="•"/>
            </a:pPr>
            <a:r>
              <a:rPr lang="en-GB" dirty="0" smtClean="0"/>
              <a:t>- Congenital  - </a:t>
            </a:r>
            <a:r>
              <a:rPr lang="en-GB" dirty="0" err="1" smtClean="0"/>
              <a:t>ie</a:t>
            </a:r>
            <a:r>
              <a:rPr lang="en-GB" dirty="0" smtClean="0"/>
              <a:t> </a:t>
            </a:r>
            <a:r>
              <a:rPr lang="en-GB" dirty="0" err="1" smtClean="0"/>
              <a:t>Klippel</a:t>
            </a:r>
            <a:r>
              <a:rPr lang="en-GB" dirty="0" smtClean="0"/>
              <a:t> </a:t>
            </a:r>
            <a:r>
              <a:rPr lang="en-GB" dirty="0" err="1" smtClean="0"/>
              <a:t>Trenaunay</a:t>
            </a:r>
            <a:r>
              <a:rPr lang="en-GB" dirty="0" smtClean="0"/>
              <a:t> Syndrome </a:t>
            </a:r>
          </a:p>
          <a:p>
            <a:pPr marL="285750" indent="-285750">
              <a:buFont typeface="Arial" panose="020B0604020202020204" pitchFamily="34" charset="0"/>
              <a:buChar char="•"/>
            </a:pPr>
            <a:r>
              <a:rPr lang="en-GB" dirty="0" smtClean="0"/>
              <a:t>- Pelvic masses </a:t>
            </a:r>
          </a:p>
          <a:p>
            <a:r>
              <a:rPr lang="en-GB" sz="2000" dirty="0" smtClean="0">
                <a:solidFill>
                  <a:srgbClr val="FF0000"/>
                </a:solidFill>
              </a:rPr>
              <a:t>……………Anything that raises intra-abdominal pressure!</a:t>
            </a:r>
            <a:endParaRPr lang="en-GB" sz="2000" dirty="0">
              <a:solidFill>
                <a:srgbClr val="FF0000"/>
              </a:solidFill>
            </a:endParaRPr>
          </a:p>
        </p:txBody>
      </p:sp>
      <p:sp>
        <p:nvSpPr>
          <p:cNvPr id="3" name="Text Placeholder 2"/>
          <p:cNvSpPr>
            <a:spLocks noGrp="1"/>
          </p:cNvSpPr>
          <p:nvPr>
            <p:ph type="body" sz="quarter" idx="10"/>
          </p:nvPr>
        </p:nvSpPr>
        <p:spPr/>
        <p:txBody>
          <a:bodyPr/>
          <a:lstStyle/>
          <a:p>
            <a:r>
              <a:rPr lang="en-GB" dirty="0" smtClean="0"/>
              <a:t>CVI </a:t>
            </a:r>
            <a:r>
              <a:rPr lang="en-GB" dirty="0" err="1" smtClean="0"/>
              <a:t>Etiology</a:t>
            </a:r>
            <a:r>
              <a:rPr lang="en-GB" dirty="0" smtClean="0"/>
              <a:t> – Secondary Varicose veins</a:t>
            </a:r>
            <a:endParaRPr lang="en-GB" dirty="0"/>
          </a:p>
        </p:txBody>
      </p:sp>
      <p:pic>
        <p:nvPicPr>
          <p:cNvPr id="4" name="Picture 3"/>
          <p:cNvPicPr/>
          <p:nvPr/>
        </p:nvPicPr>
        <p:blipFill rotWithShape="1">
          <a:blip r:embed="rId3"/>
          <a:srcRect l="9142" t="20744" r="47639" b="32181"/>
          <a:stretch/>
        </p:blipFill>
        <p:spPr bwMode="auto">
          <a:xfrm>
            <a:off x="5940152" y="2060848"/>
            <a:ext cx="2476500" cy="1685925"/>
          </a:xfrm>
          <a:prstGeom prst="rect">
            <a:avLst/>
          </a:prstGeom>
          <a:ln>
            <a:noFill/>
          </a:ln>
          <a:extLst>
            <a:ext uri="{53640926-AAD7-44D8-BBD7-CCE9431645EC}">
              <a14:shadowObscured xmlns:a14="http://schemas.microsoft.com/office/drawing/2010/main"/>
            </a:ext>
          </a:extLst>
        </p:spPr>
      </p:pic>
      <p:sp>
        <p:nvSpPr>
          <p:cNvPr id="5" name="Right Arrow 4"/>
          <p:cNvSpPr/>
          <p:nvPr/>
        </p:nvSpPr>
        <p:spPr>
          <a:xfrm>
            <a:off x="479453" y="3638761"/>
            <a:ext cx="43204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9115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Post thrombotic Limb </a:t>
            </a:r>
            <a:endParaRPr lang="en-GB" dirty="0"/>
          </a:p>
        </p:txBody>
      </p:sp>
      <p:pic>
        <p:nvPicPr>
          <p:cNvPr id="4" name="Content Placeholder 3"/>
          <p:cNvPicPr>
            <a:picLocks noGrp="1"/>
          </p:cNvPicPr>
          <p:nvPr>
            <p:ph sz="quarter" idx="11"/>
          </p:nvPr>
        </p:nvPicPr>
        <p:blipFill rotWithShape="1">
          <a:blip r:embed="rId3"/>
          <a:srcRect l="14429" t="36875" r="47575" b="33466"/>
          <a:stretch/>
        </p:blipFill>
        <p:spPr bwMode="auto">
          <a:xfrm>
            <a:off x="1907704" y="1556792"/>
            <a:ext cx="4632472" cy="289282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899592" y="4725144"/>
            <a:ext cx="8049383" cy="1569660"/>
          </a:xfrm>
          <a:prstGeom prst="rect">
            <a:avLst/>
          </a:prstGeom>
          <a:noFill/>
        </p:spPr>
        <p:txBody>
          <a:bodyPr wrap="none" rtlCol="0">
            <a:spAutoFit/>
          </a:bodyPr>
          <a:lstStyle/>
          <a:p>
            <a:pPr marL="285750" indent="-285750">
              <a:buFont typeface="Arial" panose="020B0604020202020204" pitchFamily="34" charset="0"/>
              <a:buChar char="•"/>
            </a:pPr>
            <a:r>
              <a:rPr lang="en-US" dirty="0" smtClean="0"/>
              <a:t>Big problem, chronic condition ~ 43% patients with DVT within 2 </a:t>
            </a:r>
            <a:r>
              <a:rPr lang="en-US" dirty="0" err="1" smtClean="0"/>
              <a:t>yrs</a:t>
            </a:r>
            <a:endParaRPr lang="en-US" dirty="0" smtClean="0"/>
          </a:p>
          <a:p>
            <a:endParaRPr lang="en-US" sz="800" dirty="0" smtClean="0"/>
          </a:p>
          <a:p>
            <a:pPr marL="285750" indent="-285750">
              <a:buFont typeface="Arial" panose="020B0604020202020204" pitchFamily="34" charset="0"/>
              <a:buChar char="•"/>
            </a:pPr>
            <a:r>
              <a:rPr lang="en-US" dirty="0" smtClean="0"/>
              <a:t>Residual/chronic deep vein damage/ </a:t>
            </a:r>
            <a:r>
              <a:rPr lang="en-US" dirty="0" err="1" smtClean="0"/>
              <a:t>narrowings</a:t>
            </a:r>
            <a:r>
              <a:rPr lang="en-US" dirty="0" smtClean="0"/>
              <a:t> – pressure on superficial system</a:t>
            </a:r>
          </a:p>
          <a:p>
            <a:endParaRPr lang="en-US" sz="800" dirty="0" smtClean="0"/>
          </a:p>
          <a:p>
            <a:pPr marL="285750" indent="-285750">
              <a:buFont typeface="Arial" panose="020B0604020202020204" pitchFamily="34" charset="0"/>
              <a:buChar char="•"/>
            </a:pPr>
            <a:r>
              <a:rPr lang="en-US" dirty="0" smtClean="0"/>
              <a:t>Reflux in vein systems (flow the wrong way)</a:t>
            </a:r>
          </a:p>
          <a:p>
            <a:endParaRPr lang="en-US" sz="800" dirty="0" smtClean="0"/>
          </a:p>
          <a:p>
            <a:pPr marL="285750" indent="-285750">
              <a:buFont typeface="Arial" panose="020B0604020202020204" pitchFamily="34" charset="0"/>
              <a:buChar char="•"/>
            </a:pPr>
            <a:r>
              <a:rPr lang="en-US" dirty="0" smtClean="0"/>
              <a:t>Pressure build in extremities</a:t>
            </a:r>
            <a:endParaRPr lang="en-GB" dirty="0"/>
          </a:p>
        </p:txBody>
      </p:sp>
      <p:sp>
        <p:nvSpPr>
          <p:cNvPr id="5" name="TextBox 4"/>
          <p:cNvSpPr txBox="1"/>
          <p:nvPr/>
        </p:nvSpPr>
        <p:spPr>
          <a:xfrm>
            <a:off x="6594456" y="2048347"/>
            <a:ext cx="2549544" cy="206210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Venous Hypertension</a:t>
            </a:r>
          </a:p>
          <a:p>
            <a:pPr marL="285750" indent="-285750">
              <a:buFont typeface="Arial" panose="020B0604020202020204" pitchFamily="34" charset="0"/>
              <a:buChar char="•"/>
            </a:pPr>
            <a:r>
              <a:rPr lang="en-US" sz="1600" dirty="0" smtClean="0"/>
              <a:t>Increase pressure in;</a:t>
            </a:r>
          </a:p>
          <a:p>
            <a:endParaRPr lang="en-US" sz="1600" dirty="0" smtClean="0"/>
          </a:p>
          <a:p>
            <a:r>
              <a:rPr lang="en-US" sz="1600" dirty="0" smtClean="0"/>
              <a:t>- Capillaries</a:t>
            </a:r>
          </a:p>
          <a:p>
            <a:r>
              <a:rPr lang="en-US" sz="1600" dirty="0" smtClean="0"/>
              <a:t>- Reduced Reabsorption</a:t>
            </a:r>
          </a:p>
          <a:p>
            <a:r>
              <a:rPr lang="en-US" sz="1600" dirty="0" smtClean="0"/>
              <a:t>- Damage to capillary walls</a:t>
            </a:r>
          </a:p>
          <a:p>
            <a:r>
              <a:rPr lang="en-US" sz="1600" dirty="0" smtClean="0"/>
              <a:t>- Leakage of RBC into tissues</a:t>
            </a:r>
          </a:p>
          <a:p>
            <a:r>
              <a:rPr lang="en-US" sz="1600" dirty="0" smtClean="0"/>
              <a:t> -Brown pigmentation </a:t>
            </a:r>
            <a:endParaRPr lang="en-GB" sz="1600" dirty="0"/>
          </a:p>
        </p:txBody>
      </p:sp>
    </p:spTree>
    <p:extLst>
      <p:ext uri="{BB962C8B-B14F-4D97-AF65-F5344CB8AC3E}">
        <p14:creationId xmlns:p14="http://schemas.microsoft.com/office/powerpoint/2010/main" val="40907863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Leg Ulceration </a:t>
            </a:r>
            <a:endParaRPr lang="en-GB" dirty="0"/>
          </a:p>
        </p:txBody>
      </p:sp>
      <p:pic>
        <p:nvPicPr>
          <p:cNvPr id="4"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6012160" y="1412776"/>
            <a:ext cx="258578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700807"/>
            <a:ext cx="5880905" cy="3139321"/>
          </a:xfrm>
          <a:prstGeom prst="rect">
            <a:avLst/>
          </a:prstGeom>
          <a:noFill/>
        </p:spPr>
        <p:txBody>
          <a:bodyPr wrap="none" rtlCol="0">
            <a:spAutoFit/>
          </a:bodyPr>
          <a:lstStyle/>
          <a:p>
            <a:pPr>
              <a:defRPr/>
            </a:pPr>
            <a:r>
              <a:rPr lang="en-US" dirty="0"/>
              <a:t>Affects 1-2% of the </a:t>
            </a:r>
            <a:r>
              <a:rPr lang="en-US" dirty="0" smtClean="0"/>
              <a:t>population</a:t>
            </a:r>
          </a:p>
          <a:p>
            <a:pPr>
              <a:defRPr/>
            </a:pPr>
            <a:endParaRPr lang="en-US" dirty="0"/>
          </a:p>
          <a:p>
            <a:pPr>
              <a:defRPr/>
            </a:pPr>
            <a:r>
              <a:rPr lang="en-US" dirty="0"/>
              <a:t>Due to chronic venous insufficiency /</a:t>
            </a:r>
            <a:r>
              <a:rPr lang="en-US" dirty="0" smtClean="0"/>
              <a:t>distal </a:t>
            </a:r>
            <a:r>
              <a:rPr lang="en-US" dirty="0"/>
              <a:t>vein hypertension</a:t>
            </a:r>
          </a:p>
          <a:p>
            <a:pPr>
              <a:defRPr/>
            </a:pPr>
            <a:r>
              <a:rPr lang="en-US" dirty="0" smtClean="0"/>
              <a:t>Associated </a:t>
            </a:r>
            <a:r>
              <a:rPr lang="en-US" dirty="0"/>
              <a:t>with post thrombotic syndrome</a:t>
            </a:r>
          </a:p>
          <a:p>
            <a:endParaRPr lang="en-US" dirty="0"/>
          </a:p>
          <a:p>
            <a:pPr>
              <a:defRPr/>
            </a:pPr>
            <a:r>
              <a:rPr lang="en-US" dirty="0"/>
              <a:t>40% of venous ulcers are due to superficial venous disease</a:t>
            </a:r>
          </a:p>
          <a:p>
            <a:pPr lvl="1">
              <a:defRPr/>
            </a:pPr>
            <a:endParaRPr lang="en-US" dirty="0"/>
          </a:p>
          <a:p>
            <a:pPr>
              <a:defRPr/>
            </a:pPr>
            <a:r>
              <a:rPr lang="en-US" dirty="0"/>
              <a:t>Rare causes include</a:t>
            </a:r>
          </a:p>
          <a:p>
            <a:pPr lvl="2">
              <a:defRPr/>
            </a:pPr>
            <a:r>
              <a:rPr lang="en-US" dirty="0"/>
              <a:t>rheumatoid arthritis</a:t>
            </a:r>
          </a:p>
          <a:p>
            <a:pPr lvl="2">
              <a:defRPr/>
            </a:pPr>
            <a:r>
              <a:rPr lang="en-US" dirty="0" smtClean="0"/>
              <a:t>Malignancy (biopsy)</a:t>
            </a:r>
            <a:endParaRPr lang="en-US" dirty="0"/>
          </a:p>
          <a:p>
            <a:pPr lvl="2">
              <a:defRPr/>
            </a:pPr>
            <a:r>
              <a:rPr lang="en-US" dirty="0"/>
              <a:t>syphilis</a:t>
            </a:r>
            <a:endParaRPr lang="en-GB" dirty="0"/>
          </a:p>
        </p:txBody>
      </p:sp>
      <p:sp>
        <p:nvSpPr>
          <p:cNvPr id="5" name="TextBox 4"/>
          <p:cNvSpPr txBox="1"/>
          <p:nvPr/>
        </p:nvSpPr>
        <p:spPr>
          <a:xfrm>
            <a:off x="640431" y="5109144"/>
            <a:ext cx="2684774" cy="923330"/>
          </a:xfrm>
          <a:prstGeom prst="rect">
            <a:avLst/>
          </a:prstGeom>
          <a:noFill/>
        </p:spPr>
        <p:txBody>
          <a:bodyPr wrap="none" rtlCol="0">
            <a:spAutoFit/>
          </a:bodyPr>
          <a:lstStyle/>
          <a:p>
            <a:r>
              <a:rPr lang="en-US" dirty="0" smtClean="0">
                <a:solidFill>
                  <a:srgbClr val="FF0000"/>
                </a:solidFill>
              </a:rPr>
              <a:t>Want to avoid at all Costs! </a:t>
            </a:r>
          </a:p>
          <a:p>
            <a:r>
              <a:rPr lang="en-US" dirty="0" smtClean="0">
                <a:solidFill>
                  <a:srgbClr val="FF0000"/>
                </a:solidFill>
              </a:rPr>
              <a:t>50% re occur at 1 </a:t>
            </a:r>
            <a:r>
              <a:rPr lang="en-US" dirty="0" err="1" smtClean="0">
                <a:solidFill>
                  <a:srgbClr val="FF0000"/>
                </a:solidFill>
              </a:rPr>
              <a:t>yr</a:t>
            </a:r>
            <a:r>
              <a:rPr lang="en-US" dirty="0" smtClean="0">
                <a:solidFill>
                  <a:srgbClr val="FF0000"/>
                </a:solidFill>
              </a:rPr>
              <a:t> </a:t>
            </a:r>
          </a:p>
          <a:p>
            <a:r>
              <a:rPr lang="en-US" dirty="0" smtClean="0">
                <a:solidFill>
                  <a:srgbClr val="FF0000"/>
                </a:solidFill>
              </a:rPr>
              <a:t>Huge burden on services</a:t>
            </a:r>
            <a:endParaRPr lang="en-GB" dirty="0">
              <a:solidFill>
                <a:srgbClr val="FF0000"/>
              </a:solidFill>
            </a:endParaRPr>
          </a:p>
        </p:txBody>
      </p:sp>
    </p:spTree>
    <p:extLst>
      <p:ext uri="{BB962C8B-B14F-4D97-AF65-F5344CB8AC3E}">
        <p14:creationId xmlns:p14="http://schemas.microsoft.com/office/powerpoint/2010/main" val="3470775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pPr algn="ctr"/>
            <a:r>
              <a:rPr lang="en-GB" sz="3600" dirty="0" smtClean="0"/>
              <a:t>Vascular Testing Department</a:t>
            </a:r>
            <a:endParaRPr lang="en-GB" sz="3600" dirty="0"/>
          </a:p>
        </p:txBody>
      </p:sp>
      <p:pic>
        <p:nvPicPr>
          <p:cNvPr id="4" name="Content Placeholder 3" descr="http://www.bdp.com/globalassets/projects/southmead-hospital/southmead-hospital_013.jpg"/>
          <p:cNvPicPr>
            <a:picLocks noGrp="1"/>
          </p:cNvPicPr>
          <p:nvPr>
            <p:ph sz="quarter" idx="11"/>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340768"/>
            <a:ext cx="2592288" cy="1389732"/>
          </a:xfrm>
          <a:prstGeom prst="rect">
            <a:avLst/>
          </a:prstGeom>
          <a:noFill/>
          <a:ln>
            <a:noFill/>
          </a:ln>
        </p:spPr>
      </p:pic>
      <p:pic>
        <p:nvPicPr>
          <p:cNvPr id="5" name="Picture 3" descr="C:\Users\nbf2085\AppData\Local\Microsoft\Windows\Temporary Internet Files\Content.Word\IMG_56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2924944"/>
            <a:ext cx="2592288"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John\Pictures\2018-02\IMG_56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8134" y="4699605"/>
            <a:ext cx="2618002" cy="146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1574790"/>
            <a:ext cx="3178134" cy="4555093"/>
          </a:xfrm>
          <a:prstGeom prst="rect">
            <a:avLst/>
          </a:prstGeom>
        </p:spPr>
        <p:txBody>
          <a:bodyPr wrap="square">
            <a:spAutoFit/>
          </a:bodyPr>
          <a:lstStyle/>
          <a:p>
            <a:pPr marL="285750" lvl="0" indent="-285750">
              <a:buFont typeface="Arial" panose="020B0604020202020204" pitchFamily="34" charset="0"/>
              <a:buChar char="•"/>
            </a:pPr>
            <a:r>
              <a:rPr lang="en-GB" dirty="0"/>
              <a:t>Carotid </a:t>
            </a:r>
            <a:r>
              <a:rPr lang="en-GB" dirty="0" smtClean="0"/>
              <a:t>duplex</a:t>
            </a:r>
          </a:p>
          <a:p>
            <a:pPr lvl="0"/>
            <a:endParaRPr lang="en-GB" sz="800" dirty="0"/>
          </a:p>
          <a:p>
            <a:pPr marL="285750" lvl="0" indent="-285750">
              <a:buFont typeface="Arial" panose="020B0604020202020204" pitchFamily="34" charset="0"/>
              <a:buChar char="•"/>
            </a:pPr>
            <a:r>
              <a:rPr lang="en-GB" dirty="0"/>
              <a:t>Lower and upper limb arterial </a:t>
            </a:r>
            <a:r>
              <a:rPr lang="en-GB" dirty="0" smtClean="0"/>
              <a:t>duplex</a:t>
            </a:r>
          </a:p>
          <a:p>
            <a:pPr lvl="0"/>
            <a:endParaRPr lang="en-GB" sz="800" dirty="0"/>
          </a:p>
          <a:p>
            <a:pPr marL="285750" lvl="0" indent="-285750">
              <a:buFont typeface="Arial" panose="020B0604020202020204" pitchFamily="34" charset="0"/>
              <a:buChar char="•"/>
            </a:pPr>
            <a:r>
              <a:rPr lang="en-GB" dirty="0"/>
              <a:t>Graft </a:t>
            </a:r>
            <a:r>
              <a:rPr lang="en-GB" dirty="0" smtClean="0"/>
              <a:t>surveillance</a:t>
            </a:r>
          </a:p>
          <a:p>
            <a:pPr lvl="0"/>
            <a:endParaRPr lang="en-GB" sz="1000" dirty="0"/>
          </a:p>
          <a:p>
            <a:pPr marL="285750" lvl="0" indent="-285750">
              <a:buFont typeface="Arial" panose="020B0604020202020204" pitchFamily="34" charset="0"/>
              <a:buChar char="•"/>
            </a:pPr>
            <a:r>
              <a:rPr lang="en-GB" dirty="0"/>
              <a:t>Ankle </a:t>
            </a:r>
            <a:r>
              <a:rPr lang="en-GB" dirty="0" smtClean="0"/>
              <a:t>&amp; Toe Brachial </a:t>
            </a:r>
            <a:r>
              <a:rPr lang="en-GB" dirty="0"/>
              <a:t>Pressure Indices </a:t>
            </a:r>
            <a:endParaRPr lang="en-GB" dirty="0" smtClean="0"/>
          </a:p>
          <a:p>
            <a:pPr lvl="0"/>
            <a:endParaRPr lang="en-GB" sz="1000" dirty="0"/>
          </a:p>
          <a:p>
            <a:pPr marL="285750" lvl="0" indent="-285750">
              <a:buFont typeface="Arial" panose="020B0604020202020204" pitchFamily="34" charset="0"/>
              <a:buChar char="•"/>
            </a:pPr>
            <a:r>
              <a:rPr lang="en-GB" dirty="0" smtClean="0"/>
              <a:t>Lower </a:t>
            </a:r>
            <a:r>
              <a:rPr lang="en-GB" dirty="0"/>
              <a:t>and upper limb deep vein thrombosis </a:t>
            </a:r>
            <a:r>
              <a:rPr lang="en-GB" dirty="0" smtClean="0"/>
              <a:t>duplex</a:t>
            </a:r>
          </a:p>
          <a:p>
            <a:pPr lvl="0"/>
            <a:endParaRPr lang="en-GB" sz="1000" dirty="0"/>
          </a:p>
          <a:p>
            <a:pPr marL="285750" lvl="0" indent="-285750">
              <a:buFont typeface="Arial" panose="020B0604020202020204" pitchFamily="34" charset="0"/>
              <a:buChar char="•"/>
            </a:pPr>
            <a:r>
              <a:rPr lang="en-GB" dirty="0"/>
              <a:t>Aortic Aneurysm </a:t>
            </a:r>
            <a:r>
              <a:rPr lang="en-GB" dirty="0" smtClean="0"/>
              <a:t>Surveillance</a:t>
            </a:r>
          </a:p>
          <a:p>
            <a:pPr lvl="0"/>
            <a:endParaRPr lang="en-GB" sz="1000" dirty="0"/>
          </a:p>
          <a:p>
            <a:pPr marL="285750" lvl="0" indent="-285750">
              <a:buFont typeface="Arial" panose="020B0604020202020204" pitchFamily="34" charset="0"/>
              <a:buChar char="•"/>
            </a:pPr>
            <a:r>
              <a:rPr lang="en-GB" dirty="0"/>
              <a:t>Venous stent </a:t>
            </a:r>
            <a:r>
              <a:rPr lang="en-GB" dirty="0" smtClean="0"/>
              <a:t>surveillance</a:t>
            </a:r>
          </a:p>
          <a:p>
            <a:pPr marL="285750" lvl="0" indent="-285750">
              <a:buFont typeface="Arial" panose="020B0604020202020204" pitchFamily="34" charset="0"/>
              <a:buChar char="•"/>
            </a:pPr>
            <a:endParaRPr lang="en-GB" sz="1000" dirty="0"/>
          </a:p>
          <a:p>
            <a:pPr marL="285750" lvl="0" indent="-285750">
              <a:buFont typeface="Arial" panose="020B0604020202020204" pitchFamily="34" charset="0"/>
              <a:buChar char="•"/>
            </a:pPr>
            <a:r>
              <a:rPr lang="en-GB" dirty="0"/>
              <a:t>Renal fistula ultrasound</a:t>
            </a:r>
          </a:p>
        </p:txBody>
      </p:sp>
      <p:sp>
        <p:nvSpPr>
          <p:cNvPr id="8" name="Rectangle 7"/>
          <p:cNvSpPr/>
          <p:nvPr/>
        </p:nvSpPr>
        <p:spPr>
          <a:xfrm>
            <a:off x="5954233" y="1549055"/>
            <a:ext cx="3189767" cy="4462760"/>
          </a:xfrm>
          <a:prstGeom prst="rect">
            <a:avLst/>
          </a:prstGeom>
        </p:spPr>
        <p:txBody>
          <a:bodyPr wrap="square">
            <a:spAutoFit/>
          </a:bodyPr>
          <a:lstStyle/>
          <a:p>
            <a:pPr marL="285750" lvl="0" indent="-285750">
              <a:buFont typeface="Arial" panose="020B0604020202020204" pitchFamily="34" charset="0"/>
              <a:buChar char="•"/>
            </a:pPr>
            <a:r>
              <a:rPr lang="en-GB" dirty="0"/>
              <a:t>Renal Access </a:t>
            </a:r>
            <a:r>
              <a:rPr lang="en-GB" dirty="0" smtClean="0"/>
              <a:t>Mapping</a:t>
            </a:r>
          </a:p>
          <a:p>
            <a:pPr lvl="0"/>
            <a:endParaRPr lang="en-GB" sz="1000" dirty="0"/>
          </a:p>
          <a:p>
            <a:pPr marL="285750" lvl="0" indent="-285750">
              <a:buFont typeface="Arial" panose="020B0604020202020204" pitchFamily="34" charset="0"/>
              <a:buChar char="•"/>
            </a:pPr>
            <a:r>
              <a:rPr lang="en-GB" dirty="0"/>
              <a:t>Vein mapping pre </a:t>
            </a:r>
            <a:r>
              <a:rPr lang="en-GB" dirty="0" smtClean="0"/>
              <a:t>surgery</a:t>
            </a:r>
          </a:p>
          <a:p>
            <a:pPr lvl="0"/>
            <a:endParaRPr lang="en-GB" sz="1000" dirty="0"/>
          </a:p>
          <a:p>
            <a:pPr marL="285750" lvl="0" indent="-285750">
              <a:buFont typeface="Arial" panose="020B0604020202020204" pitchFamily="34" charset="0"/>
              <a:buChar char="•"/>
            </a:pPr>
            <a:r>
              <a:rPr lang="en-GB" dirty="0"/>
              <a:t>Lower limb venous insufficiency </a:t>
            </a:r>
            <a:r>
              <a:rPr lang="en-GB" dirty="0" smtClean="0"/>
              <a:t>duplex</a:t>
            </a:r>
          </a:p>
          <a:p>
            <a:pPr lvl="0"/>
            <a:endParaRPr lang="en-GB" sz="1000" dirty="0"/>
          </a:p>
          <a:p>
            <a:pPr marL="285750" lvl="0" indent="-285750">
              <a:buFont typeface="Arial" panose="020B0604020202020204" pitchFamily="34" charset="0"/>
              <a:buChar char="•"/>
            </a:pPr>
            <a:r>
              <a:rPr lang="en-GB" dirty="0"/>
              <a:t>EVAR stent graft </a:t>
            </a:r>
            <a:r>
              <a:rPr lang="en-GB" dirty="0" smtClean="0"/>
              <a:t>surveillance</a:t>
            </a:r>
          </a:p>
          <a:p>
            <a:pPr lvl="0"/>
            <a:endParaRPr lang="en-GB" sz="1000" dirty="0"/>
          </a:p>
          <a:p>
            <a:pPr marL="285750" lvl="0" indent="-285750">
              <a:buFont typeface="Arial" panose="020B0604020202020204" pitchFamily="34" charset="0"/>
              <a:buChar char="•"/>
            </a:pPr>
            <a:r>
              <a:rPr lang="en-GB" dirty="0"/>
              <a:t>Temporal artery duplex for Temporal </a:t>
            </a:r>
            <a:r>
              <a:rPr lang="en-GB" dirty="0" smtClean="0"/>
              <a:t>Arteritis</a:t>
            </a:r>
          </a:p>
          <a:p>
            <a:pPr lvl="0"/>
            <a:endParaRPr lang="en-GB" sz="1000" dirty="0"/>
          </a:p>
          <a:p>
            <a:pPr marL="285750" lvl="0" indent="-285750">
              <a:buFont typeface="Arial" panose="020B0604020202020204" pitchFamily="34" charset="0"/>
              <a:buChar char="•"/>
            </a:pPr>
            <a:r>
              <a:rPr lang="en-GB" dirty="0"/>
              <a:t>PPG </a:t>
            </a:r>
            <a:r>
              <a:rPr lang="en-GB" dirty="0" smtClean="0"/>
              <a:t>assessment</a:t>
            </a:r>
          </a:p>
          <a:p>
            <a:pPr lvl="0"/>
            <a:endParaRPr lang="en-GB" sz="1000" dirty="0"/>
          </a:p>
          <a:p>
            <a:pPr marL="285750" lvl="0" indent="-285750">
              <a:buFont typeface="Arial" panose="020B0604020202020204" pitchFamily="34" charset="0"/>
              <a:buChar char="•"/>
            </a:pPr>
            <a:r>
              <a:rPr lang="en-GB" dirty="0"/>
              <a:t>Toe pressures and TCPO2 (Transcutaneous oxygen measurements)</a:t>
            </a:r>
          </a:p>
          <a:p>
            <a:endParaRPr lang="en-GB" dirty="0"/>
          </a:p>
        </p:txBody>
      </p:sp>
      <p:sp>
        <p:nvSpPr>
          <p:cNvPr id="9" name="Rectangle 8"/>
          <p:cNvSpPr/>
          <p:nvPr/>
        </p:nvSpPr>
        <p:spPr>
          <a:xfrm>
            <a:off x="5954233" y="2420888"/>
            <a:ext cx="2794231"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469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NICE Guidelines </a:t>
            </a:r>
            <a:endParaRPr lang="en-GB" dirty="0"/>
          </a:p>
        </p:txBody>
      </p:sp>
      <p:sp>
        <p:nvSpPr>
          <p:cNvPr id="4" name="Content Placeholder 2"/>
          <p:cNvSpPr>
            <a:spLocks noGrp="1"/>
          </p:cNvSpPr>
          <p:nvPr>
            <p:ph sz="quarter" idx="11"/>
          </p:nvPr>
        </p:nvSpPr>
        <p:spPr/>
        <p:txBody>
          <a:bodyPr>
            <a:normAutofit fontScale="55000" lnSpcReduction="20000"/>
          </a:bodyPr>
          <a:lstStyle/>
          <a:p>
            <a:r>
              <a:rPr lang="en-US" sz="4400" dirty="0" smtClean="0"/>
              <a:t>Refer people to a vascular service if they have any of the following</a:t>
            </a:r>
          </a:p>
          <a:p>
            <a:endParaRPr lang="en-US" dirty="0" smtClean="0"/>
          </a:p>
          <a:p>
            <a:pPr lvl="1"/>
            <a:r>
              <a:rPr lang="en-US" sz="3800" dirty="0" smtClean="0"/>
              <a:t>Symptomatic primary/symptomatic recurrent </a:t>
            </a:r>
            <a:r>
              <a:rPr lang="en-US" sz="3800" dirty="0" err="1" smtClean="0"/>
              <a:t>vv’s</a:t>
            </a:r>
            <a:r>
              <a:rPr lang="en-US" sz="3800" dirty="0" smtClean="0"/>
              <a:t>. </a:t>
            </a:r>
          </a:p>
          <a:p>
            <a:pPr lvl="1"/>
            <a:endParaRPr lang="en-US" sz="3800" dirty="0" smtClean="0"/>
          </a:p>
          <a:p>
            <a:pPr lvl="1"/>
            <a:r>
              <a:rPr lang="en-US" sz="3800" dirty="0" smtClean="0"/>
              <a:t>Lower‑limb skin changes</a:t>
            </a:r>
          </a:p>
          <a:p>
            <a:pPr marL="4763" lvl="1" indent="0">
              <a:buNone/>
            </a:pPr>
            <a:endParaRPr lang="en-US" sz="3800" dirty="0" smtClean="0"/>
          </a:p>
          <a:p>
            <a:pPr lvl="1"/>
            <a:r>
              <a:rPr lang="en-US" sz="3800" dirty="0" smtClean="0"/>
              <a:t>Superficial vein thrombosis and suspected venous incompetence.</a:t>
            </a:r>
          </a:p>
          <a:p>
            <a:pPr lvl="1"/>
            <a:endParaRPr lang="en-US" sz="3800" dirty="0" smtClean="0"/>
          </a:p>
          <a:p>
            <a:pPr lvl="1"/>
            <a:r>
              <a:rPr lang="en-US" sz="3800" dirty="0" smtClean="0"/>
              <a:t>A venous leg ulcer (a break in the skin below the knee that has not healed within 2 weeks).</a:t>
            </a:r>
          </a:p>
          <a:p>
            <a:pPr lvl="1"/>
            <a:endParaRPr lang="en-US" sz="3800" dirty="0" smtClean="0"/>
          </a:p>
          <a:p>
            <a:pPr lvl="1"/>
            <a:r>
              <a:rPr lang="en-US" sz="3800" dirty="0" smtClean="0"/>
              <a:t>A healed venous leg ulcer</a:t>
            </a:r>
            <a:r>
              <a:rPr lang="en-US" sz="3800" dirty="0"/>
              <a:t> </a:t>
            </a:r>
            <a:r>
              <a:rPr lang="en-US" sz="3800" dirty="0" smtClean="0"/>
              <a:t>(recurrence prevention) </a:t>
            </a:r>
          </a:p>
          <a:p>
            <a:endParaRPr lang="en-GB" dirty="0"/>
          </a:p>
        </p:txBody>
      </p:sp>
      <p:pic>
        <p:nvPicPr>
          <p:cNvPr id="5" name="Picture 4"/>
          <p:cNvPicPr/>
          <p:nvPr/>
        </p:nvPicPr>
        <p:blipFill rotWithShape="1">
          <a:blip r:embed="rId3"/>
          <a:srcRect l="13970" t="13514" r="15476" b="10982"/>
          <a:stretch/>
        </p:blipFill>
        <p:spPr bwMode="auto">
          <a:xfrm>
            <a:off x="6156176" y="2132856"/>
            <a:ext cx="2520280" cy="20882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9647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CEAP Classification</a:t>
            </a:r>
            <a:endParaRPr lang="en-GB" dirty="0"/>
          </a:p>
        </p:txBody>
      </p:sp>
      <p:pic>
        <p:nvPicPr>
          <p:cNvPr id="4" name="Content Placeholder 3"/>
          <p:cNvPicPr>
            <a:picLocks noGrp="1" noChangeAspect="1"/>
          </p:cNvPicPr>
          <p:nvPr>
            <p:ph sz="quarter" idx="11"/>
          </p:nvPr>
        </p:nvPicPr>
        <p:blipFill>
          <a:blip r:embed="rId3"/>
          <a:stretch>
            <a:fillRect/>
          </a:stretch>
        </p:blipFill>
        <p:spPr>
          <a:xfrm>
            <a:off x="971600" y="2348880"/>
            <a:ext cx="6953250" cy="2581275"/>
          </a:xfrm>
          <a:prstGeom prst="rect">
            <a:avLst/>
          </a:prstGeom>
        </p:spPr>
      </p:pic>
      <p:sp>
        <p:nvSpPr>
          <p:cNvPr id="2" name="Rectangle 1"/>
          <p:cNvSpPr/>
          <p:nvPr/>
        </p:nvSpPr>
        <p:spPr>
          <a:xfrm>
            <a:off x="4932040" y="2348880"/>
            <a:ext cx="936104" cy="2664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6804248" y="2420888"/>
            <a:ext cx="1152128" cy="2592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940152" y="2348880"/>
            <a:ext cx="864096" cy="266429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4931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260351" y="1501812"/>
            <a:ext cx="8344097" cy="4670387"/>
          </a:xfrm>
        </p:spPr>
        <p:txBody>
          <a:bodyPr/>
          <a:lstStyle/>
          <a:p>
            <a:pPr marL="285750" indent="-285750">
              <a:buFont typeface="Arial" panose="020B0604020202020204" pitchFamily="34" charset="0"/>
              <a:buChar char="•"/>
            </a:pPr>
            <a:r>
              <a:rPr lang="en-US" sz="2000" dirty="0" smtClean="0"/>
              <a:t>So what treatments are available?</a:t>
            </a:r>
          </a:p>
          <a:p>
            <a:pPr marL="285750" indent="-285750">
              <a:buFont typeface="Arial" panose="020B0604020202020204" pitchFamily="34" charset="0"/>
              <a:buChar char="•"/>
            </a:pPr>
            <a:r>
              <a:rPr lang="en-US" sz="1800" i="1" dirty="0" smtClean="0"/>
              <a:t>How do we fit in with this?</a:t>
            </a:r>
          </a:p>
          <a:p>
            <a:pPr>
              <a:defRPr/>
            </a:pPr>
            <a:endParaRPr lang="en-US" dirty="0" smtClean="0"/>
          </a:p>
          <a:p>
            <a:pPr>
              <a:defRPr/>
            </a:pPr>
            <a:r>
              <a:rPr lang="en-US" sz="2400" dirty="0" smtClean="0">
                <a:solidFill>
                  <a:srgbClr val="FF0000"/>
                </a:solidFill>
              </a:rPr>
              <a:t>Conservative</a:t>
            </a:r>
          </a:p>
          <a:p>
            <a:pPr lvl="1">
              <a:defRPr/>
            </a:pPr>
            <a:r>
              <a:rPr lang="en-US" sz="2400" dirty="0" smtClean="0"/>
              <a:t>Leg elevation</a:t>
            </a:r>
          </a:p>
          <a:p>
            <a:pPr lvl="1">
              <a:defRPr/>
            </a:pPr>
            <a:r>
              <a:rPr lang="en-US" sz="2400" dirty="0" smtClean="0"/>
              <a:t>Compression stockings</a:t>
            </a:r>
          </a:p>
          <a:p>
            <a:pPr lvl="1">
              <a:defRPr/>
            </a:pPr>
            <a:r>
              <a:rPr lang="en-US" sz="2400" dirty="0" smtClean="0"/>
              <a:t>Diuretics</a:t>
            </a:r>
          </a:p>
          <a:p>
            <a:pPr lvl="1">
              <a:defRPr/>
            </a:pPr>
            <a:r>
              <a:rPr lang="en-US" sz="2400" dirty="0" smtClean="0"/>
              <a:t>Anticoagulation  (DVT)</a:t>
            </a:r>
            <a:endParaRPr lang="en-US" sz="2400" dirty="0"/>
          </a:p>
          <a:p>
            <a:endParaRPr lang="en-GB" dirty="0"/>
          </a:p>
        </p:txBody>
      </p:sp>
      <p:sp>
        <p:nvSpPr>
          <p:cNvPr id="3" name="Text Placeholder 2"/>
          <p:cNvSpPr>
            <a:spLocks noGrp="1"/>
          </p:cNvSpPr>
          <p:nvPr>
            <p:ph type="body" sz="quarter" idx="10"/>
          </p:nvPr>
        </p:nvSpPr>
        <p:spPr/>
        <p:txBody>
          <a:bodyPr/>
          <a:lstStyle/>
          <a:p>
            <a:r>
              <a:rPr lang="en-US" dirty="0" smtClean="0"/>
              <a:t>What Treatment are available</a:t>
            </a:r>
            <a:endParaRPr lang="en-GB" dirty="0"/>
          </a:p>
        </p:txBody>
      </p:sp>
      <p:sp>
        <p:nvSpPr>
          <p:cNvPr id="4" name="TextBox 3"/>
          <p:cNvSpPr txBox="1"/>
          <p:nvPr/>
        </p:nvSpPr>
        <p:spPr>
          <a:xfrm>
            <a:off x="4499992" y="2636912"/>
            <a:ext cx="4498667" cy="4278094"/>
          </a:xfrm>
          <a:prstGeom prst="rect">
            <a:avLst/>
          </a:prstGeom>
          <a:noFill/>
        </p:spPr>
        <p:txBody>
          <a:bodyPr wrap="none" rtlCol="0">
            <a:spAutoFit/>
          </a:bodyPr>
          <a:lstStyle/>
          <a:p>
            <a:r>
              <a:rPr lang="en-US" sz="2400" dirty="0" smtClean="0">
                <a:solidFill>
                  <a:srgbClr val="FF0000"/>
                </a:solidFill>
              </a:rPr>
              <a:t>Physical treatment of </a:t>
            </a:r>
          </a:p>
          <a:p>
            <a:r>
              <a:rPr lang="en-US" sz="2400" dirty="0" smtClean="0">
                <a:solidFill>
                  <a:srgbClr val="FF0000"/>
                </a:solidFill>
              </a:rPr>
              <a:t>venous Pathology</a:t>
            </a:r>
          </a:p>
          <a:p>
            <a:endParaRPr lang="en-US" sz="800" dirty="0" smtClean="0">
              <a:solidFill>
                <a:srgbClr val="FF0000"/>
              </a:solidFill>
            </a:endParaRPr>
          </a:p>
          <a:p>
            <a:pPr marL="342900" indent="-342900">
              <a:buFont typeface="Arial" panose="020B0604020202020204" pitchFamily="34" charset="0"/>
              <a:buChar char="•"/>
            </a:pPr>
            <a:r>
              <a:rPr lang="en-US" sz="2400" dirty="0" smtClean="0"/>
              <a:t>Surgical Strip/ ligation</a:t>
            </a:r>
          </a:p>
          <a:p>
            <a:pPr marL="342900" indent="-342900">
              <a:buFont typeface="Arial" panose="020B0604020202020204" pitchFamily="34" charset="0"/>
              <a:buChar char="•"/>
            </a:pPr>
            <a:r>
              <a:rPr lang="en-US" sz="2400" dirty="0" smtClean="0"/>
              <a:t>Foam Sclerotherapy</a:t>
            </a:r>
          </a:p>
          <a:p>
            <a:pPr marL="342900" indent="-342900">
              <a:buFont typeface="Arial" panose="020B0604020202020204" pitchFamily="34" charset="0"/>
              <a:buChar char="•"/>
              <a:defRPr/>
            </a:pPr>
            <a:r>
              <a:rPr lang="en-GB" sz="2400" dirty="0"/>
              <a:t>Radiofrequency (RF) Ablation</a:t>
            </a:r>
            <a:endParaRPr lang="en-GB" sz="2400" u="sng" dirty="0"/>
          </a:p>
          <a:p>
            <a:pPr marL="342900" indent="-342900">
              <a:buFont typeface="Arial" panose="020B0604020202020204" pitchFamily="34" charset="0"/>
              <a:buChar char="•"/>
              <a:defRPr/>
            </a:pPr>
            <a:r>
              <a:rPr lang="en-GB" sz="2400" dirty="0" err="1"/>
              <a:t>Endovenous</a:t>
            </a:r>
            <a:r>
              <a:rPr lang="en-GB" sz="2400" dirty="0"/>
              <a:t> Laser </a:t>
            </a:r>
            <a:r>
              <a:rPr lang="en-GB" sz="2400" dirty="0" smtClean="0"/>
              <a:t>Ablation</a:t>
            </a:r>
          </a:p>
          <a:p>
            <a:pPr marL="342900" indent="-342900">
              <a:buFont typeface="Arial" panose="020B0604020202020204" pitchFamily="34" charset="0"/>
              <a:buChar char="•"/>
              <a:defRPr/>
            </a:pPr>
            <a:r>
              <a:rPr lang="en-US" sz="2400" dirty="0" smtClean="0">
                <a:solidFill>
                  <a:srgbClr val="00B050"/>
                </a:solidFill>
              </a:rPr>
              <a:t>Iliac vein thrombolysis/ stenting</a:t>
            </a:r>
            <a:endParaRPr lang="en-GB" sz="2400" dirty="0">
              <a:solidFill>
                <a:srgbClr val="00B050"/>
              </a:solidFill>
            </a:endParaRP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endParaRPr lang="en-GB" sz="2400" dirty="0"/>
          </a:p>
        </p:txBody>
      </p:sp>
    </p:spTree>
    <p:extLst>
      <p:ext uri="{BB962C8B-B14F-4D97-AF65-F5344CB8AC3E}">
        <p14:creationId xmlns:p14="http://schemas.microsoft.com/office/powerpoint/2010/main" val="32491460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260351" y="1501812"/>
            <a:ext cx="8560121" cy="4670387"/>
          </a:xfrm>
        </p:spPr>
        <p:txBody>
          <a:bodyPr/>
          <a:lstStyle/>
          <a:p>
            <a:pPr marL="285750" indent="-285750">
              <a:buFont typeface="Arial" panose="020B0604020202020204" pitchFamily="34" charset="0"/>
              <a:buChar char="•"/>
            </a:pPr>
            <a:r>
              <a:rPr lang="en-US" sz="2800" dirty="0" smtClean="0"/>
              <a:t>Is there any Venous pathology present?</a:t>
            </a:r>
          </a:p>
          <a:p>
            <a:pPr marL="342900" indent="-342900">
              <a:buFontTx/>
              <a:buChar char="-"/>
            </a:pPr>
            <a:r>
              <a:rPr lang="en-US" sz="2000" dirty="0" smtClean="0">
                <a:solidFill>
                  <a:srgbClr val="00B050"/>
                </a:solidFill>
              </a:rPr>
              <a:t>Vein reflux ………Level, extent, systems involved</a:t>
            </a:r>
          </a:p>
          <a:p>
            <a:pPr marL="342900" indent="-342900">
              <a:buFontTx/>
              <a:buChar char="-"/>
            </a:pPr>
            <a:r>
              <a:rPr lang="en-US" sz="2000" dirty="0" smtClean="0">
                <a:solidFill>
                  <a:srgbClr val="00B050"/>
                </a:solidFill>
              </a:rPr>
              <a:t>Vein obstruction…….. Chronic/acute pathology, </a:t>
            </a:r>
            <a:r>
              <a:rPr lang="en-US" sz="2000" dirty="0" err="1" smtClean="0">
                <a:solidFill>
                  <a:srgbClr val="00B050"/>
                </a:solidFill>
              </a:rPr>
              <a:t>recannalisation</a:t>
            </a:r>
            <a:endParaRPr lang="en-US" sz="2000" dirty="0" smtClean="0">
              <a:solidFill>
                <a:srgbClr val="00B050"/>
              </a:solidFill>
            </a:endParaRPr>
          </a:p>
          <a:p>
            <a:pPr marL="342900" indent="-342900">
              <a:buFont typeface="Arial" panose="020B0604020202020204" pitchFamily="34" charset="0"/>
              <a:buChar char="•"/>
            </a:pPr>
            <a:r>
              <a:rPr lang="en-US" sz="2800" dirty="0" smtClean="0"/>
              <a:t>Is there an arterial element to the ulcerative disease?</a:t>
            </a:r>
          </a:p>
          <a:p>
            <a:pPr marL="342900" indent="-342900">
              <a:buFontTx/>
              <a:buChar char="-"/>
            </a:pPr>
            <a:r>
              <a:rPr lang="en-US" sz="2000" dirty="0" smtClean="0">
                <a:solidFill>
                  <a:srgbClr val="00B050"/>
                </a:solidFill>
              </a:rPr>
              <a:t>ABPI, arterial duplex</a:t>
            </a:r>
          </a:p>
          <a:p>
            <a:pPr marL="342900" indent="-342900">
              <a:buFont typeface="Arial" panose="020B0604020202020204" pitchFamily="34" charset="0"/>
              <a:buChar char="•"/>
            </a:pPr>
            <a:r>
              <a:rPr lang="en-US" sz="2800" dirty="0" smtClean="0">
                <a:solidFill>
                  <a:schemeClr val="bg2">
                    <a:lumMod val="10000"/>
                  </a:schemeClr>
                </a:solidFill>
              </a:rPr>
              <a:t>Help Guide treatment options </a:t>
            </a:r>
            <a:r>
              <a:rPr lang="en-US" sz="2800" dirty="0" err="1" smtClean="0">
                <a:solidFill>
                  <a:schemeClr val="bg2">
                    <a:lumMod val="10000"/>
                  </a:schemeClr>
                </a:solidFill>
              </a:rPr>
              <a:t>inc</a:t>
            </a:r>
            <a:r>
              <a:rPr lang="en-US" sz="2800" dirty="0" smtClean="0">
                <a:solidFill>
                  <a:schemeClr val="bg2">
                    <a:lumMod val="10000"/>
                  </a:schemeClr>
                </a:solidFill>
              </a:rPr>
              <a:t> conservative </a:t>
            </a:r>
          </a:p>
          <a:p>
            <a:pPr marL="342900" indent="-342900">
              <a:buFontTx/>
              <a:buChar char="-"/>
            </a:pPr>
            <a:r>
              <a:rPr lang="en-US" sz="2000" dirty="0" smtClean="0">
                <a:solidFill>
                  <a:srgbClr val="00B050"/>
                </a:solidFill>
              </a:rPr>
              <a:t>“….do you think it is suitable for….”</a:t>
            </a:r>
          </a:p>
          <a:p>
            <a:pPr marL="342900" indent="-342900">
              <a:buFont typeface="Arial" panose="020B0604020202020204" pitchFamily="34" charset="0"/>
              <a:buChar char="•"/>
            </a:pPr>
            <a:r>
              <a:rPr lang="en-US" sz="2800" dirty="0" smtClean="0">
                <a:solidFill>
                  <a:schemeClr val="bg2">
                    <a:lumMod val="10000"/>
                  </a:schemeClr>
                </a:solidFill>
              </a:rPr>
              <a:t>Pre/post &amp; intra treatment support</a:t>
            </a:r>
          </a:p>
          <a:p>
            <a:r>
              <a:rPr lang="en-US" sz="2000" dirty="0" smtClean="0">
                <a:solidFill>
                  <a:srgbClr val="00B050"/>
                </a:solidFill>
              </a:rPr>
              <a:t>- Marking </a:t>
            </a:r>
            <a:r>
              <a:rPr lang="en-US" sz="2000" dirty="0" err="1" smtClean="0">
                <a:solidFill>
                  <a:srgbClr val="00B050"/>
                </a:solidFill>
              </a:rPr>
              <a:t>ie</a:t>
            </a:r>
            <a:r>
              <a:rPr lang="en-US" sz="2000" dirty="0" smtClean="0">
                <a:solidFill>
                  <a:srgbClr val="00B050"/>
                </a:solidFill>
              </a:rPr>
              <a:t> SPJ, treatment guidance, effectiveness monitoring </a:t>
            </a:r>
          </a:p>
        </p:txBody>
      </p:sp>
      <p:sp>
        <p:nvSpPr>
          <p:cNvPr id="3" name="Text Placeholder 2"/>
          <p:cNvSpPr>
            <a:spLocks noGrp="1"/>
          </p:cNvSpPr>
          <p:nvPr>
            <p:ph type="body" sz="quarter" idx="10"/>
          </p:nvPr>
        </p:nvSpPr>
        <p:spPr/>
        <p:txBody>
          <a:bodyPr>
            <a:normAutofit fontScale="92500" lnSpcReduction="10000"/>
          </a:bodyPr>
          <a:lstStyle/>
          <a:p>
            <a:r>
              <a:rPr lang="en-US" dirty="0" smtClean="0"/>
              <a:t>Overview of Vascular Studies Role</a:t>
            </a:r>
          </a:p>
          <a:p>
            <a:r>
              <a:rPr lang="en-US" sz="2400" dirty="0" smtClean="0"/>
              <a:t>How can we help?</a:t>
            </a:r>
            <a:endParaRPr lang="en-GB" sz="2400" dirty="0"/>
          </a:p>
        </p:txBody>
      </p:sp>
    </p:spTree>
    <p:extLst>
      <p:ext uri="{BB962C8B-B14F-4D97-AF65-F5344CB8AC3E}">
        <p14:creationId xmlns:p14="http://schemas.microsoft.com/office/powerpoint/2010/main" val="42605678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Venous Pathology –  patency, reflux</a:t>
            </a:r>
            <a:endParaRPr lang="en-GB" dirty="0"/>
          </a:p>
        </p:txBody>
      </p:sp>
      <p:pic>
        <p:nvPicPr>
          <p:cNvPr id="2050"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5616893" cy="467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88224" y="1844824"/>
            <a:ext cx="2304256"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3" y="1628800"/>
            <a:ext cx="2961531" cy="1477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8604" y="3356992"/>
            <a:ext cx="3200608" cy="13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7"/>
          <p:cNvPicPr/>
          <p:nvPr/>
        </p:nvPicPr>
        <p:blipFill rotWithShape="1">
          <a:blip r:embed="rId6"/>
          <a:srcRect l="9142" t="20744" r="47639" b="32181"/>
          <a:stretch/>
        </p:blipFill>
        <p:spPr bwMode="auto">
          <a:xfrm>
            <a:off x="6382223" y="4849249"/>
            <a:ext cx="2205758" cy="14564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67365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260351" y="1501812"/>
            <a:ext cx="7331075" cy="4951524"/>
          </a:xfrm>
        </p:spPr>
        <p:txBody>
          <a:bodyPr>
            <a:normAutofit lnSpcReduction="10000"/>
          </a:bodyPr>
          <a:lstStyle/>
          <a:p>
            <a:pPr>
              <a:defRPr/>
            </a:pPr>
            <a:r>
              <a:rPr lang="en-US" sz="2800" dirty="0"/>
              <a:t>Two common techniques employed for assessing venous valve competency</a:t>
            </a:r>
            <a:endParaRPr lang="en-US" dirty="0"/>
          </a:p>
          <a:p>
            <a:pPr>
              <a:defRPr/>
            </a:pPr>
            <a:endParaRPr lang="en-US" sz="1100" dirty="0" smtClean="0"/>
          </a:p>
          <a:p>
            <a:pPr marL="457200" indent="-457200">
              <a:buFont typeface="Arial" panose="020B0604020202020204" pitchFamily="34" charset="0"/>
              <a:buChar char="•"/>
              <a:defRPr/>
            </a:pPr>
            <a:r>
              <a:rPr lang="en-US" sz="2800" dirty="0" smtClean="0">
                <a:solidFill>
                  <a:srgbClr val="FF0000"/>
                </a:solidFill>
              </a:rPr>
              <a:t>Calf compression </a:t>
            </a:r>
            <a:r>
              <a:rPr lang="en-US" sz="1900" dirty="0" smtClean="0">
                <a:solidFill>
                  <a:srgbClr val="FF0000"/>
                </a:solidFill>
              </a:rPr>
              <a:t>(most common)</a:t>
            </a:r>
            <a:endParaRPr lang="en-US" sz="1900" dirty="0">
              <a:solidFill>
                <a:srgbClr val="FF0000"/>
              </a:solidFill>
            </a:endParaRPr>
          </a:p>
          <a:p>
            <a:pPr lvl="1">
              <a:buFontTx/>
              <a:buChar char="-"/>
              <a:defRPr/>
            </a:pPr>
            <a:r>
              <a:rPr lang="en-US" sz="2400" dirty="0" smtClean="0"/>
              <a:t>To </a:t>
            </a:r>
            <a:r>
              <a:rPr lang="en-US" sz="2400" dirty="0"/>
              <a:t>augment the flow in veins to the </a:t>
            </a:r>
            <a:r>
              <a:rPr lang="en-US" sz="2400" dirty="0" smtClean="0"/>
              <a:t>heart. </a:t>
            </a:r>
          </a:p>
          <a:p>
            <a:pPr lvl="1">
              <a:buFontTx/>
              <a:buChar char="-"/>
              <a:defRPr/>
            </a:pPr>
            <a:r>
              <a:rPr lang="en-US" sz="2400" dirty="0" smtClean="0"/>
              <a:t>Assess valve closures</a:t>
            </a:r>
          </a:p>
          <a:p>
            <a:pPr marL="4763" lvl="1" indent="0">
              <a:buNone/>
              <a:defRPr/>
            </a:pPr>
            <a:r>
              <a:rPr lang="en-US" sz="2400" dirty="0" smtClean="0"/>
              <a:t>-  Can be Challenging </a:t>
            </a:r>
            <a:endParaRPr lang="en-US" dirty="0"/>
          </a:p>
          <a:p>
            <a:pPr>
              <a:defRPr/>
            </a:pPr>
            <a:endParaRPr lang="en-US" sz="2800" dirty="0"/>
          </a:p>
          <a:p>
            <a:pPr marL="457200" indent="-457200">
              <a:buFont typeface="Arial" panose="020B0604020202020204" pitchFamily="34" charset="0"/>
              <a:buChar char="•"/>
              <a:defRPr/>
            </a:pPr>
            <a:r>
              <a:rPr lang="en-US" sz="2800" dirty="0">
                <a:solidFill>
                  <a:srgbClr val="FF0000"/>
                </a:solidFill>
              </a:rPr>
              <a:t>Valsalva </a:t>
            </a:r>
            <a:r>
              <a:rPr lang="en-US" sz="2800" dirty="0" err="1">
                <a:solidFill>
                  <a:srgbClr val="FF0000"/>
                </a:solidFill>
              </a:rPr>
              <a:t>manoeuvre</a:t>
            </a:r>
            <a:endParaRPr lang="en-US" sz="2800" dirty="0">
              <a:solidFill>
                <a:srgbClr val="FF0000"/>
              </a:solidFill>
            </a:endParaRPr>
          </a:p>
          <a:p>
            <a:pPr marL="4763" lvl="1" indent="0">
              <a:buNone/>
              <a:defRPr/>
            </a:pPr>
            <a:r>
              <a:rPr lang="en-US" sz="2400" dirty="0" smtClean="0"/>
              <a:t>Examine </a:t>
            </a:r>
            <a:r>
              <a:rPr lang="en-US" sz="2400" dirty="0"/>
              <a:t>the competency of the proximal </a:t>
            </a:r>
            <a:r>
              <a:rPr lang="en-US" sz="2400" dirty="0" smtClean="0"/>
              <a:t>veins</a:t>
            </a:r>
          </a:p>
          <a:p>
            <a:pPr marL="4763" lvl="1" indent="0">
              <a:buNone/>
              <a:defRPr/>
            </a:pPr>
            <a:r>
              <a:rPr lang="en-US" sz="1800" dirty="0" smtClean="0"/>
              <a:t>- CFV/ SJF  </a:t>
            </a:r>
          </a:p>
          <a:p>
            <a:pPr marL="4763" lvl="1" indent="0">
              <a:buNone/>
              <a:defRPr/>
            </a:pPr>
            <a:endParaRPr lang="en-US" sz="2400" dirty="0"/>
          </a:p>
          <a:p>
            <a:endParaRPr lang="en-GB" dirty="0"/>
          </a:p>
        </p:txBody>
      </p:sp>
      <p:sp>
        <p:nvSpPr>
          <p:cNvPr id="3" name="Text Placeholder 2"/>
          <p:cNvSpPr>
            <a:spLocks noGrp="1"/>
          </p:cNvSpPr>
          <p:nvPr>
            <p:ph type="body" sz="quarter" idx="10"/>
          </p:nvPr>
        </p:nvSpPr>
        <p:spPr/>
        <p:txBody>
          <a:bodyPr/>
          <a:lstStyle/>
          <a:p>
            <a:r>
              <a:rPr lang="en-US" dirty="0" smtClean="0"/>
              <a:t>How do we assess for reflux?</a:t>
            </a:r>
            <a:endParaRPr lang="en-GB"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35" t="17529" r="48282"/>
          <a:stretch/>
        </p:blipFill>
        <p:spPr bwMode="auto">
          <a:xfrm>
            <a:off x="7236296" y="2924944"/>
            <a:ext cx="1609614" cy="293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646692"/>
            <a:ext cx="1747267" cy="1486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221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What does that look like in practice?</a:t>
            </a:r>
            <a:endParaRPr lang="en-GB" dirty="0"/>
          </a:p>
        </p:txBody>
      </p:sp>
      <p:pic>
        <p:nvPicPr>
          <p:cNvPr id="3075" name="Picture 3"/>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323528" y="1268267"/>
            <a:ext cx="341947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268760"/>
            <a:ext cx="342900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124601"/>
            <a:ext cx="3082849" cy="2108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376" r="31324"/>
          <a:stretch/>
        </p:blipFill>
        <p:spPr bwMode="auto">
          <a:xfrm>
            <a:off x="5118050" y="4178985"/>
            <a:ext cx="3200996" cy="2042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4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260351" y="1412776"/>
            <a:ext cx="7480001" cy="4759423"/>
          </a:xfrm>
        </p:spPr>
        <p:txBody>
          <a:bodyPr>
            <a:normAutofit fontScale="92500" lnSpcReduction="10000"/>
          </a:bodyPr>
          <a:lstStyle/>
          <a:p>
            <a:pPr>
              <a:defRPr/>
            </a:pPr>
            <a:endParaRPr lang="en-US" dirty="0"/>
          </a:p>
          <a:p>
            <a:pPr>
              <a:defRPr/>
            </a:pPr>
            <a:r>
              <a:rPr lang="en-US" u="sng" dirty="0"/>
              <a:t>Grade				Reflux Duration</a:t>
            </a:r>
          </a:p>
          <a:p>
            <a:pPr>
              <a:defRPr/>
            </a:pPr>
            <a:r>
              <a:rPr lang="en-US" dirty="0"/>
              <a:t>Normal valve function	</a:t>
            </a:r>
            <a:r>
              <a:rPr lang="en-US" dirty="0" smtClean="0"/>
              <a:t>                                                     &lt;</a:t>
            </a:r>
            <a:r>
              <a:rPr lang="en-US" dirty="0"/>
              <a:t>0.5 sec</a:t>
            </a:r>
          </a:p>
          <a:p>
            <a:pPr>
              <a:defRPr/>
            </a:pPr>
            <a:r>
              <a:rPr lang="en-US" dirty="0"/>
              <a:t>Moderate reflux		</a:t>
            </a:r>
            <a:r>
              <a:rPr lang="en-US" dirty="0" smtClean="0"/>
              <a:t>                                0.5-1 </a:t>
            </a:r>
            <a:r>
              <a:rPr lang="en-US" dirty="0"/>
              <a:t>sec</a:t>
            </a:r>
          </a:p>
          <a:p>
            <a:pPr>
              <a:defRPr/>
            </a:pPr>
            <a:r>
              <a:rPr lang="en-US" dirty="0"/>
              <a:t>Severe				</a:t>
            </a:r>
            <a:r>
              <a:rPr lang="en-US" dirty="0" smtClean="0"/>
              <a:t>                 &gt;</a:t>
            </a:r>
            <a:r>
              <a:rPr lang="en-US" dirty="0"/>
              <a:t>1 sec</a:t>
            </a:r>
          </a:p>
          <a:p>
            <a:endParaRPr lang="en-US" dirty="0" smtClean="0"/>
          </a:p>
          <a:p>
            <a:endParaRPr lang="en-US" sz="3200" dirty="0" smtClean="0">
              <a:solidFill>
                <a:srgbClr val="FF0000"/>
              </a:solidFill>
            </a:endParaRPr>
          </a:p>
          <a:p>
            <a:pPr algn="ctr"/>
            <a:r>
              <a:rPr lang="en-US" sz="3200" dirty="0" smtClean="0">
                <a:solidFill>
                  <a:srgbClr val="FF0000"/>
                </a:solidFill>
              </a:rPr>
              <a:t>CAN BE CHALLENGING!</a:t>
            </a:r>
          </a:p>
          <a:p>
            <a:pPr marL="171450" indent="-171450" algn="ctr">
              <a:buFont typeface="Arial" panose="020B0604020202020204" pitchFamily="34" charset="0"/>
              <a:buChar char="•"/>
            </a:pPr>
            <a:r>
              <a:rPr lang="en-US" sz="1400" dirty="0" smtClean="0">
                <a:solidFill>
                  <a:srgbClr val="FF0000"/>
                </a:solidFill>
              </a:rPr>
              <a:t>Trickle/ low volume reflux due to partially incompetent valves</a:t>
            </a:r>
          </a:p>
          <a:p>
            <a:pPr marL="171450" indent="-171450" algn="ctr">
              <a:buFont typeface="Arial" panose="020B0604020202020204" pitchFamily="34" charset="0"/>
              <a:buChar char="•"/>
            </a:pPr>
            <a:r>
              <a:rPr lang="en-US" sz="1400" dirty="0" smtClean="0">
                <a:solidFill>
                  <a:srgbClr val="FF0000"/>
                </a:solidFill>
              </a:rPr>
              <a:t>Incipient deep vein reflux due to gross superficial vein reflux</a:t>
            </a:r>
          </a:p>
          <a:p>
            <a:pPr marL="171450" indent="-171450" algn="ctr">
              <a:buFont typeface="Arial" panose="020B0604020202020204" pitchFamily="34" charset="0"/>
              <a:buChar char="•"/>
            </a:pPr>
            <a:r>
              <a:rPr lang="en-US" sz="1400" dirty="0" smtClean="0">
                <a:solidFill>
                  <a:srgbClr val="FF0000"/>
                </a:solidFill>
              </a:rPr>
              <a:t>Continuous flow due to limb infection</a:t>
            </a:r>
          </a:p>
          <a:p>
            <a:pPr marL="171450" indent="-171450" algn="ctr">
              <a:buFont typeface="Arial" panose="020B0604020202020204" pitchFamily="34" charset="0"/>
              <a:buChar char="•"/>
            </a:pPr>
            <a:r>
              <a:rPr lang="en-US" sz="1400" dirty="0" smtClean="0">
                <a:solidFill>
                  <a:srgbClr val="FF0000"/>
                </a:solidFill>
              </a:rPr>
              <a:t>Vasoconstriction reducing venous flow</a:t>
            </a:r>
          </a:p>
          <a:p>
            <a:pPr marL="171450" indent="-171450" algn="ctr">
              <a:buFont typeface="Arial" panose="020B0604020202020204" pitchFamily="34" charset="0"/>
              <a:buChar char="•"/>
            </a:pPr>
            <a:r>
              <a:rPr lang="en-US" sz="1400" dirty="0" smtClean="0">
                <a:solidFill>
                  <a:srgbClr val="FF0000"/>
                </a:solidFill>
              </a:rPr>
              <a:t>Pulsatile flow in peripheral veins – congestive heart failure</a:t>
            </a:r>
          </a:p>
          <a:p>
            <a:pPr marL="285750" indent="-285750">
              <a:buFont typeface="Arial" panose="020B0604020202020204" pitchFamily="34" charset="0"/>
              <a:buChar char="•"/>
            </a:pPr>
            <a:endParaRPr lang="en-GB" sz="1800" dirty="0">
              <a:solidFill>
                <a:srgbClr val="FF0000"/>
              </a:solidFill>
            </a:endParaRPr>
          </a:p>
        </p:txBody>
      </p:sp>
      <p:sp>
        <p:nvSpPr>
          <p:cNvPr id="3" name="Text Placeholder 2"/>
          <p:cNvSpPr>
            <a:spLocks noGrp="1"/>
          </p:cNvSpPr>
          <p:nvPr>
            <p:ph type="body" sz="quarter" idx="10"/>
          </p:nvPr>
        </p:nvSpPr>
        <p:spPr/>
        <p:txBody>
          <a:bodyPr>
            <a:normAutofit fontScale="92500"/>
          </a:bodyPr>
          <a:lstStyle/>
          <a:p>
            <a:r>
              <a:rPr lang="en-US" dirty="0" smtClean="0"/>
              <a:t>Grading of Superficial and Deep Venous reflux</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412776"/>
            <a:ext cx="2123454" cy="257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800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Equipment</a:t>
            </a:r>
            <a:endParaRPr lang="en-GB" dirty="0"/>
          </a:p>
        </p:txBody>
      </p:sp>
      <p:pic>
        <p:nvPicPr>
          <p:cNvPr id="5123" name="Picture 3"/>
          <p:cNvPicPr>
            <a:picLocks noGrp="1" noChangeAspect="1" noChangeArrowheads="1"/>
          </p:cNvPicPr>
          <p:nvPr>
            <p:ph sz="quarter" idx="11"/>
          </p:nvPr>
        </p:nvPicPr>
        <p:blipFill rotWithShape="1">
          <a:blip r:embed="rId3">
            <a:extLst>
              <a:ext uri="{28A0092B-C50C-407E-A947-70E740481C1C}">
                <a14:useLocalDpi xmlns:a14="http://schemas.microsoft.com/office/drawing/2010/main" val="0"/>
              </a:ext>
            </a:extLst>
          </a:blip>
          <a:srcRect r="527" b="2193"/>
          <a:stretch/>
        </p:blipFill>
        <p:spPr bwMode="auto">
          <a:xfrm>
            <a:off x="173280" y="1412776"/>
            <a:ext cx="4297424" cy="396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76936" y="1628800"/>
            <a:ext cx="4572000" cy="4801314"/>
          </a:xfrm>
          <a:prstGeom prst="rect">
            <a:avLst/>
          </a:prstGeom>
          <a:ln w="19050">
            <a:noFill/>
          </a:ln>
        </p:spPr>
        <p:txBody>
          <a:bodyPr>
            <a:spAutoFit/>
          </a:bodyPr>
          <a:lstStyle/>
          <a:p>
            <a:pPr marL="285750" indent="-285750">
              <a:buFont typeface="Wingdings" panose="05000000000000000000" pitchFamily="2" charset="2"/>
              <a:buChar char="ü"/>
              <a:defRPr/>
            </a:pPr>
            <a:r>
              <a:rPr lang="en-US" dirty="0" smtClean="0"/>
              <a:t>Suitable temperature controlled room</a:t>
            </a:r>
          </a:p>
          <a:p>
            <a:pPr>
              <a:defRPr/>
            </a:pPr>
            <a:endParaRPr lang="en-US" dirty="0"/>
          </a:p>
          <a:p>
            <a:pPr marL="285750" indent="-285750">
              <a:buFont typeface="Wingdings" panose="05000000000000000000" pitchFamily="2" charset="2"/>
              <a:buChar char="ü"/>
              <a:defRPr/>
            </a:pPr>
            <a:r>
              <a:rPr lang="en-US" dirty="0" smtClean="0"/>
              <a:t>Start </a:t>
            </a:r>
            <a:r>
              <a:rPr lang="en-US" dirty="0"/>
              <a:t>with machine default </a:t>
            </a:r>
            <a:r>
              <a:rPr lang="en-US" u="sng" dirty="0"/>
              <a:t>venous</a:t>
            </a:r>
            <a:r>
              <a:rPr lang="en-US" dirty="0"/>
              <a:t> </a:t>
            </a:r>
            <a:r>
              <a:rPr lang="en-US" dirty="0" smtClean="0"/>
              <a:t>setting</a:t>
            </a:r>
          </a:p>
          <a:p>
            <a:pPr>
              <a:defRPr/>
            </a:pPr>
            <a:endParaRPr lang="en-US" dirty="0" smtClean="0"/>
          </a:p>
          <a:p>
            <a:pPr marL="285750" indent="-285750">
              <a:buFont typeface="Wingdings" panose="05000000000000000000" pitchFamily="2" charset="2"/>
              <a:buChar char="ü"/>
              <a:defRPr/>
            </a:pPr>
            <a:r>
              <a:rPr lang="en-US" dirty="0" smtClean="0"/>
              <a:t>B-Mode/</a:t>
            </a:r>
            <a:r>
              <a:rPr lang="en-US" dirty="0" err="1" smtClean="0"/>
              <a:t>Colour</a:t>
            </a:r>
            <a:r>
              <a:rPr lang="en-US" dirty="0" smtClean="0"/>
              <a:t>  PW Doppler capabilities</a:t>
            </a:r>
            <a:endParaRPr lang="en-US" dirty="0"/>
          </a:p>
          <a:p>
            <a:pPr lvl="1">
              <a:defRPr/>
            </a:pPr>
            <a:endParaRPr lang="en-US" dirty="0"/>
          </a:p>
          <a:p>
            <a:pPr lvl="1">
              <a:defRPr/>
            </a:pPr>
            <a:endParaRPr lang="en-US" dirty="0" smtClean="0"/>
          </a:p>
          <a:p>
            <a:pPr lvl="1">
              <a:defRPr/>
            </a:pPr>
            <a:endParaRPr lang="en-US" dirty="0"/>
          </a:p>
          <a:p>
            <a:pPr lvl="1">
              <a:defRPr/>
            </a:pPr>
            <a:endParaRPr lang="en-US" dirty="0" smtClean="0"/>
          </a:p>
          <a:p>
            <a:pPr lvl="1">
              <a:defRPr/>
            </a:pPr>
            <a:endParaRPr lang="en-US" dirty="0"/>
          </a:p>
          <a:p>
            <a:pPr lvl="1">
              <a:defRPr/>
            </a:pPr>
            <a:endParaRPr lang="en-US" dirty="0" smtClean="0"/>
          </a:p>
          <a:p>
            <a:pPr lvl="1">
              <a:defRPr/>
            </a:pPr>
            <a:endParaRPr lang="en-US" dirty="0" smtClean="0"/>
          </a:p>
          <a:p>
            <a:pPr lvl="1">
              <a:defRPr/>
            </a:pPr>
            <a:endParaRPr lang="en-US" dirty="0"/>
          </a:p>
          <a:p>
            <a:pPr lvl="1">
              <a:defRPr/>
            </a:pPr>
            <a:endParaRPr lang="en-US" sz="800" dirty="0" smtClean="0"/>
          </a:p>
          <a:p>
            <a:pPr marL="742950" lvl="1" indent="-285750">
              <a:buFont typeface="Wingdings" panose="05000000000000000000" pitchFamily="2" charset="2"/>
              <a:buChar char="ü"/>
              <a:defRPr/>
            </a:pPr>
            <a:r>
              <a:rPr lang="en-US" dirty="0" err="1" smtClean="0"/>
              <a:t>Colour</a:t>
            </a:r>
            <a:r>
              <a:rPr lang="en-US" dirty="0" smtClean="0"/>
              <a:t> </a:t>
            </a:r>
            <a:r>
              <a:rPr lang="en-US" dirty="0"/>
              <a:t>sensitivity </a:t>
            </a:r>
            <a:r>
              <a:rPr lang="en-US" dirty="0" smtClean="0"/>
              <a:t>low</a:t>
            </a:r>
          </a:p>
          <a:p>
            <a:pPr marL="742950" lvl="1" indent="-285750">
              <a:buFont typeface="Wingdings" panose="05000000000000000000" pitchFamily="2" charset="2"/>
              <a:buChar char="ü"/>
              <a:defRPr/>
            </a:pPr>
            <a:r>
              <a:rPr lang="en-US" dirty="0"/>
              <a:t>V</a:t>
            </a:r>
            <a:r>
              <a:rPr lang="en-US" dirty="0" smtClean="0"/>
              <a:t>elocity </a:t>
            </a:r>
            <a:r>
              <a:rPr lang="en-US" dirty="0"/>
              <a:t>scale 5-15cm/s</a:t>
            </a:r>
          </a:p>
          <a:p>
            <a:pPr marL="742950" lvl="1" indent="-285750">
              <a:buFont typeface="Wingdings" panose="05000000000000000000" pitchFamily="2" charset="2"/>
              <a:buChar char="ü"/>
              <a:defRPr/>
            </a:pPr>
            <a:r>
              <a:rPr lang="en-US" dirty="0" smtClean="0"/>
              <a:t>Large Doppler </a:t>
            </a:r>
            <a:r>
              <a:rPr lang="en-US" dirty="0"/>
              <a:t>sample volume </a:t>
            </a:r>
            <a:r>
              <a:rPr lang="en-US" dirty="0" smtClean="0"/>
              <a:t>size</a:t>
            </a:r>
            <a:endParaRPr lang="en-US" dirty="0"/>
          </a:p>
        </p:txBody>
      </p:sp>
      <p:pic>
        <p:nvPicPr>
          <p:cNvPr id="7" name="Picture 5" descr="ssv colour co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212976"/>
            <a:ext cx="2509664" cy="19266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491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a:bodyPr>
          <a:lstStyle/>
          <a:p>
            <a:pPr marL="285750" indent="-285750">
              <a:buFont typeface="Arial" panose="020B0604020202020204" pitchFamily="34" charset="0"/>
              <a:buChar char="•"/>
            </a:pPr>
            <a:r>
              <a:rPr lang="en-US" sz="2000" dirty="0" smtClean="0"/>
              <a:t>Visual examination with patient standing…. With lights on!</a:t>
            </a:r>
            <a:endParaRPr lang="en-GB" sz="2000" dirty="0"/>
          </a:p>
        </p:txBody>
      </p:sp>
      <p:sp>
        <p:nvSpPr>
          <p:cNvPr id="3" name="Text Placeholder 2"/>
          <p:cNvSpPr>
            <a:spLocks noGrp="1"/>
          </p:cNvSpPr>
          <p:nvPr>
            <p:ph type="body" sz="quarter" idx="10"/>
          </p:nvPr>
        </p:nvSpPr>
        <p:spPr/>
        <p:txBody>
          <a:bodyPr/>
          <a:lstStyle/>
          <a:p>
            <a:r>
              <a:rPr lang="en-US" dirty="0" smtClean="0"/>
              <a:t>Before you Begin!</a:t>
            </a:r>
            <a:endParaRPr lang="en-GB" dirty="0"/>
          </a:p>
        </p:txBody>
      </p:sp>
      <p:pic>
        <p:nvPicPr>
          <p:cNvPr id="4" name="Picture 5" descr="image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509798"/>
            <a:ext cx="1344166"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mage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498212"/>
            <a:ext cx="14382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image0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2492896"/>
            <a:ext cx="14954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851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a:t>The cardiovascular system</a:t>
            </a:r>
          </a:p>
        </p:txBody>
      </p:sp>
      <p:sp>
        <p:nvSpPr>
          <p:cNvPr id="7" name="Content Placeholder 1"/>
          <p:cNvSpPr>
            <a:spLocks noGrp="1"/>
          </p:cNvSpPr>
          <p:nvPr>
            <p:ph sz="quarter" idx="11"/>
          </p:nvPr>
        </p:nvSpPr>
        <p:spPr>
          <a:xfrm>
            <a:off x="107504" y="1556792"/>
            <a:ext cx="5328592" cy="4824536"/>
          </a:xfrm>
        </p:spPr>
        <p:txBody>
          <a:bodyPr>
            <a:normAutofit/>
          </a:bodyPr>
          <a:lstStyle/>
          <a:p>
            <a:r>
              <a:rPr lang="en-GB" sz="1800" b="1" dirty="0" smtClean="0"/>
              <a:t> Why is there flow?</a:t>
            </a:r>
            <a:endParaRPr lang="en-GB" sz="1800" dirty="0" smtClean="0"/>
          </a:p>
          <a:p>
            <a:pPr marL="557213" lvl="1" indent="-285750">
              <a:buFont typeface="Arial" panose="020B0604020202020204" pitchFamily="34" charset="0"/>
              <a:buChar char="•"/>
            </a:pPr>
            <a:r>
              <a:rPr lang="en-GB" sz="1800" dirty="0" smtClean="0"/>
              <a:t>Pressure difference across system</a:t>
            </a:r>
          </a:p>
          <a:p>
            <a:pPr lvl="1" indent="0">
              <a:buNone/>
            </a:pPr>
            <a:endParaRPr lang="en-GB" sz="900" dirty="0" smtClean="0"/>
          </a:p>
          <a:p>
            <a:pPr marL="557213" lvl="1" indent="-285750"/>
            <a:r>
              <a:rPr lang="en-GB" sz="1800" dirty="0" smtClean="0"/>
              <a:t>High pressure arterial reservoir – low pressure venous reservoir – connected microcirculation </a:t>
            </a:r>
          </a:p>
          <a:p>
            <a:pPr lvl="1" indent="0">
              <a:buNone/>
            </a:pPr>
            <a:endParaRPr lang="en-GB" sz="900" dirty="0" smtClean="0"/>
          </a:p>
          <a:p>
            <a:pPr marL="557213" lvl="1" indent="-285750"/>
            <a:r>
              <a:rPr lang="en-GB" sz="1800" dirty="0" smtClean="0"/>
              <a:t>Pressure/energy         arterial to venous side</a:t>
            </a:r>
          </a:p>
          <a:p>
            <a:pPr lvl="1" indent="0">
              <a:buNone/>
            </a:pPr>
            <a:endParaRPr lang="en-GB" sz="900" dirty="0" smtClean="0"/>
          </a:p>
          <a:p>
            <a:pPr marL="557213" lvl="1" indent="-285750"/>
            <a:r>
              <a:rPr lang="en-GB" sz="1800" dirty="0" smtClean="0"/>
              <a:t>? Why – energy losses (Friction) – greater in smaller vessels – greater resistance to flow</a:t>
            </a:r>
          </a:p>
          <a:p>
            <a:pPr lvl="1" indent="0">
              <a:buNone/>
            </a:pPr>
            <a:endParaRPr lang="en-GB" sz="900" dirty="0" smtClean="0"/>
          </a:p>
          <a:p>
            <a:pPr marL="557213" lvl="1" indent="-285750"/>
            <a:r>
              <a:rPr lang="en-GB" sz="1800" dirty="0" smtClean="0"/>
              <a:t>Pressure drop important </a:t>
            </a:r>
          </a:p>
          <a:p>
            <a:pPr lvl="1" indent="0">
              <a:buNone/>
            </a:pPr>
            <a:endParaRPr lang="en-GB" sz="800" dirty="0" smtClean="0"/>
          </a:p>
          <a:p>
            <a:pPr lvl="1" indent="0">
              <a:buNone/>
            </a:pPr>
            <a:r>
              <a:rPr lang="en-GB" sz="1400" dirty="0" smtClean="0"/>
              <a:t>Role of microcirculation. Gate keeper altering resistance to regulate flow &amp; capillary pressure</a:t>
            </a:r>
          </a:p>
          <a:p>
            <a:pPr lvl="1" indent="0">
              <a:buNone/>
            </a:pPr>
            <a:endParaRPr lang="en-GB" sz="800" dirty="0" smtClean="0"/>
          </a:p>
          <a:p>
            <a:pPr lvl="1" indent="0">
              <a:buNone/>
            </a:pPr>
            <a:r>
              <a:rPr lang="en-GB" sz="1400" dirty="0" smtClean="0"/>
              <a:t>Essential due to direct connection to low pressure system </a:t>
            </a:r>
          </a:p>
          <a:p>
            <a:pPr lvl="1" indent="0">
              <a:buNone/>
            </a:pPr>
            <a:endParaRPr lang="en-GB" sz="800" dirty="0" smtClean="0"/>
          </a:p>
          <a:p>
            <a:pPr lvl="1" indent="0">
              <a:buNone/>
            </a:pPr>
            <a:r>
              <a:rPr lang="en-GB" sz="1400" dirty="0" smtClean="0"/>
              <a:t>Effective exchange of nutrients/waste products across capillaries </a:t>
            </a:r>
          </a:p>
          <a:p>
            <a:pPr marL="285750" indent="-285750">
              <a:buFont typeface="Arial" panose="020B0604020202020204" pitchFamily="34" charset="0"/>
              <a:buChar char="•"/>
            </a:pPr>
            <a:endParaRPr lang="en-GB" sz="1800" dirty="0" smtClean="0"/>
          </a:p>
          <a:p>
            <a:pPr marL="557213" lvl="1" indent="-285750">
              <a:buFont typeface="Arial" panose="020B0604020202020204" pitchFamily="34" charset="0"/>
              <a:buChar char="•"/>
            </a:pPr>
            <a:endParaRPr lang="en-GB" sz="1800" dirty="0"/>
          </a:p>
          <a:p>
            <a:pPr marL="557213" lvl="1" indent="-285750">
              <a:buFont typeface="Arial" panose="020B0604020202020204" pitchFamily="34" charset="0"/>
              <a:buChar char="•"/>
            </a:pPr>
            <a:endParaRPr lang="en-GB" sz="18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6359"/>
          <a:stretch/>
        </p:blipFill>
        <p:spPr>
          <a:xfrm>
            <a:off x="5265067" y="1662504"/>
            <a:ext cx="3835562" cy="179674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3759403"/>
            <a:ext cx="2917440" cy="2113655"/>
          </a:xfrm>
          <a:prstGeom prst="rect">
            <a:avLst/>
          </a:prstGeom>
        </p:spPr>
      </p:pic>
      <p:sp>
        <p:nvSpPr>
          <p:cNvPr id="11" name="Rectangle 10"/>
          <p:cNvSpPr/>
          <p:nvPr/>
        </p:nvSpPr>
        <p:spPr>
          <a:xfrm>
            <a:off x="7087653" y="4221088"/>
            <a:ext cx="1027114" cy="2025706"/>
          </a:xfrm>
          <a:prstGeom prst="rect">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Down Arrow 1"/>
          <p:cNvSpPr/>
          <p:nvPr/>
        </p:nvSpPr>
        <p:spPr>
          <a:xfrm>
            <a:off x="2339752" y="3243225"/>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796136" y="1670315"/>
            <a:ext cx="576064" cy="369332"/>
          </a:xfrm>
          <a:prstGeom prst="rect">
            <a:avLst/>
          </a:prstGeom>
          <a:noFill/>
        </p:spPr>
        <p:txBody>
          <a:bodyPr wrap="square" rtlCol="0">
            <a:spAutoFit/>
          </a:bodyPr>
          <a:lstStyle/>
          <a:p>
            <a:r>
              <a:rPr lang="en-GB" sz="900" b="1" dirty="0" smtClean="0"/>
              <a:t>120 mmHg</a:t>
            </a:r>
            <a:endParaRPr lang="en-GB" sz="900" b="1" dirty="0"/>
          </a:p>
        </p:txBody>
      </p:sp>
      <p:sp>
        <p:nvSpPr>
          <p:cNvPr id="5" name="TextBox 4"/>
          <p:cNvSpPr txBox="1"/>
          <p:nvPr/>
        </p:nvSpPr>
        <p:spPr>
          <a:xfrm>
            <a:off x="6588224" y="1411422"/>
            <a:ext cx="715453" cy="230832"/>
          </a:xfrm>
          <a:prstGeom prst="rect">
            <a:avLst/>
          </a:prstGeom>
          <a:noFill/>
        </p:spPr>
        <p:txBody>
          <a:bodyPr wrap="square" rtlCol="0">
            <a:spAutoFit/>
          </a:bodyPr>
          <a:lstStyle/>
          <a:p>
            <a:r>
              <a:rPr lang="en-GB" sz="900" b="1" dirty="0" smtClean="0"/>
              <a:t>40 mmHg</a:t>
            </a:r>
            <a:endParaRPr lang="en-GB" sz="900" b="1" dirty="0"/>
          </a:p>
        </p:txBody>
      </p:sp>
      <p:sp>
        <p:nvSpPr>
          <p:cNvPr id="6" name="TextBox 5"/>
          <p:cNvSpPr txBox="1"/>
          <p:nvPr/>
        </p:nvSpPr>
        <p:spPr>
          <a:xfrm>
            <a:off x="7740352" y="1526838"/>
            <a:ext cx="720080" cy="230832"/>
          </a:xfrm>
          <a:prstGeom prst="rect">
            <a:avLst/>
          </a:prstGeom>
          <a:noFill/>
        </p:spPr>
        <p:txBody>
          <a:bodyPr wrap="square" rtlCol="0">
            <a:spAutoFit/>
          </a:bodyPr>
          <a:lstStyle/>
          <a:p>
            <a:r>
              <a:rPr lang="en-GB" sz="900" b="1" dirty="0" smtClean="0"/>
              <a:t>16 mmHg</a:t>
            </a:r>
            <a:endParaRPr lang="en-GB" sz="900" b="1" dirty="0"/>
          </a:p>
        </p:txBody>
      </p:sp>
      <p:sp>
        <p:nvSpPr>
          <p:cNvPr id="9" name="TextBox 8"/>
          <p:cNvSpPr txBox="1"/>
          <p:nvPr/>
        </p:nvSpPr>
        <p:spPr>
          <a:xfrm>
            <a:off x="8460432" y="1526838"/>
            <a:ext cx="640197" cy="230832"/>
          </a:xfrm>
          <a:prstGeom prst="rect">
            <a:avLst/>
          </a:prstGeom>
          <a:noFill/>
        </p:spPr>
        <p:txBody>
          <a:bodyPr wrap="square" rtlCol="0">
            <a:spAutoFit/>
          </a:bodyPr>
          <a:lstStyle/>
          <a:p>
            <a:r>
              <a:rPr lang="en-GB" sz="900" b="1" dirty="0" smtClean="0"/>
              <a:t>4 mmHg</a:t>
            </a:r>
            <a:endParaRPr lang="en-GB" sz="900" b="1" dirty="0"/>
          </a:p>
        </p:txBody>
      </p:sp>
    </p:spTree>
    <p:extLst>
      <p:ext uri="{BB962C8B-B14F-4D97-AF65-F5344CB8AC3E}">
        <p14:creationId xmlns:p14="http://schemas.microsoft.com/office/powerpoint/2010/main" val="32553488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Patient Positioning &amp; Preparation</a:t>
            </a:r>
            <a:endParaRPr lang="en-GB" dirty="0"/>
          </a:p>
        </p:txBody>
      </p:sp>
      <p:pic>
        <p:nvPicPr>
          <p:cNvPr id="4" name="Picture 4" descr="standing"/>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a:xfrm>
            <a:off x="539552" y="1844824"/>
            <a:ext cx="1408060" cy="2657636"/>
          </a:xfrm>
        </p:spPr>
      </p:pic>
      <p:pic>
        <p:nvPicPr>
          <p:cNvPr id="5" name="Picture 5" descr="standing p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1844824"/>
            <a:ext cx="1401225" cy="262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it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1880827"/>
            <a:ext cx="1444637" cy="254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miley Face 8"/>
          <p:cNvSpPr/>
          <p:nvPr/>
        </p:nvSpPr>
        <p:spPr>
          <a:xfrm>
            <a:off x="4620420" y="4694424"/>
            <a:ext cx="483699" cy="49911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077" y="1860038"/>
            <a:ext cx="1436267" cy="256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88224" y="4694424"/>
            <a:ext cx="1080120" cy="369332"/>
          </a:xfrm>
          <a:prstGeom prst="rect">
            <a:avLst/>
          </a:prstGeom>
          <a:noFill/>
        </p:spPr>
        <p:txBody>
          <a:bodyPr wrap="square" rtlCol="0">
            <a:spAutoFit/>
          </a:bodyPr>
          <a:lstStyle/>
          <a:p>
            <a:endParaRPr lang="en-GB" dirty="0"/>
          </a:p>
        </p:txBody>
      </p:sp>
      <p:pic>
        <p:nvPicPr>
          <p:cNvPr id="717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4879090"/>
            <a:ext cx="1266517" cy="1266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3851" y="4924115"/>
            <a:ext cx="1402085" cy="1311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710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Deep Vein Assessment</a:t>
            </a:r>
            <a:endParaRPr lang="en-GB" dirty="0"/>
          </a:p>
        </p:txBody>
      </p:sp>
      <p:pic>
        <p:nvPicPr>
          <p:cNvPr id="4" name="Picture 6"/>
          <p:cNvPicPr>
            <a:picLocks noGrp="1" noChangeAspect="1" noChangeArrowheads="1"/>
          </p:cNvPicPr>
          <p:nvPr>
            <p:ph sz="quarter" idx="11"/>
          </p:nvPr>
        </p:nvPicPr>
        <p:blipFill rotWithShape="1">
          <a:blip r:embed="rId4">
            <a:extLst>
              <a:ext uri="{28A0092B-C50C-407E-A947-70E740481C1C}">
                <a14:useLocalDpi xmlns:a14="http://schemas.microsoft.com/office/drawing/2010/main" val="0"/>
              </a:ext>
            </a:extLst>
          </a:blip>
          <a:srcRect l="-203" t="20206" r="3417" b="41320"/>
          <a:stretch/>
        </p:blipFill>
        <p:spPr bwMode="auto">
          <a:xfrm>
            <a:off x="683568" y="2492896"/>
            <a:ext cx="3520535" cy="314375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068960"/>
            <a:ext cx="1584176" cy="1053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3933056"/>
            <a:ext cx="1584176" cy="119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Object 1026"/>
          <p:cNvGraphicFramePr>
            <a:graphicFrameLocks noChangeAspect="1"/>
          </p:cNvGraphicFramePr>
          <p:nvPr>
            <p:extLst>
              <p:ext uri="{D42A27DB-BD31-4B8C-83A1-F6EECF244321}">
                <p14:modId xmlns:p14="http://schemas.microsoft.com/office/powerpoint/2010/main" val="3060930353"/>
              </p:ext>
            </p:extLst>
          </p:nvPr>
        </p:nvGraphicFramePr>
        <p:xfrm>
          <a:off x="3563888" y="2204864"/>
          <a:ext cx="1440160" cy="1119731"/>
        </p:xfrm>
        <a:graphic>
          <a:graphicData uri="http://schemas.openxmlformats.org/presentationml/2006/ole">
            <mc:AlternateContent xmlns:mc="http://schemas.openxmlformats.org/markup-compatibility/2006">
              <mc:Choice xmlns:v="urn:schemas-microsoft-com:vml" Requires="v">
                <p:oleObj spid="_x0000_s6222" name="صورة نقطية" r:id="rId7" imgW="3962240" imgH="2659179" progId="PBrush">
                  <p:embed/>
                </p:oleObj>
              </mc:Choice>
              <mc:Fallback>
                <p:oleObj name="صورة نقطية" r:id="rId7" imgW="3962240" imgH="2659179"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3888" y="2204864"/>
                        <a:ext cx="1440160" cy="1119731"/>
                      </a:xfrm>
                      <a:prstGeom prst="rect">
                        <a:avLst/>
                      </a:prstGeom>
                      <a:noFill/>
                      <a:ln w="19050">
                        <a:solidFill>
                          <a:schemeClr val="bg1"/>
                        </a:solidFill>
                        <a:miter lim="800000"/>
                        <a:headEnd/>
                        <a:tailEnd/>
                      </a:ln>
                      <a:effectLs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721522138"/>
              </p:ext>
            </p:extLst>
          </p:nvPr>
        </p:nvGraphicFramePr>
        <p:xfrm>
          <a:off x="7236296" y="4941168"/>
          <a:ext cx="1584176" cy="1180424"/>
        </p:xfrm>
        <a:graphic>
          <a:graphicData uri="http://schemas.openxmlformats.org/presentationml/2006/ole">
            <mc:AlternateContent xmlns:mc="http://schemas.openxmlformats.org/markup-compatibility/2006">
              <mc:Choice xmlns:v="urn:schemas-microsoft-com:vml" Requires="v">
                <p:oleObj spid="_x0000_s6223" name="صورة نقطية" r:id="rId9" imgW="3741464" imgH="3322719" progId="PBrush">
                  <p:embed/>
                </p:oleObj>
              </mc:Choice>
              <mc:Fallback>
                <p:oleObj name="صورة نقطية" r:id="rId9" imgW="3741464" imgH="3322719" progId="PBrush">
                  <p:embed/>
                  <p:pic>
                    <p:nvPicPr>
                      <p:cNvPr id="0" name="Object 10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6296" y="4941168"/>
                        <a:ext cx="1584176" cy="1180424"/>
                      </a:xfrm>
                      <a:prstGeom prst="rect">
                        <a:avLst/>
                      </a:prstGeom>
                      <a:noFill/>
                      <a:ln w="19050">
                        <a:solidFill>
                          <a:schemeClr val="bg1"/>
                        </a:solidFill>
                        <a:miter lim="800000"/>
                        <a:headEnd/>
                        <a:tailEnd/>
                      </a:ln>
                      <a:effectLst/>
                    </p:spPr>
                  </p:pic>
                </p:oleObj>
              </mc:Fallback>
            </mc:AlternateContent>
          </a:graphicData>
        </a:graphic>
      </p:graphicFrame>
      <p:pic>
        <p:nvPicPr>
          <p:cNvPr id="615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6216" y="1589956"/>
            <a:ext cx="1559049" cy="792088"/>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9752" y="1246220"/>
            <a:ext cx="1368152" cy="1135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1" name="Picture 17"/>
          <p:cNvPicPr>
            <a:picLocks noChangeAspect="1" noChangeArrowheads="1"/>
          </p:cNvPicPr>
          <p:nvPr/>
        </p:nvPicPr>
        <p:blipFill rotWithShape="1">
          <a:blip r:embed="rId13">
            <a:extLst>
              <a:ext uri="{28A0092B-C50C-407E-A947-70E740481C1C}">
                <a14:useLocalDpi xmlns:a14="http://schemas.microsoft.com/office/drawing/2010/main" val="0"/>
              </a:ext>
            </a:extLst>
          </a:blip>
          <a:srcRect/>
          <a:stretch/>
        </p:blipFill>
        <p:spPr bwMode="auto">
          <a:xfrm>
            <a:off x="2059707" y="3406721"/>
            <a:ext cx="309609" cy="526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4" name="Picture 2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27785" y="4122904"/>
            <a:ext cx="422684" cy="45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905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Superficial Vein Assessment</a:t>
            </a:r>
            <a:endParaRPr lang="en-GB" dirty="0"/>
          </a:p>
        </p:txBody>
      </p:sp>
      <p:pic>
        <p:nvPicPr>
          <p:cNvPr id="4"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323528" y="2276872"/>
            <a:ext cx="4120962" cy="3533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780928"/>
            <a:ext cx="1584176" cy="119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Object 5"/>
          <p:cNvGraphicFramePr>
            <a:graphicFrameLocks noChangeAspect="1"/>
          </p:cNvGraphicFramePr>
          <p:nvPr>
            <p:extLst>
              <p:ext uri="{D42A27DB-BD31-4B8C-83A1-F6EECF244321}">
                <p14:modId xmlns:p14="http://schemas.microsoft.com/office/powerpoint/2010/main" val="2149240611"/>
              </p:ext>
            </p:extLst>
          </p:nvPr>
        </p:nvGraphicFramePr>
        <p:xfrm>
          <a:off x="5436096" y="3573016"/>
          <a:ext cx="1584325" cy="1179512"/>
        </p:xfrm>
        <a:graphic>
          <a:graphicData uri="http://schemas.openxmlformats.org/presentationml/2006/ole">
            <mc:AlternateContent xmlns:mc="http://schemas.openxmlformats.org/markup-compatibility/2006">
              <mc:Choice xmlns:v="urn:schemas-microsoft-com:vml" Requires="v">
                <p:oleObj spid="_x0000_s7202" name="صورة نقطية" r:id="rId5" imgW="3741464" imgH="3322719" progId="PBrush">
                  <p:embed/>
                </p:oleObj>
              </mc:Choice>
              <mc:Fallback>
                <p:oleObj name="صورة نقطية" r:id="rId5" imgW="3741464" imgH="3322719"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3573016"/>
                        <a:ext cx="1584325" cy="11795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1672629"/>
            <a:ext cx="1376164" cy="1108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224" y="4581128"/>
            <a:ext cx="1654299" cy="13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7"/>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879943" y="3709866"/>
            <a:ext cx="309609" cy="526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7704" y="4010769"/>
            <a:ext cx="422684" cy="45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32240" y="1556792"/>
            <a:ext cx="1930356" cy="81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p:cNvSpPr txBox="1"/>
          <p:nvPr/>
        </p:nvSpPr>
        <p:spPr>
          <a:xfrm>
            <a:off x="6732240" y="2503929"/>
            <a:ext cx="2021707" cy="553998"/>
          </a:xfrm>
          <a:prstGeom prst="rect">
            <a:avLst/>
          </a:prstGeom>
          <a:noFill/>
        </p:spPr>
        <p:txBody>
          <a:bodyPr wrap="none" rtlCol="0">
            <a:spAutoFit/>
          </a:bodyPr>
          <a:lstStyle/>
          <a:p>
            <a:r>
              <a:rPr lang="en-US" sz="1000" dirty="0" smtClean="0">
                <a:solidFill>
                  <a:srgbClr val="FF0000"/>
                </a:solidFill>
              </a:rPr>
              <a:t>Superficial thrombophlebitis – </a:t>
            </a:r>
          </a:p>
          <a:p>
            <a:r>
              <a:rPr lang="en-US" sz="1000" dirty="0" smtClean="0">
                <a:solidFill>
                  <a:srgbClr val="FF0000"/>
                </a:solidFill>
              </a:rPr>
              <a:t>Comment on length/distance from </a:t>
            </a:r>
          </a:p>
          <a:p>
            <a:r>
              <a:rPr lang="en-US" sz="1000" dirty="0" smtClean="0">
                <a:solidFill>
                  <a:srgbClr val="FF0000"/>
                </a:solidFill>
              </a:rPr>
              <a:t>Deep systems</a:t>
            </a:r>
            <a:endParaRPr lang="en-GB" sz="1000" dirty="0">
              <a:solidFill>
                <a:srgbClr val="FF0000"/>
              </a:solidFill>
            </a:endParaRPr>
          </a:p>
        </p:txBody>
      </p:sp>
    </p:spTree>
    <p:extLst>
      <p:ext uri="{BB962C8B-B14F-4D97-AF65-F5344CB8AC3E}">
        <p14:creationId xmlns:p14="http://schemas.microsoft.com/office/powerpoint/2010/main" val="426755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When Training – create a scan routine!</a:t>
            </a:r>
            <a:endParaRPr lang="en-GB" dirty="0"/>
          </a:p>
        </p:txBody>
      </p:sp>
      <p:pic>
        <p:nvPicPr>
          <p:cNvPr id="10242" name="Picture 2"/>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07504" y="1484784"/>
            <a:ext cx="4943549" cy="4670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772816"/>
            <a:ext cx="3960440" cy="21976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467" y="4056075"/>
            <a:ext cx="3919013" cy="975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3848" y="4725144"/>
            <a:ext cx="1278632" cy="154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08230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a:bodyPr>
          <a:lstStyle/>
          <a:p>
            <a:pPr marL="285750" indent="-285750">
              <a:buFont typeface="Arial" panose="020B0604020202020204" pitchFamily="34" charset="0"/>
              <a:buChar char="•"/>
            </a:pPr>
            <a:r>
              <a:rPr lang="en-US" sz="2000" dirty="0" smtClean="0"/>
              <a:t>Vary hugely across units</a:t>
            </a:r>
          </a:p>
          <a:p>
            <a:pPr marL="285750" indent="-285750">
              <a:buFontTx/>
              <a:buChar char="-"/>
            </a:pPr>
            <a:r>
              <a:rPr lang="en-US" dirty="0" smtClean="0"/>
              <a:t>Terminology (Long/greater saphenous vein…..short/small/lesser saphenous vein</a:t>
            </a:r>
          </a:p>
          <a:p>
            <a:pPr marL="285750" indent="-285750">
              <a:buFontTx/>
              <a:buChar char="-"/>
            </a:pPr>
            <a:r>
              <a:rPr lang="en-US" dirty="0" smtClean="0"/>
              <a:t>Level of detail – can be dictated by treatment option . </a:t>
            </a:r>
            <a:r>
              <a:rPr lang="en-US" dirty="0" err="1" smtClean="0"/>
              <a:t>i.e</a:t>
            </a:r>
            <a:r>
              <a:rPr lang="en-US" dirty="0" smtClean="0"/>
              <a:t> foam sclerotherapy</a:t>
            </a:r>
          </a:p>
          <a:p>
            <a:pPr marL="285750" indent="-285750">
              <a:buFontTx/>
              <a:buChar char="-"/>
            </a:pPr>
            <a:endParaRPr lang="en-US" dirty="0"/>
          </a:p>
          <a:p>
            <a:pPr marL="285750" indent="-285750">
              <a:buFont typeface="Arial" panose="020B0604020202020204" pitchFamily="34" charset="0"/>
              <a:buChar char="•"/>
              <a:defRPr/>
            </a:pPr>
            <a:r>
              <a:rPr lang="en-US" b="1" i="1" dirty="0"/>
              <a:t>F</a:t>
            </a:r>
            <a:r>
              <a:rPr lang="en-US" b="1" i="1" dirty="0" smtClean="0"/>
              <a:t>unctional </a:t>
            </a:r>
            <a:r>
              <a:rPr lang="en-US" b="1" i="1" dirty="0"/>
              <a:t>map of the venous system with a “brief” report </a:t>
            </a:r>
            <a:endParaRPr lang="en-US" b="1" i="1" dirty="0" smtClean="0"/>
          </a:p>
          <a:p>
            <a:pPr>
              <a:defRPr/>
            </a:pPr>
            <a:endParaRPr lang="en-US" sz="800" b="1" i="1" dirty="0"/>
          </a:p>
          <a:p>
            <a:pPr lvl="1">
              <a:defRPr/>
            </a:pPr>
            <a:r>
              <a:rPr lang="en-US" b="1" i="1" dirty="0"/>
              <a:t>A</a:t>
            </a:r>
            <a:r>
              <a:rPr lang="en-US" b="1" i="1" dirty="0" smtClean="0"/>
              <a:t>rrows </a:t>
            </a:r>
            <a:r>
              <a:rPr lang="en-US" b="1" i="1" dirty="0"/>
              <a:t>indicating flow </a:t>
            </a:r>
            <a:r>
              <a:rPr lang="en-US" b="1" i="1" dirty="0" smtClean="0"/>
              <a:t>directions …. Competent        Incompetent </a:t>
            </a:r>
          </a:p>
          <a:p>
            <a:pPr lvl="1">
              <a:defRPr/>
            </a:pPr>
            <a:endParaRPr lang="en-US" sz="800" b="1" i="1" dirty="0"/>
          </a:p>
          <a:p>
            <a:pPr lvl="1">
              <a:defRPr/>
            </a:pPr>
            <a:r>
              <a:rPr lang="en-US" b="1" i="1" dirty="0"/>
              <a:t>C</a:t>
            </a:r>
            <a:r>
              <a:rPr lang="en-US" b="1" i="1" dirty="0" smtClean="0"/>
              <a:t>rosses/circles </a:t>
            </a:r>
            <a:r>
              <a:rPr lang="en-US" b="1" i="1" dirty="0"/>
              <a:t>indicating incompetent perforator sites </a:t>
            </a:r>
            <a:endParaRPr lang="en-US" b="1" i="1" dirty="0" smtClean="0"/>
          </a:p>
          <a:p>
            <a:pPr marL="4763" lvl="1" indent="0">
              <a:buNone/>
              <a:defRPr/>
            </a:pPr>
            <a:endParaRPr lang="en-US" sz="800" b="1" i="1" dirty="0" smtClean="0"/>
          </a:p>
          <a:p>
            <a:pPr lvl="1">
              <a:defRPr/>
            </a:pPr>
            <a:r>
              <a:rPr lang="en-US" b="1" i="1" dirty="0" smtClean="0"/>
              <a:t>Sometimes easier to describe with a schematic. </a:t>
            </a:r>
            <a:r>
              <a:rPr lang="en-US" b="1" i="1" dirty="0" err="1" smtClean="0"/>
              <a:t>i.e</a:t>
            </a:r>
            <a:r>
              <a:rPr lang="en-US" b="1" i="1" dirty="0" smtClean="0"/>
              <a:t> recurrence</a:t>
            </a:r>
          </a:p>
          <a:p>
            <a:pPr lvl="1">
              <a:defRPr/>
            </a:pPr>
            <a:endParaRPr lang="en-US" dirty="0"/>
          </a:p>
          <a:p>
            <a:pPr lvl="1">
              <a:defRPr/>
            </a:pPr>
            <a:endParaRPr lang="en-US" sz="800" dirty="0" smtClean="0"/>
          </a:p>
          <a:p>
            <a:pPr lvl="1">
              <a:defRPr/>
            </a:pPr>
            <a:endParaRPr lang="en-US" dirty="0"/>
          </a:p>
          <a:p>
            <a:pPr marL="4763" lvl="1" indent="0" algn="ctr">
              <a:buNone/>
              <a:defRPr/>
            </a:pPr>
            <a:r>
              <a:rPr lang="en-US" sz="3200" dirty="0" smtClean="0">
                <a:solidFill>
                  <a:srgbClr val="0070C0"/>
                </a:solidFill>
              </a:rPr>
              <a:t>Remember to answer the clinical questions</a:t>
            </a:r>
            <a:endParaRPr lang="en-US" sz="3200" dirty="0">
              <a:solidFill>
                <a:srgbClr val="0070C0"/>
              </a:solidFill>
            </a:endParaRPr>
          </a:p>
          <a:p>
            <a:pPr marL="285750" indent="-285750">
              <a:buFontTx/>
              <a:buChar char="-"/>
            </a:pPr>
            <a:endParaRPr lang="en-GB" dirty="0"/>
          </a:p>
        </p:txBody>
      </p:sp>
      <p:sp>
        <p:nvSpPr>
          <p:cNvPr id="3" name="Text Placeholder 2"/>
          <p:cNvSpPr>
            <a:spLocks noGrp="1"/>
          </p:cNvSpPr>
          <p:nvPr>
            <p:ph type="body" sz="quarter" idx="10"/>
          </p:nvPr>
        </p:nvSpPr>
        <p:spPr/>
        <p:txBody>
          <a:bodyPr/>
          <a:lstStyle/>
          <a:p>
            <a:r>
              <a:rPr lang="en-US" dirty="0" smtClean="0"/>
              <a:t>Report writing</a:t>
            </a:r>
            <a:endParaRPr lang="en-GB" dirty="0"/>
          </a:p>
        </p:txBody>
      </p:sp>
      <p:sp>
        <p:nvSpPr>
          <p:cNvPr id="4" name="Up Arrow 3"/>
          <p:cNvSpPr/>
          <p:nvPr/>
        </p:nvSpPr>
        <p:spPr>
          <a:xfrm>
            <a:off x="4591064" y="3630983"/>
            <a:ext cx="216024"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own Arrow 4"/>
          <p:cNvSpPr/>
          <p:nvPr/>
        </p:nvSpPr>
        <p:spPr>
          <a:xfrm>
            <a:off x="6115991" y="3630983"/>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27793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260351" y="1501812"/>
            <a:ext cx="7840041" cy="4670387"/>
          </a:xfrm>
        </p:spPr>
        <p:txBody>
          <a:bodyPr>
            <a:normAutofit/>
          </a:bodyPr>
          <a:lstStyle/>
          <a:p>
            <a:pPr>
              <a:defRPr/>
            </a:pPr>
            <a:r>
              <a:rPr lang="en-US" sz="2800" dirty="0" smtClean="0">
                <a:solidFill>
                  <a:srgbClr val="0070C0"/>
                </a:solidFill>
              </a:rPr>
              <a:t>Lots of different scenarios… Lots of tortuous veins which are difficult to follow…</a:t>
            </a:r>
          </a:p>
          <a:p>
            <a:pPr>
              <a:defRPr/>
            </a:pPr>
            <a:endParaRPr lang="en-US" sz="900" dirty="0" smtClean="0">
              <a:solidFill>
                <a:srgbClr val="0070C0"/>
              </a:solidFill>
            </a:endParaRPr>
          </a:p>
          <a:p>
            <a:pPr marL="457200" indent="-457200">
              <a:buFont typeface="Arial" panose="020B0604020202020204" pitchFamily="34" charset="0"/>
              <a:buChar char="•"/>
              <a:defRPr/>
            </a:pPr>
            <a:r>
              <a:rPr lang="en-US" sz="2600" dirty="0" smtClean="0"/>
              <a:t>Incomplete ligations</a:t>
            </a:r>
          </a:p>
          <a:p>
            <a:pPr marL="457200" indent="-457200">
              <a:buFont typeface="Arial" panose="020B0604020202020204" pitchFamily="34" charset="0"/>
              <a:buChar char="•"/>
              <a:defRPr/>
            </a:pPr>
            <a:r>
              <a:rPr lang="en-US" sz="2600" dirty="0" smtClean="0"/>
              <a:t>Incompetent tributaries – </a:t>
            </a:r>
            <a:r>
              <a:rPr lang="en-US" sz="2600" dirty="0" err="1" smtClean="0"/>
              <a:t>ie</a:t>
            </a:r>
            <a:r>
              <a:rPr lang="en-US" sz="2600" dirty="0" smtClean="0"/>
              <a:t> incompetent groin </a:t>
            </a:r>
            <a:r>
              <a:rPr lang="en-US" sz="2600" dirty="0" err="1" smtClean="0"/>
              <a:t>tribs</a:t>
            </a:r>
            <a:endParaRPr lang="en-US" sz="2600" dirty="0"/>
          </a:p>
          <a:p>
            <a:pPr marL="457200" indent="-457200">
              <a:buFont typeface="Arial" panose="020B0604020202020204" pitchFamily="34" charset="0"/>
              <a:buChar char="•"/>
              <a:defRPr/>
            </a:pPr>
            <a:r>
              <a:rPr lang="en-US" sz="2600" dirty="0" err="1" smtClean="0"/>
              <a:t>Neovascularisation</a:t>
            </a:r>
            <a:endParaRPr lang="en-US" sz="2600" dirty="0"/>
          </a:p>
          <a:p>
            <a:pPr marL="4763" lvl="1" indent="0">
              <a:buNone/>
              <a:defRPr/>
            </a:pPr>
            <a:r>
              <a:rPr lang="en-US" sz="2400" dirty="0" smtClean="0"/>
              <a:t>- </a:t>
            </a:r>
            <a:r>
              <a:rPr lang="en-US" sz="1800" dirty="0" smtClean="0"/>
              <a:t>Diffuse </a:t>
            </a:r>
            <a:r>
              <a:rPr lang="en-US" sz="1800" dirty="0"/>
              <a:t>formation of web like veins</a:t>
            </a:r>
          </a:p>
          <a:p>
            <a:pPr marL="457200" indent="-457200">
              <a:buFont typeface="Arial" panose="020B0604020202020204" pitchFamily="34" charset="0"/>
              <a:buChar char="•"/>
              <a:defRPr/>
            </a:pPr>
            <a:r>
              <a:rPr lang="en-US" sz="2000" dirty="0" smtClean="0"/>
              <a:t>Thigh </a:t>
            </a:r>
            <a:r>
              <a:rPr lang="en-US" sz="2000" dirty="0"/>
              <a:t>of Calf Perforator</a:t>
            </a:r>
          </a:p>
          <a:p>
            <a:pPr marL="457200" indent="-457200">
              <a:buFont typeface="Arial" panose="020B0604020202020204" pitchFamily="34" charset="0"/>
              <a:buChar char="•"/>
              <a:defRPr/>
            </a:pPr>
            <a:r>
              <a:rPr lang="en-US" sz="2000" dirty="0"/>
              <a:t>Secondary Varicose Veins</a:t>
            </a:r>
          </a:p>
          <a:p>
            <a:pPr marL="4763" lvl="1" indent="0">
              <a:buNone/>
              <a:defRPr/>
            </a:pPr>
            <a:r>
              <a:rPr lang="en-US" sz="2400" dirty="0" smtClean="0"/>
              <a:t>- not </a:t>
            </a:r>
            <a:r>
              <a:rPr lang="en-US" sz="2400" dirty="0"/>
              <a:t>directly associated with </a:t>
            </a:r>
            <a:r>
              <a:rPr lang="en-US" sz="2400" dirty="0" smtClean="0"/>
              <a:t>main systems</a:t>
            </a:r>
            <a:endParaRPr lang="en-US" dirty="0"/>
          </a:p>
          <a:p>
            <a:endParaRPr lang="en-GB" dirty="0"/>
          </a:p>
        </p:txBody>
      </p:sp>
      <p:sp>
        <p:nvSpPr>
          <p:cNvPr id="3" name="Text Placeholder 2"/>
          <p:cNvSpPr>
            <a:spLocks noGrp="1"/>
          </p:cNvSpPr>
          <p:nvPr>
            <p:ph type="body" sz="quarter" idx="10"/>
          </p:nvPr>
        </p:nvSpPr>
        <p:spPr/>
        <p:txBody>
          <a:bodyPr/>
          <a:lstStyle/>
          <a:p>
            <a:r>
              <a:rPr lang="en-US" dirty="0" smtClean="0"/>
              <a:t>Recurrence scans can be very tricky!</a:t>
            </a:r>
            <a:endParaRPr lang="en-GB"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861048"/>
            <a:ext cx="2844700" cy="192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244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Schematic examples</a:t>
            </a:r>
            <a:endParaRPr lang="en-GB" dirty="0"/>
          </a:p>
        </p:txBody>
      </p:sp>
      <p:pic>
        <p:nvPicPr>
          <p:cNvPr id="4" name="Picture 2"/>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251520" y="1916832"/>
            <a:ext cx="3333870" cy="3727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088" y="1936044"/>
            <a:ext cx="3141144" cy="3725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1628800"/>
            <a:ext cx="2360612"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3262271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Proximal vs Distal when talking veins</a:t>
            </a:r>
            <a:endParaRPr lang="en-GB" dirty="0"/>
          </a:p>
        </p:txBody>
      </p:sp>
      <p:pic>
        <p:nvPicPr>
          <p:cNvPr id="10242"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6156176" y="1567611"/>
            <a:ext cx="2675341" cy="2056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60" y="1988840"/>
            <a:ext cx="2743413" cy="2003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1988840"/>
            <a:ext cx="2592288" cy="1924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1484784"/>
            <a:ext cx="4202817" cy="369332"/>
          </a:xfrm>
          <a:prstGeom prst="rect">
            <a:avLst/>
          </a:prstGeom>
          <a:noFill/>
        </p:spPr>
        <p:txBody>
          <a:bodyPr wrap="none" rtlCol="0">
            <a:spAutoFit/>
          </a:bodyPr>
          <a:lstStyle/>
          <a:p>
            <a:r>
              <a:rPr lang="en-GB" dirty="0" smtClean="0"/>
              <a:t>Anatomical positions and directional terms</a:t>
            </a:r>
            <a:endParaRPr lang="en-GB" dirty="0"/>
          </a:p>
        </p:txBody>
      </p:sp>
      <p:sp>
        <p:nvSpPr>
          <p:cNvPr id="5" name="TextBox 4"/>
          <p:cNvSpPr txBox="1"/>
          <p:nvPr/>
        </p:nvSpPr>
        <p:spPr>
          <a:xfrm>
            <a:off x="464146" y="4310876"/>
            <a:ext cx="8359724" cy="1477328"/>
          </a:xfrm>
          <a:prstGeom prst="rect">
            <a:avLst/>
          </a:prstGeom>
          <a:noFill/>
        </p:spPr>
        <p:txBody>
          <a:bodyPr wrap="none" rtlCol="0">
            <a:spAutoFit/>
          </a:bodyPr>
          <a:lstStyle/>
          <a:p>
            <a:pPr marL="285750" indent="-285750">
              <a:buFont typeface="Arial" panose="020B0604020202020204" pitchFamily="34" charset="0"/>
              <a:buChar char="•"/>
            </a:pPr>
            <a:r>
              <a:rPr lang="en-GB" dirty="0" smtClean="0"/>
              <a:t>Artery description simple – flow is going in that direction from heart to periphery</a:t>
            </a:r>
          </a:p>
          <a:p>
            <a:pPr marL="285750" indent="-285750">
              <a:buFont typeface="Arial" panose="020B0604020202020204" pitchFamily="34" charset="0"/>
              <a:buChar char="•"/>
            </a:pPr>
            <a:r>
              <a:rPr lang="en-GB" dirty="0" smtClean="0"/>
              <a:t>In veins it is the reverse! </a:t>
            </a:r>
          </a:p>
          <a:p>
            <a:pPr marL="285750" indent="-285750">
              <a:buFont typeface="Arial" panose="020B0604020202020204" pitchFamily="34" charset="0"/>
              <a:buChar char="•"/>
            </a:pPr>
            <a:r>
              <a:rPr lang="en-GB" dirty="0" smtClean="0"/>
              <a:t>No universally accepted terminology </a:t>
            </a:r>
          </a:p>
          <a:p>
            <a:endParaRPr lang="en-GB" dirty="0" smtClean="0"/>
          </a:p>
          <a:p>
            <a:pPr marL="285750" indent="-285750">
              <a:buFont typeface="Arial" panose="020B0604020202020204" pitchFamily="34" charset="0"/>
              <a:buChar char="•"/>
            </a:pPr>
            <a:r>
              <a:rPr lang="en-GB" dirty="0" smtClean="0">
                <a:solidFill>
                  <a:srgbClr val="FF0000"/>
                </a:solidFill>
              </a:rPr>
              <a:t>If using proximal/distal – describe in relation to a reference point </a:t>
            </a:r>
            <a:r>
              <a:rPr lang="en-GB" dirty="0" err="1" smtClean="0">
                <a:solidFill>
                  <a:srgbClr val="FF0000"/>
                </a:solidFill>
              </a:rPr>
              <a:t>ie</a:t>
            </a:r>
            <a:r>
              <a:rPr lang="en-GB" dirty="0" smtClean="0">
                <a:solidFill>
                  <a:srgbClr val="FF0000"/>
                </a:solidFill>
              </a:rPr>
              <a:t> “proximal thigh”</a:t>
            </a:r>
            <a:endParaRPr lang="en-GB" dirty="0">
              <a:solidFill>
                <a:srgbClr val="FF0000"/>
              </a:solidFill>
            </a:endParaRPr>
          </a:p>
        </p:txBody>
      </p:sp>
    </p:spTree>
    <p:extLst>
      <p:ext uri="{BB962C8B-B14F-4D97-AF65-F5344CB8AC3E}">
        <p14:creationId xmlns:p14="http://schemas.microsoft.com/office/powerpoint/2010/main" val="12323834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lnSpcReduction="10000"/>
          </a:bodyPr>
          <a:lstStyle/>
          <a:p>
            <a:pPr marL="285750" indent="-285750">
              <a:buFont typeface="Arial" panose="020B0604020202020204" pitchFamily="34" charset="0"/>
              <a:buChar char="•"/>
            </a:pPr>
            <a:r>
              <a:rPr lang="en-US" sz="1800" dirty="0" smtClean="0"/>
              <a:t>Determining reflux can be tricky – for moderate reflux </a:t>
            </a:r>
            <a:r>
              <a:rPr lang="en-US" sz="1800" b="1" dirty="0" smtClean="0"/>
              <a:t>always </a:t>
            </a:r>
            <a:r>
              <a:rPr lang="en-US" sz="1800" dirty="0" smtClean="0"/>
              <a:t>back up </a:t>
            </a:r>
            <a:r>
              <a:rPr lang="en-US" sz="1800" dirty="0" err="1" smtClean="0"/>
              <a:t>colour</a:t>
            </a:r>
            <a:r>
              <a:rPr lang="en-US" sz="1800" dirty="0" smtClean="0"/>
              <a:t> Doppler findings with Spectral assessment</a:t>
            </a:r>
          </a:p>
          <a:p>
            <a:endParaRPr lang="en-US" sz="1800" dirty="0" smtClean="0"/>
          </a:p>
          <a:p>
            <a:pPr marL="285750" indent="-285750">
              <a:buFont typeface="Arial" panose="020B0604020202020204" pitchFamily="34" charset="0"/>
              <a:buChar char="•"/>
            </a:pPr>
            <a:r>
              <a:rPr lang="en-US" sz="1800" dirty="0" smtClean="0"/>
              <a:t>Remember to </a:t>
            </a:r>
            <a:r>
              <a:rPr lang="en-US" sz="1800" dirty="0" err="1" smtClean="0"/>
              <a:t>optimise</a:t>
            </a:r>
            <a:r>
              <a:rPr lang="en-US" sz="1800" dirty="0" smtClean="0"/>
              <a:t> </a:t>
            </a:r>
            <a:r>
              <a:rPr lang="en-US" sz="1800" dirty="0" err="1" smtClean="0"/>
              <a:t>colour</a:t>
            </a:r>
            <a:r>
              <a:rPr lang="en-US" sz="1800" dirty="0" smtClean="0"/>
              <a:t>/Doppler scale and wall filters </a:t>
            </a:r>
          </a:p>
          <a:p>
            <a:pPr marL="285750" indent="-285750">
              <a:buFontTx/>
              <a:buChar char="-"/>
            </a:pPr>
            <a:r>
              <a:rPr lang="en-US" sz="1400" dirty="0" smtClean="0"/>
              <a:t>Might miss low grade reflux</a:t>
            </a:r>
          </a:p>
          <a:p>
            <a:pPr marL="285750" indent="-285750">
              <a:buFontTx/>
              <a:buChar char="-"/>
            </a:pPr>
            <a:endParaRPr lang="en-US" sz="1400" dirty="0" smtClean="0"/>
          </a:p>
          <a:p>
            <a:pPr marL="285750" indent="-285750">
              <a:buFont typeface="Arial" panose="020B0604020202020204" pitchFamily="34" charset="0"/>
              <a:buChar char="•"/>
            </a:pPr>
            <a:endParaRPr lang="en-US" sz="1800" dirty="0" smtClean="0"/>
          </a:p>
          <a:p>
            <a:endParaRPr lang="en-US" sz="1800" dirty="0"/>
          </a:p>
          <a:p>
            <a:pPr marL="285750" indent="-285750">
              <a:buFont typeface="Arial" panose="020B0604020202020204" pitchFamily="34" charset="0"/>
              <a:buChar char="•"/>
            </a:pPr>
            <a:r>
              <a:rPr lang="en-US" sz="1800" dirty="0" smtClean="0"/>
              <a:t>Can’t demonstrate any source reflux with obvious VV’s seen?</a:t>
            </a:r>
          </a:p>
          <a:p>
            <a:pPr marL="285750" indent="-285750">
              <a:buFontTx/>
              <a:buChar char="-"/>
            </a:pPr>
            <a:r>
              <a:rPr lang="en-US" dirty="0" smtClean="0"/>
              <a:t>Change patient positioning , </a:t>
            </a:r>
            <a:r>
              <a:rPr lang="en-US" dirty="0" err="1" smtClean="0"/>
              <a:t>ie</a:t>
            </a:r>
            <a:r>
              <a:rPr lang="en-US" dirty="0" smtClean="0"/>
              <a:t> sitting raised on a couch to standing</a:t>
            </a:r>
          </a:p>
          <a:p>
            <a:pPr marL="285750" indent="-285750">
              <a:buFontTx/>
              <a:buChar char="-"/>
            </a:pPr>
            <a:r>
              <a:rPr lang="en-US" dirty="0" smtClean="0"/>
              <a:t>Did they come in compression bandaging/ hosiery?</a:t>
            </a:r>
          </a:p>
          <a:p>
            <a:pPr marL="285750" indent="-285750">
              <a:buFontTx/>
              <a:buChar char="-"/>
            </a:pPr>
            <a:r>
              <a:rPr lang="en-US" dirty="0" smtClean="0"/>
              <a:t>Room temperature – too Cold?</a:t>
            </a:r>
          </a:p>
          <a:p>
            <a:pPr marL="285750" indent="-285750">
              <a:buFont typeface="Wingdings" panose="05000000000000000000" pitchFamily="2" charset="2"/>
              <a:buChar char="v"/>
            </a:pPr>
            <a:r>
              <a:rPr lang="en-US" dirty="0" smtClean="0"/>
              <a:t>Highlight limitations of scan</a:t>
            </a:r>
          </a:p>
          <a:p>
            <a:pPr marL="285750" indent="-285750">
              <a:buFontTx/>
              <a:buChar char="-"/>
            </a:pPr>
            <a:endParaRPr lang="en-GB" dirty="0"/>
          </a:p>
        </p:txBody>
      </p:sp>
      <p:sp>
        <p:nvSpPr>
          <p:cNvPr id="3" name="Text Placeholder 2"/>
          <p:cNvSpPr>
            <a:spLocks noGrp="1"/>
          </p:cNvSpPr>
          <p:nvPr>
            <p:ph type="body" sz="quarter" idx="10"/>
          </p:nvPr>
        </p:nvSpPr>
        <p:spPr/>
        <p:txBody>
          <a:bodyPr/>
          <a:lstStyle/>
          <a:p>
            <a:r>
              <a:rPr lang="en-US" dirty="0" smtClean="0"/>
              <a:t>Pitfalls</a:t>
            </a:r>
            <a:endParaRPr lang="en-GB"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3018959"/>
            <a:ext cx="3788160" cy="697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6367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Incidental Findings</a:t>
            </a:r>
            <a:endParaRPr lang="en-GB" dirty="0"/>
          </a:p>
        </p:txBody>
      </p:sp>
      <p:pic>
        <p:nvPicPr>
          <p:cNvPr id="10242"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1403648" y="2132856"/>
            <a:ext cx="58102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406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1"/>
            <p:extLst>
              <p:ext uri="{D42A27DB-BD31-4B8C-83A1-F6EECF244321}">
                <p14:modId xmlns:p14="http://schemas.microsoft.com/office/powerpoint/2010/main" val="242292253"/>
              </p:ext>
            </p:extLst>
          </p:nvPr>
        </p:nvGraphicFramePr>
        <p:xfrm>
          <a:off x="906462" y="1412776"/>
          <a:ext cx="7331076" cy="2392680"/>
        </p:xfrm>
        <a:graphic>
          <a:graphicData uri="http://schemas.openxmlformats.org/drawingml/2006/table">
            <a:tbl>
              <a:tblPr firstRow="1" firstCol="1" bandRow="1">
                <a:tableStyleId>{5C22544A-7EE6-4342-B048-85BDC9FD1C3A}</a:tableStyleId>
              </a:tblPr>
              <a:tblGrid>
                <a:gridCol w="2443692"/>
                <a:gridCol w="2443692"/>
                <a:gridCol w="2443692"/>
              </a:tblGrid>
              <a:tr h="370840">
                <a:tc>
                  <a:txBody>
                    <a:bodyPr/>
                    <a:lstStyle/>
                    <a:p>
                      <a:pPr algn="ctr"/>
                      <a:endParaRPr lang="en-GB" dirty="0"/>
                    </a:p>
                  </a:txBody>
                  <a:tcPr anchor="ctr"/>
                </a:tc>
                <a:tc>
                  <a:txBody>
                    <a:bodyPr/>
                    <a:lstStyle/>
                    <a:p>
                      <a:pPr algn="ctr"/>
                      <a:r>
                        <a:rPr lang="en-GB" dirty="0" smtClean="0"/>
                        <a:t>Arteries</a:t>
                      </a:r>
                      <a:endParaRPr lang="en-GB" dirty="0"/>
                    </a:p>
                  </a:txBody>
                  <a:tcPr anchor="ctr"/>
                </a:tc>
                <a:tc>
                  <a:txBody>
                    <a:bodyPr/>
                    <a:lstStyle/>
                    <a:p>
                      <a:pPr algn="ctr"/>
                      <a:r>
                        <a:rPr lang="en-GB" dirty="0" smtClean="0"/>
                        <a:t>Veins</a:t>
                      </a:r>
                      <a:endParaRPr lang="en-GB" dirty="0"/>
                    </a:p>
                  </a:txBody>
                  <a:tcPr anchor="ctr"/>
                </a:tc>
              </a:tr>
              <a:tr h="370840">
                <a:tc>
                  <a:txBody>
                    <a:bodyPr/>
                    <a:lstStyle/>
                    <a:p>
                      <a:pPr algn="ctr"/>
                      <a:r>
                        <a:rPr lang="en-GB" dirty="0" smtClean="0"/>
                        <a:t>Function</a:t>
                      </a:r>
                      <a:endParaRPr lang="en-GB" dirty="0"/>
                    </a:p>
                  </a:txBody>
                  <a:tcPr anchor="ctr"/>
                </a:tc>
                <a:tc>
                  <a:txBody>
                    <a:bodyPr/>
                    <a:lstStyle/>
                    <a:p>
                      <a:pPr algn="ctr"/>
                      <a:r>
                        <a:rPr lang="en-GB" dirty="0" smtClean="0"/>
                        <a:t>Away fro</a:t>
                      </a:r>
                      <a:r>
                        <a:rPr lang="en-GB" baseline="0" dirty="0" smtClean="0"/>
                        <a:t>m the heart at high pressure</a:t>
                      </a:r>
                      <a:endParaRPr lang="en-GB" dirty="0"/>
                    </a:p>
                  </a:txBody>
                  <a:tcPr anchor="ctr"/>
                </a:tc>
                <a:tc>
                  <a:txBody>
                    <a:bodyPr/>
                    <a:lstStyle/>
                    <a:p>
                      <a:pPr algn="ctr"/>
                      <a:r>
                        <a:rPr lang="en-GB" dirty="0" smtClean="0"/>
                        <a:t>Return to </a:t>
                      </a:r>
                      <a:r>
                        <a:rPr lang="en-GB" baseline="0" dirty="0" smtClean="0"/>
                        <a:t>heart at low pressure</a:t>
                      </a:r>
                      <a:endParaRPr lang="en-GB" dirty="0"/>
                    </a:p>
                  </a:txBody>
                  <a:tcPr anchor="ctr"/>
                </a:tc>
              </a:tr>
              <a:tr h="370840">
                <a:tc>
                  <a:txBody>
                    <a:bodyPr/>
                    <a:lstStyle/>
                    <a:p>
                      <a:pPr algn="ctr"/>
                      <a:r>
                        <a:rPr lang="en-GB" dirty="0" smtClean="0"/>
                        <a:t>Wall</a:t>
                      </a:r>
                      <a:r>
                        <a:rPr lang="en-GB" baseline="0" dirty="0" smtClean="0"/>
                        <a:t> structure</a:t>
                      </a:r>
                      <a:endParaRPr lang="en-GB" dirty="0"/>
                    </a:p>
                  </a:txBody>
                  <a:tcPr anchor="ctr"/>
                </a:tc>
                <a:tc>
                  <a:txBody>
                    <a:bodyPr/>
                    <a:lstStyle/>
                    <a:p>
                      <a:pPr algn="ctr"/>
                      <a:r>
                        <a:rPr lang="en-GB" dirty="0" smtClean="0"/>
                        <a:t>Thick,</a:t>
                      </a:r>
                      <a:r>
                        <a:rPr lang="en-GB" baseline="0" dirty="0" smtClean="0"/>
                        <a:t> </a:t>
                      </a:r>
                      <a:r>
                        <a:rPr lang="en-GB" dirty="0" smtClean="0"/>
                        <a:t>more</a:t>
                      </a:r>
                      <a:r>
                        <a:rPr lang="en-GB" baseline="0" dirty="0" smtClean="0"/>
                        <a:t> muscular and elastic tissue</a:t>
                      </a:r>
                      <a:endParaRPr lang="en-GB" dirty="0"/>
                    </a:p>
                  </a:txBody>
                  <a:tcPr anchor="ctr"/>
                </a:tc>
                <a:tc>
                  <a:txBody>
                    <a:bodyPr/>
                    <a:lstStyle/>
                    <a:p>
                      <a:pPr algn="ctr"/>
                      <a:r>
                        <a:rPr lang="en-GB" dirty="0" smtClean="0"/>
                        <a:t>Thin,</a:t>
                      </a:r>
                      <a:r>
                        <a:rPr lang="en-GB" baseline="0" dirty="0" smtClean="0"/>
                        <a:t> </a:t>
                      </a:r>
                      <a:r>
                        <a:rPr lang="en-GB" dirty="0" smtClean="0"/>
                        <a:t>less muscle and elastic</a:t>
                      </a:r>
                      <a:r>
                        <a:rPr lang="en-GB" baseline="0" dirty="0" smtClean="0"/>
                        <a:t> tissue</a:t>
                      </a:r>
                    </a:p>
                  </a:txBody>
                  <a:tcPr anchor="ctr"/>
                </a:tc>
              </a:tr>
              <a:tr h="370840">
                <a:tc>
                  <a:txBody>
                    <a:bodyPr/>
                    <a:lstStyle/>
                    <a:p>
                      <a:pPr algn="ctr"/>
                      <a:r>
                        <a:rPr lang="en-GB" dirty="0" smtClean="0"/>
                        <a:t>Lumen</a:t>
                      </a:r>
                      <a:endParaRPr lang="en-GB" dirty="0"/>
                    </a:p>
                  </a:txBody>
                  <a:tcPr anchor="ctr"/>
                </a:tc>
                <a:tc>
                  <a:txBody>
                    <a:bodyPr/>
                    <a:lstStyle/>
                    <a:p>
                      <a:pPr algn="ctr"/>
                      <a:r>
                        <a:rPr lang="en-GB" dirty="0" smtClean="0"/>
                        <a:t>Narrow</a:t>
                      </a:r>
                      <a:endParaRPr lang="en-GB" dirty="0"/>
                    </a:p>
                  </a:txBody>
                  <a:tcPr anchor="ctr"/>
                </a:tc>
                <a:tc>
                  <a:txBody>
                    <a:bodyPr/>
                    <a:lstStyle/>
                    <a:p>
                      <a:pPr algn="ctr"/>
                      <a:r>
                        <a:rPr lang="en-GB" dirty="0" smtClean="0"/>
                        <a:t>Wide</a:t>
                      </a:r>
                      <a:endParaRPr lang="en-GB" dirty="0"/>
                    </a:p>
                  </a:txBody>
                  <a:tcPr anchor="ctr"/>
                </a:tc>
              </a:tr>
              <a:tr h="370840">
                <a:tc>
                  <a:txBody>
                    <a:bodyPr/>
                    <a:lstStyle/>
                    <a:p>
                      <a:pPr algn="ctr"/>
                      <a:r>
                        <a:rPr lang="en-GB" dirty="0" smtClean="0"/>
                        <a:t>Valves</a:t>
                      </a:r>
                      <a:endParaRPr lang="en-GB" dirty="0"/>
                    </a:p>
                  </a:txBody>
                  <a:tcPr anchor="ctr"/>
                </a:tc>
                <a:tc>
                  <a:txBody>
                    <a:bodyPr/>
                    <a:lstStyle/>
                    <a:p>
                      <a:pPr algn="ctr"/>
                      <a:r>
                        <a:rPr lang="en-GB" dirty="0" smtClean="0"/>
                        <a:t>No</a:t>
                      </a:r>
                      <a:endParaRPr lang="en-GB" dirty="0"/>
                    </a:p>
                  </a:txBody>
                  <a:tcPr anchor="ctr"/>
                </a:tc>
                <a:tc>
                  <a:txBody>
                    <a:bodyPr/>
                    <a:lstStyle/>
                    <a:p>
                      <a:pPr algn="ctr"/>
                      <a:r>
                        <a:rPr lang="en-GB" dirty="0" smtClean="0"/>
                        <a:t>Yes</a:t>
                      </a:r>
                      <a:endParaRPr lang="en-GB" dirty="0"/>
                    </a:p>
                  </a:txBody>
                  <a:tcPr anchor="ctr"/>
                </a:tc>
              </a:tr>
            </a:tbl>
          </a:graphicData>
        </a:graphic>
      </p:graphicFrame>
      <p:sp>
        <p:nvSpPr>
          <p:cNvPr id="3" name="Text Placeholder 2"/>
          <p:cNvSpPr>
            <a:spLocks noGrp="1"/>
          </p:cNvSpPr>
          <p:nvPr>
            <p:ph type="body" sz="quarter" idx="10"/>
          </p:nvPr>
        </p:nvSpPr>
        <p:spPr/>
        <p:txBody>
          <a:bodyPr/>
          <a:lstStyle/>
          <a:p>
            <a:r>
              <a:rPr lang="en-GB" dirty="0" smtClean="0"/>
              <a:t>Arteries vs Veins</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2460" y="4077072"/>
            <a:ext cx="828835" cy="21306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4071122"/>
            <a:ext cx="882706" cy="2130670"/>
          </a:xfrm>
          <a:prstGeom prst="rect">
            <a:avLst/>
          </a:prstGeom>
        </p:spPr>
      </p:pic>
      <p:sp>
        <p:nvSpPr>
          <p:cNvPr id="2" name="TextBox 1"/>
          <p:cNvSpPr txBox="1"/>
          <p:nvPr/>
        </p:nvSpPr>
        <p:spPr>
          <a:xfrm>
            <a:off x="265162" y="4365104"/>
            <a:ext cx="3240360" cy="1354217"/>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Energy losses replenished by pumping action of the heart </a:t>
            </a:r>
          </a:p>
          <a:p>
            <a:endParaRPr lang="en-GB" sz="900" dirty="0"/>
          </a:p>
          <a:p>
            <a:pPr marL="285750" indent="-285750">
              <a:buFont typeface="Arial" panose="020B0604020202020204" pitchFamily="34" charset="0"/>
              <a:buChar char="•"/>
            </a:pPr>
            <a:r>
              <a:rPr lang="en-GB" sz="1600" dirty="0" smtClean="0"/>
              <a:t>High pressures in larger arteries</a:t>
            </a:r>
          </a:p>
          <a:p>
            <a:endParaRPr lang="en-GB" sz="900" dirty="0" smtClean="0"/>
          </a:p>
          <a:p>
            <a:pPr marL="285750" indent="-285750">
              <a:buFont typeface="Arial" panose="020B0604020202020204" pitchFamily="34" charset="0"/>
              <a:buChar char="•"/>
            </a:pPr>
            <a:r>
              <a:rPr lang="en-GB" sz="1600" dirty="0" smtClean="0"/>
              <a:t>Low pressures in veins  </a:t>
            </a:r>
            <a:endParaRPr lang="en-GB" sz="1600" dirty="0"/>
          </a:p>
        </p:txBody>
      </p:sp>
    </p:spTree>
    <p:extLst>
      <p:ext uri="{BB962C8B-B14F-4D97-AF65-F5344CB8AC3E}">
        <p14:creationId xmlns:p14="http://schemas.microsoft.com/office/powerpoint/2010/main" val="13798642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11"/>
          </p:nvPr>
        </p:nvSpPr>
        <p:spPr/>
        <p:txBody>
          <a:bodyPr/>
          <a:lstStyle/>
          <a:p>
            <a:endParaRPr lang="en-GB" dirty="0"/>
          </a:p>
        </p:txBody>
      </p:sp>
      <p:sp>
        <p:nvSpPr>
          <p:cNvPr id="5" name="Text Placeholder 4"/>
          <p:cNvSpPr>
            <a:spLocks noGrp="1"/>
          </p:cNvSpPr>
          <p:nvPr>
            <p:ph type="body" sz="quarter" idx="10"/>
          </p:nvPr>
        </p:nvSpPr>
        <p:spPr/>
        <p:txBody>
          <a:bodyPr/>
          <a:lstStyle/>
          <a:p>
            <a:r>
              <a:rPr lang="en-US" dirty="0" smtClean="0"/>
              <a:t>Vein treatments</a:t>
            </a:r>
            <a:endParaRPr lang="en-GB" dirty="0"/>
          </a:p>
        </p:txBody>
      </p:sp>
      <p:pic>
        <p:nvPicPr>
          <p:cNvPr id="8196" name="Picture 4" descr="dd0f4907-835f-400d-a16b-9c73e22a52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325" y="2345031"/>
            <a:ext cx="4198515" cy="285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5737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US" smtClean="0"/>
              <a:t> </a:t>
            </a:r>
            <a:endParaRPr lang="en-GB" dirty="0"/>
          </a:p>
        </p:txBody>
      </p:sp>
      <p:sp>
        <p:nvSpPr>
          <p:cNvPr id="3" name="Text Placeholder 2"/>
          <p:cNvSpPr>
            <a:spLocks noGrp="1"/>
          </p:cNvSpPr>
          <p:nvPr>
            <p:ph type="body" sz="quarter" idx="10"/>
          </p:nvPr>
        </p:nvSpPr>
        <p:spPr/>
        <p:txBody>
          <a:bodyPr/>
          <a:lstStyle/>
          <a:p>
            <a:r>
              <a:rPr lang="en-US" smtClean="0"/>
              <a:t>Compression</a:t>
            </a:r>
            <a:endParaRPr lang="en-GB"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797646"/>
            <a:ext cx="7568958" cy="342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334766" y="1952105"/>
            <a:ext cx="518457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39552" y="5517232"/>
            <a:ext cx="3744416" cy="261610"/>
          </a:xfrm>
          <a:prstGeom prst="rect">
            <a:avLst/>
          </a:prstGeom>
          <a:noFill/>
        </p:spPr>
        <p:txBody>
          <a:bodyPr wrap="square" rtlCol="0">
            <a:spAutoFit/>
          </a:bodyPr>
          <a:lstStyle/>
          <a:p>
            <a:r>
              <a:rPr lang="en-US" sz="1100" i="1" dirty="0" smtClean="0"/>
              <a:t>Wounds </a:t>
            </a:r>
            <a:r>
              <a:rPr lang="en-US" sz="1100" i="1" dirty="0" err="1" smtClean="0"/>
              <a:t>Uk</a:t>
            </a:r>
            <a:r>
              <a:rPr lang="en-US" sz="1100" i="1" dirty="0" smtClean="0"/>
              <a:t>, Compression Made Easy, Vol 10 Issue 3, Sept 2014</a:t>
            </a:r>
            <a:endParaRPr lang="en-GB" sz="1100" i="1" dirty="0"/>
          </a:p>
        </p:txBody>
      </p:sp>
    </p:spTree>
    <p:extLst>
      <p:ext uri="{BB962C8B-B14F-4D97-AF65-F5344CB8AC3E}">
        <p14:creationId xmlns:p14="http://schemas.microsoft.com/office/powerpoint/2010/main" val="785185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marL="285750" indent="-285750">
              <a:buFont typeface="Arial" panose="020B0604020202020204" pitchFamily="34" charset="0"/>
              <a:buChar char="•"/>
            </a:pPr>
            <a:r>
              <a:rPr lang="en-US" sz="2400" dirty="0" smtClean="0"/>
              <a:t>Vein ligation/ Strip </a:t>
            </a:r>
            <a:endParaRPr lang="en-US" dirty="0" smtClean="0"/>
          </a:p>
          <a:p>
            <a:endParaRPr lang="en-GB" dirty="0"/>
          </a:p>
        </p:txBody>
      </p:sp>
      <p:sp>
        <p:nvSpPr>
          <p:cNvPr id="3" name="Text Placeholder 2"/>
          <p:cNvSpPr>
            <a:spLocks noGrp="1"/>
          </p:cNvSpPr>
          <p:nvPr>
            <p:ph type="body" sz="quarter" idx="10"/>
          </p:nvPr>
        </p:nvSpPr>
        <p:spPr/>
        <p:txBody>
          <a:bodyPr/>
          <a:lstStyle/>
          <a:p>
            <a:r>
              <a:rPr lang="en-US" dirty="0" smtClean="0"/>
              <a:t>So going back to treatments…</a:t>
            </a:r>
            <a:endParaRPr lang="en-GB" dirty="0"/>
          </a:p>
        </p:txBody>
      </p:sp>
      <p:pic>
        <p:nvPicPr>
          <p:cNvPr id="4" name="Picture 2" descr="varicose v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04864"/>
            <a:ext cx="4319587"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08104" y="1988840"/>
            <a:ext cx="3096344" cy="3693319"/>
          </a:xfrm>
          <a:prstGeom prst="rect">
            <a:avLst/>
          </a:prstGeom>
          <a:solidFill>
            <a:srgbClr val="FFD653"/>
          </a:solidFill>
        </p:spPr>
        <p:txBody>
          <a:bodyPr wrap="square" rtlCol="0">
            <a:spAutoFit/>
          </a:bodyPr>
          <a:lstStyle/>
          <a:p>
            <a:pPr marL="285750" indent="-285750">
              <a:buFont typeface="Arial" panose="020B0604020202020204" pitchFamily="34" charset="0"/>
              <a:buChar char="•"/>
            </a:pPr>
            <a:r>
              <a:rPr lang="en-US" dirty="0" smtClean="0"/>
              <a:t>Level, extent of reflux, systems involved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How large are the veins? Strip may be the best option</a:t>
            </a:r>
          </a:p>
          <a:p>
            <a:endParaRPr lang="en-US" dirty="0" smtClean="0"/>
          </a:p>
          <a:p>
            <a:pPr marL="285750" indent="-285750">
              <a:buFont typeface="Arial" panose="020B0604020202020204" pitchFamily="34" charset="0"/>
              <a:buChar char="•"/>
            </a:pPr>
            <a:r>
              <a:rPr lang="en-US" dirty="0" smtClean="0"/>
              <a:t>?Deep reflux – may leave alone</a:t>
            </a:r>
          </a:p>
          <a:p>
            <a:endParaRPr lang="en-US" dirty="0" smtClean="0"/>
          </a:p>
          <a:p>
            <a:pPr marL="285750" indent="-285750">
              <a:buFont typeface="Arial" panose="020B0604020202020204" pitchFamily="34" charset="0"/>
              <a:buChar char="•"/>
            </a:pPr>
            <a:r>
              <a:rPr lang="en-US" dirty="0" smtClean="0"/>
              <a:t>Marking prior to surgery – </a:t>
            </a:r>
            <a:r>
              <a:rPr lang="en-US" dirty="0" err="1" smtClean="0"/>
              <a:t>ie</a:t>
            </a:r>
            <a:r>
              <a:rPr lang="en-US" dirty="0" smtClean="0"/>
              <a:t> level of SPJ</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972698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Injection Sclerotherapy (more recently foam)</a:t>
            </a:r>
            <a:endParaRPr lang="en-GB" dirty="0"/>
          </a:p>
        </p:txBody>
      </p:sp>
      <p:pic>
        <p:nvPicPr>
          <p:cNvPr id="9218"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179512" y="3501008"/>
            <a:ext cx="4123680" cy="261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161" y="1556792"/>
            <a:ext cx="1693172"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16016" y="1988840"/>
            <a:ext cx="3949414" cy="3693319"/>
          </a:xfrm>
          <a:prstGeom prst="rect">
            <a:avLst/>
          </a:prstGeom>
          <a:solidFill>
            <a:srgbClr val="FFD653"/>
          </a:solidFill>
        </p:spPr>
        <p:txBody>
          <a:bodyPr wrap="none" rtlCol="0">
            <a:spAutoFit/>
          </a:bodyPr>
          <a:lstStyle/>
          <a:p>
            <a:pPr marL="285750" indent="-285750">
              <a:buFont typeface="Arial" panose="020B0604020202020204" pitchFamily="34" charset="0"/>
              <a:buChar char="•"/>
            </a:pPr>
            <a:r>
              <a:rPr lang="en-US" dirty="0"/>
              <a:t>Pre </a:t>
            </a:r>
            <a:r>
              <a:rPr lang="en-US" dirty="0" err="1"/>
              <a:t>Tx</a:t>
            </a:r>
            <a:endParaRPr lang="en-US" dirty="0"/>
          </a:p>
          <a:p>
            <a:r>
              <a:rPr lang="en-US" dirty="0"/>
              <a:t>Systems involved, Check </a:t>
            </a:r>
            <a:r>
              <a:rPr lang="en-US" dirty="0" smtClean="0"/>
              <a:t>of Deep </a:t>
            </a:r>
            <a:r>
              <a:rPr lang="en-US" dirty="0"/>
              <a:t>system</a:t>
            </a:r>
          </a:p>
          <a:p>
            <a:r>
              <a:rPr lang="en-US" dirty="0"/>
              <a:t>Size of vein, depth, </a:t>
            </a:r>
          </a:p>
          <a:p>
            <a:endParaRPr lang="en-US" dirty="0"/>
          </a:p>
          <a:p>
            <a:pPr marL="285750" indent="-285750">
              <a:buFont typeface="Arial" panose="020B0604020202020204" pitchFamily="34" charset="0"/>
              <a:buChar char="•"/>
            </a:pPr>
            <a:r>
              <a:rPr lang="en-US" dirty="0"/>
              <a:t>During </a:t>
            </a:r>
            <a:r>
              <a:rPr lang="en-US" dirty="0" err="1"/>
              <a:t>Tx</a:t>
            </a:r>
            <a:endParaRPr lang="en-US" dirty="0"/>
          </a:p>
          <a:p>
            <a:r>
              <a:rPr lang="en-US" dirty="0" err="1" smtClean="0"/>
              <a:t>Visualisation</a:t>
            </a:r>
            <a:r>
              <a:rPr lang="en-US" dirty="0" smtClean="0"/>
              <a:t> of target vein</a:t>
            </a:r>
          </a:p>
          <a:p>
            <a:r>
              <a:rPr lang="en-US" dirty="0"/>
              <a:t>T</a:t>
            </a:r>
            <a:r>
              <a:rPr lang="en-US" dirty="0" smtClean="0"/>
              <a:t>reatment guiding</a:t>
            </a:r>
          </a:p>
          <a:p>
            <a:r>
              <a:rPr lang="en-US" dirty="0" smtClean="0"/>
              <a:t>Compression of deep vein in groin</a:t>
            </a:r>
            <a:endParaRPr lang="en-US" dirty="0"/>
          </a:p>
          <a:p>
            <a:endParaRPr lang="en-US" dirty="0"/>
          </a:p>
          <a:p>
            <a:pPr marL="285750" indent="-285750">
              <a:buFont typeface="Arial" panose="020B0604020202020204" pitchFamily="34" charset="0"/>
              <a:buChar char="•"/>
            </a:pPr>
            <a:r>
              <a:rPr lang="en-US" dirty="0"/>
              <a:t>Post </a:t>
            </a:r>
            <a:r>
              <a:rPr lang="en-US" dirty="0" err="1"/>
              <a:t>Tx</a:t>
            </a:r>
            <a:endParaRPr lang="en-US" dirty="0"/>
          </a:p>
          <a:p>
            <a:r>
              <a:rPr lang="en-US" dirty="0"/>
              <a:t>Scan if complications – </a:t>
            </a:r>
            <a:r>
              <a:rPr lang="en-US" dirty="0" err="1"/>
              <a:t>ie</a:t>
            </a:r>
            <a:r>
              <a:rPr lang="en-US" dirty="0"/>
              <a:t> superficial </a:t>
            </a:r>
          </a:p>
          <a:p>
            <a:r>
              <a:rPr lang="en-US" dirty="0"/>
              <a:t>Thrombophlebitis, suspect DVT</a:t>
            </a:r>
          </a:p>
          <a:p>
            <a:r>
              <a:rPr lang="en-US" dirty="0"/>
              <a:t>Determine success</a:t>
            </a:r>
          </a:p>
        </p:txBody>
      </p:sp>
    </p:spTree>
    <p:extLst>
      <p:ext uri="{BB962C8B-B14F-4D97-AF65-F5344CB8AC3E}">
        <p14:creationId xmlns:p14="http://schemas.microsoft.com/office/powerpoint/2010/main" val="1869645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Radiofrequency/ Laser Ablation</a:t>
            </a:r>
            <a:endParaRPr lang="en-GB" dirty="0"/>
          </a:p>
        </p:txBody>
      </p:sp>
      <p:pic>
        <p:nvPicPr>
          <p:cNvPr id="8194"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3110823" cy="2121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04048" y="2132856"/>
            <a:ext cx="3607206" cy="3416320"/>
          </a:xfrm>
          <a:prstGeom prst="rect">
            <a:avLst/>
          </a:prstGeom>
          <a:solidFill>
            <a:srgbClr val="FFD653"/>
          </a:solidFill>
        </p:spPr>
        <p:txBody>
          <a:bodyPr wrap="none" rtlCol="0">
            <a:spAutoFit/>
          </a:bodyPr>
          <a:lstStyle/>
          <a:p>
            <a:pPr marL="285750" indent="-285750">
              <a:buFont typeface="Arial" panose="020B0604020202020204" pitchFamily="34" charset="0"/>
              <a:buChar char="•"/>
            </a:pPr>
            <a:r>
              <a:rPr lang="en-US" dirty="0" smtClean="0"/>
              <a:t>Pre </a:t>
            </a:r>
            <a:r>
              <a:rPr lang="en-US" dirty="0" err="1" smtClean="0"/>
              <a:t>Tx</a:t>
            </a:r>
            <a:endParaRPr lang="en-US" dirty="0" smtClean="0"/>
          </a:p>
          <a:p>
            <a:r>
              <a:rPr lang="en-US" dirty="0" smtClean="0"/>
              <a:t>Systems involved, </a:t>
            </a:r>
          </a:p>
          <a:p>
            <a:r>
              <a:rPr lang="en-US" dirty="0" smtClean="0"/>
              <a:t>Check of Deep system</a:t>
            </a:r>
          </a:p>
          <a:p>
            <a:r>
              <a:rPr lang="en-US" dirty="0" smtClean="0"/>
              <a:t>Size of vein, depth, tortuosity</a:t>
            </a:r>
          </a:p>
          <a:p>
            <a:endParaRPr lang="en-US" dirty="0" smtClean="0"/>
          </a:p>
          <a:p>
            <a:pPr marL="285750" indent="-285750">
              <a:buFont typeface="Arial" panose="020B0604020202020204" pitchFamily="34" charset="0"/>
              <a:buChar char="•"/>
            </a:pPr>
            <a:r>
              <a:rPr lang="en-US" dirty="0" smtClean="0"/>
              <a:t>During </a:t>
            </a:r>
            <a:r>
              <a:rPr lang="en-US" dirty="0" err="1" smtClean="0"/>
              <a:t>Tx</a:t>
            </a:r>
            <a:endParaRPr lang="en-US" dirty="0" smtClean="0"/>
          </a:p>
          <a:p>
            <a:r>
              <a:rPr lang="en-US" dirty="0" err="1" smtClean="0"/>
              <a:t>Visualisation</a:t>
            </a:r>
            <a:r>
              <a:rPr lang="en-US" dirty="0" smtClean="0"/>
              <a:t> and catheter guiding</a:t>
            </a:r>
          </a:p>
          <a:p>
            <a:endParaRPr lang="en-US" dirty="0" smtClean="0"/>
          </a:p>
          <a:p>
            <a:pPr marL="285750" indent="-285750">
              <a:buFont typeface="Arial" panose="020B0604020202020204" pitchFamily="34" charset="0"/>
              <a:buChar char="•"/>
            </a:pPr>
            <a:r>
              <a:rPr lang="en-US" dirty="0" smtClean="0"/>
              <a:t>Post </a:t>
            </a:r>
            <a:r>
              <a:rPr lang="en-US" dirty="0" err="1" smtClean="0"/>
              <a:t>Tx</a:t>
            </a:r>
            <a:endParaRPr lang="en-US" dirty="0" smtClean="0"/>
          </a:p>
          <a:p>
            <a:r>
              <a:rPr lang="en-US" dirty="0" smtClean="0"/>
              <a:t>Scan if complications – </a:t>
            </a:r>
            <a:r>
              <a:rPr lang="en-US" dirty="0" err="1" smtClean="0"/>
              <a:t>ie</a:t>
            </a:r>
            <a:r>
              <a:rPr lang="en-US" dirty="0" smtClean="0"/>
              <a:t> superficial </a:t>
            </a:r>
          </a:p>
          <a:p>
            <a:r>
              <a:rPr lang="en-US" dirty="0" smtClean="0"/>
              <a:t>Thrombophlebitis, suspect DVT</a:t>
            </a:r>
          </a:p>
          <a:p>
            <a:r>
              <a:rPr lang="en-US" dirty="0" smtClean="0"/>
              <a:t>Determine success</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861048"/>
            <a:ext cx="2880320" cy="231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763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260351" y="1501812"/>
            <a:ext cx="7331075" cy="4807508"/>
          </a:xfrm>
        </p:spPr>
        <p:txBody>
          <a:bodyPr>
            <a:normAutofit fontScale="92500" lnSpcReduction="20000"/>
          </a:bodyPr>
          <a:lstStyle/>
          <a:p>
            <a:r>
              <a:rPr lang="en-GB" sz="1800" b="1" dirty="0"/>
              <a:t>The potential advantages of </a:t>
            </a:r>
            <a:r>
              <a:rPr lang="en-GB" sz="1800" b="1" dirty="0" smtClean="0"/>
              <a:t>these </a:t>
            </a:r>
            <a:r>
              <a:rPr lang="en-GB" sz="1800" b="1" dirty="0"/>
              <a:t>technique are:</a:t>
            </a:r>
            <a:r>
              <a:rPr lang="en-GB" dirty="0"/>
              <a:t/>
            </a:r>
            <a:br>
              <a:rPr lang="en-GB" dirty="0"/>
            </a:br>
            <a:r>
              <a:rPr lang="en-GB" dirty="0"/>
              <a:t/>
            </a:r>
            <a:br>
              <a:rPr lang="en-GB" dirty="0"/>
            </a:br>
            <a:r>
              <a:rPr lang="en-GB" dirty="0"/>
              <a:t>+ No groin incision </a:t>
            </a:r>
            <a:br>
              <a:rPr lang="en-GB" dirty="0"/>
            </a:br>
            <a:r>
              <a:rPr lang="en-GB" dirty="0"/>
              <a:t>+ Faster recovery - back at work </a:t>
            </a:r>
            <a:r>
              <a:rPr lang="en-GB" dirty="0" smtClean="0"/>
              <a:t>24hrs</a:t>
            </a:r>
            <a:endParaRPr lang="en-GB" dirty="0"/>
          </a:p>
          <a:p>
            <a:r>
              <a:rPr lang="en-US" dirty="0" smtClean="0"/>
              <a:t>+ No GA</a:t>
            </a:r>
          </a:p>
          <a:p>
            <a:r>
              <a:rPr lang="en-US" dirty="0" smtClean="0"/>
              <a:t>+ Options for patients with tortuous veins/recurrence </a:t>
            </a:r>
          </a:p>
          <a:p>
            <a:r>
              <a:rPr lang="en-US" dirty="0" smtClean="0"/>
              <a:t>(</a:t>
            </a:r>
            <a:r>
              <a:rPr lang="en-US" dirty="0" err="1" smtClean="0"/>
              <a:t>i.e</a:t>
            </a:r>
            <a:r>
              <a:rPr lang="en-US" dirty="0" smtClean="0"/>
              <a:t> Injections)</a:t>
            </a:r>
          </a:p>
          <a:p>
            <a:endParaRPr lang="en-US" dirty="0" smtClean="0"/>
          </a:p>
          <a:p>
            <a:r>
              <a:rPr lang="en-US" sz="2000" dirty="0" smtClean="0"/>
              <a:t>BUT Complications can arise….</a:t>
            </a:r>
          </a:p>
          <a:p>
            <a:pPr marL="285750" indent="-285750">
              <a:buFontTx/>
              <a:buChar char="-"/>
            </a:pPr>
            <a:r>
              <a:rPr lang="en-US" dirty="0" smtClean="0"/>
              <a:t>Thrombophlebitis</a:t>
            </a:r>
            <a:r>
              <a:rPr lang="en-GB" dirty="0" smtClean="0"/>
              <a:t>/Deep vein Thrombosis</a:t>
            </a:r>
          </a:p>
          <a:p>
            <a:pPr marL="285750" indent="-285750">
              <a:buFontTx/>
              <a:buChar char="-"/>
            </a:pPr>
            <a:r>
              <a:rPr lang="en-US" dirty="0" smtClean="0"/>
              <a:t>Skin staining</a:t>
            </a:r>
          </a:p>
          <a:p>
            <a:pPr marL="285750" indent="-285750">
              <a:buFontTx/>
              <a:buChar char="-"/>
            </a:pPr>
            <a:r>
              <a:rPr lang="en-US" dirty="0" smtClean="0"/>
              <a:t>Recurrence/patency of VV’s</a:t>
            </a:r>
          </a:p>
          <a:p>
            <a:pPr marL="285750" indent="-285750">
              <a:buFontTx/>
              <a:buChar char="-"/>
            </a:pPr>
            <a:r>
              <a:rPr lang="en-US" dirty="0" smtClean="0"/>
              <a:t>V small risk of serious complication </a:t>
            </a:r>
            <a:r>
              <a:rPr lang="en-US" sz="1200" dirty="0" smtClean="0"/>
              <a:t>(stroke due to air embolism)</a:t>
            </a:r>
          </a:p>
          <a:p>
            <a:pPr marL="285750" indent="-285750">
              <a:buFontTx/>
              <a:buChar char="-"/>
            </a:pPr>
            <a:endParaRPr lang="en-US" sz="1200" dirty="0"/>
          </a:p>
          <a:p>
            <a:r>
              <a:rPr lang="en-US" sz="1800" i="1" dirty="0" smtClean="0">
                <a:solidFill>
                  <a:srgbClr val="FF0000"/>
                </a:solidFill>
                <a:effectLst>
                  <a:outerShdw blurRad="38100" dist="38100" dir="2700000" algn="tl">
                    <a:srgbClr val="000000">
                      <a:alpha val="43137"/>
                    </a:srgbClr>
                  </a:outerShdw>
                </a:effectLst>
              </a:rPr>
              <a:t>Important to manage patient expectations – discomfort, long term successes</a:t>
            </a:r>
          </a:p>
          <a:p>
            <a:r>
              <a:rPr lang="en-US" sz="1800" i="1" dirty="0" smtClean="0">
                <a:solidFill>
                  <a:srgbClr val="FF0000"/>
                </a:solidFill>
                <a:effectLst>
                  <a:outerShdw blurRad="38100" dist="38100" dir="2700000" algn="tl">
                    <a:srgbClr val="000000">
                      <a:alpha val="43137"/>
                    </a:srgbClr>
                  </a:outerShdw>
                </a:effectLst>
              </a:rPr>
              <a:t>Type of treatment offered very patient dependent</a:t>
            </a:r>
          </a:p>
        </p:txBody>
      </p:sp>
      <p:sp>
        <p:nvSpPr>
          <p:cNvPr id="3" name="Text Placeholder 2"/>
          <p:cNvSpPr>
            <a:spLocks noGrp="1"/>
          </p:cNvSpPr>
          <p:nvPr>
            <p:ph type="body" sz="quarter" idx="10"/>
          </p:nvPr>
        </p:nvSpPr>
        <p:spPr/>
        <p:txBody>
          <a:bodyPr/>
          <a:lstStyle/>
          <a:p>
            <a:r>
              <a:rPr lang="en-US" dirty="0" smtClean="0"/>
              <a:t>Non – Surgical Techniques</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437635"/>
            <a:ext cx="2088520" cy="185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429000"/>
            <a:ext cx="2130534"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662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Centre Success Story</a:t>
            </a:r>
            <a:endParaRPr lang="en-GB" dirty="0"/>
          </a:p>
        </p:txBody>
      </p:sp>
      <p:pic>
        <p:nvPicPr>
          <p:cNvPr id="11266"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1354136" y="1700808"/>
            <a:ext cx="6026175" cy="4564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55331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endParaRPr lang="en-GB"/>
          </a:p>
        </p:txBody>
      </p:sp>
      <p:sp>
        <p:nvSpPr>
          <p:cNvPr id="3" name="Text Placeholder 2"/>
          <p:cNvSpPr>
            <a:spLocks noGrp="1"/>
          </p:cNvSpPr>
          <p:nvPr>
            <p:ph type="body" sz="quarter" idx="10"/>
          </p:nvPr>
        </p:nvSpPr>
        <p:spPr/>
        <p:txBody>
          <a:bodyPr/>
          <a:lstStyle/>
          <a:p>
            <a:r>
              <a:rPr lang="en-US" dirty="0" smtClean="0"/>
              <a:t>How did they manage it?</a:t>
            </a:r>
            <a:endParaRPr lang="en-GB"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82" y="1394776"/>
            <a:ext cx="7416186" cy="4554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66167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260351" y="1340768"/>
            <a:ext cx="8200081" cy="5112568"/>
          </a:xfrm>
        </p:spPr>
        <p:txBody>
          <a:bodyPr>
            <a:normAutofit/>
          </a:bodyPr>
          <a:lstStyle/>
          <a:p>
            <a:pPr marL="285750" indent="-285750">
              <a:buFont typeface="Arial" panose="020B0604020202020204" pitchFamily="34" charset="0"/>
              <a:buChar char="•"/>
            </a:pPr>
            <a:r>
              <a:rPr lang="en-US" sz="2000" dirty="0" err="1" smtClean="0"/>
              <a:t>Ilio</a:t>
            </a:r>
            <a:r>
              <a:rPr lang="en-US" sz="2000" dirty="0" smtClean="0"/>
              <a:t>-femoral DVT major risk factor for PTS – conservative treatments in these patients have limited impact on PTS </a:t>
            </a:r>
            <a:r>
              <a:rPr lang="en-US" dirty="0" smtClean="0"/>
              <a:t>– 95% treated with anticoagulation alone report venous hypertension at 5 </a:t>
            </a:r>
            <a:r>
              <a:rPr lang="en-US" dirty="0" err="1" smtClean="0"/>
              <a:t>yrs</a:t>
            </a:r>
            <a:endParaRPr lang="en-US" dirty="0" smtClean="0"/>
          </a:p>
          <a:p>
            <a:pPr marL="285750" indent="-285750">
              <a:buFont typeface="Arial" panose="020B0604020202020204" pitchFamily="34" charset="0"/>
              <a:buChar char="•"/>
            </a:pPr>
            <a:r>
              <a:rPr lang="en-US" sz="2300" dirty="0" smtClean="0"/>
              <a:t>Acute and chronic occlusive disease present different management strategies</a:t>
            </a:r>
          </a:p>
          <a:p>
            <a:pPr marL="285750" indent="-285750">
              <a:buFont typeface="Arial" panose="020B0604020202020204" pitchFamily="34" charset="0"/>
              <a:buChar char="•"/>
            </a:pPr>
            <a:r>
              <a:rPr lang="en-US" sz="2300" dirty="0" smtClean="0"/>
              <a:t>Clear NICE guidelines for acute presentation</a:t>
            </a:r>
          </a:p>
          <a:p>
            <a:r>
              <a:rPr lang="en-US" i="1" dirty="0" smtClean="0"/>
              <a:t>- </a:t>
            </a:r>
            <a:r>
              <a:rPr lang="en-GB" sz="1100" i="1" dirty="0"/>
              <a:t>Consider catheter-directed thrombolytic therapy for people with </a:t>
            </a:r>
            <a:r>
              <a:rPr lang="en-GB" sz="1100" i="1" dirty="0" smtClean="0"/>
              <a:t>symptomatic </a:t>
            </a:r>
            <a:r>
              <a:rPr lang="en-GB" sz="1100" i="1" dirty="0" err="1" smtClean="0"/>
              <a:t>iliofemoral</a:t>
            </a:r>
            <a:r>
              <a:rPr lang="en-GB" sz="1100" i="1" dirty="0" smtClean="0"/>
              <a:t> DVT who have:</a:t>
            </a:r>
            <a:endParaRPr lang="en-GB" sz="1100" i="1" dirty="0"/>
          </a:p>
          <a:p>
            <a:pPr lvl="1"/>
            <a:r>
              <a:rPr lang="en-GB" sz="1100" i="1" dirty="0" smtClean="0"/>
              <a:t>symptoms </a:t>
            </a:r>
            <a:r>
              <a:rPr lang="en-GB" sz="1100" i="1" dirty="0"/>
              <a:t>lasting less than 14 days and</a:t>
            </a:r>
          </a:p>
          <a:p>
            <a:pPr lvl="1"/>
            <a:r>
              <a:rPr lang="en-GB" sz="1100" i="1" dirty="0"/>
              <a:t>good functional status and</a:t>
            </a:r>
          </a:p>
          <a:p>
            <a:pPr lvl="1"/>
            <a:r>
              <a:rPr lang="en-GB" sz="1100" i="1" dirty="0"/>
              <a:t>a life expectancy of 1 year or more </a:t>
            </a:r>
            <a:r>
              <a:rPr lang="en-GB" sz="1100" i="1" dirty="0" smtClean="0"/>
              <a:t>and</a:t>
            </a:r>
          </a:p>
          <a:p>
            <a:pPr lvl="1"/>
            <a:r>
              <a:rPr lang="en-US" sz="1100" i="1" dirty="0" smtClean="0"/>
              <a:t>Low bleed risk</a:t>
            </a:r>
          </a:p>
          <a:p>
            <a:pPr lvl="1"/>
            <a:endParaRPr lang="en-US" sz="800" dirty="0" smtClean="0"/>
          </a:p>
          <a:p>
            <a:pPr marL="285750" indent="-285750">
              <a:buFont typeface="Arial" panose="020B0604020202020204" pitchFamily="34" charset="0"/>
              <a:buChar char="•"/>
            </a:pPr>
            <a:r>
              <a:rPr lang="en-US" sz="2300" dirty="0" smtClean="0"/>
              <a:t>Catheter Directed Thrombolysis, </a:t>
            </a:r>
            <a:r>
              <a:rPr lang="en-US" sz="2300" dirty="0" err="1" smtClean="0"/>
              <a:t>pharmaco</a:t>
            </a:r>
            <a:r>
              <a:rPr lang="en-US" sz="2300" dirty="0" smtClean="0"/>
              <a:t> – mechanical </a:t>
            </a:r>
            <a:r>
              <a:rPr lang="en-US" sz="2300" dirty="0" err="1" smtClean="0"/>
              <a:t>thrombectomy</a:t>
            </a:r>
            <a:r>
              <a:rPr lang="en-US" sz="2300" dirty="0" smtClean="0"/>
              <a:t>, mechanical </a:t>
            </a:r>
            <a:r>
              <a:rPr lang="en-US" sz="2300" dirty="0" err="1" smtClean="0"/>
              <a:t>thrombectomy</a:t>
            </a:r>
            <a:endParaRPr lang="en-US" sz="2300" dirty="0" smtClean="0"/>
          </a:p>
          <a:p>
            <a:r>
              <a:rPr lang="en-US" sz="2300" dirty="0" smtClean="0"/>
              <a:t>- </a:t>
            </a:r>
            <a:r>
              <a:rPr lang="en-US" sz="1800" dirty="0" smtClean="0"/>
              <a:t>Early removal of thrombus methods</a:t>
            </a:r>
          </a:p>
        </p:txBody>
      </p:sp>
      <p:sp>
        <p:nvSpPr>
          <p:cNvPr id="3" name="Text Placeholder 2"/>
          <p:cNvSpPr>
            <a:spLocks noGrp="1"/>
          </p:cNvSpPr>
          <p:nvPr>
            <p:ph type="body" sz="quarter" idx="10"/>
          </p:nvPr>
        </p:nvSpPr>
        <p:spPr/>
        <p:txBody>
          <a:bodyPr>
            <a:normAutofit fontScale="92500" lnSpcReduction="20000"/>
          </a:bodyPr>
          <a:lstStyle/>
          <a:p>
            <a:r>
              <a:rPr lang="en-US" dirty="0" smtClean="0"/>
              <a:t>North Bristol Trust iliac Vein thrombolysis &amp; Stenting</a:t>
            </a:r>
            <a:endParaRPr lang="en-GB"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2060848"/>
            <a:ext cx="1008112" cy="1955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6376" y="4293096"/>
            <a:ext cx="1051885" cy="196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0730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Acute Thrombus recovery</a:t>
            </a:r>
            <a:endParaRPr lang="en-GB" dirty="0"/>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850908"/>
            <a:ext cx="1872208" cy="202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5626" y="3863527"/>
            <a:ext cx="1592758" cy="201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Grp="1" noChangeAspect="1" noChangeArrowheads="1"/>
          </p:cNvPicPr>
          <p:nvPr>
            <p:ph sz="quarter" idx="11"/>
          </p:nvPr>
        </p:nvPicPr>
        <p:blipFill>
          <a:blip r:embed="rId5">
            <a:extLst>
              <a:ext uri="{28A0092B-C50C-407E-A947-70E740481C1C}">
                <a14:useLocalDpi xmlns:a14="http://schemas.microsoft.com/office/drawing/2010/main" val="0"/>
              </a:ext>
            </a:extLst>
          </a:blip>
          <a:srcRect/>
          <a:stretch>
            <a:fillRect/>
          </a:stretch>
        </p:blipFill>
        <p:spPr bwMode="auto">
          <a:xfrm>
            <a:off x="3089347" y="1700808"/>
            <a:ext cx="2521818" cy="159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939834"/>
            <a:ext cx="2592288" cy="1676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827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Distribution of Blood</a:t>
            </a:r>
            <a:endParaRPr lang="en-GB" dirty="0"/>
          </a:p>
          <a:p>
            <a:endParaRPr lang="en-GB" dirty="0"/>
          </a:p>
        </p:txBody>
      </p:sp>
      <p:graphicFrame>
        <p:nvGraphicFramePr>
          <p:cNvPr id="5" name="Content Placeholder 4"/>
          <p:cNvGraphicFramePr>
            <a:graphicFrameLocks noGrp="1"/>
          </p:cNvGraphicFramePr>
          <p:nvPr>
            <p:ph sz="quarter" idx="11"/>
            <p:extLst>
              <p:ext uri="{D42A27DB-BD31-4B8C-83A1-F6EECF244321}">
                <p14:modId xmlns:p14="http://schemas.microsoft.com/office/powerpoint/2010/main" val="2732547609"/>
              </p:ext>
            </p:extLst>
          </p:nvPr>
        </p:nvGraphicFramePr>
        <p:xfrm>
          <a:off x="1115616" y="1556792"/>
          <a:ext cx="7051675" cy="42687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92059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marL="342900" indent="-342900">
              <a:buFont typeface="Arial" panose="020B0604020202020204" pitchFamily="34" charset="0"/>
              <a:buChar char="•"/>
            </a:pPr>
            <a:r>
              <a:rPr lang="en-US" sz="2100" dirty="0" smtClean="0"/>
              <a:t>Risk factors: </a:t>
            </a:r>
            <a:r>
              <a:rPr lang="en-US" sz="1400" dirty="0"/>
              <a:t>post </a:t>
            </a:r>
            <a:r>
              <a:rPr lang="en-US" sz="1400" dirty="0" smtClean="0"/>
              <a:t>surgery, immobility, </a:t>
            </a:r>
            <a:r>
              <a:rPr lang="en-US" sz="1400" dirty="0"/>
              <a:t>malignancy, pregnancy, inherited hypercoagulable </a:t>
            </a:r>
            <a:r>
              <a:rPr lang="en-US" sz="1400" dirty="0" smtClean="0"/>
              <a:t>conditions …..</a:t>
            </a:r>
            <a:r>
              <a:rPr lang="en-US" sz="1400" dirty="0" err="1" smtClean="0"/>
              <a:t>ie</a:t>
            </a:r>
            <a:r>
              <a:rPr lang="en-US" sz="1400" dirty="0" smtClean="0"/>
              <a:t> Virchow’s triad</a:t>
            </a:r>
          </a:p>
          <a:p>
            <a:endParaRPr lang="en-US" sz="800" dirty="0" smtClean="0"/>
          </a:p>
          <a:p>
            <a:r>
              <a:rPr lang="en-US" sz="2000" dirty="0" smtClean="0">
                <a:solidFill>
                  <a:srgbClr val="FF0000"/>
                </a:solidFill>
              </a:rPr>
              <a:t>HOWEVER</a:t>
            </a:r>
          </a:p>
          <a:p>
            <a:pPr marL="342900" indent="-342900">
              <a:buFont typeface="Arial" panose="020B0604020202020204" pitchFamily="34" charset="0"/>
              <a:buChar char="•"/>
            </a:pPr>
            <a:r>
              <a:rPr lang="en-US" sz="2100" dirty="0" smtClean="0"/>
              <a:t>Typically affects those with anatomic predisposition to venous stasis – </a:t>
            </a:r>
            <a:r>
              <a:rPr lang="en-US" sz="2100" dirty="0" err="1" smtClean="0"/>
              <a:t>ie</a:t>
            </a:r>
            <a:r>
              <a:rPr lang="en-US" sz="2100" dirty="0" smtClean="0"/>
              <a:t> iliac vein compression ~80%</a:t>
            </a:r>
            <a:endParaRPr lang="en-US" sz="2100" dirty="0"/>
          </a:p>
          <a:p>
            <a:pPr marL="285750" indent="-285750">
              <a:buFontTx/>
              <a:buChar char="-"/>
            </a:pPr>
            <a:r>
              <a:rPr lang="en-US" dirty="0" smtClean="0"/>
              <a:t>May </a:t>
            </a:r>
            <a:r>
              <a:rPr lang="en-US" dirty="0" err="1"/>
              <a:t>Thurner</a:t>
            </a:r>
            <a:r>
              <a:rPr lang="en-US" dirty="0"/>
              <a:t> type vein lesions </a:t>
            </a:r>
            <a:r>
              <a:rPr lang="en-US" dirty="0" smtClean="0"/>
              <a:t>(non thrombotic) common </a:t>
            </a:r>
            <a:r>
              <a:rPr lang="en-US" dirty="0"/>
              <a:t>in normal </a:t>
            </a:r>
            <a:r>
              <a:rPr lang="en-US" dirty="0" smtClean="0"/>
              <a:t>population </a:t>
            </a:r>
          </a:p>
          <a:p>
            <a:pPr marL="285750" indent="-285750">
              <a:buFontTx/>
              <a:buChar char="-"/>
            </a:pPr>
            <a:endParaRPr lang="en-US" sz="800" dirty="0" smtClean="0"/>
          </a:p>
          <a:p>
            <a:pPr marL="342900" indent="-342900">
              <a:buFont typeface="Arial" panose="020B0604020202020204" pitchFamily="34" charset="0"/>
              <a:buChar char="•"/>
            </a:pPr>
            <a:r>
              <a:rPr lang="en-US" sz="2000" dirty="0" smtClean="0"/>
              <a:t>“Permissive pathology” </a:t>
            </a:r>
            <a:r>
              <a:rPr lang="en-US" sz="2000" dirty="0"/>
              <a:t>– they remain silent until additional secondary insult</a:t>
            </a:r>
          </a:p>
          <a:p>
            <a:pPr marL="285750" indent="-285750">
              <a:buFontTx/>
              <a:buChar char="-"/>
            </a:pPr>
            <a:r>
              <a:rPr lang="en-US" dirty="0" smtClean="0"/>
              <a:t>Post </a:t>
            </a:r>
            <a:r>
              <a:rPr lang="en-US" dirty="0"/>
              <a:t>thrombotic lesions are also </a:t>
            </a:r>
            <a:r>
              <a:rPr lang="en-US" dirty="0" smtClean="0"/>
              <a:t>permissive</a:t>
            </a:r>
          </a:p>
          <a:p>
            <a:pPr marL="285750" indent="-285750">
              <a:buFontTx/>
              <a:buChar char="-"/>
            </a:pPr>
            <a:endParaRPr lang="en-US" dirty="0"/>
          </a:p>
          <a:p>
            <a:endParaRPr lang="en-GB" dirty="0"/>
          </a:p>
        </p:txBody>
      </p:sp>
      <p:sp>
        <p:nvSpPr>
          <p:cNvPr id="3" name="Text Placeholder 2"/>
          <p:cNvSpPr>
            <a:spLocks noGrp="1"/>
          </p:cNvSpPr>
          <p:nvPr>
            <p:ph type="body" sz="quarter" idx="10"/>
          </p:nvPr>
        </p:nvSpPr>
        <p:spPr/>
        <p:txBody>
          <a:bodyPr/>
          <a:lstStyle/>
          <a:p>
            <a:r>
              <a:rPr lang="en-US" dirty="0" smtClean="0"/>
              <a:t>Complex Mechanisms </a:t>
            </a:r>
            <a:endParaRPr lang="en-GB"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4365104"/>
            <a:ext cx="1440160" cy="151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459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a:bodyPr>
          <a:lstStyle/>
          <a:p>
            <a:pPr marL="285750" indent="-285750">
              <a:buFont typeface="Arial" panose="020B0604020202020204" pitchFamily="34" charset="0"/>
              <a:buChar char="•"/>
            </a:pPr>
            <a:r>
              <a:rPr lang="en-US" sz="2800" dirty="0" smtClean="0"/>
              <a:t>An acute clot is removed and a chronic lesion is detected – what next?</a:t>
            </a:r>
          </a:p>
          <a:p>
            <a:r>
              <a:rPr lang="en-US" sz="1800" dirty="0" smtClean="0"/>
              <a:t>- These patients high risk for recurrence and more established PTS</a:t>
            </a:r>
            <a:endParaRPr lang="en-GB" sz="1800" dirty="0"/>
          </a:p>
        </p:txBody>
      </p:sp>
      <p:sp>
        <p:nvSpPr>
          <p:cNvPr id="3" name="Text Placeholder 2"/>
          <p:cNvSpPr>
            <a:spLocks noGrp="1"/>
          </p:cNvSpPr>
          <p:nvPr>
            <p:ph type="body" sz="quarter" idx="10"/>
          </p:nvPr>
        </p:nvSpPr>
        <p:spPr/>
        <p:txBody>
          <a:bodyPr/>
          <a:lstStyle/>
          <a:p>
            <a:r>
              <a:rPr lang="en-US" dirty="0" smtClean="0"/>
              <a:t>An underlying chronic problem ?</a:t>
            </a:r>
            <a:endParaRPr lang="en-GB" dirty="0"/>
          </a:p>
        </p:txBody>
      </p:sp>
      <p:sp>
        <p:nvSpPr>
          <p:cNvPr id="4" name="Rectangle 3"/>
          <p:cNvSpPr/>
          <p:nvPr/>
        </p:nvSpPr>
        <p:spPr>
          <a:xfrm>
            <a:off x="107504" y="2924944"/>
            <a:ext cx="3586423" cy="646331"/>
          </a:xfrm>
          <a:prstGeom prst="rect">
            <a:avLst/>
          </a:prstGeom>
        </p:spPr>
        <p:txBody>
          <a:bodyPr wrap="square">
            <a:spAutoFit/>
          </a:bodyPr>
          <a:lstStyle/>
          <a:p>
            <a:pPr marL="285750" indent="-285750">
              <a:buFont typeface="Arial" panose="020B0604020202020204" pitchFamily="34" charset="0"/>
              <a:buChar char="•"/>
            </a:pPr>
            <a:r>
              <a:rPr lang="en-US" dirty="0"/>
              <a:t>New dedicated venous stents – for advanced/established PTS</a:t>
            </a:r>
            <a:endParaRPr lang="en-GB"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066418"/>
            <a:ext cx="1389277" cy="137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964402"/>
            <a:ext cx="1719634" cy="2323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217784"/>
            <a:ext cx="190500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6997" y="4045995"/>
            <a:ext cx="2520280" cy="2210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7-Point Star 4"/>
          <p:cNvSpPr/>
          <p:nvPr/>
        </p:nvSpPr>
        <p:spPr>
          <a:xfrm>
            <a:off x="3703093" y="2855695"/>
            <a:ext cx="2232248" cy="189796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Balloon Angioplasty &amp; stenting</a:t>
            </a:r>
            <a:endParaRPr lang="en-GB" sz="1600" dirty="0"/>
          </a:p>
        </p:txBody>
      </p:sp>
    </p:spTree>
    <p:extLst>
      <p:ext uri="{BB962C8B-B14F-4D97-AF65-F5344CB8AC3E}">
        <p14:creationId xmlns:p14="http://schemas.microsoft.com/office/powerpoint/2010/main" val="16407764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Imaging</a:t>
            </a:r>
            <a:endParaRPr lang="en-GB" dirty="0"/>
          </a:p>
        </p:txBody>
      </p:sp>
      <p:pic>
        <p:nvPicPr>
          <p:cNvPr id="11266"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365331" y="2498268"/>
            <a:ext cx="2565732" cy="233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8637" y="1766804"/>
            <a:ext cx="2088232" cy="646331"/>
          </a:xfrm>
          <a:prstGeom prst="rect">
            <a:avLst/>
          </a:prstGeom>
          <a:noFill/>
        </p:spPr>
        <p:txBody>
          <a:bodyPr wrap="square" rtlCol="0">
            <a:spAutoFit/>
          </a:bodyPr>
          <a:lstStyle/>
          <a:p>
            <a:r>
              <a:rPr lang="en-US" dirty="0" smtClean="0"/>
              <a:t>US initial go to imaging</a:t>
            </a:r>
            <a:endParaRPr lang="en-GB"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916832"/>
            <a:ext cx="1512168" cy="149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916832"/>
            <a:ext cx="1944216" cy="149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2577" y="3664510"/>
            <a:ext cx="2160240" cy="142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97893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marL="285750" indent="-285750">
              <a:buFont typeface="Arial" panose="020B0604020202020204" pitchFamily="34" charset="0"/>
              <a:buChar char="•"/>
            </a:pPr>
            <a:r>
              <a:rPr lang="en-US" sz="2000" dirty="0" smtClean="0"/>
              <a:t>Initial imaging modality </a:t>
            </a:r>
          </a:p>
          <a:p>
            <a:pPr marL="285750" indent="-285750">
              <a:buFont typeface="Arial" panose="020B0604020202020204" pitchFamily="34" charset="0"/>
              <a:buChar char="•"/>
            </a:pPr>
            <a:r>
              <a:rPr lang="en-US" sz="2000" dirty="0" smtClean="0"/>
              <a:t>Full report highlighting  </a:t>
            </a:r>
            <a:r>
              <a:rPr lang="en-US" sz="2000" dirty="0" err="1" smtClean="0"/>
              <a:t>iliofemoral</a:t>
            </a:r>
            <a:r>
              <a:rPr lang="en-US" sz="2000" dirty="0" smtClean="0"/>
              <a:t> extent with suggested referral to vascular team</a:t>
            </a:r>
          </a:p>
          <a:p>
            <a:pPr marL="285750" indent="-285750">
              <a:buFont typeface="Arial" panose="020B0604020202020204" pitchFamily="34" charset="0"/>
              <a:buChar char="•"/>
            </a:pPr>
            <a:r>
              <a:rPr lang="en-US" sz="2000" dirty="0" smtClean="0"/>
              <a:t>Important to comment on Inflow patency </a:t>
            </a:r>
            <a:r>
              <a:rPr lang="en-US" sz="2000" dirty="0" err="1" smtClean="0"/>
              <a:t>ie</a:t>
            </a:r>
            <a:r>
              <a:rPr lang="en-US" sz="2000" dirty="0" smtClean="0"/>
              <a:t> </a:t>
            </a:r>
            <a:r>
              <a:rPr lang="en-US" sz="2000" dirty="0" err="1" smtClean="0"/>
              <a:t>Profunda</a:t>
            </a:r>
            <a:r>
              <a:rPr lang="en-US" sz="2000" dirty="0" smtClean="0"/>
              <a:t> vein</a:t>
            </a:r>
          </a:p>
          <a:p>
            <a:pPr marL="285750" indent="-285750">
              <a:buFont typeface="Arial" panose="020B0604020202020204" pitchFamily="34" charset="0"/>
              <a:buChar char="•"/>
            </a:pPr>
            <a:r>
              <a:rPr lang="en-US" sz="2000" dirty="0" smtClean="0"/>
              <a:t>WHY? There need to be enough flow from below to keep the stent open</a:t>
            </a:r>
          </a:p>
          <a:p>
            <a:pPr marL="285750" indent="-285750">
              <a:buFont typeface="Arial" panose="020B0604020202020204" pitchFamily="34" charset="0"/>
              <a:buChar char="•"/>
            </a:pPr>
            <a:r>
              <a:rPr lang="en-US" sz="2000" dirty="0" smtClean="0"/>
              <a:t>Surveillance of stent post procedure for 12 months</a:t>
            </a:r>
          </a:p>
          <a:p>
            <a:endParaRPr lang="en-US" dirty="0" smtClean="0"/>
          </a:p>
        </p:txBody>
      </p:sp>
      <p:sp>
        <p:nvSpPr>
          <p:cNvPr id="3" name="Text Placeholder 2"/>
          <p:cNvSpPr>
            <a:spLocks noGrp="1"/>
          </p:cNvSpPr>
          <p:nvPr>
            <p:ph type="body" sz="quarter" idx="10"/>
          </p:nvPr>
        </p:nvSpPr>
        <p:spPr/>
        <p:txBody>
          <a:bodyPr/>
          <a:lstStyle/>
          <a:p>
            <a:r>
              <a:rPr lang="en-US" dirty="0" smtClean="0"/>
              <a:t>Our Role!</a:t>
            </a:r>
            <a:endParaRPr lang="en-GB"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4509120"/>
            <a:ext cx="4881537" cy="1320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437112"/>
            <a:ext cx="2880320" cy="175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602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marL="285750" indent="-285750">
              <a:buFont typeface="Arial" panose="020B0604020202020204" pitchFamily="34" charset="0"/>
              <a:buChar char="•"/>
            </a:pPr>
            <a:r>
              <a:rPr lang="en-US" sz="1800" dirty="0" smtClean="0"/>
              <a:t>Important role in the diagnosis, treatment and management and chronic venous insufficiency</a:t>
            </a:r>
          </a:p>
          <a:p>
            <a:endParaRPr lang="en-US" sz="800" dirty="0" smtClean="0"/>
          </a:p>
          <a:p>
            <a:pPr marL="285750" indent="-285750">
              <a:buFont typeface="Arial" panose="020B0604020202020204" pitchFamily="34" charset="0"/>
              <a:buChar char="•"/>
            </a:pPr>
            <a:r>
              <a:rPr lang="en-US" sz="1800" dirty="0" smtClean="0"/>
              <a:t>Practice can vary widely between units – important to read the relevant protocols!</a:t>
            </a:r>
          </a:p>
          <a:p>
            <a:endParaRPr lang="en-US" sz="800" dirty="0" smtClean="0"/>
          </a:p>
          <a:p>
            <a:pPr marL="285750" indent="-285750">
              <a:buFont typeface="Arial" panose="020B0604020202020204" pitchFamily="34" charset="0"/>
              <a:buChar char="•"/>
              <a:defRPr/>
            </a:pPr>
            <a:r>
              <a:rPr lang="en-US" sz="1800" dirty="0"/>
              <a:t>Ultrasound assessment requires some time and patience</a:t>
            </a:r>
          </a:p>
          <a:p>
            <a:pPr lvl="1">
              <a:buFont typeface="Wingdings" panose="05000000000000000000" pitchFamily="2" charset="2"/>
              <a:buChar char="v"/>
              <a:defRPr/>
            </a:pPr>
            <a:r>
              <a:rPr lang="en-US" i="1" dirty="0" smtClean="0"/>
              <a:t>Good </a:t>
            </a:r>
            <a:r>
              <a:rPr lang="en-US" i="1" dirty="0"/>
              <a:t>knowledge of venous </a:t>
            </a:r>
            <a:r>
              <a:rPr lang="en-US" i="1" dirty="0" smtClean="0"/>
              <a:t>anatomy and waveforms</a:t>
            </a:r>
            <a:endParaRPr lang="en-US" i="1" dirty="0"/>
          </a:p>
          <a:p>
            <a:pPr lvl="1">
              <a:buFont typeface="Wingdings" panose="05000000000000000000" pitchFamily="2" charset="2"/>
              <a:buChar char="v"/>
              <a:defRPr/>
            </a:pPr>
            <a:r>
              <a:rPr lang="en-US" i="1" dirty="0" smtClean="0"/>
              <a:t>Appreciation </a:t>
            </a:r>
            <a:r>
              <a:rPr lang="en-US" i="1" dirty="0"/>
              <a:t>of what needs to be assessed/ </a:t>
            </a:r>
            <a:r>
              <a:rPr lang="en-US" i="1" dirty="0" smtClean="0"/>
              <a:t>measured</a:t>
            </a:r>
          </a:p>
          <a:p>
            <a:pPr lvl="1">
              <a:buFont typeface="Wingdings" panose="05000000000000000000" pitchFamily="2" charset="2"/>
              <a:buChar char="v"/>
              <a:defRPr/>
            </a:pPr>
            <a:r>
              <a:rPr lang="en-US" i="1" dirty="0" smtClean="0"/>
              <a:t>Good methodological approach</a:t>
            </a:r>
          </a:p>
          <a:p>
            <a:pPr lvl="1">
              <a:buFont typeface="Wingdings" panose="05000000000000000000" pitchFamily="2" charset="2"/>
              <a:buChar char="v"/>
              <a:defRPr/>
            </a:pPr>
            <a:r>
              <a:rPr lang="en-US" i="1" dirty="0" smtClean="0"/>
              <a:t>Appreciate their complexity but don’t get too bogged down on insignificant detail</a:t>
            </a:r>
          </a:p>
          <a:p>
            <a:pPr lvl="1">
              <a:buFont typeface="Wingdings" panose="05000000000000000000" pitchFamily="2" charset="2"/>
              <a:buChar char="v"/>
              <a:defRPr/>
            </a:pPr>
            <a:r>
              <a:rPr lang="en-US" i="1" dirty="0" smtClean="0"/>
              <a:t>Numbers game for confidence!</a:t>
            </a:r>
          </a:p>
          <a:p>
            <a:pPr marL="4763" lvl="1" indent="0">
              <a:buNone/>
              <a:defRPr/>
            </a:pPr>
            <a:endParaRPr lang="en-US" i="1" dirty="0" smtClean="0"/>
          </a:p>
          <a:p>
            <a:pPr marL="4763" lvl="1" indent="0">
              <a:buNone/>
              <a:defRPr/>
            </a:pPr>
            <a:endParaRPr lang="en-US" sz="800" i="1" dirty="0" smtClean="0"/>
          </a:p>
          <a:p>
            <a:pPr lvl="1">
              <a:defRPr/>
            </a:pPr>
            <a:r>
              <a:rPr lang="en-US" sz="1800" dirty="0" smtClean="0"/>
              <a:t>Important to give the finer detail to guide treatment options</a:t>
            </a:r>
            <a:endParaRPr lang="en-US" sz="1800" dirty="0"/>
          </a:p>
          <a:p>
            <a:pPr marL="285750" indent="-285750">
              <a:buFont typeface="Arial" panose="020B0604020202020204" pitchFamily="34" charset="0"/>
              <a:buChar char="•"/>
            </a:pPr>
            <a:endParaRPr lang="en-GB" dirty="0"/>
          </a:p>
        </p:txBody>
      </p:sp>
      <p:sp>
        <p:nvSpPr>
          <p:cNvPr id="3" name="Text Placeholder 2"/>
          <p:cNvSpPr>
            <a:spLocks noGrp="1"/>
          </p:cNvSpPr>
          <p:nvPr>
            <p:ph type="body" sz="quarter" idx="10"/>
          </p:nvPr>
        </p:nvSpPr>
        <p:spPr/>
        <p:txBody>
          <a:bodyPr/>
          <a:lstStyle/>
          <a:p>
            <a:r>
              <a:rPr lang="en-US" dirty="0" smtClean="0"/>
              <a:t>Conclusions</a:t>
            </a:r>
            <a:endParaRPr lang="en-GB" dirty="0"/>
          </a:p>
        </p:txBody>
      </p:sp>
    </p:spTree>
    <p:extLst>
      <p:ext uri="{BB962C8B-B14F-4D97-AF65-F5344CB8AC3E}">
        <p14:creationId xmlns:p14="http://schemas.microsoft.com/office/powerpoint/2010/main" val="3543376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Venous Flow – Multifactorial </a:t>
            </a:r>
            <a:endParaRPr lang="en-GB" dirty="0"/>
          </a:p>
        </p:txBody>
      </p:sp>
      <p:sp>
        <p:nvSpPr>
          <p:cNvPr id="7" name="TextBox 6"/>
          <p:cNvSpPr txBox="1"/>
          <p:nvPr/>
        </p:nvSpPr>
        <p:spPr>
          <a:xfrm>
            <a:off x="3347864" y="1820623"/>
            <a:ext cx="1728192" cy="369332"/>
          </a:xfrm>
          <a:prstGeom prst="rect">
            <a:avLst/>
          </a:prstGeom>
          <a:noFill/>
        </p:spPr>
        <p:txBody>
          <a:bodyPr wrap="square" rtlCol="0">
            <a:spAutoFit/>
          </a:bodyPr>
          <a:lstStyle/>
          <a:p>
            <a:pPr algn="ctr"/>
            <a:r>
              <a:rPr lang="en-GB" dirty="0" smtClean="0"/>
              <a:t>Respiration</a:t>
            </a:r>
            <a:endParaRPr lang="en-GB" dirty="0"/>
          </a:p>
        </p:txBody>
      </p:sp>
      <p:sp>
        <p:nvSpPr>
          <p:cNvPr id="11" name="TextBox 10"/>
          <p:cNvSpPr txBox="1"/>
          <p:nvPr/>
        </p:nvSpPr>
        <p:spPr>
          <a:xfrm>
            <a:off x="5580112" y="3064314"/>
            <a:ext cx="1584176" cy="369332"/>
          </a:xfrm>
          <a:prstGeom prst="rect">
            <a:avLst/>
          </a:prstGeom>
          <a:noFill/>
        </p:spPr>
        <p:txBody>
          <a:bodyPr wrap="square" rtlCol="0">
            <a:spAutoFit/>
          </a:bodyPr>
          <a:lstStyle/>
          <a:p>
            <a:pPr algn="ctr"/>
            <a:r>
              <a:rPr lang="en-GB" dirty="0"/>
              <a:t>Muscle activity</a:t>
            </a:r>
          </a:p>
        </p:txBody>
      </p:sp>
      <p:pic>
        <p:nvPicPr>
          <p:cNvPr id="14" name="Content Placeholder 13"/>
          <p:cNvPicPr>
            <a:picLocks noGrp="1"/>
          </p:cNvPicPr>
          <p:nvPr>
            <p:ph sz="quarter" idx="11"/>
          </p:nvPr>
        </p:nvPicPr>
        <p:blipFill rotWithShape="1">
          <a:blip r:embed="rId3"/>
          <a:srcRect l="62831" t="18085" r="17388" b="50266"/>
          <a:stretch/>
        </p:blipFill>
        <p:spPr bwMode="auto">
          <a:xfrm>
            <a:off x="3059832" y="2852936"/>
            <a:ext cx="2244760" cy="2088232"/>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6084168" y="4365104"/>
            <a:ext cx="1771639" cy="369332"/>
          </a:xfrm>
          <a:prstGeom prst="rect">
            <a:avLst/>
          </a:prstGeom>
          <a:noFill/>
        </p:spPr>
        <p:txBody>
          <a:bodyPr wrap="none" rtlCol="0">
            <a:spAutoFit/>
          </a:bodyPr>
          <a:lstStyle/>
          <a:p>
            <a:r>
              <a:rPr lang="en-GB" dirty="0" smtClean="0"/>
              <a:t>The cardiac cycle</a:t>
            </a:r>
            <a:endParaRPr lang="en-GB" dirty="0"/>
          </a:p>
        </p:txBody>
      </p:sp>
      <p:sp>
        <p:nvSpPr>
          <p:cNvPr id="17" name="TextBox 16"/>
          <p:cNvSpPr txBox="1"/>
          <p:nvPr/>
        </p:nvSpPr>
        <p:spPr>
          <a:xfrm>
            <a:off x="827584" y="3903439"/>
            <a:ext cx="1656184" cy="646331"/>
          </a:xfrm>
          <a:prstGeom prst="rect">
            <a:avLst/>
          </a:prstGeom>
          <a:noFill/>
        </p:spPr>
        <p:txBody>
          <a:bodyPr wrap="square" rtlCol="0">
            <a:spAutoFit/>
          </a:bodyPr>
          <a:lstStyle/>
          <a:p>
            <a:r>
              <a:rPr lang="en-GB" dirty="0" smtClean="0"/>
              <a:t>Changes in Posture</a:t>
            </a:r>
            <a:endParaRPr lang="en-GB" dirty="0"/>
          </a:p>
        </p:txBody>
      </p:sp>
      <p:sp>
        <p:nvSpPr>
          <p:cNvPr id="18" name="TextBox 17"/>
          <p:cNvSpPr txBox="1"/>
          <p:nvPr/>
        </p:nvSpPr>
        <p:spPr>
          <a:xfrm>
            <a:off x="539552" y="2420888"/>
            <a:ext cx="2016224" cy="646331"/>
          </a:xfrm>
          <a:prstGeom prst="rect">
            <a:avLst/>
          </a:prstGeom>
          <a:noFill/>
        </p:spPr>
        <p:txBody>
          <a:bodyPr wrap="square" rtlCol="0">
            <a:spAutoFit/>
          </a:bodyPr>
          <a:lstStyle/>
          <a:p>
            <a:r>
              <a:rPr lang="en-GB" dirty="0" smtClean="0"/>
              <a:t>Sympathetic vasoconstriction </a:t>
            </a:r>
            <a:endParaRPr lang="en-GB" dirty="0"/>
          </a:p>
        </p:txBody>
      </p:sp>
      <p:sp>
        <p:nvSpPr>
          <p:cNvPr id="19" name="TextBox 18"/>
          <p:cNvSpPr txBox="1"/>
          <p:nvPr/>
        </p:nvSpPr>
        <p:spPr>
          <a:xfrm>
            <a:off x="3491880" y="5557882"/>
            <a:ext cx="2304256" cy="369332"/>
          </a:xfrm>
          <a:prstGeom prst="rect">
            <a:avLst/>
          </a:prstGeom>
          <a:noFill/>
        </p:spPr>
        <p:txBody>
          <a:bodyPr wrap="square" rtlCol="0">
            <a:spAutoFit/>
          </a:bodyPr>
          <a:lstStyle/>
          <a:p>
            <a:r>
              <a:rPr lang="en-GB" dirty="0" smtClean="0"/>
              <a:t>Venous Valves</a:t>
            </a:r>
            <a:endParaRPr lang="en-GB" dirty="0"/>
          </a:p>
        </p:txBody>
      </p:sp>
    </p:spTree>
    <p:extLst>
      <p:ext uri="{BB962C8B-B14F-4D97-AF65-F5344CB8AC3E}">
        <p14:creationId xmlns:p14="http://schemas.microsoft.com/office/powerpoint/2010/main" val="420796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Changes in posture </a:t>
            </a:r>
            <a:endParaRPr lang="en-GB" dirty="0"/>
          </a:p>
        </p:txBody>
      </p:sp>
      <p:pic>
        <p:nvPicPr>
          <p:cNvPr id="10" name="Content Placeholder 9"/>
          <p:cNvPicPr>
            <a:picLocks noGrp="1"/>
          </p:cNvPicPr>
          <p:nvPr>
            <p:ph sz="quarter" idx="11"/>
          </p:nvPr>
        </p:nvPicPr>
        <p:blipFill rotWithShape="1">
          <a:blip r:embed="rId3"/>
          <a:srcRect l="60837" t="23138" r="5086" b="55585"/>
          <a:stretch/>
        </p:blipFill>
        <p:spPr bwMode="auto">
          <a:xfrm>
            <a:off x="611560" y="1554450"/>
            <a:ext cx="3127129" cy="1247965"/>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107504" y="2924944"/>
            <a:ext cx="4353692" cy="1477328"/>
          </a:xfrm>
          <a:prstGeom prst="rect">
            <a:avLst/>
          </a:prstGeom>
          <a:noFill/>
        </p:spPr>
        <p:txBody>
          <a:bodyPr wrap="none" rtlCol="0">
            <a:spAutoFit/>
          </a:bodyPr>
          <a:lstStyle/>
          <a:p>
            <a:pPr marL="285750" indent="-285750">
              <a:buFont typeface="Arial" panose="020B0604020202020204" pitchFamily="34" charset="0"/>
              <a:buChar char="•"/>
            </a:pPr>
            <a:r>
              <a:rPr lang="en-GB" dirty="0" smtClean="0"/>
              <a:t>Evenly distributed flow</a:t>
            </a:r>
          </a:p>
          <a:p>
            <a:endParaRPr lang="en-GB" dirty="0" smtClean="0"/>
          </a:p>
          <a:p>
            <a:pPr marL="285750" indent="-285750">
              <a:buFont typeface="Arial" panose="020B0604020202020204" pitchFamily="34" charset="0"/>
              <a:buChar char="•"/>
            </a:pPr>
            <a:r>
              <a:rPr lang="en-GB" dirty="0" smtClean="0"/>
              <a:t>20mmHg pressure gradient</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Gradient adequate for return blood to RA</a:t>
            </a:r>
            <a:endParaRPr lang="en-GB" dirty="0"/>
          </a:p>
        </p:txBody>
      </p:sp>
      <p:pic>
        <p:nvPicPr>
          <p:cNvPr id="12" name="Picture 11"/>
          <p:cNvPicPr/>
          <p:nvPr/>
        </p:nvPicPr>
        <p:blipFill rotWithShape="1">
          <a:blip r:embed="rId4"/>
          <a:srcRect l="82281" t="19110" r="4421" b="40839"/>
          <a:stretch/>
        </p:blipFill>
        <p:spPr bwMode="auto">
          <a:xfrm>
            <a:off x="5364088" y="1841403"/>
            <a:ext cx="1224136" cy="2006871"/>
          </a:xfrm>
          <a:prstGeom prst="rect">
            <a:avLst/>
          </a:prstGeom>
          <a:ln>
            <a:noFill/>
          </a:ln>
          <a:extLst>
            <a:ext uri="{53640926-AAD7-44D8-BBD7-CCE9431645EC}">
              <a14:shadowObscured xmlns:a14="http://schemas.microsoft.com/office/drawing/2010/main"/>
            </a:ext>
          </a:extLst>
        </p:spPr>
      </p:pic>
      <p:sp>
        <p:nvSpPr>
          <p:cNvPr id="13" name="Down Arrow 12"/>
          <p:cNvSpPr/>
          <p:nvPr/>
        </p:nvSpPr>
        <p:spPr>
          <a:xfrm>
            <a:off x="6876256" y="2348880"/>
            <a:ext cx="360040" cy="1440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765091" y="1554450"/>
            <a:ext cx="1685526" cy="307777"/>
          </a:xfrm>
          <a:prstGeom prst="rect">
            <a:avLst/>
          </a:prstGeom>
          <a:noFill/>
        </p:spPr>
        <p:txBody>
          <a:bodyPr wrap="none" rtlCol="0">
            <a:spAutoFit/>
          </a:bodyPr>
          <a:lstStyle/>
          <a:p>
            <a:r>
              <a:rPr lang="en-GB" sz="1400" dirty="0" smtClean="0"/>
              <a:t>Hydrostatic pressure</a:t>
            </a:r>
            <a:endParaRPr lang="en-GB" sz="1400" dirty="0"/>
          </a:p>
        </p:txBody>
      </p:sp>
      <p:sp>
        <p:nvSpPr>
          <p:cNvPr id="15" name="TextBox 14"/>
          <p:cNvSpPr txBox="1"/>
          <p:nvPr/>
        </p:nvSpPr>
        <p:spPr>
          <a:xfrm>
            <a:off x="7607854" y="3263499"/>
            <a:ext cx="371558" cy="584775"/>
          </a:xfrm>
          <a:prstGeom prst="rect">
            <a:avLst/>
          </a:prstGeom>
          <a:noFill/>
        </p:spPr>
        <p:txBody>
          <a:bodyPr wrap="square" rtlCol="0">
            <a:spAutoFit/>
          </a:bodyPr>
          <a:lstStyle/>
          <a:p>
            <a:r>
              <a:rPr lang="en-GB" sz="3200" dirty="0" smtClean="0"/>
              <a:t>+</a:t>
            </a:r>
            <a:endParaRPr lang="en-GB" sz="3200" dirty="0"/>
          </a:p>
        </p:txBody>
      </p:sp>
      <p:sp>
        <p:nvSpPr>
          <p:cNvPr id="16" name="TextBox 15"/>
          <p:cNvSpPr txBox="1"/>
          <p:nvPr/>
        </p:nvSpPr>
        <p:spPr>
          <a:xfrm>
            <a:off x="5513011" y="4231607"/>
            <a:ext cx="3086529" cy="923330"/>
          </a:xfrm>
          <a:prstGeom prst="rect">
            <a:avLst/>
          </a:prstGeom>
          <a:noFill/>
        </p:spPr>
        <p:txBody>
          <a:bodyPr wrap="square" rtlCol="0">
            <a:spAutoFit/>
          </a:bodyPr>
          <a:lstStyle/>
          <a:p>
            <a:r>
              <a:rPr lang="en-GB" b="1" i="1" dirty="0" smtClean="0">
                <a:solidFill>
                  <a:srgbClr val="FF0000"/>
                </a:solidFill>
              </a:rPr>
              <a:t>How does the system counteract increasing hydrostatic pressures ? </a:t>
            </a:r>
            <a:endParaRPr lang="en-GB" b="1" i="1" dirty="0">
              <a:solidFill>
                <a:srgbClr val="FF0000"/>
              </a:solidFill>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853434"/>
            <a:ext cx="22288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59832" y="5381595"/>
            <a:ext cx="2160240" cy="738664"/>
          </a:xfrm>
          <a:prstGeom prst="rect">
            <a:avLst/>
          </a:prstGeom>
          <a:noFill/>
        </p:spPr>
        <p:txBody>
          <a:bodyPr wrap="square" rtlCol="0">
            <a:spAutoFit/>
          </a:bodyPr>
          <a:lstStyle/>
          <a:p>
            <a:r>
              <a:rPr lang="en-GB" sz="1400" b="1" dirty="0" smtClean="0"/>
              <a:t>Transmural pressure = pressure inside – pressure outside </a:t>
            </a:r>
            <a:endParaRPr lang="en-GB" sz="1400" b="1" dirty="0"/>
          </a:p>
        </p:txBody>
      </p:sp>
    </p:spTree>
    <p:extLst>
      <p:ext uri="{BB962C8B-B14F-4D97-AF65-F5344CB8AC3E}">
        <p14:creationId xmlns:p14="http://schemas.microsoft.com/office/powerpoint/2010/main" val="796385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Muscle activity &amp; Venous valves</a:t>
            </a:r>
            <a:endParaRPr lang="en-GB" dirty="0"/>
          </a:p>
        </p:txBody>
      </p:sp>
      <p:pic>
        <p:nvPicPr>
          <p:cNvPr id="4"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2232248" cy="174087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340768"/>
            <a:ext cx="1872208" cy="20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rotWithShape="1">
          <a:blip r:embed="rId5"/>
          <a:srcRect l="81171" t="42374" r="4920" b="36436"/>
          <a:stretch/>
        </p:blipFill>
        <p:spPr bwMode="auto">
          <a:xfrm>
            <a:off x="2987824" y="2780928"/>
            <a:ext cx="2808312" cy="2016224"/>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251520" y="4077072"/>
            <a:ext cx="2232248"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Facilitate venous flow under more pressurised conditions</a:t>
            </a:r>
            <a:endParaRPr lang="en-GB" dirty="0"/>
          </a:p>
        </p:txBody>
      </p:sp>
      <p:sp>
        <p:nvSpPr>
          <p:cNvPr id="9" name="TextBox 8"/>
          <p:cNvSpPr txBox="1"/>
          <p:nvPr/>
        </p:nvSpPr>
        <p:spPr>
          <a:xfrm>
            <a:off x="6372200" y="3933056"/>
            <a:ext cx="2232248" cy="1200329"/>
          </a:xfrm>
          <a:prstGeom prst="rect">
            <a:avLst/>
          </a:prstGeom>
          <a:noFill/>
        </p:spPr>
        <p:txBody>
          <a:bodyPr wrap="square" rtlCol="0">
            <a:spAutoFit/>
          </a:bodyPr>
          <a:lstStyle/>
          <a:p>
            <a:pPr algn="ctr"/>
            <a:r>
              <a:rPr lang="en-GB" sz="3600" dirty="0" smtClean="0">
                <a:solidFill>
                  <a:srgbClr val="FF0000"/>
                </a:solidFill>
              </a:rPr>
              <a:t>“Heart of the legs”</a:t>
            </a:r>
            <a:endParaRPr lang="en-GB" sz="3600" dirty="0">
              <a:solidFill>
                <a:srgbClr val="FF0000"/>
              </a:solidFill>
            </a:endParaRPr>
          </a:p>
        </p:txBody>
      </p:sp>
    </p:spTree>
    <p:extLst>
      <p:ext uri="{BB962C8B-B14F-4D97-AF65-F5344CB8AC3E}">
        <p14:creationId xmlns:p14="http://schemas.microsoft.com/office/powerpoint/2010/main" val="6326146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4824</TotalTime>
  <Words>6971</Words>
  <Application>Microsoft Office PowerPoint</Application>
  <PresentationFormat>On-screen Show (4:3)</PresentationFormat>
  <Paragraphs>975</Paragraphs>
  <Slides>64</Slides>
  <Notes>52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صورة نقطية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Owen (Vascular Testing)</dc:creator>
  <cp:lastModifiedBy>Louise Fearnside</cp:lastModifiedBy>
  <cp:revision>271</cp:revision>
  <dcterms:created xsi:type="dcterms:W3CDTF">2021-02-11T09:16:15Z</dcterms:created>
  <dcterms:modified xsi:type="dcterms:W3CDTF">2021-04-13T08:23:29Z</dcterms:modified>
</cp:coreProperties>
</file>