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4" r:id="rId2"/>
    <p:sldId id="296" r:id="rId3"/>
    <p:sldId id="297" r:id="rId4"/>
    <p:sldId id="298" r:id="rId5"/>
    <p:sldId id="308" r:id="rId6"/>
    <p:sldId id="301" r:id="rId7"/>
    <p:sldId id="303" r:id="rId8"/>
    <p:sldId id="309" r:id="rId9"/>
    <p:sldId id="305" r:id="rId10"/>
    <p:sldId id="306" r:id="rId11"/>
    <p:sldId id="310" r:id="rId12"/>
    <p:sldId id="311" r:id="rId13"/>
    <p:sldId id="312" r:id="rId14"/>
    <p:sldId id="313" r:id="rId15"/>
    <p:sldId id="256" r:id="rId16"/>
    <p:sldId id="282" r:id="rId17"/>
    <p:sldId id="257" r:id="rId18"/>
    <p:sldId id="285" r:id="rId19"/>
    <p:sldId id="286" r:id="rId20"/>
    <p:sldId id="261" r:id="rId21"/>
    <p:sldId id="284" r:id="rId22"/>
    <p:sldId id="287" r:id="rId23"/>
    <p:sldId id="264" r:id="rId24"/>
    <p:sldId id="273" r:id="rId25"/>
    <p:sldId id="288" r:id="rId26"/>
    <p:sldId id="289" r:id="rId27"/>
    <p:sldId id="290" r:id="rId28"/>
    <p:sldId id="293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1" autoAdjust="0"/>
    <p:restoredTop sz="88605" autoAdjust="0"/>
  </p:normalViewPr>
  <p:slideViewPr>
    <p:cSldViewPr>
      <p:cViewPr varScale="1">
        <p:scale>
          <a:sx n="102" d="100"/>
          <a:sy n="102" d="100"/>
        </p:scale>
        <p:origin x="22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AC3C7-402E-4858-997B-C58A40827A1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01A4F-730D-488F-8E15-BCF3F6020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4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099FE-76AC-45CD-A581-57F485D2A2D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8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099FE-76AC-45CD-A581-57F485D2A2D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5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30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2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31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3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6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1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7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1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7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C5FA39-2AA0-4ABB-A307-5A1C24A87B0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C95411-D753-483B-B13B-F099FBF71F6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8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16632"/>
            <a:ext cx="2358325" cy="6133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5904656" cy="1450757"/>
          </a:xfrm>
        </p:spPr>
        <p:txBody>
          <a:bodyPr/>
          <a:lstStyle/>
          <a:p>
            <a:pPr algn="ctr"/>
            <a:r>
              <a:rPr lang="en-GB" dirty="0" smtClean="0"/>
              <a:t>Vascular Ultrasound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422108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Isabel Softley </a:t>
            </a:r>
          </a:p>
          <a:p>
            <a:pPr algn="r"/>
            <a:r>
              <a:rPr lang="en-GB" dirty="0" smtClean="0"/>
              <a:t>and </a:t>
            </a:r>
          </a:p>
          <a:p>
            <a:pPr algn="r"/>
            <a:r>
              <a:rPr lang="en-GB" dirty="0" smtClean="0"/>
              <a:t>Joseph Law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26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89118" y="1151732"/>
            <a:ext cx="7499985" cy="54649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Ultrasound assessment of 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Spectral Doppler 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/>
              <a:t>D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irection of blood flow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Blood velocity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Haemodynamics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/waveforms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err="1" smtClean="0"/>
              <a:t>T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riphasic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biphasic, monophasic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Quantify narrowing by velocity ratio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/>
              <a:t>D</a:t>
            </a:r>
            <a:r>
              <a:rPr lang="en-GB" dirty="0" smtClean="0"/>
              <a:t>oubling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&gt;50% stenosis</a:t>
            </a:r>
          </a:p>
          <a:p>
            <a:pPr lvl="2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smtClean="0"/>
              <a:t>Quadrupling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&gt;75% stenosis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/>
              <a:t>C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onfirming occlusive disease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/>
              <a:t>U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nusual pathology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41" y="2687241"/>
            <a:ext cx="2557463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0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/>
          </p:cNvSpPr>
          <p:nvPr>
            <p:ph idx="1"/>
          </p:nvPr>
        </p:nvSpPr>
        <p:spPr>
          <a:xfrm>
            <a:off x="887468" y="1916832"/>
            <a:ext cx="5472608" cy="32494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Normal waveform in arteries in the Upper and lower limb.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Indicative </a:t>
            </a:r>
            <a:r>
              <a:rPr lang="en-GB" dirty="0">
                <a:solidFill>
                  <a:schemeClr val="tx1"/>
                </a:solidFill>
              </a:rPr>
              <a:t>of vascular bed being supplied and the status of the vessel (disease, compliance etc.)</a:t>
            </a:r>
          </a:p>
          <a:p>
            <a:r>
              <a:rPr lang="en-GB" dirty="0">
                <a:solidFill>
                  <a:schemeClr val="tx1"/>
                </a:solidFill>
              </a:rPr>
              <a:t>The upstroke/systolic rise time can indicate proximal disease</a:t>
            </a:r>
          </a:p>
          <a:p>
            <a:r>
              <a:rPr lang="en-GB" dirty="0">
                <a:solidFill>
                  <a:schemeClr val="tx1"/>
                </a:solidFill>
              </a:rPr>
              <a:t>The downstroke can indicate distal disease</a:t>
            </a:r>
          </a:p>
        </p:txBody>
      </p:sp>
      <p:sp>
        <p:nvSpPr>
          <p:cNvPr id="17410" name="Rectangle 7"/>
          <p:cNvSpPr>
            <a:spLocks noGrp="1"/>
          </p:cNvSpPr>
          <p:nvPr>
            <p:ph type="title"/>
          </p:nvPr>
        </p:nvSpPr>
        <p:spPr>
          <a:xfrm>
            <a:off x="81724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err="1" smtClean="0"/>
              <a:t>Triphasic</a:t>
            </a:r>
            <a:r>
              <a:rPr lang="en-GB" dirty="0" smtClean="0"/>
              <a:t> (multiphasic) </a:t>
            </a:r>
            <a:r>
              <a:rPr lang="en-GB" dirty="0"/>
              <a:t>waveform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032" y="3645024"/>
            <a:ext cx="3500326" cy="26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84168" y="4869160"/>
            <a:ext cx="14401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28184" y="5373216"/>
            <a:ext cx="619136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32040" y="4437112"/>
            <a:ext cx="158417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" idx="0"/>
          </p:cNvCxnSpPr>
          <p:nvPr/>
        </p:nvCxnSpPr>
        <p:spPr>
          <a:xfrm>
            <a:off x="5465032" y="3645024"/>
            <a:ext cx="691144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/>
          </p:cNvSpPr>
          <p:nvPr>
            <p:ph type="title"/>
          </p:nvPr>
        </p:nvSpPr>
        <p:spPr>
          <a:xfrm>
            <a:off x="899592" y="692696"/>
            <a:ext cx="3826768" cy="1143000"/>
          </a:xfrm>
        </p:spPr>
        <p:txBody>
          <a:bodyPr/>
          <a:lstStyle/>
          <a:p>
            <a:r>
              <a:rPr lang="en-GB" dirty="0"/>
              <a:t>Biphasic Flow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60848"/>
            <a:ext cx="8042026" cy="28357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Usually a variant of a normal waveform</a:t>
            </a:r>
          </a:p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Loss of third phase usually due to reduced compliance of vessels</a:t>
            </a:r>
          </a:p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Calcified arteries, but no significant stenotic disease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4" t="52945" r="12589" b="12884"/>
          <a:stretch/>
        </p:blipFill>
        <p:spPr bwMode="auto">
          <a:xfrm>
            <a:off x="4932040" y="3573016"/>
            <a:ext cx="4087227" cy="24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076056" y="4005064"/>
            <a:ext cx="720080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652121" y="4957724"/>
            <a:ext cx="360040" cy="3709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/>
          </p:cNvSpPr>
          <p:nvPr>
            <p:ph type="title"/>
          </p:nvPr>
        </p:nvSpPr>
        <p:spPr>
          <a:xfrm>
            <a:off x="899592" y="548680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Monophasic flow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73689" y="1844824"/>
            <a:ext cx="6357143" cy="331236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</a:rPr>
              <a:t>Indicative of </a:t>
            </a:r>
            <a:r>
              <a:rPr lang="en-GB" dirty="0" smtClean="0">
                <a:solidFill>
                  <a:schemeClr val="tx1"/>
                </a:solidFill>
              </a:rPr>
              <a:t>disease</a:t>
            </a:r>
            <a:endParaRPr lang="en-GB" dirty="0">
              <a:solidFill>
                <a:schemeClr val="tx1"/>
              </a:solidFill>
            </a:endParaRPr>
          </a:p>
          <a:p>
            <a:pPr eaLnBrk="1" hangingPunct="1"/>
            <a:r>
              <a:rPr lang="en-GB" dirty="0">
                <a:solidFill>
                  <a:schemeClr val="tx1"/>
                </a:solidFill>
              </a:rPr>
              <a:t>Delayed systolic rise </a:t>
            </a:r>
            <a:r>
              <a:rPr lang="en-GB" dirty="0" smtClean="0">
                <a:solidFill>
                  <a:schemeClr val="tx1"/>
                </a:solidFill>
              </a:rPr>
              <a:t>time</a:t>
            </a:r>
            <a:endParaRPr lang="en-GB" dirty="0">
              <a:solidFill>
                <a:schemeClr val="tx1"/>
              </a:solidFill>
            </a:endParaRPr>
          </a:p>
          <a:p>
            <a:pPr eaLnBrk="1" hangingPunct="1"/>
            <a:r>
              <a:rPr lang="en-GB" dirty="0">
                <a:solidFill>
                  <a:schemeClr val="tx1"/>
                </a:solidFill>
              </a:rPr>
              <a:t>Loss of energy through </a:t>
            </a:r>
            <a:r>
              <a:rPr lang="en-GB" dirty="0" smtClean="0">
                <a:solidFill>
                  <a:schemeClr val="tx1"/>
                </a:solidFill>
              </a:rPr>
              <a:t>stenosis/collaterals</a:t>
            </a:r>
          </a:p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Vasodilatation </a:t>
            </a:r>
            <a:r>
              <a:rPr lang="en-GB" dirty="0">
                <a:solidFill>
                  <a:schemeClr val="tx1"/>
                </a:solidFill>
              </a:rPr>
              <a:t>of arterioles due to restricted blood </a:t>
            </a:r>
            <a:r>
              <a:rPr lang="en-GB" dirty="0" smtClean="0">
                <a:solidFill>
                  <a:schemeClr val="tx1"/>
                </a:solidFill>
              </a:rPr>
              <a:t>supply</a:t>
            </a:r>
            <a:endParaRPr lang="en-GB" dirty="0">
              <a:solidFill>
                <a:schemeClr val="tx1"/>
              </a:solidFill>
            </a:endParaRPr>
          </a:p>
          <a:p>
            <a:pPr eaLnBrk="1" hangingPunct="1"/>
            <a:r>
              <a:rPr lang="en-GB" i="1" dirty="0" smtClean="0">
                <a:solidFill>
                  <a:schemeClr val="tx1"/>
                </a:solidFill>
              </a:rPr>
              <a:t>N.B. Can </a:t>
            </a:r>
            <a:r>
              <a:rPr lang="en-GB" i="1" dirty="0">
                <a:solidFill>
                  <a:schemeClr val="tx1"/>
                </a:solidFill>
              </a:rPr>
              <a:t>be a normal waveform </a:t>
            </a:r>
            <a:r>
              <a:rPr lang="en-GB" i="1" dirty="0" smtClean="0">
                <a:solidFill>
                  <a:schemeClr val="tx1"/>
                </a:solidFill>
              </a:rPr>
              <a:t>e.g. AVF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4" name="Picture 4" descr="Brachial Monoph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22140"/>
            <a:ext cx="3456384" cy="2735744"/>
          </a:xfrm>
          <a:prstGeom prst="rect">
            <a:avLst/>
          </a:prstGeom>
          <a:solidFill>
            <a:srgbClr val="425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30270" r="89045" b="40167"/>
          <a:stretch/>
        </p:blipFill>
        <p:spPr bwMode="auto">
          <a:xfrm>
            <a:off x="2852057" y="1916832"/>
            <a:ext cx="44757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Reporting examples: SFA stenosis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31840" y="4149080"/>
            <a:ext cx="3888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36096" y="2924944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31840" y="3284984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 t="30270" r="81673" b="8757"/>
          <a:stretch/>
        </p:blipFill>
        <p:spPr bwMode="auto">
          <a:xfrm>
            <a:off x="7192401" y="1556792"/>
            <a:ext cx="197924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477585" y="3431181"/>
            <a:ext cx="432048" cy="451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31840" y="5517232"/>
            <a:ext cx="3888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0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ABPIs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to and interpretation of the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0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ABPIs and why are they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Non-invasive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Excellent PAD screening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Provides physiological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Can help exclude PAD, or direct the patient to more extensive assessments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3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up</a:t>
            </a:r>
            <a:endParaRPr lang="en-GB" dirty="0"/>
          </a:p>
        </p:txBody>
      </p:sp>
      <p:pic>
        <p:nvPicPr>
          <p:cNvPr id="5" name="Picture 2" descr="Image result for hand held doppl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10360" r="16486" b="4015"/>
          <a:stretch/>
        </p:blipFill>
        <p:spPr bwMode="auto">
          <a:xfrm>
            <a:off x="107504" y="1916832"/>
            <a:ext cx="1836357" cy="23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090" y="476293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Hand Held Doppler</a:t>
            </a:r>
            <a:endParaRPr lang="en-GB" dirty="0"/>
          </a:p>
        </p:txBody>
      </p:sp>
      <p:pic>
        <p:nvPicPr>
          <p:cNvPr id="1028" name="Picture 4" descr="Image result for couch examin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23658" r="3889" b="15586"/>
          <a:stretch/>
        </p:blipFill>
        <p:spPr bwMode="auto">
          <a:xfrm>
            <a:off x="2555776" y="2420888"/>
            <a:ext cx="2736304" cy="18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phygmomano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6736"/>
            <a:ext cx="2037656" cy="20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ltrasound g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t="6755" r="23444" b="6895"/>
          <a:stretch/>
        </p:blipFill>
        <p:spPr bwMode="auto">
          <a:xfrm>
            <a:off x="8244408" y="2324060"/>
            <a:ext cx="648072" cy="20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476293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Couch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10267" y="4729674"/>
            <a:ext cx="215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Sphygmomanometer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4408" y="4762933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0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Importance of supine patient positioning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049117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876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balanced sca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1"/>
          <a:stretch/>
        </p:blipFill>
        <p:spPr bwMode="auto">
          <a:xfrm>
            <a:off x="5434211" y="4293096"/>
            <a:ext cx="2000250" cy="16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43608" y="5661248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26443" y="5764614"/>
            <a:ext cx="41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++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- finding the pulse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619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2179"/>
            <a:ext cx="3095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is ultrasound?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769144" y="2348880"/>
            <a:ext cx="5029200" cy="35283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/>
              <a:t>Developed from SONAR used </a:t>
            </a:r>
            <a:r>
              <a:rPr lang="en-GB" altLang="en-US" sz="1600" dirty="0" smtClean="0"/>
              <a:t>to </a:t>
            </a:r>
            <a:r>
              <a:rPr lang="en-GB" altLang="en-US" sz="1600" dirty="0"/>
              <a:t>detect submarines </a:t>
            </a:r>
            <a:endParaRPr lang="en-GB" alt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Transmission </a:t>
            </a:r>
            <a:r>
              <a:rPr lang="en-GB" altLang="en-US" sz="1600" dirty="0"/>
              <a:t>of high frequency acoustic energy (</a:t>
            </a:r>
            <a:r>
              <a:rPr lang="en-GB" altLang="en-US" sz="1600" dirty="0" smtClean="0"/>
              <a:t>2-18MHz)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audible for humans is 20KHz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Sound waves reflect between boundaries of differing densities (</a:t>
            </a:r>
            <a:r>
              <a:rPr lang="en-GB" altLang="en-US" sz="1600" dirty="0" err="1" smtClean="0"/>
              <a:t>ie</a:t>
            </a:r>
            <a:r>
              <a:rPr lang="en-GB" altLang="en-US" sz="1600" dirty="0" smtClean="0"/>
              <a:t>. Organs, fluid, bone, gas) and returns to the transducer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200" dirty="0" smtClean="0"/>
              <a:t>Blood </a:t>
            </a:r>
            <a:r>
              <a:rPr lang="en-GB" altLang="en-US" sz="1200" dirty="0"/>
              <a:t>vessels = black, echo in vessel = </a:t>
            </a:r>
            <a:r>
              <a:rPr lang="en-GB" altLang="en-US" sz="1200" dirty="0" smtClean="0"/>
              <a:t>thrombus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The </a:t>
            </a:r>
            <a:r>
              <a:rPr lang="en-GB" altLang="en-US" sz="1600" dirty="0"/>
              <a:t>strength of returning signal is plotted with varying brightness; time taken to return is plotted as depth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200" dirty="0" smtClean="0"/>
              <a:t>produces </a:t>
            </a:r>
            <a:r>
              <a:rPr lang="en-GB" altLang="en-US" sz="1200" dirty="0"/>
              <a:t>a grey scale or Brightness mode (B-mode) image. </a:t>
            </a:r>
          </a:p>
        </p:txBody>
      </p:sp>
      <p:pic>
        <p:nvPicPr>
          <p:cNvPr id="1946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9415" y="3979069"/>
            <a:ext cx="2772642" cy="2186235"/>
          </a:xfrm>
        </p:spPr>
      </p:pic>
      <p:pic>
        <p:nvPicPr>
          <p:cNvPr id="1946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4443"/>
            <a:ext cx="2747888" cy="206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626" y="185315"/>
            <a:ext cx="7543800" cy="1450757"/>
          </a:xfrm>
        </p:spPr>
        <p:txBody>
          <a:bodyPr>
            <a:normAutofit/>
          </a:bodyPr>
          <a:lstStyle/>
          <a:p>
            <a:r>
              <a:rPr lang="en-GB" dirty="0" smtClean="0"/>
              <a:t>Tips – Doppler angle</a:t>
            </a:r>
            <a:endParaRPr lang="en-GB" dirty="0"/>
          </a:p>
        </p:txBody>
      </p:sp>
      <p:pic>
        <p:nvPicPr>
          <p:cNvPr id="8" name="Picture 8" descr="Related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2806" r="3025"/>
          <a:stretch/>
        </p:blipFill>
        <p:spPr bwMode="auto">
          <a:xfrm>
            <a:off x="1331640" y="1768820"/>
            <a:ext cx="6453460" cy="43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doppler 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doppler ang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doppler an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70188"/>
          </a:xfrm>
        </p:spPr>
        <p:txBody>
          <a:bodyPr/>
          <a:lstStyle/>
          <a:p>
            <a:r>
              <a:rPr lang="en-GB" dirty="0" smtClean="0"/>
              <a:t>Calculation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4" y="1844824"/>
            <a:ext cx="3524250" cy="4486275"/>
          </a:xfrm>
        </p:spPr>
      </p:pic>
      <p:sp>
        <p:nvSpPr>
          <p:cNvPr id="5" name="TextBox 4"/>
          <p:cNvSpPr txBox="1"/>
          <p:nvPr/>
        </p:nvSpPr>
        <p:spPr>
          <a:xfrm>
            <a:off x="4283968" y="18448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4979"/>
            <a:ext cx="2607603" cy="12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843808" y="3184051"/>
            <a:ext cx="2160240" cy="24223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987824" y="3317726"/>
            <a:ext cx="2016224" cy="327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76056" y="299695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Ankle</a:t>
            </a:r>
          </a:p>
          <a:p>
            <a:pPr algn="ctr"/>
            <a:r>
              <a:rPr lang="en-GB" sz="2400" b="1" dirty="0" smtClean="0"/>
              <a:t>Brachial</a:t>
            </a:r>
            <a:endParaRPr lang="en-GB" sz="2400" b="1" dirty="0"/>
          </a:p>
        </p:txBody>
      </p:sp>
      <p:cxnSp>
        <p:nvCxnSpPr>
          <p:cNvPr id="8" name="Straight Connector 7"/>
          <p:cNvCxnSpPr>
            <a:stCxn id="3" idx="3"/>
            <a:endCxn id="3" idx="1"/>
          </p:cNvCxnSpPr>
          <p:nvPr/>
        </p:nvCxnSpPr>
        <p:spPr>
          <a:xfrm flipH="1">
            <a:off x="5076056" y="3412451"/>
            <a:ext cx="122413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72200" y="3317726"/>
            <a:ext cx="2880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72200" y="3461742"/>
            <a:ext cx="2880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4248" y="3184051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ABPI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107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</a:t>
            </a:r>
            <a:r>
              <a:rPr lang="en-GB" dirty="0" smtClean="0"/>
              <a:t>hy compare the brachial pressure with the ankle pressure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2024962" cy="40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scan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96" y="2306095"/>
            <a:ext cx="4119563" cy="319921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35696" y="2859076"/>
            <a:ext cx="3158000" cy="2408635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5600" dirty="0" smtClean="0">
                <a:latin typeface="+mj-lt"/>
                <a:cs typeface="Arial" pitchFamily="34" charset="0"/>
              </a:rPr>
              <a:t>As blood squeezes through a narrowing, or around an occlusion the blood travels faster through the smaller section</a:t>
            </a:r>
          </a:p>
          <a:p>
            <a:pPr>
              <a:defRPr/>
            </a:pPr>
            <a:endParaRPr lang="en-GB" sz="5600" dirty="0" smtClean="0">
              <a:latin typeface="+mj-lt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5600" dirty="0" smtClean="0">
                <a:latin typeface="+mj-lt"/>
                <a:cs typeface="Arial" pitchFamily="34" charset="0"/>
              </a:rPr>
              <a:t>Bloods pressure energy is converted to kinetic energy so the overall pressure energy reduces through a stenosis</a:t>
            </a:r>
          </a:p>
          <a:p>
            <a:pPr>
              <a:defRPr/>
            </a:pPr>
            <a:endParaRPr lang="en-GB" sz="5600" dirty="0" smtClean="0">
              <a:latin typeface="+mj-lt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5600" dirty="0" smtClean="0">
                <a:latin typeface="+mj-lt"/>
                <a:cs typeface="Arial" pitchFamily="34" charset="0"/>
              </a:rPr>
              <a:t>Distal to the stenosis, the pressure will be lower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GB" sz="3075" dirty="0" smtClean="0"/>
          </a:p>
          <a:p>
            <a:pPr>
              <a:buFont typeface="Wingdings 3" panose="05040102010807070707" pitchFamily="18" charset="2"/>
              <a:buNone/>
              <a:defRPr/>
            </a:pPr>
            <a:endParaRPr lang="en-GB" sz="1050" dirty="0" smtClean="0"/>
          </a:p>
          <a:p>
            <a:pPr>
              <a:buFont typeface="Wingdings 3" panose="05040102010807070707" pitchFamily="18" charset="2"/>
              <a:buNone/>
              <a:defRPr/>
            </a:pPr>
            <a:endParaRPr lang="en-GB" sz="1050" dirty="0" smtClean="0"/>
          </a:p>
          <a:p>
            <a:pPr>
              <a:buFont typeface="Wingdings 3" panose="05040102010807070707" pitchFamily="18" charset="2"/>
              <a:buNone/>
              <a:defRPr/>
            </a:pPr>
            <a:endParaRPr lang="en-GB" sz="1050" dirty="0" smtClean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GB" sz="1050" dirty="0" smtClean="0"/>
              <a:t>	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GB" sz="1050" dirty="0" smtClean="0"/>
              <a:t>	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GB" sz="1050" dirty="0" smtClean="0"/>
          </a:p>
          <a:p>
            <a:pPr>
              <a:buFont typeface="Wingdings 3" panose="05040102010807070707" pitchFamily="18" charset="2"/>
              <a:buNone/>
              <a:defRPr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553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conclusions (index)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015" y="1846263"/>
            <a:ext cx="6260419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0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Challenging situations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Incompressible arteries</a:t>
            </a:r>
          </a:p>
          <a:p>
            <a:r>
              <a:rPr lang="en-GB" dirty="0" smtClean="0"/>
              <a:t>Patient can’t tolerate cuff compression</a:t>
            </a:r>
          </a:p>
          <a:p>
            <a:r>
              <a:rPr lang="en-GB" dirty="0" smtClean="0"/>
              <a:t>Can detect a signal in one pedal pulse but not the second</a:t>
            </a:r>
          </a:p>
          <a:p>
            <a:r>
              <a:rPr lang="en-GB" dirty="0" smtClean="0"/>
              <a:t>Large swollen leg (venous insufficiency/lymphedema/heart failure </a:t>
            </a:r>
            <a:r>
              <a:rPr lang="en-GB" dirty="0" err="1" smtClean="0"/>
              <a:t>etc</a:t>
            </a:r>
            <a:r>
              <a:rPr lang="en-GB" dirty="0" smtClean="0"/>
              <a:t>).</a:t>
            </a:r>
          </a:p>
          <a:p>
            <a:r>
              <a:rPr lang="en-GB" dirty="0" smtClean="0"/>
              <a:t>Patient unable to lay supine</a:t>
            </a:r>
          </a:p>
          <a:p>
            <a:r>
              <a:rPr lang="en-GB" dirty="0" smtClean="0"/>
              <a:t>Irregular heart rate</a:t>
            </a:r>
          </a:p>
          <a:p>
            <a:r>
              <a:rPr lang="en-GB" dirty="0" smtClean="0"/>
              <a:t>Ulcers present in gaiter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1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Ulcer on right great toe</a:t>
            </a:r>
          </a:p>
          <a:p>
            <a:r>
              <a:rPr lang="en-GB" dirty="0" smtClean="0"/>
              <a:t>Right brachial pressure: 100 mmHg</a:t>
            </a:r>
          </a:p>
          <a:p>
            <a:r>
              <a:rPr lang="en-GB" dirty="0" smtClean="0"/>
              <a:t>Right PTA pressure: 50 mmHg</a:t>
            </a:r>
          </a:p>
          <a:p>
            <a:r>
              <a:rPr lang="en-GB" dirty="0" smtClean="0"/>
              <a:t>Index: 0.5</a:t>
            </a:r>
          </a:p>
          <a:p>
            <a:r>
              <a:rPr lang="en-GB" dirty="0" smtClean="0"/>
              <a:t>Monophasic waveforms</a:t>
            </a:r>
          </a:p>
          <a:p>
            <a:r>
              <a:rPr lang="en-GB" dirty="0" smtClean="0"/>
              <a:t>Conclusions?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3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Diabetic with right foot ulcer</a:t>
            </a:r>
          </a:p>
          <a:p>
            <a:r>
              <a:rPr lang="en-GB" dirty="0" smtClean="0"/>
              <a:t>Left brachial pressure: 120 mmHg</a:t>
            </a:r>
          </a:p>
          <a:p>
            <a:r>
              <a:rPr lang="en-GB" dirty="0" smtClean="0"/>
              <a:t>Right arteries incompressible: &gt;240 mmHg</a:t>
            </a:r>
          </a:p>
          <a:p>
            <a:r>
              <a:rPr lang="en-GB" dirty="0" smtClean="0"/>
              <a:t>Monophasic waveforms</a:t>
            </a:r>
          </a:p>
          <a:p>
            <a:r>
              <a:rPr lang="en-GB" dirty="0" smtClean="0"/>
              <a:t>Conclusions?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 with CKD stage 4</a:t>
            </a:r>
          </a:p>
          <a:p>
            <a:r>
              <a:rPr lang="en-GB" dirty="0" smtClean="0"/>
              <a:t>Been on dialysis for 4 years</a:t>
            </a:r>
          </a:p>
          <a:p>
            <a:r>
              <a:rPr lang="en-GB" dirty="0" smtClean="0"/>
              <a:t>Complaining of pain in their calf when they walk, goes away when they rest</a:t>
            </a:r>
          </a:p>
          <a:p>
            <a:r>
              <a:rPr lang="en-GB" dirty="0" smtClean="0"/>
              <a:t>Index 0.9</a:t>
            </a:r>
          </a:p>
          <a:p>
            <a:r>
              <a:rPr lang="en-GB" dirty="0" smtClean="0"/>
              <a:t>Monophasic waveforms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7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Toe pressures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Alternative test for people with arterial calcification (diabetics and CKD)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Less well evidenced compared to ABPIs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Likely normal &gt;100mmHg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Significant disease &lt;60mmHg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Critical limb ischaemia/non-healing tissue &lt;30mmHg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Taken from the first or second toe only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7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practice!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Doppler Ultrasound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2600921"/>
            <a:ext cx="4585097" cy="30015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altLang="en-US" sz="1400" dirty="0"/>
              <a:t>Doppler effect used to superimpose a colour map indicating blood flow on top of the anatomical B-mode </a:t>
            </a:r>
            <a:r>
              <a:rPr lang="en-GB" altLang="en-US" sz="1400" dirty="0" smtClean="0"/>
              <a:t>map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1400" dirty="0" smtClean="0"/>
              <a:t>Doppler </a:t>
            </a:r>
            <a:r>
              <a:rPr lang="en-GB" altLang="en-US" sz="1400" dirty="0"/>
              <a:t>shift frequencies determine </a:t>
            </a:r>
            <a:r>
              <a:rPr lang="en-GB" altLang="en-US" sz="1400" dirty="0" smtClean="0"/>
              <a:t>direction/</a:t>
            </a:r>
            <a:r>
              <a:rPr lang="en-GB" altLang="en-US" sz="1400" dirty="0" smtClean="0">
                <a:sym typeface="Wingdings" panose="05000000000000000000" pitchFamily="2" charset="2"/>
              </a:rPr>
              <a:t>colour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1200" dirty="0" smtClean="0">
                <a:sym typeface="Wingdings" panose="05000000000000000000" pitchFamily="2" charset="2"/>
              </a:rPr>
              <a:t>positive </a:t>
            </a:r>
            <a:r>
              <a:rPr lang="en-GB" altLang="en-US" sz="1200" dirty="0">
                <a:sym typeface="Wingdings" panose="05000000000000000000" pitchFamily="2" charset="2"/>
              </a:rPr>
              <a:t>shift = flow toward the transducer = often displayed as </a:t>
            </a:r>
            <a:r>
              <a:rPr lang="en-GB" altLang="en-US" sz="1200" dirty="0" smtClean="0">
                <a:sym typeface="Wingdings" panose="05000000000000000000" pitchFamily="2" charset="2"/>
              </a:rPr>
              <a:t>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1200" dirty="0" smtClean="0">
                <a:sym typeface="Wingdings" panose="05000000000000000000" pitchFamily="2" charset="2"/>
              </a:rPr>
              <a:t>negative </a:t>
            </a:r>
            <a:r>
              <a:rPr lang="en-GB" altLang="en-US" sz="1200" dirty="0">
                <a:sym typeface="Wingdings" panose="05000000000000000000" pitchFamily="2" charset="2"/>
              </a:rPr>
              <a:t>shift = flow away = often </a:t>
            </a:r>
            <a:r>
              <a:rPr lang="en-GB" altLang="en-US" sz="1200" dirty="0" smtClean="0">
                <a:sym typeface="Wingdings" panose="05000000000000000000" pitchFamily="2" charset="2"/>
              </a:rPr>
              <a:t>blue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sym typeface="Wingdings" panose="05000000000000000000" pitchFamily="2" charset="2"/>
              </a:rPr>
              <a:t>If </a:t>
            </a:r>
            <a:r>
              <a:rPr lang="en-GB" altLang="en-US" sz="1400" dirty="0">
                <a:sym typeface="Wingdings" panose="05000000000000000000" pitchFamily="2" charset="2"/>
              </a:rPr>
              <a:t>a mix of colours with a mosaic type appearance it may indicate turbulent flow or a region of high speed flow </a:t>
            </a:r>
            <a:r>
              <a:rPr lang="en-GB" altLang="en-US" sz="1400" dirty="0" smtClean="0">
                <a:sym typeface="Wingdings" panose="05000000000000000000" pitchFamily="2" charset="2"/>
              </a:rPr>
              <a:t>and therefore an </a:t>
            </a:r>
            <a:r>
              <a:rPr lang="en-GB" altLang="en-US" sz="1400" dirty="0">
                <a:sym typeface="Wingdings" panose="05000000000000000000" pitchFamily="2" charset="2"/>
              </a:rPr>
              <a:t>area to interrogate. </a:t>
            </a:r>
          </a:p>
        </p:txBody>
      </p:sp>
      <p:pic>
        <p:nvPicPr>
          <p:cNvPr id="2048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698" y="1801911"/>
            <a:ext cx="3065810" cy="2299793"/>
          </a:xfrm>
        </p:spPr>
      </p:pic>
      <p:pic>
        <p:nvPicPr>
          <p:cNvPr id="204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97" y="4229101"/>
            <a:ext cx="3065809" cy="19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7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Spectral Doppler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half" idx="1"/>
          </p:nvPr>
        </p:nvSpPr>
        <p:spPr>
          <a:xfrm>
            <a:off x="822960" y="1988840"/>
            <a:ext cx="4851598" cy="327372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Velocity </a:t>
            </a:r>
            <a:r>
              <a:rPr lang="en-GB" altLang="en-US" sz="1400" dirty="0"/>
              <a:t>of RBC plotted against time to provide ‘live’ graph / </a:t>
            </a:r>
            <a:r>
              <a:rPr lang="en-GB" altLang="en-US" sz="1400" dirty="0" smtClean="0"/>
              <a:t>trace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200" dirty="0" smtClean="0"/>
              <a:t>Velocity/speed of blood flow can be measured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200" dirty="0" smtClean="0"/>
              <a:t>uniformity of waveforms (AF)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200" dirty="0" smtClean="0"/>
              <a:t>shape of waveforms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Velocity </a:t>
            </a:r>
            <a:r>
              <a:rPr lang="en-GB" altLang="en-US" sz="1400" dirty="0"/>
              <a:t>is measured by the change in the frequency of the sound wave being sent out and then received back – information is inputted into the Doppler </a:t>
            </a:r>
            <a:r>
              <a:rPr lang="en-GB" altLang="en-US" sz="1400" dirty="0" smtClean="0"/>
              <a:t>equation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Doppler </a:t>
            </a:r>
            <a:r>
              <a:rPr lang="en-GB" altLang="en-US" sz="1400" dirty="0"/>
              <a:t>equation calculates velocity of blood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2150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3645024"/>
            <a:ext cx="3558714" cy="2668712"/>
          </a:xfrm>
        </p:spPr>
      </p:pic>
    </p:spTree>
    <p:extLst>
      <p:ext uri="{BB962C8B-B14F-4D97-AF65-F5344CB8AC3E}">
        <p14:creationId xmlns:p14="http://schemas.microsoft.com/office/powerpoint/2010/main" val="30287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Vascular Studies Unit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6247" y="1826749"/>
            <a:ext cx="2400513" cy="20885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VENOUS</a:t>
            </a:r>
            <a:endParaRPr lang="en-GB" alt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Venous insufficiency</a:t>
            </a: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Upper </a:t>
            </a:r>
            <a:r>
              <a:rPr lang="en-GB" altLang="en-US" sz="1800" dirty="0">
                <a:solidFill>
                  <a:schemeClr val="tx1"/>
                </a:solidFill>
                <a:latin typeface="Calibri" pitchFamily="34" charset="0"/>
              </a:rPr>
              <a:t>limb </a:t>
            </a: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veins</a:t>
            </a: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Chronic DVT baseline</a:t>
            </a: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Iliac veins</a:t>
            </a: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22960" y="1826749"/>
            <a:ext cx="2308880" cy="208857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ARTERIAL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Lower limb arterial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Upper limb arterial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Carotid arteries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err="1" smtClean="0">
                <a:solidFill>
                  <a:schemeClr val="tx1"/>
                </a:solidFill>
                <a:latin typeface="Calibri" pitchFamily="34" charset="0"/>
              </a:rPr>
              <a:t>Aorto</a:t>
            </a: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-iliac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EVAR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Thoracic outlet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10675" y="3993615"/>
            <a:ext cx="2168369" cy="208857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</a:rPr>
              <a:t>OTHER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Toe pressures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ABPI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Pseudo-aneurysms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AVF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en-US" dirty="0" smtClean="0">
                <a:solidFill>
                  <a:schemeClr val="tx1"/>
                </a:solidFill>
                <a:latin typeface="Calibri" pitchFamily="34" charset="0"/>
              </a:rPr>
              <a:t>AVM</a:t>
            </a:r>
          </a:p>
        </p:txBody>
      </p:sp>
    </p:spTree>
    <p:extLst>
      <p:ext uri="{BB962C8B-B14F-4D97-AF65-F5344CB8AC3E}">
        <p14:creationId xmlns:p14="http://schemas.microsoft.com/office/powerpoint/2010/main" val="18200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62576" y="1100733"/>
            <a:ext cx="7593657" cy="54649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V</a:t>
            </a:r>
            <a:r>
              <a:rPr lang="en-GB" altLang="en-US" dirty="0" smtClean="0"/>
              <a:t>enous incompetence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76" y="2300908"/>
            <a:ext cx="5435398" cy="2906316"/>
          </a:xfrm>
        </p:spPr>
        <p:txBody>
          <a:bodyPr rtlCol="0">
            <a:normAutofit fontScale="85000" lnSpcReduction="20000"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Faulty one-way valves = venous incompetence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Gravity pulls blood down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damages next valve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column of pressure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Varicose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veins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result as pressure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valve stretches weak venous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walls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distended and enlarged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veins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Fluid retention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swelling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Components of blood seep into tissue = skin discolouration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Overloaded fluid leads to inability to heal</a:t>
            </a:r>
          </a:p>
          <a:p>
            <a:pPr marL="342900" lvl="1" indent="0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	Venous ulceration</a:t>
            </a:r>
          </a:p>
          <a:p>
            <a:pPr marL="342900" lvl="1" indent="0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	 Infection risk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74" y="4449680"/>
            <a:ext cx="2647664" cy="157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645446" cy="240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88832" cy="127783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Ultrasound diagnosis of incompetence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66775" y="2348880"/>
            <a:ext cx="6571060" cy="3329211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B-mode to confirm anatomy</a:t>
            </a:r>
          </a:p>
          <a:p>
            <a:pPr lvl="1" eaLnBrk="1" hangingPunct="1"/>
            <a:r>
              <a:rPr lang="en-GB" altLang="en-US" dirty="0" smtClean="0"/>
              <a:t>compression of veins to assess for clot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Colour has important role</a:t>
            </a:r>
          </a:p>
          <a:p>
            <a:pPr lvl="1" eaLnBrk="1" hangingPunct="1"/>
            <a:r>
              <a:rPr lang="en-GB" altLang="en-US" dirty="0" smtClean="0"/>
              <a:t>colour indicates flow direction</a:t>
            </a:r>
          </a:p>
          <a:p>
            <a:pPr lvl="1" eaLnBrk="1" hangingPunct="1"/>
            <a:r>
              <a:rPr lang="en-GB" altLang="en-US" dirty="0" smtClean="0"/>
              <a:t>squeezing distally moves blood</a:t>
            </a:r>
          </a:p>
          <a:p>
            <a:pPr lvl="2" eaLnBrk="1" hangingPunct="1"/>
            <a:r>
              <a:rPr lang="en-GB" altLang="en-US" dirty="0" smtClean="0"/>
              <a:t>should be one direction/colour</a:t>
            </a:r>
          </a:p>
          <a:p>
            <a:pPr lvl="2" eaLnBrk="1" hangingPunct="1"/>
            <a:r>
              <a:rPr lang="en-GB" altLang="en-US" dirty="0" smtClean="0"/>
              <a:t>if two colours, duration of second determines reflux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Spectral used to quantify length of duration</a:t>
            </a:r>
          </a:p>
          <a:p>
            <a:pPr lvl="1" eaLnBrk="1" hangingPunct="1"/>
            <a:r>
              <a:rPr lang="en-GB" altLang="en-US" dirty="0" smtClean="0"/>
              <a:t>&lt;1s = normal ; 1-2s = significant ; &gt;2s = gross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44" y="2564904"/>
            <a:ext cx="3416694" cy="23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420615"/>
            <a:ext cx="4546600" cy="201649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RIGHT:</a:t>
            </a:r>
          </a:p>
          <a:p>
            <a:pPr marL="0" indent="0"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</a:rPr>
              <a:t>Phasic flow in the CFV.</a:t>
            </a:r>
          </a:p>
          <a:p>
            <a:pPr marL="0" indent="0"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</a:t>
            </a:r>
            <a:r>
              <a:rPr lang="en-GB" altLang="en-US" sz="2000" dirty="0" smtClean="0">
                <a:solidFill>
                  <a:schemeClr val="tx1"/>
                </a:solidFill>
              </a:rPr>
              <a:t>ompetent Deep system</a:t>
            </a:r>
          </a:p>
          <a:p>
            <a:pPr marL="0" indent="0"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</a:t>
            </a:r>
            <a:r>
              <a:rPr lang="en-GB" altLang="en-US" sz="2000" dirty="0" smtClean="0">
                <a:solidFill>
                  <a:schemeClr val="tx1"/>
                </a:solidFill>
              </a:rPr>
              <a:t>ompetent SFJ and LSV</a:t>
            </a:r>
          </a:p>
          <a:p>
            <a:pPr marL="0" indent="0"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</a:rPr>
              <a:t>Competent SPJ and SSV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53425" cy="935038"/>
          </a:xfrm>
        </p:spPr>
        <p:txBody>
          <a:bodyPr/>
          <a:lstStyle/>
          <a:p>
            <a:r>
              <a:rPr lang="en-GB" dirty="0" smtClean="0"/>
              <a:t>Reporting example: No DVI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12600" r="84500" b="14000"/>
          <a:stretch/>
        </p:blipFill>
        <p:spPr bwMode="auto">
          <a:xfrm>
            <a:off x="5292080" y="1916832"/>
            <a:ext cx="2584760" cy="39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66775" y="1568053"/>
            <a:ext cx="6571060" cy="5464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Peripheral Vascular Disease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2958118"/>
            <a:ext cx="6571060" cy="3196818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lvl="6">
              <a:defRPr/>
            </a:pPr>
            <a:r>
              <a:rPr lang="en-GB" sz="1050" dirty="0" smtClean="0"/>
              <a:t>Renal </a:t>
            </a:r>
            <a:r>
              <a:rPr lang="en-GB" sz="1050" dirty="0"/>
              <a:t>arteries</a:t>
            </a:r>
          </a:p>
          <a:p>
            <a:pPr lvl="6">
              <a:defRPr/>
            </a:pPr>
            <a:r>
              <a:rPr lang="en-GB" sz="1050" dirty="0" smtClean="0"/>
              <a:t>Abdominal </a:t>
            </a:r>
            <a:r>
              <a:rPr lang="en-GB" sz="1050" dirty="0"/>
              <a:t>Aorta</a:t>
            </a:r>
          </a:p>
          <a:p>
            <a:pPr lvl="6">
              <a:defRPr/>
            </a:pPr>
            <a:r>
              <a:rPr lang="en-GB" sz="1050" dirty="0" smtClean="0"/>
              <a:t>Common </a:t>
            </a:r>
            <a:r>
              <a:rPr lang="en-GB" sz="1050" dirty="0"/>
              <a:t>Iliac Artery (CIA)</a:t>
            </a:r>
          </a:p>
          <a:p>
            <a:pPr lvl="6">
              <a:defRPr/>
            </a:pPr>
            <a:r>
              <a:rPr lang="en-GB" sz="1050" dirty="0" smtClean="0"/>
              <a:t>External </a:t>
            </a:r>
            <a:r>
              <a:rPr lang="en-GB" sz="1050" dirty="0"/>
              <a:t>Iliac Artery (EIA)</a:t>
            </a:r>
          </a:p>
          <a:p>
            <a:pPr lvl="6">
              <a:defRPr/>
            </a:pPr>
            <a:r>
              <a:rPr lang="en-GB" sz="1050" dirty="0" smtClean="0"/>
              <a:t>Internal </a:t>
            </a:r>
            <a:r>
              <a:rPr lang="en-GB" sz="1050" dirty="0"/>
              <a:t>Iliac Artery (IIA)</a:t>
            </a:r>
          </a:p>
          <a:p>
            <a:pPr lvl="6">
              <a:defRPr/>
            </a:pPr>
            <a:r>
              <a:rPr lang="en-GB" sz="1050" dirty="0" smtClean="0"/>
              <a:t>Common </a:t>
            </a:r>
            <a:r>
              <a:rPr lang="en-GB" sz="1050" dirty="0"/>
              <a:t>Femoral Artery (CFA)</a:t>
            </a:r>
          </a:p>
          <a:p>
            <a:pPr lvl="6">
              <a:defRPr/>
            </a:pPr>
            <a:r>
              <a:rPr lang="en-GB" sz="1050" dirty="0" err="1" smtClean="0"/>
              <a:t>Profunda</a:t>
            </a:r>
            <a:r>
              <a:rPr lang="en-GB" sz="1050" dirty="0" smtClean="0"/>
              <a:t> </a:t>
            </a:r>
            <a:r>
              <a:rPr lang="en-GB" sz="1050" dirty="0"/>
              <a:t>Femoral Artery (PFA)</a:t>
            </a:r>
          </a:p>
          <a:p>
            <a:pPr lvl="6">
              <a:defRPr/>
            </a:pPr>
            <a:r>
              <a:rPr lang="en-GB" sz="1050" dirty="0" smtClean="0"/>
              <a:t>Superficial </a:t>
            </a:r>
            <a:r>
              <a:rPr lang="en-GB" sz="1050" dirty="0"/>
              <a:t>Femoral Artery (SFA)</a:t>
            </a:r>
          </a:p>
          <a:p>
            <a:pPr lvl="6">
              <a:defRPr/>
            </a:pPr>
            <a:r>
              <a:rPr lang="en-GB" sz="1050" dirty="0" smtClean="0"/>
              <a:t>Popliteal </a:t>
            </a:r>
            <a:r>
              <a:rPr lang="en-GB" sz="1050" dirty="0"/>
              <a:t>Artery (POPA)</a:t>
            </a:r>
          </a:p>
          <a:p>
            <a:pPr lvl="6">
              <a:defRPr/>
            </a:pPr>
            <a:r>
              <a:rPr lang="en-GB" sz="1050" dirty="0" err="1" smtClean="0"/>
              <a:t>TibioPeroneal</a:t>
            </a:r>
            <a:r>
              <a:rPr lang="en-GB" sz="1050" dirty="0" smtClean="0"/>
              <a:t> </a:t>
            </a:r>
            <a:r>
              <a:rPr lang="en-GB" sz="1050" dirty="0"/>
              <a:t>Trunk (TP Trunk)</a:t>
            </a:r>
          </a:p>
          <a:p>
            <a:pPr lvl="6">
              <a:defRPr/>
            </a:pPr>
            <a:r>
              <a:rPr lang="en-GB" sz="1050" dirty="0" smtClean="0"/>
              <a:t>Anterior </a:t>
            </a:r>
            <a:r>
              <a:rPr lang="en-GB" sz="1050" dirty="0" err="1"/>
              <a:t>Tibial</a:t>
            </a:r>
            <a:r>
              <a:rPr lang="en-GB" sz="1050" dirty="0"/>
              <a:t> Artery (ATA)</a:t>
            </a:r>
          </a:p>
          <a:p>
            <a:pPr lvl="6">
              <a:defRPr/>
            </a:pPr>
            <a:r>
              <a:rPr lang="en-GB" sz="1050" dirty="0" smtClean="0"/>
              <a:t>Peroneal </a:t>
            </a:r>
            <a:r>
              <a:rPr lang="en-GB" sz="1050" dirty="0"/>
              <a:t>Artery </a:t>
            </a:r>
          </a:p>
          <a:p>
            <a:pPr lvl="6">
              <a:defRPr/>
            </a:pPr>
            <a:r>
              <a:rPr lang="en-GB" sz="1050" dirty="0" smtClean="0"/>
              <a:t>Posterior </a:t>
            </a:r>
            <a:r>
              <a:rPr lang="en-GB" sz="1050" dirty="0" err="1"/>
              <a:t>Tibial</a:t>
            </a:r>
            <a:r>
              <a:rPr lang="en-GB" sz="1050" dirty="0"/>
              <a:t> Artery (PTA)</a:t>
            </a:r>
          </a:p>
          <a:p>
            <a:pPr lvl="6">
              <a:defRPr/>
            </a:pPr>
            <a:r>
              <a:rPr lang="en-GB" sz="1050" dirty="0" smtClean="0"/>
              <a:t>Dorsalis </a:t>
            </a:r>
            <a:r>
              <a:rPr lang="en-GB" sz="1050" dirty="0" err="1"/>
              <a:t>Pedis</a:t>
            </a:r>
            <a:r>
              <a:rPr lang="en-GB" sz="1050" dirty="0"/>
              <a:t> Artery (</a:t>
            </a:r>
            <a:r>
              <a:rPr lang="en-GB" sz="1050" dirty="0" smtClean="0"/>
              <a:t>DPA)</a:t>
            </a:r>
            <a:endParaRPr lang="en-GB" sz="1050" dirty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71" y="1868388"/>
            <a:ext cx="18002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209828" y="2286299"/>
            <a:ext cx="2652712" cy="1013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02076" y="2089846"/>
            <a:ext cx="2577108" cy="956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99174" y="2712542"/>
            <a:ext cx="2163366" cy="756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49168" y="3026867"/>
            <a:ext cx="1914525" cy="718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649168" y="3078063"/>
            <a:ext cx="2135982" cy="873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969447" y="3300712"/>
            <a:ext cx="1594246" cy="847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965279" y="3616226"/>
            <a:ext cx="1501973" cy="777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46837" y="4068663"/>
            <a:ext cx="1516856" cy="538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586065" y="4649689"/>
            <a:ext cx="1881187" cy="192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46837" y="5065217"/>
            <a:ext cx="1420415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49193" y="5297388"/>
            <a:ext cx="14918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09828" y="5514390"/>
            <a:ext cx="2257424" cy="4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49193" y="5712917"/>
            <a:ext cx="1714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6564" y="5934373"/>
            <a:ext cx="1690688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74103" y="2089846"/>
            <a:ext cx="179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Symptoms </a:t>
            </a:r>
            <a:r>
              <a:rPr lang="en-US" dirty="0" smtClean="0"/>
              <a:t>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Claudication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Tissue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1127</TotalTime>
  <Words>957</Words>
  <Application>Microsoft Office PowerPoint</Application>
  <PresentationFormat>On-screen Show (4:3)</PresentationFormat>
  <Paragraphs>190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Wingdings</vt:lpstr>
      <vt:lpstr>Wingdings 3</vt:lpstr>
      <vt:lpstr>Retrospect</vt:lpstr>
      <vt:lpstr>Vascular Ultrasound </vt:lpstr>
      <vt:lpstr>What is ultrasound?</vt:lpstr>
      <vt:lpstr>Colour Doppler Ultrasound</vt:lpstr>
      <vt:lpstr>Spectral Doppler</vt:lpstr>
      <vt:lpstr>Vascular Studies Unit</vt:lpstr>
      <vt:lpstr>Venous incompetence</vt:lpstr>
      <vt:lpstr>Ultrasound diagnosis of incompetence</vt:lpstr>
      <vt:lpstr>Reporting example: No DVI</vt:lpstr>
      <vt:lpstr>Peripheral Vascular Disease </vt:lpstr>
      <vt:lpstr>Ultrasound assessment of PAD</vt:lpstr>
      <vt:lpstr>The Triphasic (multiphasic) waveform</vt:lpstr>
      <vt:lpstr>Biphasic Flow</vt:lpstr>
      <vt:lpstr>Monophasic flow</vt:lpstr>
      <vt:lpstr>Reporting examples: SFA stenosis</vt:lpstr>
      <vt:lpstr>ABPIs</vt:lpstr>
      <vt:lpstr>What are ABPIs and why are they important?</vt:lpstr>
      <vt:lpstr>Set up</vt:lpstr>
      <vt:lpstr>Importance of supine patient positioning</vt:lpstr>
      <vt:lpstr>Tips - finding the pulse</vt:lpstr>
      <vt:lpstr>Tips – Doppler angle</vt:lpstr>
      <vt:lpstr>Calculation</vt:lpstr>
      <vt:lpstr>Why compare the brachial pressure with the ankle pressure</vt:lpstr>
      <vt:lpstr>Basic conclusions (index)</vt:lpstr>
      <vt:lpstr>Challenging situations</vt:lpstr>
      <vt:lpstr>Example 1</vt:lpstr>
      <vt:lpstr>Example 2</vt:lpstr>
      <vt:lpstr>Example 3</vt:lpstr>
      <vt:lpstr>Toe pressures </vt:lpstr>
      <vt:lpstr>Lets practice!</vt:lpstr>
    </vt:vector>
  </TitlesOfParts>
  <Company>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ABPIs</dc:title>
  <dc:creator>Ward, Ryan</dc:creator>
  <cp:lastModifiedBy>SOFTLEY, Isabel (CAMBRIDGE UNIVERSITY HOSPITALS NHS FOUNDATION TRUST)</cp:lastModifiedBy>
  <cp:revision>60</cp:revision>
  <dcterms:created xsi:type="dcterms:W3CDTF">2019-10-14T08:16:43Z</dcterms:created>
  <dcterms:modified xsi:type="dcterms:W3CDTF">2024-04-16T12:37:30Z</dcterms:modified>
</cp:coreProperties>
</file>