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96" r:id="rId4"/>
    <p:sldId id="292" r:id="rId5"/>
    <p:sldId id="305" r:id="rId6"/>
    <p:sldId id="276" r:id="rId7"/>
    <p:sldId id="301" r:id="rId8"/>
    <p:sldId id="288" r:id="rId9"/>
    <p:sldId id="302" r:id="rId10"/>
    <p:sldId id="291" r:id="rId11"/>
    <p:sldId id="294" r:id="rId12"/>
    <p:sldId id="290" r:id="rId13"/>
    <p:sldId id="297" r:id="rId14"/>
    <p:sldId id="282" r:id="rId15"/>
  </p:sldIdLst>
  <p:sldSz cx="9144000" cy="5715000" type="screen16x10"/>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99"/>
    <a:srgbClr val="005EB8"/>
    <a:srgbClr val="2C26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7473" autoAdjust="0"/>
  </p:normalViewPr>
  <p:slideViewPr>
    <p:cSldViewPr>
      <p:cViewPr>
        <p:scale>
          <a:sx n="80" d="100"/>
          <a:sy n="80" d="100"/>
        </p:scale>
        <p:origin x="-1086" y="-72"/>
      </p:cViewPr>
      <p:guideLst>
        <p:guide orient="horz" pos="1800"/>
        <p:guide pos="2880"/>
      </p:guideLst>
    </p:cSldViewPr>
  </p:slideViewPr>
  <p:notesTextViewPr>
    <p:cViewPr>
      <p:scale>
        <a:sx n="1" d="1"/>
        <a:sy n="1" d="1"/>
      </p:scale>
      <p:origin x="0" y="0"/>
    </p:cViewPr>
  </p:notesTextViewPr>
  <p:notesViewPr>
    <p:cSldViewPr>
      <p:cViewPr>
        <p:scale>
          <a:sx n="110" d="100"/>
          <a:sy n="110" d="100"/>
        </p:scale>
        <p:origin x="-1428" y="2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412"/>
          </a:xfrm>
          <a:prstGeom prst="rect">
            <a:avLst/>
          </a:prstGeom>
        </p:spPr>
        <p:txBody>
          <a:bodyPr vert="horz" lIns="91440" tIns="45720" rIns="91440" bIns="45720" rtlCol="0"/>
          <a:lstStyle>
            <a:lvl1pPr algn="r">
              <a:defRPr sz="1200"/>
            </a:lvl1pPr>
          </a:lstStyle>
          <a:p>
            <a:fld id="{E4BA5193-589E-4D62-8DA1-60441D878BD3}" type="datetimeFigureOut">
              <a:rPr lang="en-GB" smtClean="0"/>
              <a:t>17/05/2021</a:t>
            </a:fld>
            <a:endParaRPr lang="en-GB" dirty="0"/>
          </a:p>
        </p:txBody>
      </p:sp>
      <p:sp>
        <p:nvSpPr>
          <p:cNvPr id="4" name="Footer Placeholder 3"/>
          <p:cNvSpPr>
            <a:spLocks noGrp="1"/>
          </p:cNvSpPr>
          <p:nvPr>
            <p:ph type="ftr" sz="quarter" idx="2"/>
          </p:nvPr>
        </p:nvSpPr>
        <p:spPr>
          <a:xfrm>
            <a:off x="0" y="9430218"/>
            <a:ext cx="2946400" cy="49641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30218"/>
            <a:ext cx="2946400" cy="496412"/>
          </a:xfrm>
          <a:prstGeom prst="rect">
            <a:avLst/>
          </a:prstGeom>
        </p:spPr>
        <p:txBody>
          <a:bodyPr vert="horz" lIns="91440" tIns="45720" rIns="91440" bIns="45720" rtlCol="0" anchor="b"/>
          <a:lstStyle>
            <a:lvl1pPr algn="r">
              <a:defRPr sz="1200"/>
            </a:lvl1pPr>
          </a:lstStyle>
          <a:p>
            <a:fld id="{A1B788DB-0A3A-43BD-8DB1-FD4A663403AE}" type="slidenum">
              <a:rPr lang="en-GB" smtClean="0"/>
              <a:t>‹#›</a:t>
            </a:fld>
            <a:endParaRPr lang="en-GB" dirty="0"/>
          </a:p>
        </p:txBody>
      </p:sp>
    </p:spTree>
    <p:extLst>
      <p:ext uri="{BB962C8B-B14F-4D97-AF65-F5344CB8AC3E}">
        <p14:creationId xmlns:p14="http://schemas.microsoft.com/office/powerpoint/2010/main" val="3396797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412"/>
          </a:xfrm>
          <a:prstGeom prst="rect">
            <a:avLst/>
          </a:prstGeom>
        </p:spPr>
        <p:txBody>
          <a:bodyPr vert="horz" lIns="91440" tIns="45720" rIns="91440" bIns="45720" rtlCol="0"/>
          <a:lstStyle>
            <a:lvl1pPr algn="r">
              <a:defRPr sz="1200"/>
            </a:lvl1pPr>
          </a:lstStyle>
          <a:p>
            <a:fld id="{62D4F315-5BD4-4D48-9615-806D40EDAB40}" type="datetimeFigureOut">
              <a:rPr lang="en-GB" smtClean="0"/>
              <a:t>17/05/2021</a:t>
            </a:fld>
            <a:endParaRPr lang="en-GB" dirty="0"/>
          </a:p>
        </p:txBody>
      </p:sp>
      <p:sp>
        <p:nvSpPr>
          <p:cNvPr id="4" name="Slide Image Placeholder 3"/>
          <p:cNvSpPr>
            <a:spLocks noGrp="1" noRot="1" noChangeAspect="1"/>
          </p:cNvSpPr>
          <p:nvPr>
            <p:ph type="sldImg" idx="2"/>
          </p:nvPr>
        </p:nvSpPr>
        <p:spPr>
          <a:xfrm>
            <a:off x="422275" y="746125"/>
            <a:ext cx="5953125" cy="3721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6705"/>
            <a:ext cx="5438775"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218"/>
            <a:ext cx="2946400" cy="4964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30218"/>
            <a:ext cx="2946400" cy="496412"/>
          </a:xfrm>
          <a:prstGeom prst="rect">
            <a:avLst/>
          </a:prstGeom>
        </p:spPr>
        <p:txBody>
          <a:bodyPr vert="horz" lIns="91440" tIns="45720" rIns="91440" bIns="45720" rtlCol="0" anchor="b"/>
          <a:lstStyle>
            <a:lvl1pPr algn="r">
              <a:defRPr sz="1200"/>
            </a:lvl1pPr>
          </a:lstStyle>
          <a:p>
            <a:fld id="{3DF37CC8-702C-44DB-AA94-54F8843A599B}" type="slidenum">
              <a:rPr lang="en-GB" smtClean="0"/>
              <a:t>‹#›</a:t>
            </a:fld>
            <a:endParaRPr lang="en-GB" dirty="0"/>
          </a:p>
        </p:txBody>
      </p:sp>
    </p:spTree>
    <p:extLst>
      <p:ext uri="{BB962C8B-B14F-4D97-AF65-F5344CB8AC3E}">
        <p14:creationId xmlns:p14="http://schemas.microsoft.com/office/powerpoint/2010/main" val="174145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rimed-instruments.com/portfolio-item/chronic-limb-threatening-ischemia-clti/"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erimed-instruments.com/portfolio-item/peripheral-arterial-disease-pa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aseline="0" dirty="0" smtClean="0"/>
              <a:t>My name is Louise Fearnside and I am a clinical Vascular Scientist at North Bristol Trust. This morning, I am going to talk to you about two non–invasive vascular assessments we routinely perform on patients attending the diabetic foot clinic which help guide the treatment and management of ischemic foot ulceration. </a:t>
            </a:r>
          </a:p>
          <a:p>
            <a:endParaRPr lang="en-US" baseline="0" dirty="0" smtClean="0"/>
          </a:p>
          <a:p>
            <a:r>
              <a:rPr lang="en-US" baseline="0" dirty="0" smtClean="0"/>
              <a:t>These are Transcutaneous partial oxygen tension (TCPO2) for short and Toe Pressures</a:t>
            </a:r>
            <a:endParaRPr lang="en-GB" baseline="0" dirty="0" smtClean="0"/>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1</a:t>
            </a:fld>
            <a:endParaRPr lang="en-US" dirty="0"/>
          </a:p>
        </p:txBody>
      </p:sp>
    </p:spTree>
    <p:extLst>
      <p:ext uri="{BB962C8B-B14F-4D97-AF65-F5344CB8AC3E}">
        <p14:creationId xmlns:p14="http://schemas.microsoft.com/office/powerpoint/2010/main" val="251696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So now hopefully</a:t>
            </a:r>
            <a:r>
              <a:rPr lang="en-GB" b="1" baseline="0" dirty="0" smtClean="0"/>
              <a:t> this will make more sense when I show you this video of the tests being performed on real life patients attending the clinic at Helsinki University Hospital </a:t>
            </a:r>
            <a:endParaRPr lang="en-GB" b="1"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dirty="0" smtClean="0"/>
          </a:p>
          <a:p>
            <a:endParaRPr lang="en-GB" dirty="0" smtClean="0"/>
          </a:p>
          <a:p>
            <a:endParaRPr lang="en-GB" dirty="0" smtClean="0"/>
          </a:p>
          <a:p>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DF37CC8-702C-44DB-AA94-54F8843A599B}" type="slidenum">
              <a:rPr lang="en-GB" smtClean="0"/>
              <a:t>10</a:t>
            </a:fld>
            <a:endParaRPr lang="en-GB" dirty="0"/>
          </a:p>
        </p:txBody>
      </p:sp>
    </p:spTree>
    <p:extLst>
      <p:ext uri="{BB962C8B-B14F-4D97-AF65-F5344CB8AC3E}">
        <p14:creationId xmlns:p14="http://schemas.microsoft.com/office/powerpoint/2010/main" val="1047873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 have the research</a:t>
            </a:r>
            <a:r>
              <a:rPr lang="en-GB" baseline="0" dirty="0" smtClean="0"/>
              <a:t> and evidence to guide us and the referral may be asking for one or the other..</a:t>
            </a:r>
            <a:endParaRPr lang="en-GB" dirty="0" smtClean="0"/>
          </a:p>
          <a:p>
            <a:endParaRPr lang="en-GB" dirty="0" smtClean="0"/>
          </a:p>
          <a:p>
            <a:r>
              <a:rPr lang="en-GB" dirty="0" smtClean="0"/>
              <a:t>So</a:t>
            </a:r>
            <a:r>
              <a:rPr lang="en-GB" baseline="0" dirty="0" smtClean="0"/>
              <a:t> the scientific evidence evidence and guidelines might suggest a preferred test and in actual fact there is a </a:t>
            </a:r>
            <a:r>
              <a:rPr lang="en-GB" b="1" baseline="0" dirty="0" smtClean="0"/>
              <a:t>leaning towards toe pressures </a:t>
            </a:r>
            <a:r>
              <a:rPr lang="en-GB" baseline="0" dirty="0" smtClean="0"/>
              <a:t>over </a:t>
            </a:r>
            <a:r>
              <a:rPr lang="en-GB" b="1" baseline="0" dirty="0" smtClean="0"/>
              <a:t>TCP02 in the diabetic foot patient. </a:t>
            </a:r>
          </a:p>
          <a:p>
            <a:endParaRPr lang="en-GB" b="1" baseline="0" dirty="0" smtClean="0"/>
          </a:p>
          <a:p>
            <a:r>
              <a:rPr lang="en-GB" b="1" baseline="0" dirty="0" smtClean="0"/>
              <a:t>BUT</a:t>
            </a:r>
          </a:p>
          <a:p>
            <a:endParaRPr lang="en-GB" b="1" baseline="0" dirty="0" smtClean="0"/>
          </a:p>
          <a:p>
            <a:r>
              <a:rPr lang="en-GB" b="0" baseline="0" dirty="0" smtClean="0"/>
              <a:t>However the potential limitations of each test is a significant factor and is very patient dependent. </a:t>
            </a:r>
          </a:p>
          <a:p>
            <a:endParaRPr lang="en-GB" b="0" baseline="0" dirty="0" smtClean="0"/>
          </a:p>
          <a:p>
            <a:r>
              <a:rPr lang="en-GB" b="0" baseline="0" dirty="0" smtClean="0"/>
              <a:t>So what we can perform on the ground in the clinic may more governed by limitations of each test and I’ll just run through these now </a:t>
            </a:r>
          </a:p>
          <a:p>
            <a:endParaRPr lang="en-GB" baseline="0" dirty="0" smtClean="0"/>
          </a:p>
          <a:p>
            <a:r>
              <a:rPr lang="en-GB" u="sng" baseline="0" dirty="0" smtClean="0"/>
              <a:t>So with TCPO2 limitations ; there can be false elevation and inaccurate readings. </a:t>
            </a:r>
          </a:p>
          <a:p>
            <a:endParaRPr lang="en-GB" baseline="0" dirty="0" smtClean="0"/>
          </a:p>
          <a:p>
            <a:r>
              <a:rPr lang="en-GB" baseline="0" dirty="0" smtClean="0"/>
              <a:t>Automonic neuropathy can cause high flow and shunting as previously discussed which leads to inaccurate perfusion measurement. It can also lead to loss of sweating which causes callus or dry skin which creates a poor contact for the sensors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infection (even if you don’t realise there is one) can cause the capillary beds to dilate increasing the blood supply and in turn give falsely high TCPO2. This is particularly common in diabetics with foot sepsis/bone infections/infected ulcers!</a:t>
            </a:r>
          </a:p>
          <a:p>
            <a:endParaRPr lang="en-GB" baseline="0" dirty="0" smtClean="0"/>
          </a:p>
          <a:p>
            <a:r>
              <a:rPr lang="en-GB" baseline="0" dirty="0" smtClean="0"/>
              <a:t>Nicotine can cause vasoactive effects which can alter the results. </a:t>
            </a:r>
          </a:p>
          <a:p>
            <a:endParaRPr lang="en-GB" baseline="0" dirty="0" smtClean="0"/>
          </a:p>
          <a:p>
            <a:r>
              <a:rPr lang="en-GB" baseline="0" dirty="0" smtClean="0"/>
              <a:t>Swelling can create a barrier to the sensor picking up the oxygen diffusion and there may also be environmental factors which cause vasodilation and constriction and affect the reading </a:t>
            </a:r>
          </a:p>
          <a:p>
            <a:endParaRPr lang="en-GB" baseline="0" dirty="0" smtClean="0"/>
          </a:p>
          <a:p>
            <a:endParaRPr lang="en-GB" dirty="0" smtClean="0"/>
          </a:p>
          <a:p>
            <a:r>
              <a:rPr lang="en-GB" u="sng" dirty="0" smtClean="0"/>
              <a:t>TBI Limitations</a:t>
            </a:r>
          </a:p>
          <a:p>
            <a:r>
              <a:rPr lang="en-GB" dirty="0" smtClean="0"/>
              <a:t>It is thought that toe pressures encounter less limitations however</a:t>
            </a:r>
            <a:r>
              <a:rPr lang="en-GB" baseline="0" dirty="0" smtClean="0"/>
              <a:t> there are still several limitations to the test that can cause inaccurate readings. </a:t>
            </a:r>
          </a:p>
          <a:p>
            <a:endParaRPr lang="en-GB" baseline="0" dirty="0" smtClean="0"/>
          </a:p>
          <a:p>
            <a:r>
              <a:rPr lang="en-GB" baseline="0" dirty="0" smtClean="0"/>
              <a:t>The hallux is the first port of call but if it has been amputated, there may not be a second viable option and cuff placed on other toes may be ill fitting and not reliable. Toe ulceration may mean that you can’t actually place the cuffs on the toes. </a:t>
            </a:r>
          </a:p>
          <a:p>
            <a:endParaRPr lang="en-GB" baseline="0" dirty="0" smtClean="0"/>
          </a:p>
          <a:p>
            <a:r>
              <a:rPr lang="en-GB" baseline="0" dirty="0" smtClean="0"/>
              <a:t>Although toe vessels are less likely to suffer from calcification, it is still possible and can result in falsely raised pressures. </a:t>
            </a:r>
          </a:p>
          <a:p>
            <a:r>
              <a:rPr lang="en-GB" baseline="0" dirty="0" smtClean="0"/>
              <a:t>The digital arteries may also go into spasm which would produce inaccuracies and if the limb is not kept still, it can create noise artefacts and make it difficult to interpret when the signal has come back in. </a:t>
            </a:r>
            <a:endParaRPr lang="en-GB" dirty="0" smtClean="0"/>
          </a:p>
          <a:p>
            <a:endParaRPr lang="en-GB" dirty="0" smtClean="0"/>
          </a:p>
          <a:p>
            <a:r>
              <a:rPr lang="en-GB" b="1" dirty="0" smtClean="0"/>
              <a:t>So in conclusion, you may have to alter the test that’s been requested or highlight</a:t>
            </a:r>
            <a:r>
              <a:rPr lang="en-GB" b="1" baseline="0" dirty="0" smtClean="0"/>
              <a:t> serious limitations of the test when you are in the clinic with a diabetic foot in front of you </a:t>
            </a:r>
            <a:endParaRPr lang="en-GB" b="1" dirty="0" smtClean="0"/>
          </a:p>
          <a:p>
            <a:endParaRPr lang="en-GB" dirty="0" smtClean="0"/>
          </a:p>
          <a:p>
            <a:endParaRPr lang="en-GB" dirty="0" smtClean="0"/>
          </a:p>
          <a:p>
            <a:endParaRPr lang="en-GB" dirty="0" smtClean="0"/>
          </a:p>
          <a:p>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One cannot place the probe over the plantar</a:t>
            </a:r>
            <a:r>
              <a:rPr lang="en-GB" baseline="0" dirty="0" smtClean="0"/>
              <a:t> foot as the skin is too thick for oxygen permeation and it is also to difficult to use on edematous feet </a:t>
            </a:r>
            <a:endParaRPr lang="en-GB" dirty="0" smtClean="0"/>
          </a:p>
          <a:p>
            <a:endParaRPr lang="en-GB" dirty="0" smtClean="0"/>
          </a:p>
          <a:p>
            <a:r>
              <a:rPr lang="en-GB" dirty="0" smtClean="0"/>
              <a:t>If the toe pressure is &lt;30mmHg then ignore the TCP02</a:t>
            </a:r>
            <a:r>
              <a:rPr lang="en-GB" baseline="0" dirty="0" smtClean="0"/>
              <a:t> – this is due to limitations due to swelling, temperature and swelling. </a:t>
            </a:r>
          </a:p>
          <a:p>
            <a:endParaRPr lang="en-GB" baseline="0" dirty="0" smtClean="0"/>
          </a:p>
          <a:p>
            <a:endParaRPr lang="en-GB" baseline="0" dirty="0" smtClean="0"/>
          </a:p>
          <a:p>
            <a:r>
              <a:rPr lang="en-GB" baseline="0" dirty="0" smtClean="0"/>
              <a:t>When deciding which one, a significant factor are the potential limitations of each test and this is very patient dependent. </a:t>
            </a:r>
          </a:p>
          <a:p>
            <a:endParaRPr lang="en-GB" baseline="0" dirty="0" smtClean="0"/>
          </a:p>
          <a:p>
            <a:r>
              <a:rPr lang="en-GB" baseline="0" dirty="0" smtClean="0"/>
              <a:t>TBI Limitations:</a:t>
            </a:r>
          </a:p>
          <a:p>
            <a:r>
              <a:rPr lang="en-GB" baseline="0" dirty="0" smtClean="0"/>
              <a:t>Loss of digits</a:t>
            </a:r>
          </a:p>
          <a:p>
            <a:r>
              <a:rPr lang="en-GB" baseline="0" dirty="0" smtClean="0"/>
              <a:t>Ill fitting cuffs</a:t>
            </a:r>
          </a:p>
          <a:p>
            <a:r>
              <a:rPr lang="en-GB" baseline="0" dirty="0" smtClean="0"/>
              <a:t>Interpretation of the generated curves</a:t>
            </a:r>
          </a:p>
          <a:p>
            <a:r>
              <a:rPr lang="en-GB" baseline="0" dirty="0" smtClean="0"/>
              <a:t>In low arterial pressure (close to venous pressure) the phases in the laser Doppler flow signal can merge and make it difficult to interpret when the arterial signal came back in – ie hard to distinguish from the venous signal</a:t>
            </a:r>
          </a:p>
          <a:p>
            <a:r>
              <a:rPr lang="en-GB" baseline="0" dirty="0" smtClean="0"/>
              <a:t>Microvascular disease</a:t>
            </a:r>
          </a:p>
          <a:p>
            <a:r>
              <a:rPr lang="en-GB" baseline="0" dirty="0" smtClean="0"/>
              <a:t>Weak signals – it might be difficult to interpret where the signals comes back in </a:t>
            </a:r>
          </a:p>
          <a:p>
            <a:r>
              <a:rPr lang="en-GB" baseline="0" dirty="0" smtClean="0"/>
              <a:t>Vasospasm</a:t>
            </a:r>
          </a:p>
          <a:p>
            <a:r>
              <a:rPr lang="en-GB" baseline="0" dirty="0" smtClean="0"/>
              <a:t>Limb tremor – noise artefacts</a:t>
            </a:r>
          </a:p>
          <a:p>
            <a:r>
              <a:rPr lang="en-GB" baseline="0" dirty="0" smtClean="0"/>
              <a:t>Oedema</a:t>
            </a:r>
          </a:p>
          <a:p>
            <a:endParaRPr lang="en-GB" baseline="0" dirty="0" smtClean="0"/>
          </a:p>
          <a:p>
            <a:r>
              <a:rPr lang="en-GB" sz="1200" kern="1200" dirty="0" smtClean="0">
                <a:solidFill>
                  <a:schemeClr val="tx1"/>
                </a:solidFill>
                <a:effectLst/>
                <a:latin typeface="+mn-lt"/>
                <a:ea typeface="+mn-ea"/>
                <a:cs typeface="+mn-cs"/>
              </a:rPr>
              <a:t>The main reason is that they are suspicious that TCPO2 can often be falsely elevated, giving a better than it actually is representation. There are so many reasons for a TCPO2 to give inaccurate readings, for example TBIs have less that can impact – although can still get inaccurate readings with these as there may be calcification of the microvascular!</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DF37CC8-702C-44DB-AA94-54F8843A599B}" type="slidenum">
              <a:rPr lang="en-GB" smtClean="0"/>
              <a:t>11</a:t>
            </a:fld>
            <a:endParaRPr lang="en-GB" dirty="0"/>
          </a:p>
        </p:txBody>
      </p:sp>
    </p:spTree>
    <p:extLst>
      <p:ext uri="{BB962C8B-B14F-4D97-AF65-F5344CB8AC3E}">
        <p14:creationId xmlns:p14="http://schemas.microsoft.com/office/powerpoint/2010/main" val="287372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just finishing off,</a:t>
            </a:r>
            <a:r>
              <a:rPr lang="en-US" baseline="0" dirty="0" smtClean="0"/>
              <a:t> I just wanted to talk about the interpretation of the results and why this is so important. </a:t>
            </a:r>
          </a:p>
          <a:p>
            <a:endParaRPr lang="en-US" u="sng" baseline="0" dirty="0" smtClean="0"/>
          </a:p>
          <a:p>
            <a:r>
              <a:rPr lang="en-US" b="1" u="sng" baseline="0" dirty="0" smtClean="0"/>
              <a:t>The machine will always produce a number of what it believes is the most accurate but the limitations I have discussed on the previous slide can confuse the machine and lead to inaccuracies</a:t>
            </a:r>
            <a:r>
              <a:rPr lang="en-US" baseline="0" dirty="0" smtClean="0"/>
              <a:t>. </a:t>
            </a:r>
          </a:p>
          <a:p>
            <a:endParaRPr lang="en-US" baseline="0" dirty="0" smtClean="0"/>
          </a:p>
          <a:p>
            <a:r>
              <a:rPr lang="en-US" baseline="0" dirty="0" smtClean="0"/>
              <a:t>So just to show you what a good pressure curve looks like,  following inflation of the curve the systolic pressure has been occluded and the pressure has stabilised near zero. You can then see when deflation of the curve has come in with the sudden upstroke in pressure. </a:t>
            </a:r>
          </a:p>
          <a:p>
            <a:endParaRPr lang="en-US" baseline="0" dirty="0" smtClean="0"/>
          </a:p>
          <a:p>
            <a:r>
              <a:rPr lang="en-US" dirty="0" smtClean="0"/>
              <a:t>This second graph looks completely different and the pressure has not</a:t>
            </a:r>
            <a:r>
              <a:rPr lang="en-US" baseline="0" dirty="0" smtClean="0"/>
              <a:t> stabilised near zero following inflation. Actually you can’t see where the inflation and deflation has taken place but the machine has still produced a number. This is probably due to ill fitting cuffs and/or movement artefact. </a:t>
            </a:r>
            <a:endParaRPr lang="en-US" dirty="0" smtClean="0"/>
          </a:p>
          <a:p>
            <a:endParaRPr lang="en-US" dirty="0" smtClean="0"/>
          </a:p>
          <a:p>
            <a:r>
              <a:rPr lang="en-US" dirty="0" smtClean="0"/>
              <a:t>It’s a similar</a:t>
            </a:r>
            <a:r>
              <a:rPr lang="en-US" baseline="0" dirty="0" smtClean="0"/>
              <a:t> picture with this graph below where even though a number has been generated, the pressure readings are everywhere and there’s no consistency. Also the scale (which the operator can change) has not been optimised to the highest pressure reading which could introduce interpretation issues. </a:t>
            </a:r>
          </a:p>
          <a:p>
            <a:endParaRPr lang="en-US" baseline="0" dirty="0" smtClean="0"/>
          </a:p>
          <a:p>
            <a:r>
              <a:rPr lang="en-US" baseline="0" dirty="0" smtClean="0"/>
              <a:t>In low pressure conditions, it might be hard to interpret where the arterial pressure resumes </a:t>
            </a:r>
            <a:r>
              <a:rPr lang="en-US" b="1" baseline="0" dirty="0" smtClean="0"/>
              <a:t>and may be confused or merge with the venous stasis release </a:t>
            </a:r>
            <a:r>
              <a:rPr lang="en-US" baseline="0" dirty="0" smtClean="0"/>
              <a:t>(these are shown with A and V on the graph) with V indicating when capillary flow resumes. </a:t>
            </a:r>
          </a:p>
          <a:p>
            <a:endParaRPr lang="en-US" dirty="0" smtClean="0"/>
          </a:p>
          <a:p>
            <a:r>
              <a:rPr lang="en-US" b="1" dirty="0" smtClean="0"/>
              <a:t>So really, we</a:t>
            </a:r>
            <a:r>
              <a:rPr lang="en-US" b="1" baseline="0" dirty="0" smtClean="0"/>
              <a:t> need to analyze the curve, make sure we are happy with them and not just accept the number </a:t>
            </a:r>
            <a:endParaRPr lang="en-US" b="1" dirty="0" smtClean="0"/>
          </a:p>
          <a:p>
            <a:endParaRPr lang="en-US" dirty="0" smtClean="0"/>
          </a:p>
          <a:p>
            <a:endParaRPr lang="en-US"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dirty="0" smtClean="0"/>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3DF37CC8-702C-44DB-AA94-54F8843A599B}" type="slidenum">
              <a:rPr lang="en-GB" smtClean="0"/>
              <a:t>12</a:t>
            </a:fld>
            <a:endParaRPr lang="en-GB" dirty="0"/>
          </a:p>
        </p:txBody>
      </p:sp>
    </p:spTree>
    <p:extLst>
      <p:ext uri="{BB962C8B-B14F-4D97-AF65-F5344CB8AC3E}">
        <p14:creationId xmlns:p14="http://schemas.microsoft.com/office/powerpoint/2010/main" val="2233625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So in conclusion</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I think it is fair to say that these tests provide a valuable contribution to the </a:t>
            </a:r>
            <a:r>
              <a:rPr lang="en-US" b="1" u="none" baseline="0" dirty="0" smtClean="0"/>
              <a:t>management and treatment of the diabetic foot</a:t>
            </a:r>
            <a:r>
              <a:rPr lang="en-US" u="none" baseline="0" dirty="0" smtClean="0"/>
              <a:t>, </a:t>
            </a:r>
            <a:r>
              <a:rPr lang="en-US" b="0" u="none" baseline="0" dirty="0" smtClean="0"/>
              <a:t>through their validation and use in the wifi classification system</a:t>
            </a:r>
            <a:r>
              <a:rPr lang="en-US"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Reflect degree of perfusion at foot level/area of tissue loss</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Which can tell us the extent of microvascular disease and help with clinical decision making when it comes to assess whether healing is likely, the amputation risks or the effectiveness of any intervention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We need to be mindful of the limitations of each test as discussed and we may have to highlight the limitations or even make alterations to the test we perform, depending on what we face in the clinic.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This is why it is so important to have adequate operator training so that users can interpret the measurements appropriately and understand when they do not look accurate and make adjustments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DF37CC8-702C-44DB-AA94-54F8843A599B}" type="slidenum">
              <a:rPr lang="en-GB" smtClean="0"/>
              <a:t>13</a:t>
            </a:fld>
            <a:endParaRPr lang="en-GB" dirty="0"/>
          </a:p>
        </p:txBody>
      </p:sp>
    </p:spTree>
    <p:extLst>
      <p:ext uri="{BB962C8B-B14F-4D97-AF65-F5344CB8AC3E}">
        <p14:creationId xmlns:p14="http://schemas.microsoft.com/office/powerpoint/2010/main" val="1992200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241425"/>
            <a:ext cx="5359400" cy="3351213"/>
          </a:xfrm>
          <a:prstGeom prst="rect">
            <a:avLst/>
          </a:prstGeom>
        </p:spPr>
      </p:sp>
      <p:sp>
        <p:nvSpPr>
          <p:cNvPr id="3" name="Notes Placeholder 2"/>
          <p:cNvSpPr>
            <a:spLocks noGrp="1"/>
          </p:cNvSpPr>
          <p:nvPr>
            <p:ph type="body" idx="1"/>
          </p:nvPr>
        </p:nvSpPr>
        <p:spPr/>
        <p:txBody>
          <a:bodyPr/>
          <a:lstStyle/>
          <a:p>
            <a:r>
              <a:rPr lang="en-GB" baseline="0" dirty="0" smtClean="0"/>
              <a:t>References:</a:t>
            </a:r>
          </a:p>
          <a:p>
            <a:endParaRPr lang="en-GB" i="0" baseline="0" dirty="0" smtClean="0"/>
          </a:p>
          <a:p>
            <a:r>
              <a:rPr lang="en-GB" sz="1200" dirty="0" smtClean="0"/>
              <a:t>Conte MS et al. Global vascular guidelines on the management of chronic limb – threatening ischemia. </a:t>
            </a:r>
            <a:r>
              <a:rPr lang="en-GB" sz="1200" i="1" dirty="0" smtClean="0"/>
              <a:t>Eur J Vasc Endovasc Surg </a:t>
            </a:r>
            <a:r>
              <a:rPr lang="en-GB" sz="1200" dirty="0" smtClean="0"/>
              <a:t>2019 S8, S1- S109</a:t>
            </a:r>
          </a:p>
          <a:p>
            <a:endParaRPr lang="en-GB" sz="1200" dirty="0" smtClean="0"/>
          </a:p>
          <a:p>
            <a:r>
              <a:rPr lang="en-GB" sz="1200" dirty="0" smtClean="0"/>
              <a:t>de Graaff JC, Ubbink DT, Legemate DA, de Haan RJ, Jacobs MJHM. The usefulness of a laser Doppler in the measurement of toe blood pressures. </a:t>
            </a:r>
            <a:r>
              <a:rPr lang="en-GB" sz="1200" i="1" dirty="0" smtClean="0"/>
              <a:t>J Vasc Surg</a:t>
            </a:r>
            <a:r>
              <a:rPr lang="en-GB" sz="1200" dirty="0" smtClean="0"/>
              <a:t> 2000; </a:t>
            </a:r>
            <a:r>
              <a:rPr lang="en-GB" sz="1200" b="1" dirty="0" smtClean="0"/>
              <a:t>32</a:t>
            </a:r>
            <a:r>
              <a:rPr lang="en-GB" sz="1200" dirty="0" smtClean="0"/>
              <a:t>: 1172 -9</a:t>
            </a:r>
          </a:p>
          <a:p>
            <a:endParaRPr lang="en-GB" sz="1200" dirty="0" smtClean="0"/>
          </a:p>
          <a:p>
            <a:r>
              <a:rPr lang="en-GB" sz="1200" dirty="0" smtClean="0"/>
              <a:t>Forsythe RO &amp; Hinchliffe RJ. Assessment of foot perfusion in patients with a diabetic foot ulcer. </a:t>
            </a:r>
            <a:r>
              <a:rPr lang="en-GB" sz="1200" i="1" dirty="0" smtClean="0"/>
              <a:t>Diabetes Metab Res Rev  </a:t>
            </a:r>
            <a:r>
              <a:rPr lang="en-GB" sz="1200" dirty="0" smtClean="0"/>
              <a:t>2016; </a:t>
            </a:r>
            <a:r>
              <a:rPr lang="en-GB" sz="1200" b="1" dirty="0" smtClean="0"/>
              <a:t>32</a:t>
            </a:r>
            <a:r>
              <a:rPr lang="en-GB" sz="1200" dirty="0" smtClean="0"/>
              <a:t> (Suppl. 1):232-238</a:t>
            </a:r>
          </a:p>
          <a:p>
            <a:endParaRPr lang="en-GB" sz="1200" dirty="0" smtClean="0"/>
          </a:p>
          <a:p>
            <a:r>
              <a:rPr lang="en-GB" sz="1200" dirty="0" smtClean="0"/>
              <a:t>Hoyer C, Paludan JPD, Pavar S, Biurrun Manresa JA, Petersen LJ. Reliability of Laser Doppler Flowmetry Curve Reading for Measurement of Toe and Ankle Pressures: Intra-vand Inter-observer Variation. </a:t>
            </a:r>
            <a:r>
              <a:rPr lang="en-GB" sz="1200" i="1" dirty="0" smtClean="0"/>
              <a:t>European Journal of Vascular and Endovascular Surgery </a:t>
            </a:r>
            <a:r>
              <a:rPr lang="en-GB" sz="1200" dirty="0" smtClean="0"/>
              <a:t>2014; 47 (3): 311-318</a:t>
            </a:r>
          </a:p>
          <a:p>
            <a:endParaRPr lang="en-GB" sz="1200" dirty="0" smtClean="0"/>
          </a:p>
          <a:p>
            <a:r>
              <a:rPr lang="en-GB" sz="1200" dirty="0" smtClean="0"/>
              <a:t>Hoyer C, Sandermann J, Petersen LJ. The toe-brachial index in the diagnosis of peripheral arterial disease. </a:t>
            </a:r>
            <a:r>
              <a:rPr lang="en-GB" sz="1200" i="1" dirty="0" smtClean="0"/>
              <a:t>J Vasc Surg </a:t>
            </a:r>
            <a:r>
              <a:rPr lang="en-GB" sz="1200" dirty="0" smtClean="0"/>
              <a:t>2013; 58 (1): 231-238</a:t>
            </a:r>
          </a:p>
          <a:p>
            <a:endParaRPr lang="en-GB" sz="1200" dirty="0" smtClean="0"/>
          </a:p>
          <a:p>
            <a:r>
              <a:rPr lang="en-GB" sz="1200" dirty="0" smtClean="0"/>
              <a:t>National Institute for Health, Excellence. NICE Guidelines [CG147] Peripheral arterial disease: diagnosis and management. 2012. Last updated 11 Dec 2020</a:t>
            </a:r>
          </a:p>
          <a:p>
            <a:endParaRPr lang="en-GB" sz="1200" dirty="0" smtClean="0"/>
          </a:p>
          <a:p>
            <a:r>
              <a:rPr lang="en-GB" sz="1200" dirty="0" smtClean="0"/>
              <a:t>Forsythe RO, Apelqvist J, Boyko EJ, Fitridge R, Pio Hong J, Katsanos K, Mills JL, Nikol S, Reekers j, Venermo M, Eugene Zierler R, Schpaer NC, Hincliffe RJ. Performance of prognostic markers in the prediction of wound healing or amputation among patients with foot ulcers in diabetes: A systematic review. </a:t>
            </a:r>
            <a:r>
              <a:rPr lang="en-GB" sz="1200" i="1" dirty="0" smtClean="0"/>
              <a:t>Diabetes Metab Res Rev </a:t>
            </a:r>
            <a:r>
              <a:rPr lang="en-GB" sz="1200" dirty="0" smtClean="0"/>
              <a:t>2020:</a:t>
            </a:r>
            <a:r>
              <a:rPr lang="en-GB" sz="1200" b="1" dirty="0" smtClean="0"/>
              <a:t>36 </a:t>
            </a:r>
            <a:r>
              <a:rPr lang="en-GB" sz="1200" dirty="0" smtClean="0"/>
              <a:t>(s1): e3278</a:t>
            </a:r>
          </a:p>
          <a:p>
            <a:endParaRPr lang="en-GB" i="0" baseline="0" dirty="0" smtClean="0"/>
          </a:p>
          <a:p>
            <a:endParaRPr lang="en-GB" i="0" baseline="0" dirty="0" smtClean="0"/>
          </a:p>
          <a:p>
            <a:endParaRPr lang="en-GB" i="0" baseline="0" dirty="0" smtClean="0"/>
          </a:p>
          <a:p>
            <a:endParaRPr lang="en-GB" i="0" baseline="0" dirty="0" smtClean="0"/>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14</a:t>
            </a:fld>
            <a:endParaRPr lang="en-US" dirty="0"/>
          </a:p>
        </p:txBody>
      </p:sp>
    </p:spTree>
    <p:extLst>
      <p:ext uri="{BB962C8B-B14F-4D97-AF65-F5344CB8AC3E}">
        <p14:creationId xmlns:p14="http://schemas.microsoft.com/office/powerpoint/2010/main" val="251696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So</a:t>
            </a:r>
            <a:r>
              <a:rPr lang="en-US" baseline="0" dirty="0" smtClean="0"/>
              <a:t> during this 30 minute session I am going to cover four key areas;</a:t>
            </a:r>
          </a:p>
          <a:p>
            <a:endParaRPr lang="en-US" baseline="0" dirty="0" smtClean="0"/>
          </a:p>
          <a:p>
            <a:r>
              <a:rPr lang="en-US" baseline="0" dirty="0" smtClean="0"/>
              <a:t>Introduction to the assessments, </a:t>
            </a:r>
            <a:r>
              <a:rPr lang="en-US" b="1" baseline="0" dirty="0" smtClean="0"/>
              <a:t>why they are useful and what they can tell us</a:t>
            </a:r>
          </a:p>
          <a:p>
            <a:endParaRPr lang="en-US" baseline="0" dirty="0" smtClean="0"/>
          </a:p>
          <a:p>
            <a:r>
              <a:rPr lang="en-US" baseline="0" dirty="0" smtClean="0"/>
              <a:t>I’ll talk a little bit about the theory – </a:t>
            </a:r>
            <a:r>
              <a:rPr lang="en-US" b="1" baseline="0" dirty="0" smtClean="0"/>
              <a:t>what they are measuring and how we actually perform them</a:t>
            </a:r>
          </a:p>
          <a:p>
            <a:r>
              <a:rPr lang="en-US" baseline="0" dirty="0" smtClean="0"/>
              <a:t> </a:t>
            </a:r>
          </a:p>
          <a:p>
            <a:r>
              <a:rPr lang="en-US" baseline="0" dirty="0" smtClean="0"/>
              <a:t>I’m going to play a video demonstration </a:t>
            </a:r>
            <a:r>
              <a:rPr lang="en-US" b="1" baseline="0" dirty="0" smtClean="0"/>
              <a:t>so you can see them being performed in practice on real patients</a:t>
            </a:r>
          </a:p>
          <a:p>
            <a:endParaRPr lang="en-US" baseline="0" dirty="0" smtClean="0"/>
          </a:p>
          <a:p>
            <a:r>
              <a:rPr lang="en-US" baseline="0" dirty="0" smtClean="0"/>
              <a:t>And then finally I’m going to talk a little but about interpretation of these tests and the challenges that we can face performing them in the clinic</a:t>
            </a:r>
            <a:endParaRPr lang="en-US" dirty="0" smtClean="0"/>
          </a:p>
          <a:p>
            <a:endParaRPr lang="en-US" dirty="0" smtClean="0"/>
          </a:p>
          <a:p>
            <a:endParaRPr lang="en-US" dirty="0" smtClean="0"/>
          </a:p>
          <a:p>
            <a:endParaRPr lang="en-US" dirty="0" smtClean="0"/>
          </a:p>
          <a:p>
            <a:endParaRPr lang="en-US" dirty="0" smtClean="0"/>
          </a:p>
          <a:p>
            <a:r>
              <a:rPr lang="en-US" dirty="0" smtClean="0"/>
              <a:t>Mete analysis</a:t>
            </a:r>
            <a:r>
              <a:rPr lang="en-US" baseline="0" dirty="0" smtClean="0"/>
              <a:t> and systematic review in 2016</a:t>
            </a:r>
          </a:p>
          <a:p>
            <a:r>
              <a:rPr lang="en-US" baseline="0" dirty="0" smtClean="0"/>
              <a:t>Found that ABPI had poor performance in predicting healing of foot ulcers and a modest performance in predicting limb amputations. </a:t>
            </a:r>
          </a:p>
          <a:p>
            <a:r>
              <a:rPr lang="en-US" baseline="0" dirty="0" smtClean="0"/>
              <a:t>TCPO2 was a better test for predicting both outcomes – they were unable to comment on TBI</a:t>
            </a:r>
          </a:p>
          <a:p>
            <a:endParaRPr lang="en-US" baseline="0" dirty="0" smtClean="0"/>
          </a:p>
          <a:p>
            <a:r>
              <a:rPr lang="en-US" baseline="0" dirty="0" smtClean="0"/>
              <a:t>Although peripheral neuropathy and extrinsic/intrinsic trauma are the most common cause of diabetic foot ulceration, it is frequently the unrecognised vasculopathy that prevents healing and increases the risk of amputation</a:t>
            </a:r>
            <a:endParaRPr lang="en-GB" dirty="0"/>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2</a:t>
            </a:fld>
            <a:endParaRPr lang="en-US" dirty="0"/>
          </a:p>
        </p:txBody>
      </p:sp>
    </p:spTree>
    <p:extLst>
      <p:ext uri="{BB962C8B-B14F-4D97-AF65-F5344CB8AC3E}">
        <p14:creationId xmlns:p14="http://schemas.microsoft.com/office/powerpoint/2010/main" val="158228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why are these useful</a:t>
            </a:r>
            <a:r>
              <a:rPr lang="en-US" baseline="0" dirty="0" smtClean="0"/>
              <a:t> and why do we use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ABPI Inaccuracies in the diabetic patient</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More often that not we find that the ABPI is inaccurate/limited in the diabetic patient. Calcified arteries are common in the diabetic patient which can lead due to incompressible vessels (so you can’t actually occlude them at the ankle) or give falsely raised reading.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Limitations to what it can tell us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ABPI is essentially a screening tool to assess global arterial disease in the arteries above ankle level. ** refer to pic – we’re putting a cuff on the ankle and insonating the vessels at the ankle which will tell us if there is potentially any significant arterial disease in the arteries above ankle level. It’s not giving us information about perfusion in the foot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More complex picture with diabetic foot</a:t>
            </a:r>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smtClean="0"/>
              <a:t>There can be a  more severe presentation of foot ischemia to the non diabetic, even with similar patterns of arterial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can be due to the complex mechanisms involved such as Autonomic Neuropathy which causes microvascular dysfunction.  So an abnormally dilated vascular bed alongside rigid calcified arteries causes a faster rate of blood flow which results in new channels opening up between the arterial and venous systems in the lower leg and foot. This is called shunting and can result in the smaller vessels of the foot being bypassed therefore resulting in poor filling of the small vessels of the foot.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fact the shunting can be clinically seen as distended veins over the dorsum of the foot and might be interpreted as </a:t>
            </a:r>
            <a:r>
              <a:rPr lang="en-US" b="1" baseline="0" dirty="0" smtClean="0"/>
              <a:t>good blood supply when it is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Poor collateralisation – diabetes affects the ability to form collateral supply in response to PAD thereby worsening limb ischemia.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Reflect perfusion at foot level/area of tissue loss ** refer to pic**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assessing in the foot, these tests can more readily reflect the degree of perfusion at the actual level/area of tissue loss</a:t>
            </a:r>
            <a:r>
              <a:rPr lang="en-US" b="1" baseline="0" dirty="0" smtClean="0"/>
              <a:t>. Therefore giving an indication of any perfusion deficits and  microvascular disease which is common in the diabetic foot.</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And  this can lead on to give us information on the likelihood of wound healing…</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Autonomic neuropathy – autonomic nerves control vasodilation/constriction and sweating. Autonomic neuropathy from diabetes can result in decrease of sweating and increased rate of blood flow- due to disordered capillary function. Decreased sweat production leads to very dry ski and calluses or skin fissures which can become open and infected.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GB" dirty="0"/>
          </a:p>
        </p:txBody>
      </p:sp>
      <p:sp>
        <p:nvSpPr>
          <p:cNvPr id="4" name="Slide Number Placeholder 3"/>
          <p:cNvSpPr>
            <a:spLocks noGrp="1"/>
          </p:cNvSpPr>
          <p:nvPr>
            <p:ph type="sldNum" sz="quarter" idx="10"/>
          </p:nvPr>
        </p:nvSpPr>
        <p:spPr/>
        <p:txBody>
          <a:bodyPr/>
          <a:lstStyle/>
          <a:p>
            <a:fld id="{3DF37CC8-702C-44DB-AA94-54F8843A599B}" type="slidenum">
              <a:rPr lang="en-GB" smtClean="0"/>
              <a:t>3</a:t>
            </a:fld>
            <a:endParaRPr lang="en-GB" dirty="0"/>
          </a:p>
        </p:txBody>
      </p:sp>
    </p:spTree>
    <p:extLst>
      <p:ext uri="{BB962C8B-B14F-4D97-AF65-F5344CB8AC3E}">
        <p14:creationId xmlns:p14="http://schemas.microsoft.com/office/powerpoint/2010/main" val="24969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baseline="0" dirty="0" smtClean="0"/>
              <a:t>It is important to be guided by the current evidence</a:t>
            </a:r>
          </a:p>
          <a:p>
            <a:r>
              <a:rPr lang="en-US" b="0" i="0" u="none" baseline="0" dirty="0" smtClean="0"/>
              <a:t>Andy has discussed the guidelines so I’m not going to go into them in too much detail, only to point out a couple of take home messages from them. </a:t>
            </a:r>
          </a:p>
          <a:p>
            <a:endParaRPr lang="en-US" b="0" u="sng" baseline="0" dirty="0" smtClean="0"/>
          </a:p>
          <a:p>
            <a:r>
              <a:rPr lang="en-US" b="0" u="none" baseline="0" dirty="0" smtClean="0"/>
              <a:t>Limb stratification should be performed to help improve clinical decision making. And this is using scoring systems such as the </a:t>
            </a:r>
            <a:r>
              <a:rPr lang="en-US" b="0" u="none" baseline="0" dirty="0" err="1" smtClean="0"/>
              <a:t>wifi</a:t>
            </a:r>
            <a:r>
              <a:rPr lang="en-US" b="0" u="none" baseline="0" dirty="0" smtClean="0"/>
              <a:t> classification</a:t>
            </a:r>
          </a:p>
          <a:p>
            <a:endParaRPr lang="en-US" baseline="0" dirty="0" smtClean="0"/>
          </a:p>
          <a:p>
            <a:r>
              <a:rPr lang="en-US" baseline="0" dirty="0" smtClean="0"/>
              <a:t>Local protocol:</a:t>
            </a:r>
          </a:p>
          <a:p>
            <a:r>
              <a:rPr lang="en-US" baseline="0" dirty="0" smtClean="0"/>
              <a:t>In fact our local protocol states that diabetic patients require a second measure of perfusion and this is taking on board the evidence that the ABPI does not accurately predict the likelihood of wound healing in the diabetic foot.   </a:t>
            </a:r>
          </a:p>
          <a:p>
            <a:endParaRPr lang="en-US" baseline="0" dirty="0" smtClean="0"/>
          </a:p>
          <a:p>
            <a:r>
              <a:rPr lang="en-US" b="1" dirty="0" smtClean="0"/>
              <a:t>So really these tests can be useful for not only assessing</a:t>
            </a:r>
            <a:r>
              <a:rPr lang="en-US" b="1" baseline="0" dirty="0" smtClean="0"/>
              <a:t> local perfusion deficits but clinical decision making as they can be used to calculate a Wifi score which will be discussed later in the talk </a:t>
            </a:r>
          </a:p>
          <a:p>
            <a:endParaRPr lang="en-US" b="1" baseline="0" dirty="0" smtClean="0"/>
          </a:p>
          <a:p>
            <a:endParaRPr lang="en-US" b="1" baseline="0" dirty="0" smtClean="0"/>
          </a:p>
          <a:p>
            <a:r>
              <a:rPr lang="en-US" b="0" u="sng" baseline="0" dirty="0" smtClean="0"/>
              <a:t>Current Guidelines recommend!</a:t>
            </a:r>
          </a:p>
          <a:p>
            <a:r>
              <a:rPr lang="en-US" baseline="0" dirty="0" smtClean="0"/>
              <a:t>In fact, NICE guidelines published in 2012 didn’t specifically </a:t>
            </a:r>
            <a:r>
              <a:rPr lang="en-US" b="1" baseline="0" dirty="0" smtClean="0"/>
              <a:t>consider people </a:t>
            </a:r>
            <a:r>
              <a:rPr lang="en-US" baseline="0" dirty="0" smtClean="0"/>
              <a:t>with diabetes in relation to the ABPI as an initial test for peripheral artery disease detection. This was reviewed in 2017 and the 2018 publication and in essence they recommended that peripheral arterial disease should not be ruled out in diabetics displaying a normal or raised ABPI alone</a:t>
            </a:r>
          </a:p>
          <a:p>
            <a:endParaRPr lang="en-US" baseline="0" dirty="0" smtClean="0"/>
          </a:p>
          <a:p>
            <a:r>
              <a:rPr lang="en-US" baseline="0" dirty="0" smtClean="0"/>
              <a:t>Global Vascular Guidelines –  bringing together several prominent societies (society for vascular surgery, European Society for Vascular surgery, and World federation of vascular societies).  Essentially they recommend that all patients presenting with signs or symptoms of lower limb ischemia should have a wifi score calculated. This scoring (specifically the ischemia part of the scoring) requires ABPI plus or minus other secondary measures depending on the result of the ABPI </a:t>
            </a:r>
          </a:p>
          <a:p>
            <a:endParaRPr lang="en-US" b="1" dirty="0" smtClean="0"/>
          </a:p>
          <a:p>
            <a:r>
              <a:rPr lang="en-US" baseline="0" dirty="0" smtClean="0"/>
              <a:t>Wifi based on the three factors: wound, ischemia and foot infection and correlates with limb salvage, amputation risk and wound healing and can identify patients who are likely to benefit from revascularisation. </a:t>
            </a:r>
          </a:p>
          <a:p>
            <a:r>
              <a:rPr lang="en-US" baseline="0" dirty="0" smtClean="0"/>
              <a:t>A limb staging classification system, such as wifi, should be used in all patients presenting with suspected CLTI. </a:t>
            </a:r>
            <a:r>
              <a:rPr lang="en-GB" sz="1200" kern="1200" dirty="0" smtClean="0">
                <a:solidFill>
                  <a:schemeClr val="tx1"/>
                </a:solidFill>
                <a:effectLst/>
                <a:latin typeface="+mn-lt"/>
                <a:ea typeface="+mn-ea"/>
                <a:cs typeface="+mn-cs"/>
              </a:rPr>
              <a:t>enabling clinicians to gauge the severity of limb threat and act accordingly to improve management and treatment of these patients</a:t>
            </a:r>
            <a:endParaRPr lang="en-US" baseline="0" dirty="0" smtClean="0"/>
          </a:p>
          <a:p>
            <a:endParaRPr lang="en-US" dirty="0" smtClean="0"/>
          </a:p>
          <a:p>
            <a:endParaRPr lang="en-US" dirty="0" smtClean="0"/>
          </a:p>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3DF37CC8-702C-44DB-AA94-54F8843A599B}" type="slidenum">
              <a:rPr lang="en-GB" smtClean="0"/>
              <a:t>4</a:t>
            </a:fld>
            <a:endParaRPr lang="en-GB" dirty="0"/>
          </a:p>
        </p:txBody>
      </p:sp>
    </p:spTree>
    <p:extLst>
      <p:ext uri="{BB962C8B-B14F-4D97-AF65-F5344CB8AC3E}">
        <p14:creationId xmlns:p14="http://schemas.microsoft.com/office/powerpoint/2010/main" val="379298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our</a:t>
            </a:r>
            <a:r>
              <a:rPr lang="en-GB" baseline="0" dirty="0" smtClean="0"/>
              <a:t> equipment that we use to perform both tests – it’s a periflux 6000 machine, provided by Perimed and with this machine we are able to perform the tests either separately or simultaneously depending on what’s been asked of us.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DF37CC8-702C-44DB-AA94-54F8843A599B}" type="slidenum">
              <a:rPr lang="en-GB" smtClean="0"/>
              <a:t>5</a:t>
            </a:fld>
            <a:endParaRPr lang="en-GB" dirty="0"/>
          </a:p>
        </p:txBody>
      </p:sp>
    </p:spTree>
    <p:extLst>
      <p:ext uri="{BB962C8B-B14F-4D97-AF65-F5344CB8AC3E}">
        <p14:creationId xmlns:p14="http://schemas.microsoft.com/office/powerpoint/2010/main" val="280960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241425"/>
            <a:ext cx="5359400" cy="3351213"/>
          </a:xfrm>
          <a:prstGeom prst="rect">
            <a:avLst/>
          </a:prstGeom>
        </p:spPr>
      </p:sp>
      <p:sp>
        <p:nvSpPr>
          <p:cNvPr id="3" name="Notes Placeholder 2"/>
          <p:cNvSpPr>
            <a:spLocks noGrp="1"/>
          </p:cNvSpPr>
          <p:nvPr>
            <p:ph type="body" idx="1"/>
          </p:nvPr>
        </p:nvSpPr>
        <p:spPr/>
        <p:txBody>
          <a:bodyPr/>
          <a:lstStyle/>
          <a:p>
            <a:r>
              <a:rPr lang="en-US" u="none" dirty="0" smtClean="0"/>
              <a:t>So starting with TCPO2, I’m just going to go through a bit of the theory</a:t>
            </a:r>
          </a:p>
          <a:p>
            <a:endParaRPr lang="en-US" u="none" dirty="0" smtClean="0"/>
          </a:p>
          <a:p>
            <a:r>
              <a:rPr lang="en-US" u="sng" dirty="0" smtClean="0"/>
              <a:t>So what is it actually measuring?</a:t>
            </a:r>
          </a:p>
          <a:p>
            <a:r>
              <a:rPr lang="en-US" dirty="0" smtClean="0"/>
              <a:t>SO this</a:t>
            </a:r>
            <a:r>
              <a:rPr lang="en-US" baseline="0" dirty="0" smtClean="0"/>
              <a:t> test is measuring the transfer of oxygen molecules to the skin surface, giving an indication of tissue oxygen perfusion at specific sites in the foot. </a:t>
            </a:r>
          </a:p>
          <a:p>
            <a:r>
              <a:rPr lang="en-US" baseline="0" dirty="0" smtClean="0"/>
              <a:t>Sensors are attached to the skin and these heat the skin (44 degrees) , causing vasodilation of the capillaries and increased blood flow. Oxygen subsequently diffuses through the skin to the sensor which measures the TCPO2 value through an </a:t>
            </a:r>
            <a:r>
              <a:rPr lang="en-US" b="1" baseline="0" dirty="0" smtClean="0"/>
              <a:t>electrochemical reaction </a:t>
            </a:r>
            <a:r>
              <a:rPr lang="en-US" baseline="0" dirty="0" smtClean="0"/>
              <a:t>(reduction-oxidation reaction) </a:t>
            </a:r>
          </a:p>
          <a:p>
            <a:endParaRPr lang="en-US" u="sng" baseline="0" dirty="0" smtClean="0"/>
          </a:p>
          <a:p>
            <a:r>
              <a:rPr lang="en-US" u="sng" baseline="0" dirty="0" smtClean="0"/>
              <a:t>Why Measure?</a:t>
            </a:r>
          </a:p>
          <a:p>
            <a:r>
              <a:rPr lang="en-US" u="none" baseline="0" dirty="0" smtClean="0"/>
              <a:t>So why measure this? Well it can tell us about local foot perfusion and therefore how much oxygenated blood is getting to the foot at the capillary level. So basically it can tell us about the metabolic state of the foot. </a:t>
            </a:r>
          </a:p>
          <a:p>
            <a:r>
              <a:rPr lang="en-US" u="none" baseline="0" dirty="0" smtClean="0"/>
              <a:t>This in turn can assess healing potential at foot level and evaluate responses to revascularisation, either surgical or endovascular. </a:t>
            </a:r>
          </a:p>
          <a:p>
            <a:r>
              <a:rPr lang="en-US" u="none" baseline="0" dirty="0" smtClean="0"/>
              <a:t>It can quantify the severity of ischemia by </a:t>
            </a:r>
            <a:r>
              <a:rPr lang="en-US" b="1" u="none" baseline="0" dirty="0" smtClean="0"/>
              <a:t>it’s validated correlation to ischemic wounds and likelihood of healing</a:t>
            </a:r>
            <a:r>
              <a:rPr lang="en-US" u="none" baseline="0" dirty="0" smtClean="0"/>
              <a:t>. Its values can also be used in the ischemia part of the </a:t>
            </a:r>
            <a:r>
              <a:rPr lang="en-US" u="none" baseline="0" dirty="0" err="1" smtClean="0"/>
              <a:t>wifi</a:t>
            </a:r>
            <a:r>
              <a:rPr lang="en-US" u="none" baseline="0" dirty="0" smtClean="0"/>
              <a:t> scoring, thereby aiding the clinical decision making</a:t>
            </a:r>
          </a:p>
          <a:p>
            <a:endParaRPr lang="en-US" u="sng" baseline="0" dirty="0" smtClean="0"/>
          </a:p>
          <a:p>
            <a:r>
              <a:rPr lang="en-US" u="sng" baseline="0" dirty="0" smtClean="0"/>
              <a:t>Preparation</a:t>
            </a:r>
          </a:p>
          <a:p>
            <a:r>
              <a:rPr lang="en-US" u="none" baseline="0" dirty="0" smtClean="0"/>
              <a:t>So now onto preparation. We need to decide where to place the sensors on the foot and this may be governed by where the wounds are on the foot or the potential amputation level or you may want to go as distal as possible if the wounds are on the toes. It’s important to remember that the focal area under the sensor is being assessed so it’s important that they hare placed at clinically relevant sites</a:t>
            </a:r>
          </a:p>
          <a:p>
            <a:endParaRPr lang="en-US" u="none" baseline="0" dirty="0" smtClean="0"/>
          </a:p>
          <a:p>
            <a:r>
              <a:rPr lang="en-US" u="none" baseline="0" dirty="0" smtClean="0"/>
              <a:t>Once the general areas of sensor placement have been decided the skin needs to be assessed for suitablity for the sensor. They need to be away from bony prominences, dry hard skin areas and over any significant veins. We wipe with alcohol wipes which cleans the area and can get rid of any flaking skin. The skin is left to dry and then we attach the fixation rings which are these blue circular disks that the sensors sit in. </a:t>
            </a:r>
          </a:p>
          <a:p>
            <a:endParaRPr lang="en-US" u="sng" baseline="0" dirty="0" smtClean="0"/>
          </a:p>
          <a:p>
            <a:r>
              <a:rPr lang="en-US" u="none" baseline="0" dirty="0" smtClean="0"/>
              <a:t>We place a couple of drops of coupling medium in the fixation ring and then twist the sensors into place, ensuring there are no potential air leaks. The leads are attached to the perimed machine, the measuring instrument. </a:t>
            </a:r>
          </a:p>
          <a:p>
            <a:endParaRPr lang="en-US" u="none" baseline="0" dirty="0" smtClean="0"/>
          </a:p>
          <a:p>
            <a:endParaRPr lang="en-US" dirty="0" smtClean="0"/>
          </a:p>
          <a:p>
            <a:endParaRPr lang="en-US" dirty="0" smtClean="0"/>
          </a:p>
          <a:p>
            <a:endParaRPr lang="en-US" dirty="0" smtClean="0"/>
          </a:p>
          <a:p>
            <a:endParaRPr lang="en-US" dirty="0" smtClean="0"/>
          </a:p>
          <a:p>
            <a:endParaRPr lang="en-US" dirty="0" smtClean="0"/>
          </a:p>
          <a:p>
            <a:endParaRPr lang="en-US" baseline="0" dirty="0" smtClean="0"/>
          </a:p>
          <a:p>
            <a:endParaRPr lang="en-US" baseline="0" dirty="0" smtClean="0"/>
          </a:p>
          <a:p>
            <a:r>
              <a:rPr lang="en-US" baseline="0" dirty="0" smtClean="0"/>
              <a:t>TCpo2 measures transcutaneous partial oxygen pressure in mmHg. </a:t>
            </a:r>
          </a:p>
          <a:p>
            <a:r>
              <a:rPr lang="en-US" baseline="0" dirty="0" smtClean="0"/>
              <a:t>Test is not affected by calcified leg arteries</a:t>
            </a:r>
          </a:p>
          <a:p>
            <a:endParaRPr lang="en-US" baseline="0" dirty="0" smtClean="0"/>
          </a:p>
          <a:p>
            <a:endParaRPr lang="en-US" baseline="0" dirty="0" smtClean="0"/>
          </a:p>
          <a:p>
            <a:endParaRPr lang="en-US" baseline="0" dirty="0" smtClean="0"/>
          </a:p>
          <a:p>
            <a:r>
              <a:rPr lang="en-US" baseline="0" dirty="0" smtClean="0"/>
              <a:t>Inter operator variability</a:t>
            </a:r>
          </a:p>
          <a:p>
            <a:r>
              <a:rPr lang="en-US" baseline="0" dirty="0" smtClean="0"/>
              <a:t>Inclusion of an oxygen challenge or leg dependency</a:t>
            </a:r>
          </a:p>
          <a:p>
            <a:r>
              <a:rPr lang="en-US" baseline="0" dirty="0" smtClean="0"/>
              <a:t>? Use of a regional perfusion Index? Chest probe is used in conjunction with the foot probes</a:t>
            </a:r>
          </a:p>
          <a:p>
            <a:r>
              <a:rPr lang="en-US" baseline="0" dirty="0" smtClean="0"/>
              <a:t>A comparison of RPI Vs ABI or TBI could be made to determine diagnostic value</a:t>
            </a:r>
            <a:endParaRPr lang="en-GB" dirty="0" smtClean="0"/>
          </a:p>
          <a:p>
            <a:endParaRPr lang="en-US" baseline="0" dirty="0" smtClean="0"/>
          </a:p>
          <a:p>
            <a:endParaRPr lang="en-US" baseline="0" dirty="0" smtClean="0"/>
          </a:p>
          <a:p>
            <a:pPr fontAlgn="t"/>
            <a:r>
              <a:rPr lang="en-GB" dirty="0" smtClean="0">
                <a:effectLst/>
              </a:rPr>
              <a:t>Transcutaneous oximetry (tc</a:t>
            </a:r>
            <a:r>
              <a:rPr lang="en-GB" i="1" dirty="0" smtClean="0">
                <a:effectLst/>
              </a:rPr>
              <a:t>p</a:t>
            </a:r>
            <a:r>
              <a:rPr lang="en-GB" dirty="0" smtClean="0">
                <a:effectLst/>
              </a:rPr>
              <a:t>O</a:t>
            </a:r>
            <a:r>
              <a:rPr lang="en-GB" baseline="-25000" dirty="0" smtClean="0">
                <a:effectLst/>
              </a:rPr>
              <a:t>2)</a:t>
            </a:r>
            <a:r>
              <a:rPr lang="en-GB" dirty="0" smtClean="0">
                <a:effectLst/>
              </a:rPr>
              <a:t> is the only method to measure the local oxygen released from the capillaries through the skin, reflecting the metabolic state of the lower limb</a:t>
            </a:r>
            <a:r>
              <a:rPr lang="en-GB" baseline="30000" dirty="0" smtClean="0">
                <a:effectLst/>
              </a:rPr>
              <a:t>1Noninvasive Arterial Studies Including Transcutaneous Oxygen Pressure Measurements with the Limbs Elevated or Dependent to Predict Healing After Partial Foot Amputation. Karen L. Andrews, MD Mansour Y. Dib, MD Thomas C. Shives, MD Tanya L. Hoskin David A. Liedl, RN Andrea J. Boon, MD. DOI: 10.1097/PHM.0b013e3182876a06.</a:t>
            </a:r>
            <a:r>
              <a:rPr lang="en-GB" dirty="0" smtClean="0">
                <a:effectLst/>
              </a:rPr>
              <a:t>. It is particularly useful for wound healing prediction, amputation level determination and qualification for hyperbaric oxygen therapy</a:t>
            </a:r>
            <a:r>
              <a:rPr lang="en-GB" baseline="30000" dirty="0" smtClean="0">
                <a:effectLst/>
              </a:rPr>
              <a:t>2Transcutaneous Oximetry in Clinical Practice: Consensus statements from an expert panel based on evidence. C. E Fife, D. R. Smart, P. J. Sheffield, H. W. Hopf, G. Hawkins, D Clarke. UHM 2009, Vol. 36, No. 1 – Transcutaneous oximetry consensus statements.</a:t>
            </a:r>
            <a:r>
              <a:rPr lang="en-GB" dirty="0" smtClean="0">
                <a:effectLst/>
              </a:rPr>
              <a:t>. Transcutaneous oximetry is also recommended as a means to quantify the severity of ischemia and to stratify the prognosis in </a:t>
            </a:r>
            <a:r>
              <a:rPr lang="en-GB" dirty="0" smtClean="0">
                <a:effectLst/>
                <a:hlinkClick r:id="rId3"/>
              </a:rPr>
              <a:t>CLTI</a:t>
            </a:r>
            <a:r>
              <a:rPr lang="en-GB" dirty="0" smtClean="0">
                <a:effectLst/>
              </a:rPr>
              <a:t> patients as well as being useful when diagnosing </a:t>
            </a:r>
            <a:r>
              <a:rPr lang="en-GB" dirty="0" smtClean="0">
                <a:effectLst/>
                <a:hlinkClick r:id="rId4"/>
              </a:rPr>
              <a:t>PAD</a:t>
            </a:r>
            <a:r>
              <a:rPr lang="en-GB" dirty="0" smtClean="0">
                <a:effectLst/>
              </a:rPr>
              <a:t> in patients with calcified arteries and amputated toes</a:t>
            </a:r>
            <a:r>
              <a:rPr lang="en-GB" baseline="30000" dirty="0" smtClean="0">
                <a:effectLst/>
              </a:rPr>
              <a:t>3</a:t>
            </a:r>
            <a:r>
              <a:rPr lang="en-GB" dirty="0" smtClean="0">
                <a:effectLst/>
              </a:rPr>
              <a:t>The impact of transcutaneous oxygen pressure measurement in patients with suspected critical lower limb ischemia Stefan Rosfors, Leila Kann, Thomas Nystrom. International Angiology 2016 Oclober;3S(5):492-7. .</a:t>
            </a:r>
          </a:p>
          <a:p>
            <a:pPr fontAlgn="t"/>
            <a:r>
              <a:rPr lang="en-GB" dirty="0" smtClean="0">
                <a:effectLst/>
              </a:rPr>
              <a:t>The only method that provides information about the body’s ability to deliver oxygen to the tissue is tc</a:t>
            </a:r>
            <a:r>
              <a:rPr lang="en-GB" i="1" dirty="0" smtClean="0">
                <a:effectLst/>
              </a:rPr>
              <a:t>p</a:t>
            </a:r>
            <a:r>
              <a:rPr lang="en-GB" dirty="0" smtClean="0">
                <a:effectLst/>
              </a:rPr>
              <a:t>O</a:t>
            </a:r>
            <a:r>
              <a:rPr lang="en-GB" baseline="-25000" dirty="0" smtClean="0">
                <a:effectLst/>
              </a:rPr>
              <a:t>2</a:t>
            </a:r>
            <a:r>
              <a:rPr lang="en-GB" dirty="0" smtClean="0">
                <a:effectLst/>
              </a:rPr>
              <a:t>.</a:t>
            </a:r>
          </a:p>
          <a:p>
            <a:pPr fontAlgn="t"/>
            <a:r>
              <a:rPr lang="en-GB" dirty="0" smtClean="0">
                <a:effectLst/>
              </a:rPr>
              <a:t>Spontaneous wound healing will not occur without oxygen reaching the wound area.</a:t>
            </a:r>
          </a:p>
          <a:p>
            <a:pPr fontAlgn="t"/>
            <a:r>
              <a:rPr lang="en-GB" dirty="0" smtClean="0">
                <a:effectLst/>
              </a:rPr>
              <a:t>An important tool in patients with diabetes where calcified vessels or missing toes make other methods impossible.</a:t>
            </a:r>
          </a:p>
          <a:p>
            <a:pPr fontAlgn="t"/>
            <a:r>
              <a:rPr lang="en-GB" dirty="0" smtClean="0">
                <a:effectLst/>
              </a:rPr>
              <a:t>Objective measurement to support the clinical decision of amputation level, in order to improve patient quality of life and to avoid costly re-amputation</a:t>
            </a:r>
          </a:p>
          <a:p>
            <a:endParaRPr lang="en-US" baseline="0" dirty="0" smtClean="0"/>
          </a:p>
          <a:p>
            <a:endParaRPr lang="en-US" baseline="0" dirty="0" smtClean="0"/>
          </a:p>
          <a:p>
            <a:endParaRPr lang="en-GB" dirty="0"/>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6</a:t>
            </a:fld>
            <a:endParaRPr lang="en-US" dirty="0"/>
          </a:p>
        </p:txBody>
      </p:sp>
    </p:spTree>
    <p:extLst>
      <p:ext uri="{BB962C8B-B14F-4D97-AF65-F5344CB8AC3E}">
        <p14:creationId xmlns:p14="http://schemas.microsoft.com/office/powerpoint/2010/main" val="416905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sng" baseline="0" dirty="0" smtClean="0"/>
              <a:t>Generation of Value</a:t>
            </a:r>
          </a:p>
          <a:p>
            <a:r>
              <a:rPr lang="en-US" u="none" baseline="0" dirty="0" smtClean="0"/>
              <a:t>How does the machine come up with a value? </a:t>
            </a:r>
          </a:p>
          <a:p>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Well, the oxygen diffusion creates a small electric current (due to an electrochemical, thermochemical reaction) which can be detected by the device and converted into a pressure, giving us a value in mmHg</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This is graphically represented in real time as the partial oxygen pressure while the patient is undergoing the assessment. Once the sensors are in place in the fixation rings, the pressure starts to decrease from air level (160mmHg) reduces and </a:t>
            </a:r>
            <a:r>
              <a:rPr lang="en-US" b="1" u="none" baseline="0" dirty="0" smtClean="0"/>
              <a:t>stabilises to represent the transcutaneous partial oxygen pressure at the local area in the foot. Usually taking no more than 15 minutes</a:t>
            </a:r>
          </a:p>
          <a:p>
            <a:endParaRPr lang="en-US" u="sng" baseline="0" dirty="0" smtClean="0"/>
          </a:p>
          <a:p>
            <a:r>
              <a:rPr lang="en-US" dirty="0" smtClean="0"/>
              <a:t>So how does this value help</a:t>
            </a:r>
            <a:r>
              <a:rPr lang="en-US" baseline="0" dirty="0" smtClean="0"/>
              <a:t> us?</a:t>
            </a:r>
          </a:p>
          <a:p>
            <a:endParaRPr lang="en-US" baseline="0" dirty="0" smtClean="0"/>
          </a:p>
          <a:p>
            <a:r>
              <a:rPr lang="en-US" baseline="0" dirty="0" smtClean="0"/>
              <a:t>The correlation between partial pressure and likelihoods of healing has been clinically validated in many studies. Notably a systematic review and meta analysis in the European Journal of Vascular and Endovascular Surgery in 2012. </a:t>
            </a:r>
          </a:p>
          <a:p>
            <a:endParaRPr lang="en-US" baseline="0" dirty="0" smtClean="0"/>
          </a:p>
          <a:p>
            <a:r>
              <a:rPr lang="en-US" baseline="0" dirty="0" smtClean="0"/>
              <a:t>This has led to widely accepted reference values;</a:t>
            </a:r>
          </a:p>
          <a:p>
            <a:endParaRPr lang="en-US" baseline="0" dirty="0" smtClean="0"/>
          </a:p>
          <a:p>
            <a:endParaRPr lang="en-US" dirty="0" smtClean="0"/>
          </a:p>
          <a:p>
            <a:r>
              <a:rPr lang="en-US" u="sng" baseline="0" dirty="0" smtClean="0"/>
              <a:t>Correlation</a:t>
            </a:r>
          </a:p>
          <a:p>
            <a:r>
              <a:rPr lang="en-US" u="none" baseline="0" dirty="0" smtClean="0"/>
              <a:t>Clinically validated tool which reveals a linear correlation between higher partial pressure oxygen reading and wound healing potential. </a:t>
            </a:r>
          </a:p>
          <a:p>
            <a:r>
              <a:rPr lang="en-US" baseline="0" dirty="0" smtClean="0"/>
              <a:t>There is a correlation between decreasing TCP02 values in patients with ischemic wounds and the likelihood of healing. Widely accepted after a systematic review in the European Journal of Vascular and endovascular surgery – highlighted that a value of &lt;40mmHg represents a 24% increase in risk of healing complications. </a:t>
            </a:r>
            <a:endParaRPr lang="en-US" dirty="0" smtClean="0"/>
          </a:p>
          <a:p>
            <a:endParaRPr lang="en-GB" dirty="0"/>
          </a:p>
        </p:txBody>
      </p:sp>
      <p:sp>
        <p:nvSpPr>
          <p:cNvPr id="4" name="Slide Number Placeholder 3"/>
          <p:cNvSpPr>
            <a:spLocks noGrp="1"/>
          </p:cNvSpPr>
          <p:nvPr>
            <p:ph type="sldNum" sz="quarter" idx="10"/>
          </p:nvPr>
        </p:nvSpPr>
        <p:spPr/>
        <p:txBody>
          <a:bodyPr/>
          <a:lstStyle/>
          <a:p>
            <a:fld id="{3DF37CC8-702C-44DB-AA94-54F8843A599B}" type="slidenum">
              <a:rPr lang="en-GB" smtClean="0"/>
              <a:t>7</a:t>
            </a:fld>
            <a:endParaRPr lang="en-GB" dirty="0"/>
          </a:p>
        </p:txBody>
      </p:sp>
    </p:spTree>
    <p:extLst>
      <p:ext uri="{BB962C8B-B14F-4D97-AF65-F5344CB8AC3E}">
        <p14:creationId xmlns:p14="http://schemas.microsoft.com/office/powerpoint/2010/main" val="134885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241425"/>
            <a:ext cx="5359400" cy="3351213"/>
          </a:xfrm>
          <a:prstGeom prst="rect">
            <a:avLst/>
          </a:prstGeom>
        </p:spPr>
      </p:sp>
      <p:sp>
        <p:nvSpPr>
          <p:cNvPr id="3" name="Notes Placeholder 2"/>
          <p:cNvSpPr>
            <a:spLocks noGrp="1"/>
          </p:cNvSpPr>
          <p:nvPr>
            <p:ph type="body" idx="1"/>
          </p:nvPr>
        </p:nvSpPr>
        <p:spPr/>
        <p:txBody>
          <a:bodyPr/>
          <a:lstStyle/>
          <a:p>
            <a:r>
              <a:rPr lang="en-US" u="sng" baseline="0" dirty="0" smtClean="0"/>
              <a:t>So now onto toe pressures:</a:t>
            </a:r>
          </a:p>
          <a:p>
            <a:r>
              <a:rPr lang="en-US" u="none" baseline="0" dirty="0" smtClean="0"/>
              <a:t>Toe pressures may be more accurate in the diabetic patient because of the relative sparing of the pedal arteries from incompressibility as they are less likely to suffer from medial/intimal calcification. </a:t>
            </a:r>
          </a:p>
          <a:p>
            <a:r>
              <a:rPr lang="en-US" u="none" baseline="0" dirty="0" smtClean="0"/>
              <a:t>Like the ABPI, it is measuring systolic pressures which can be compared to the brachial artery, creating an index (Toe brachial Index). You can therefore get a global arterial disease assessment which includes the foot which is useful in the diabetic foot where you may also be getting very small vessel (microvascular disease)</a:t>
            </a:r>
          </a:p>
          <a:p>
            <a:endParaRPr lang="en-US" u="none" baseline="0" dirty="0" smtClean="0"/>
          </a:p>
          <a:p>
            <a:r>
              <a:rPr lang="en-US" u="sng" baseline="0" dirty="0" smtClean="0"/>
              <a:t>HOW?</a:t>
            </a:r>
          </a:p>
          <a:p>
            <a:r>
              <a:rPr lang="en-US" u="none" baseline="0" dirty="0" smtClean="0"/>
              <a:t>So how do we achieve this. </a:t>
            </a:r>
          </a:p>
          <a:p>
            <a:r>
              <a:rPr lang="en-US" u="none" baseline="0" dirty="0" smtClean="0"/>
              <a:t>There are several methods to measure systolic toe pressure, including photophlesmography </a:t>
            </a:r>
            <a:r>
              <a:rPr lang="en-US" baseline="0" dirty="0" smtClean="0"/>
              <a:t>(detecting pulsatile flow and producing a pulse wave curve) </a:t>
            </a:r>
            <a:r>
              <a:rPr lang="en-US" u="none" baseline="0" dirty="0" smtClean="0"/>
              <a:t>, strain gauge and laser Doppler. We use the laser Doppler technique using a perimed perdflux machine that can measure both toe presssure and TCP02 that I have discussed in the previous slide. </a:t>
            </a:r>
          </a:p>
          <a:p>
            <a:endParaRPr lang="en-US" u="none" baseline="0" dirty="0" smtClean="0"/>
          </a:p>
          <a:p>
            <a:r>
              <a:rPr lang="en-US" u="none" baseline="0" dirty="0" smtClean="0"/>
              <a:t>Laser Doppler measures capillary flow by laser light from </a:t>
            </a:r>
            <a:r>
              <a:rPr lang="en-US" b="1" u="none" baseline="0" dirty="0" smtClean="0"/>
              <a:t>a fibre optic probe</a:t>
            </a:r>
            <a:r>
              <a:rPr lang="en-US" u="none" baseline="0" dirty="0" smtClean="0"/>
              <a:t>. The light hits moving blood cells, which alter it’s original wavelength (this is known as a Doppler shift) and the backscatter (which has an altered wavelength) is detected by a sensor which is then processed by the machine.</a:t>
            </a:r>
          </a:p>
          <a:p>
            <a:endParaRPr lang="en-US" u="none" baseline="0" dirty="0" smtClean="0"/>
          </a:p>
          <a:p>
            <a:r>
              <a:rPr lang="en-US" u="none" baseline="0" dirty="0" smtClean="0"/>
              <a:t>An advantage that laser Doppler has over the other two methods mentioned above is that it is highly sensitive for the detection of low pressures</a:t>
            </a:r>
          </a:p>
          <a:p>
            <a:endParaRPr lang="en-US" u="none" baseline="0" dirty="0" smtClean="0"/>
          </a:p>
          <a:p>
            <a:endParaRPr lang="en-US" u="none" baseline="0" dirty="0" smtClean="0"/>
          </a:p>
          <a:p>
            <a:endParaRPr lang="en-US" u="none" baseline="0" dirty="0" smtClean="0"/>
          </a:p>
          <a:p>
            <a:endParaRPr lang="en-US" u="none" baseline="0" dirty="0" smtClean="0"/>
          </a:p>
          <a:p>
            <a:endParaRPr lang="en-US" u="none" baseline="0" dirty="0" smtClean="0"/>
          </a:p>
          <a:p>
            <a:r>
              <a:rPr lang="en-US" u="none" baseline="0" dirty="0" smtClean="0"/>
              <a:t>Laser Doppler can allow skin perfusion pressure – microvascular assessment as it measures the return of blood flow to the capillaries. Laser Doppler detects the movement of red blood cells when there is reperfusion of the skin</a:t>
            </a:r>
          </a:p>
          <a:p>
            <a:endParaRPr lang="en-US" u="none" baseline="0" dirty="0" smtClean="0"/>
          </a:p>
          <a:p>
            <a:r>
              <a:rPr lang="en-US" u="none" baseline="0" dirty="0" smtClean="0"/>
              <a:t>Inflated cuffs (approx 3 seconds) to above arm systolic pressure, then cuff is deflated and the laser Doppler probe measures skin blood flow throughout the deflation period. The software contains an algorithm that allows calculation of systolic pressure readings</a:t>
            </a:r>
          </a:p>
          <a:p>
            <a:endParaRPr lang="en-US" u="none" baseline="0" dirty="0" smtClean="0"/>
          </a:p>
          <a:p>
            <a:endParaRPr lang="en-US" u="none" baseline="0" dirty="0" smtClean="0"/>
          </a:p>
          <a:p>
            <a:endParaRPr lang="en-US" u="sng" baseline="0" dirty="0" smtClean="0"/>
          </a:p>
          <a:p>
            <a:r>
              <a:rPr lang="en-US" baseline="0" dirty="0" smtClean="0"/>
              <a:t>Toe arteries are smaller and easier to occlude</a:t>
            </a:r>
          </a:p>
          <a:p>
            <a:r>
              <a:rPr lang="en-US" baseline="0" dirty="0" smtClean="0"/>
              <a:t>Sensitive technique – laser Doppler</a:t>
            </a:r>
          </a:p>
          <a:p>
            <a:endParaRPr lang="en-US" baseline="0" dirty="0" smtClean="0"/>
          </a:p>
          <a:p>
            <a:r>
              <a:rPr lang="en-US" baseline="0" dirty="0" smtClean="0"/>
              <a:t>Toe pressures may be more useful because of the relative sparing of the pedal arteries from medial calcification</a:t>
            </a:r>
            <a:endParaRPr lang="en-US" dirty="0" smtClean="0"/>
          </a:p>
          <a:p>
            <a:endParaRPr lang="en-US" dirty="0" smtClean="0"/>
          </a:p>
          <a:p>
            <a:endParaRPr lang="en-US" dirty="0" smtClean="0"/>
          </a:p>
          <a:p>
            <a:r>
              <a:rPr lang="en-US" dirty="0" smtClean="0"/>
              <a:t>Toes</a:t>
            </a:r>
            <a:r>
              <a:rPr lang="en-US" baseline="0" dirty="0" smtClean="0"/>
              <a:t> pressures may be measured by photoplethysmography (detecting pulsatile flow and producing a pulse wave curve) or laser Doppler (detecting changes in wavelength when the laser encounters red blood cells)</a:t>
            </a:r>
          </a:p>
          <a:p>
            <a:endParaRPr lang="en-US" baseline="0" dirty="0" smtClean="0"/>
          </a:p>
          <a:p>
            <a:r>
              <a:rPr lang="en-GB" sz="1200" kern="1200" dirty="0" smtClean="0">
                <a:solidFill>
                  <a:schemeClr val="tx1"/>
                </a:solidFill>
                <a:effectLst/>
                <a:latin typeface="+mn-lt"/>
                <a:ea typeface="+mn-ea"/>
                <a:cs typeface="+mn-cs"/>
              </a:rPr>
              <a:t>The main reason is that they are suspicious that TCPO2 can often be falsely elevated, giving a better than it actually is representation. There are so many reasons for a TCPO2 to give inaccurate readings, for example infection (even if you don’t realise there is one) can cause the capillary beds to dilate increasing the blood supply and in turn give falsely high TCPO2. This is particularly common in diabetics with foot sepsis/bone infections/infected ulcers!</a:t>
            </a:r>
          </a:p>
          <a:p>
            <a:r>
              <a:rPr lang="en-GB" sz="1200" kern="1200" dirty="0" smtClean="0">
                <a:solidFill>
                  <a:schemeClr val="tx1"/>
                </a:solidFill>
                <a:effectLst/>
                <a:latin typeface="+mn-lt"/>
                <a:ea typeface="+mn-ea"/>
                <a:cs typeface="+mn-cs"/>
              </a:rPr>
              <a:t>TBIs have less that can impact – although can still get inaccurate readings with these as there may be calcification of the microvascular!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 more reliable measure of PAD in people with diabetes</a:t>
            </a:r>
            <a:r>
              <a:rPr lang="en-US" sz="1200" kern="1200" baseline="0" dirty="0" smtClean="0">
                <a:solidFill>
                  <a:schemeClr val="tx1"/>
                </a:solidFill>
                <a:effectLst/>
                <a:latin typeface="+mn-lt"/>
                <a:ea typeface="+mn-ea"/>
                <a:cs typeface="+mn-cs"/>
              </a:rPr>
              <a:t> is the absolute toe pressure or the TBI. It is however more demanding and subject to positional and temperature variation. The size of the digit cuff is also critical, pressure measurements being overestimated with too small a cuff and underestimated with too wide a cuff</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Local heat in the Doppler probe can increase the signal, standardise measurements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43000668-4B85-DE49-BC2F-E0E9F6C43842}" type="slidenum">
              <a:rPr lang="en-US" smtClean="0"/>
              <a:pPr>
                <a:defRPr/>
              </a:pPr>
              <a:t>8</a:t>
            </a:fld>
            <a:endParaRPr lang="en-US" dirty="0"/>
          </a:p>
        </p:txBody>
      </p:sp>
    </p:spTree>
    <p:extLst>
      <p:ext uri="{BB962C8B-B14F-4D97-AF65-F5344CB8AC3E}">
        <p14:creationId xmlns:p14="http://schemas.microsoft.com/office/powerpoint/2010/main" val="416905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u="none" dirty="0" smtClean="0"/>
              <a:t>What does that look like in practice?</a:t>
            </a:r>
          </a:p>
          <a:p>
            <a:r>
              <a:rPr lang="en-US" sz="800" u="sng" dirty="0" smtClean="0"/>
              <a:t>Preparation </a:t>
            </a:r>
          </a:p>
          <a:p>
            <a:r>
              <a:rPr lang="en-US" sz="800" u="none" dirty="0" smtClean="0"/>
              <a:t>A small</a:t>
            </a:r>
            <a:r>
              <a:rPr lang="en-US" sz="800" u="none" baseline="0" dirty="0" smtClean="0"/>
              <a:t> pneumatic cuff is applied to the toe (usually hallux) and the laser Doppler sensor is placed on the toe using double sided adhesive tabs. Again, there is </a:t>
            </a:r>
            <a:r>
              <a:rPr lang="en-US" sz="800" b="1" u="none" baseline="0" dirty="0" smtClean="0"/>
              <a:t>local sensor heating</a:t>
            </a:r>
            <a:r>
              <a:rPr lang="en-US" sz="800" u="none" baseline="0" dirty="0" smtClean="0"/>
              <a:t> to help standardise and improve the signal. The cuff and sensor are connected to the machine via pressure tubes / appropriate wires </a:t>
            </a:r>
          </a:p>
          <a:p>
            <a:endParaRPr lang="en-US" sz="800" u="none" baseline="0" dirty="0" smtClean="0"/>
          </a:p>
          <a:p>
            <a:r>
              <a:rPr lang="en-US" sz="800" u="none" baseline="0" dirty="0" smtClean="0"/>
              <a:t>The inflation and deflation of the cuff is controlled by the machines inbuilt pressure system. </a:t>
            </a:r>
          </a:p>
          <a:p>
            <a:endParaRPr lang="en-US" sz="800" u="none" baseline="0" dirty="0" smtClean="0"/>
          </a:p>
          <a:p>
            <a:r>
              <a:rPr lang="en-US" sz="800" u="none" baseline="0" dirty="0" smtClean="0"/>
              <a:t>So the cuffs are inflated to a pressure sufficient to stop blood flow, given time to </a:t>
            </a:r>
            <a:r>
              <a:rPr lang="en-US" sz="800" u="none" baseline="0" dirty="0" err="1" smtClean="0"/>
              <a:t>stabilise</a:t>
            </a:r>
            <a:r>
              <a:rPr lang="en-US" sz="800" u="none" baseline="0" dirty="0" smtClean="0"/>
              <a:t> and then laser Doppler picks up flow following cuff deflation. This is the systolic pressure reading which is measured in mmHg and is an absolute pressure reading.</a:t>
            </a:r>
          </a:p>
          <a:p>
            <a:endParaRPr lang="en-US" sz="800" u="none" baseline="0" dirty="0" smtClean="0"/>
          </a:p>
          <a:p>
            <a:r>
              <a:rPr lang="en-US" sz="800" u="none" baseline="0" dirty="0" smtClean="0"/>
              <a:t>This is also graphically represented in real time during the assessment and the machine provides a pressure curve which is shown here. </a:t>
            </a:r>
          </a:p>
          <a:p>
            <a:r>
              <a:rPr lang="en-US" sz="800" u="none" baseline="0" dirty="0" smtClean="0"/>
              <a:t>So this curve indicates the cessation of blood flow, as indicated by the flat line and then the resumption of flow where you see the pressure start to rise and the machine picks this up which is something we can manually change if necessary. </a:t>
            </a:r>
          </a:p>
          <a:p>
            <a:endParaRPr lang="en-US" sz="800" u="sng" baseline="0" dirty="0" smtClean="0"/>
          </a:p>
          <a:p>
            <a:r>
              <a:rPr lang="en-US" sz="800" u="sng" baseline="0" dirty="0" smtClean="0"/>
              <a:t>How does this correlate clinically?</a:t>
            </a:r>
          </a:p>
          <a:p>
            <a:r>
              <a:rPr lang="en-US" sz="800" b="1" u="none" baseline="0" dirty="0" smtClean="0"/>
              <a:t>The measurement of absolute toe pressures is well validated in the diagnosis of CLI and is an accepted prognostic marker for wound healing </a:t>
            </a:r>
            <a:r>
              <a:rPr lang="en-US" sz="800" u="none" baseline="0" dirty="0" smtClean="0"/>
              <a:t>(Hoyer et al 2013) . Toe pressure Index can be used but despite guidelines, it appears to be is less evidence based. </a:t>
            </a:r>
          </a:p>
          <a:p>
            <a:endParaRPr lang="en-US" sz="800" u="none" baseline="0" dirty="0" smtClean="0"/>
          </a:p>
          <a:p>
            <a:r>
              <a:rPr lang="en-US" sz="800" u="none" baseline="0" dirty="0" smtClean="0"/>
              <a:t>Reference ranges may vary but a systolic pressure of &lt;30mmHg thought to suggest blood flow inadequate for healing</a:t>
            </a:r>
          </a:p>
          <a:p>
            <a:r>
              <a:rPr lang="en-US" sz="800" u="none" baseline="0" dirty="0" smtClean="0"/>
              <a:t>An index of &lt;0.7 generally indicates arterial insufficiency. </a:t>
            </a:r>
          </a:p>
          <a:p>
            <a:endParaRPr lang="en-US" sz="800" u="none" baseline="0" dirty="0" smtClean="0"/>
          </a:p>
          <a:p>
            <a:r>
              <a:rPr lang="en-US" sz="800" u="none" baseline="0" dirty="0" smtClean="0"/>
              <a:t>The toe pressure measurement (or in fact the TCPO2 measurement) can be utilised in the ischemia part of the wifi scoring with &gt;60mmHg suggesting no arterial disease, &lt;30mmHg suggesting critical limb ischemia and mild to moderate disease in between. </a:t>
            </a:r>
          </a:p>
          <a:p>
            <a:endParaRPr lang="en-US" u="none" baseline="0" dirty="0" smtClean="0"/>
          </a:p>
          <a:p>
            <a:endParaRPr lang="en-US" u="none" baseline="0" dirty="0" smtClean="0"/>
          </a:p>
          <a:p>
            <a:endParaRPr lang="en-US" u="none" baseline="0" dirty="0" smtClean="0"/>
          </a:p>
          <a:p>
            <a:endParaRPr lang="en-US" u="none" baseline="0" dirty="0" smtClean="0"/>
          </a:p>
          <a:p>
            <a:endParaRPr lang="en-GB" u="none" dirty="0"/>
          </a:p>
        </p:txBody>
      </p:sp>
      <p:sp>
        <p:nvSpPr>
          <p:cNvPr id="4" name="Slide Number Placeholder 3"/>
          <p:cNvSpPr>
            <a:spLocks noGrp="1"/>
          </p:cNvSpPr>
          <p:nvPr>
            <p:ph type="sldNum" sz="quarter" idx="10"/>
          </p:nvPr>
        </p:nvSpPr>
        <p:spPr/>
        <p:txBody>
          <a:bodyPr/>
          <a:lstStyle/>
          <a:p>
            <a:fld id="{3DF37CC8-702C-44DB-AA94-54F8843A599B}" type="slidenum">
              <a:rPr lang="en-GB" smtClean="0"/>
              <a:t>9</a:t>
            </a:fld>
            <a:endParaRPr lang="en-GB" dirty="0"/>
          </a:p>
        </p:txBody>
      </p:sp>
    </p:spTree>
    <p:extLst>
      <p:ext uri="{BB962C8B-B14F-4D97-AF65-F5344CB8AC3E}">
        <p14:creationId xmlns:p14="http://schemas.microsoft.com/office/powerpoint/2010/main" val="53158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32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04306" y="1268876"/>
            <a:ext cx="6929960" cy="1806112"/>
          </a:xfrm>
          <a:prstGeom prst="rect">
            <a:avLst/>
          </a:prstGeom>
        </p:spPr>
        <p:txBody>
          <a:bodyPr lIns="0" tIns="0" rIns="0" bIns="0"/>
          <a:lstStyle>
            <a:lvl1pPr marL="0" indent="0">
              <a:buNone/>
              <a:defRPr sz="4800" b="1">
                <a:solidFill>
                  <a:schemeClr val="accent2"/>
                </a:solidFill>
              </a:defRPr>
            </a:lvl1pPr>
            <a:lvl2pPr marL="457200" indent="0">
              <a:buNone/>
              <a:defRPr sz="4800" b="1"/>
            </a:lvl2pPr>
            <a:lvl3pPr marL="914400" indent="0">
              <a:buNone/>
              <a:defRPr sz="4800" b="1"/>
            </a:lvl3pPr>
            <a:lvl4pPr marL="1371600" indent="0">
              <a:buNone/>
              <a:defRPr sz="4800" b="1"/>
            </a:lvl4pPr>
            <a:lvl5pPr marL="1828800" indent="0">
              <a:buNone/>
              <a:defRPr sz="4800" b="1"/>
            </a:lvl5pPr>
          </a:lstStyle>
          <a:p>
            <a:pPr lvl="0"/>
            <a:r>
              <a:rPr lang="en-US"/>
              <a:t>Click to edit Master text styles</a:t>
            </a:r>
          </a:p>
        </p:txBody>
      </p:sp>
    </p:spTree>
    <p:extLst>
      <p:ext uri="{BB962C8B-B14F-4D97-AF65-F5344CB8AC3E}">
        <p14:creationId xmlns:p14="http://schemas.microsoft.com/office/powerpoint/2010/main" val="1093705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1004306" y="1268876"/>
            <a:ext cx="6929960" cy="1596562"/>
          </a:xfrm>
          <a:prstGeom prst="rect">
            <a:avLst/>
          </a:prstGeom>
        </p:spPr>
        <p:txBody>
          <a:bodyPr lIns="0" tIns="0" rIns="0" bIns="0"/>
          <a:lstStyle>
            <a:lvl1pPr marL="0" indent="0">
              <a:buNone/>
              <a:defRPr sz="4800" b="0" baseline="0">
                <a:solidFill>
                  <a:schemeClr val="accent2"/>
                </a:solidFill>
              </a:defRPr>
            </a:lvl1pPr>
            <a:lvl2pPr marL="457200" indent="0">
              <a:buNone/>
              <a:defRPr sz="4800" b="1"/>
            </a:lvl2pPr>
            <a:lvl3pPr marL="914400" indent="0">
              <a:buNone/>
              <a:defRPr sz="4800" b="1"/>
            </a:lvl3pPr>
            <a:lvl4pPr marL="1371600" indent="0">
              <a:buNone/>
              <a:defRPr sz="4800" b="1"/>
            </a:lvl4pPr>
            <a:lvl5pPr marL="1828800" indent="0">
              <a:buNone/>
              <a:defRPr sz="4800" b="1"/>
            </a:lvl5pPr>
          </a:lstStyle>
          <a:p>
            <a:pPr lvl="0"/>
            <a:r>
              <a:rPr lang="en-US"/>
              <a:t>Click to edit Master text styles</a:t>
            </a:r>
          </a:p>
        </p:txBody>
      </p:sp>
      <p:sp>
        <p:nvSpPr>
          <p:cNvPr id="6" name="Text Placeholder 5"/>
          <p:cNvSpPr>
            <a:spLocks noGrp="1"/>
          </p:cNvSpPr>
          <p:nvPr>
            <p:ph type="body" sz="quarter" idx="11"/>
          </p:nvPr>
        </p:nvSpPr>
        <p:spPr>
          <a:xfrm>
            <a:off x="1004306" y="2865438"/>
            <a:ext cx="6929960" cy="784225"/>
          </a:xfrm>
          <a:prstGeom prst="rect">
            <a:avLst/>
          </a:prstGeom>
        </p:spPr>
        <p:txBody>
          <a:bodyPr lIns="0" tIns="0" rIns="0" bIns="0"/>
          <a:lstStyle>
            <a:lvl1pPr marL="0" indent="0">
              <a:buNone/>
              <a:defRPr sz="2400" b="1">
                <a:solidFill>
                  <a:schemeClr val="tx1"/>
                </a:solidFill>
              </a:defRPr>
            </a:lvl1pPr>
            <a:lvl2pPr marL="457200" indent="0">
              <a:buNone/>
              <a:defRPr sz="2400" b="1"/>
            </a:lvl2pPr>
            <a:lvl3pPr marL="914400" indent="0">
              <a:buNone/>
              <a:defRPr sz="2400" b="1"/>
            </a:lvl3pPr>
            <a:lvl4pPr marL="1371600" indent="0">
              <a:buNone/>
              <a:defRPr sz="2400" b="1"/>
            </a:lvl4pPr>
            <a:lvl5pPr marL="1828800" indent="0">
              <a:buNone/>
              <a:defRPr sz="2400" b="1"/>
            </a:lvl5pPr>
          </a:lstStyle>
          <a:p>
            <a:pPr lvl="0"/>
            <a:r>
              <a:rPr lang="en-US"/>
              <a:t>Click to edit Master text styles</a:t>
            </a:r>
          </a:p>
        </p:txBody>
      </p:sp>
    </p:spTree>
    <p:extLst>
      <p:ext uri="{BB962C8B-B14F-4D97-AF65-F5344CB8AC3E}">
        <p14:creationId xmlns:p14="http://schemas.microsoft.com/office/powerpoint/2010/main" val="368690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260350" y="1251510"/>
            <a:ext cx="7331075" cy="3891989"/>
          </a:xfrm>
          <a:prstGeom prst="rect">
            <a:avLst/>
          </a:prstGeom>
        </p:spPr>
        <p:txBody>
          <a:bodyPr lIns="0" tIns="0" rIns="0" bIns="0"/>
          <a:lstStyle>
            <a:lvl1pPr marL="0" indent="0">
              <a:spcAft>
                <a:spcPts val="600"/>
              </a:spcAft>
              <a:buNone/>
              <a:defRPr sz="1600"/>
            </a:lvl1pPr>
            <a:lvl2pPr marL="271463" indent="-266700">
              <a:buFont typeface="Arial" charset="0"/>
              <a:buChar char="•"/>
              <a:tabLst/>
              <a:defRPr sz="1600"/>
            </a:lvl2pPr>
            <a:lvl3pPr marL="557213" indent="-285750">
              <a:buFont typeface="Arial" charset="0"/>
              <a:buChar char="•"/>
              <a:tabLst/>
              <a:defRPr sz="1600"/>
            </a:lvl3pPr>
            <a:lvl4pPr marL="889000" indent="-311150">
              <a:buFont typeface="Arial" charset="0"/>
              <a:buChar char="•"/>
              <a:tabLst/>
              <a:defRPr sz="1600"/>
            </a:lvl4pPr>
            <a:lvl5pPr marL="1155700" indent="-266700">
              <a:buFont typeface="Arial" charset="0"/>
              <a:buChar cha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4" descr="Z:\Brand &amp; Templates\Brand Guidelines 2018 onwards\Brand Guidelines 2018\Final designs\NBT_NHS icons All vector versions\Footer scaled NHS Aqua Green.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482"/>
          <a:stretch/>
        </p:blipFill>
        <p:spPr bwMode="auto">
          <a:xfrm>
            <a:off x="0" y="5333237"/>
            <a:ext cx="8891587" cy="389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1"/>
            <a:ext cx="9144000" cy="1019176"/>
          </a:xfrm>
          <a:prstGeom prst="rect">
            <a:avLst/>
          </a:prstGeom>
          <a:solidFill>
            <a:srgbClr val="00A49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9" name="Picture 8"/>
          <p:cNvPicPr/>
          <p:nvPr userDrawn="1"/>
        </p:nvPicPr>
        <p:blipFill>
          <a:blip r:embed="rId3">
            <a:extLst>
              <a:ext uri="{28A0092B-C50C-407E-A947-70E740481C1C}">
                <a14:useLocalDpi xmlns:a14="http://schemas.microsoft.com/office/drawing/2010/main" val="0"/>
              </a:ext>
            </a:extLst>
          </a:blip>
          <a:stretch>
            <a:fillRect/>
          </a:stretch>
        </p:blipFill>
        <p:spPr>
          <a:xfrm>
            <a:off x="7696200" y="190499"/>
            <a:ext cx="1257300" cy="628652"/>
          </a:xfrm>
          <a:prstGeom prst="rect">
            <a:avLst/>
          </a:prstGeom>
        </p:spPr>
      </p:pic>
      <p:sp>
        <p:nvSpPr>
          <p:cNvPr id="5" name="Text Placeholder 4"/>
          <p:cNvSpPr>
            <a:spLocks noGrp="1"/>
          </p:cNvSpPr>
          <p:nvPr>
            <p:ph type="body" sz="quarter" idx="10"/>
          </p:nvPr>
        </p:nvSpPr>
        <p:spPr>
          <a:xfrm>
            <a:off x="260350" y="261302"/>
            <a:ext cx="7115175" cy="638175"/>
          </a:xfrm>
          <a:prstGeom prst="rect">
            <a:avLst/>
          </a:prstGeom>
        </p:spPr>
        <p:txBody>
          <a:bodyPr lIns="0" tIns="0" rIns="0" bIns="0"/>
          <a:lstStyle>
            <a:lvl1pPr marL="0" indent="0">
              <a:buNone/>
              <a:defRPr sz="3000" b="1">
                <a:solidFill>
                  <a:schemeClr val="bg1"/>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372783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1023021" y="1443037"/>
            <a:ext cx="6804025" cy="452437"/>
          </a:xfrm>
          <a:prstGeom prst="rect">
            <a:avLst/>
          </a:prstGeom>
        </p:spPr>
        <p:txBody>
          <a:bodyPr lIns="0" tIns="0" rIns="0" bIns="0"/>
          <a:lstStyle>
            <a:lvl1pPr marL="0" indent="0">
              <a:buNone/>
              <a:defRPr sz="3000" b="1">
                <a:solidFill>
                  <a:schemeClr val="accent2"/>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a:t>Click to edit Master text styles</a:t>
            </a:r>
          </a:p>
        </p:txBody>
      </p:sp>
      <p:sp>
        <p:nvSpPr>
          <p:cNvPr id="14" name="Picture Placeholder 13"/>
          <p:cNvSpPr>
            <a:spLocks noGrp="1"/>
          </p:cNvSpPr>
          <p:nvPr>
            <p:ph type="pic" sz="quarter" idx="14"/>
          </p:nvPr>
        </p:nvSpPr>
        <p:spPr>
          <a:xfrm>
            <a:off x="1022350" y="2351104"/>
            <a:ext cx="2076450" cy="1936750"/>
          </a:xfrm>
          <a:prstGeom prst="rect">
            <a:avLst/>
          </a:prstGeom>
        </p:spPr>
        <p:txBody>
          <a:bodyPr/>
          <a:lstStyle>
            <a:lvl1pPr marL="0" indent="0">
              <a:buNone/>
              <a:defRPr sz="800"/>
            </a:lvl1pPr>
          </a:lstStyle>
          <a:p>
            <a:pPr lvl="0"/>
            <a:endParaRPr lang="en-US" noProof="0" dirty="0"/>
          </a:p>
        </p:txBody>
      </p:sp>
      <p:sp>
        <p:nvSpPr>
          <p:cNvPr id="15" name="Picture Placeholder 13"/>
          <p:cNvSpPr>
            <a:spLocks noGrp="1"/>
          </p:cNvSpPr>
          <p:nvPr>
            <p:ph type="pic" sz="quarter" idx="15"/>
          </p:nvPr>
        </p:nvSpPr>
        <p:spPr>
          <a:xfrm>
            <a:off x="3638097" y="2351104"/>
            <a:ext cx="2076450" cy="1936750"/>
          </a:xfrm>
          <a:prstGeom prst="rect">
            <a:avLst/>
          </a:prstGeom>
        </p:spPr>
        <p:txBody>
          <a:bodyPr/>
          <a:lstStyle>
            <a:lvl1pPr marL="0" indent="0">
              <a:buNone/>
              <a:defRPr sz="800"/>
            </a:lvl1pPr>
          </a:lstStyle>
          <a:p>
            <a:pPr lvl="0"/>
            <a:endParaRPr lang="en-US" noProof="0" dirty="0"/>
          </a:p>
        </p:txBody>
      </p:sp>
      <p:sp>
        <p:nvSpPr>
          <p:cNvPr id="16" name="Picture Placeholder 13"/>
          <p:cNvSpPr>
            <a:spLocks noGrp="1"/>
          </p:cNvSpPr>
          <p:nvPr>
            <p:ph type="pic" sz="quarter" idx="16"/>
          </p:nvPr>
        </p:nvSpPr>
        <p:spPr>
          <a:xfrm>
            <a:off x="6253843" y="2351104"/>
            <a:ext cx="2076450" cy="1936750"/>
          </a:xfrm>
          <a:prstGeom prst="rect">
            <a:avLst/>
          </a:prstGeom>
        </p:spPr>
        <p:txBody>
          <a:bodyPr/>
          <a:lstStyle>
            <a:lvl1pPr marL="0" indent="0">
              <a:buNone/>
              <a:defRPr sz="800"/>
            </a:lvl1pPr>
          </a:lstStyle>
          <a:p>
            <a:pPr lvl="0"/>
            <a:endParaRPr lang="en-US" noProof="0" dirty="0"/>
          </a:p>
        </p:txBody>
      </p:sp>
      <p:sp>
        <p:nvSpPr>
          <p:cNvPr id="18" name="Text Placeholder 17"/>
          <p:cNvSpPr>
            <a:spLocks noGrp="1"/>
          </p:cNvSpPr>
          <p:nvPr>
            <p:ph type="body" sz="quarter" idx="17"/>
          </p:nvPr>
        </p:nvSpPr>
        <p:spPr>
          <a:xfrm>
            <a:off x="1022350" y="4504430"/>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9" name="Text Placeholder 17"/>
          <p:cNvSpPr>
            <a:spLocks noGrp="1"/>
          </p:cNvSpPr>
          <p:nvPr>
            <p:ph type="body" sz="quarter" idx="18"/>
          </p:nvPr>
        </p:nvSpPr>
        <p:spPr>
          <a:xfrm>
            <a:off x="3648462" y="4504430"/>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Text Placeholder 17"/>
          <p:cNvSpPr>
            <a:spLocks noGrp="1"/>
          </p:cNvSpPr>
          <p:nvPr>
            <p:ph type="body" sz="quarter" idx="19"/>
          </p:nvPr>
        </p:nvSpPr>
        <p:spPr>
          <a:xfrm>
            <a:off x="6257848" y="4504430"/>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05912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4"/>
          <p:cNvSpPr>
            <a:spLocks noGrp="1"/>
          </p:cNvSpPr>
          <p:nvPr>
            <p:ph type="body" sz="quarter" idx="10"/>
          </p:nvPr>
        </p:nvSpPr>
        <p:spPr>
          <a:xfrm>
            <a:off x="1023021" y="1443037"/>
            <a:ext cx="6804025" cy="452437"/>
          </a:xfrm>
          <a:prstGeom prst="rect">
            <a:avLst/>
          </a:prstGeom>
        </p:spPr>
        <p:txBody>
          <a:bodyPr lIns="0" tIns="0" rIns="0" bIns="0"/>
          <a:lstStyle>
            <a:lvl1pPr marL="0" indent="0">
              <a:buNone/>
              <a:defRPr sz="3000" b="1">
                <a:solidFill>
                  <a:schemeClr val="accent2"/>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a:t>Click to edit Master text styles</a:t>
            </a:r>
          </a:p>
        </p:txBody>
      </p:sp>
      <p:sp>
        <p:nvSpPr>
          <p:cNvPr id="7" name="Content Placeholder 6"/>
          <p:cNvSpPr>
            <a:spLocks noGrp="1"/>
          </p:cNvSpPr>
          <p:nvPr>
            <p:ph sz="quarter" idx="11"/>
          </p:nvPr>
        </p:nvSpPr>
        <p:spPr>
          <a:xfrm>
            <a:off x="1022351" y="2232586"/>
            <a:ext cx="3225918" cy="2657466"/>
          </a:xfrm>
          <a:prstGeom prst="rect">
            <a:avLst/>
          </a:prstGeom>
        </p:spPr>
        <p:txBody>
          <a:bodyPr lIns="0" tIns="0" rIns="0" bIns="0"/>
          <a:lstStyle>
            <a:lvl1pPr marL="0" indent="0">
              <a:spcAft>
                <a:spcPts val="600"/>
              </a:spcAft>
              <a:buNone/>
              <a:defRPr sz="1600" baseline="0"/>
            </a:lvl1pPr>
            <a:lvl2pPr marL="271463" indent="-266700">
              <a:buFont typeface="Arial" charset="0"/>
              <a:buChar char="•"/>
              <a:tabLst/>
              <a:defRPr sz="1600"/>
            </a:lvl2pPr>
            <a:lvl3pPr marL="538163" indent="-266700">
              <a:buFont typeface="Arial" charset="0"/>
              <a:buChar char="•"/>
              <a:tabLst/>
              <a:defRPr sz="1600"/>
            </a:lvl3pPr>
            <a:lvl4pPr marL="804863" indent="-266700">
              <a:buFont typeface="Arial" charset="0"/>
              <a:buChar char="•"/>
              <a:tabLst/>
              <a:defRPr sz="1600"/>
            </a:lvl4pPr>
            <a:lvl5pPr marL="1069975" indent="-265113">
              <a:buFont typeface="Arial" charset="0"/>
              <a:buChar cha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0626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683" r:id="rId2"/>
    <p:sldLayoutId id="2147483680" r:id="rId3"/>
    <p:sldLayoutId id="2147483681" r:id="rId4"/>
    <p:sldLayoutId id="2147483682" r:id="rId5"/>
    <p:sldLayoutId id="2147483684"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cid:1924407E-05CC-4545-AE34-35BC780E4201" TargetMode="External"/><Relationship Id="rId5" Type="http://schemas.openxmlformats.org/officeDocument/2006/relationships/image" Target="../media/image11.png"/><Relationship Id="rId4" Type="http://schemas.openxmlformats.org/officeDocument/2006/relationships/image" Target="cid:E42C21FE-3002-4573-A5EA-54941B027B7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cid:D4096A70-07DD-42FD-B0C0-E755DE4D25E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Z:\Brand &amp; Templates\Brand Guidelines 2018 onwards\Brand Guidelines 2018\Final designs\Icons\NHS Aqua Green one colour\Brunel 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3" y="3062481"/>
            <a:ext cx="4486424" cy="2251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Brand &amp; Templates\Brand Guidelines 2018 onwards\Brand Guidelines 2018\Final designs\NBT_NHS icons All vector versions\Footer scaled NHS Aqua Green.png"/>
          <p:cNvPicPr>
            <a:picLocks noChangeAspect="1" noChangeArrowheads="1"/>
          </p:cNvPicPr>
          <p:nvPr/>
        </p:nvPicPr>
        <p:blipFill rotWithShape="1">
          <a:blip r:embed="rId4">
            <a:extLst>
              <a:ext uri="{28A0092B-C50C-407E-A947-70E740481C1C}">
                <a14:useLocalDpi xmlns:a14="http://schemas.microsoft.com/office/drawing/2010/main" val="0"/>
              </a:ext>
            </a:extLst>
          </a:blip>
          <a:srcRect l="15482"/>
          <a:stretch/>
        </p:blipFill>
        <p:spPr bwMode="auto">
          <a:xfrm>
            <a:off x="0" y="5333237"/>
            <a:ext cx="8891587" cy="389400"/>
          </a:xfrm>
          <a:prstGeom prst="rect">
            <a:avLst/>
          </a:prstGeom>
          <a:noFill/>
          <a:extLst>
            <a:ext uri="{909E8E84-426E-40DD-AFC4-6F175D3DCCD1}">
              <a14:hiddenFill xmlns:a14="http://schemas.microsoft.com/office/drawing/2010/main">
                <a:solidFill>
                  <a:srgbClr val="FFFFFF"/>
                </a:solidFill>
              </a14:hiddenFill>
            </a:ext>
          </a:extLst>
        </p:spPr>
      </p:pic>
      <p:sp>
        <p:nvSpPr>
          <p:cNvPr id="12289" name="Text Placeholder 4">
            <a:extLst>
              <a:ext uri="{FF2B5EF4-FFF2-40B4-BE49-F238E27FC236}">
                <a16:creationId xmlns="" xmlns:a16="http://schemas.microsoft.com/office/drawing/2014/main" id="{C19E2A1A-916D-B240-BCC5-A87DB2FDF10B}"/>
              </a:ext>
            </a:extLst>
          </p:cNvPr>
          <p:cNvSpPr>
            <a:spLocks noGrp="1"/>
          </p:cNvSpPr>
          <p:nvPr>
            <p:ph type="body" sz="quarter" idx="10"/>
          </p:nvPr>
        </p:nvSpPr>
        <p:spPr bwMode="auto">
          <a:xfrm>
            <a:off x="268621" y="523875"/>
            <a:ext cx="7091362" cy="22616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solidFill>
                  <a:srgbClr val="00A499"/>
                </a:solidFill>
              </a:rPr>
              <a:t>Transcutaneous partial oxygen tension (</a:t>
            </a:r>
            <a:r>
              <a:rPr lang="en-GB" sz="3600" dirty="0">
                <a:solidFill>
                  <a:srgbClr val="00A499"/>
                </a:solidFill>
              </a:rPr>
              <a:t>tc</a:t>
            </a:r>
            <a:r>
              <a:rPr lang="en-GB" sz="3600" i="1" dirty="0">
                <a:solidFill>
                  <a:srgbClr val="00A499"/>
                </a:solidFill>
              </a:rPr>
              <a:t>p</a:t>
            </a:r>
            <a:r>
              <a:rPr lang="en-GB" sz="3600" dirty="0">
                <a:solidFill>
                  <a:srgbClr val="00A499"/>
                </a:solidFill>
              </a:rPr>
              <a:t>O</a:t>
            </a:r>
            <a:r>
              <a:rPr lang="en-GB" sz="3600" baseline="-25000" dirty="0">
                <a:solidFill>
                  <a:srgbClr val="00A499"/>
                </a:solidFill>
              </a:rPr>
              <a:t>2</a:t>
            </a:r>
            <a:r>
              <a:rPr lang="en-US" altLang="en-US" sz="3600" dirty="0" smtClean="0">
                <a:solidFill>
                  <a:srgbClr val="00A499"/>
                </a:solidFill>
              </a:rPr>
              <a:t>) &amp; Toe Pressure</a:t>
            </a:r>
          </a:p>
          <a:p>
            <a:endParaRPr lang="en-US" altLang="en-US" sz="800" dirty="0">
              <a:solidFill>
                <a:srgbClr val="00A499"/>
              </a:solidFill>
            </a:endParaRPr>
          </a:p>
          <a:p>
            <a:r>
              <a:rPr lang="en-US" altLang="en-US" sz="1800" b="0" i="1" dirty="0" smtClean="0">
                <a:solidFill>
                  <a:srgbClr val="00A499"/>
                </a:solidFill>
              </a:rPr>
              <a:t>Louise Fearnside</a:t>
            </a:r>
          </a:p>
          <a:p>
            <a:r>
              <a:rPr lang="en-US" altLang="en-US" sz="1800" b="0" i="1" dirty="0" smtClean="0">
                <a:solidFill>
                  <a:srgbClr val="00A499"/>
                </a:solidFill>
              </a:rPr>
              <a:t>Clinical Vascular Scientist</a:t>
            </a:r>
          </a:p>
          <a:p>
            <a:r>
              <a:rPr lang="en-US" altLang="en-US" sz="1800" b="0" i="1" dirty="0" smtClean="0">
                <a:solidFill>
                  <a:srgbClr val="00A499"/>
                </a:solidFill>
              </a:rPr>
              <a:t>North Bristol NHS Trust</a:t>
            </a:r>
            <a:endParaRPr lang="en-US" altLang="en-US" sz="4400" b="0" i="1" dirty="0" smtClean="0">
              <a:solidFill>
                <a:srgbClr val="00A499"/>
              </a:solidFill>
            </a:endParaRPr>
          </a:p>
          <a:p>
            <a:endParaRPr lang="en-US" altLang="en-US" sz="2400" dirty="0">
              <a:solidFill>
                <a:srgbClr val="00A499"/>
              </a:solidFill>
            </a:endParaRPr>
          </a:p>
        </p:txBody>
      </p:sp>
      <p:pic>
        <p:nvPicPr>
          <p:cNvPr id="5" name="Picture 7" descr="NHSNBT_logo.jpg">
            <a:extLst>
              <a:ext uri="{FF2B5EF4-FFF2-40B4-BE49-F238E27FC236}">
                <a16:creationId xmlns="" xmlns:a16="http://schemas.microsoft.com/office/drawing/2014/main" id="{5036AE3D-1BED-9247-B63A-68A0B5D99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4461" y="67469"/>
            <a:ext cx="131847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7750" y="2070293"/>
            <a:ext cx="1872208" cy="151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4357" y="3616137"/>
            <a:ext cx="2016396" cy="146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07504" y="1251510"/>
            <a:ext cx="8496944" cy="3891989"/>
          </a:xfrm>
        </p:spPr>
        <p:txBody>
          <a:bodyPr/>
          <a:lstStyle/>
          <a:p>
            <a:pPr marL="285750" indent="-28575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Video demonstration from Helsinki University Hospital, Finland featuring patients attending their clinic</a:t>
            </a:r>
          </a:p>
          <a:p>
            <a:pPr marL="285750" indent="-28575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Narrated by Professor Pirkka Vikatmaa</a:t>
            </a:r>
          </a:p>
          <a:p>
            <a:pPr marL="285750" indent="-28575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endParaRPr lang="en-GB" sz="2000" dirty="0" smtClean="0">
              <a:latin typeface="Calibri" panose="020F0502020204030204" pitchFamily="34" charset="0"/>
              <a:cs typeface="Calibri" panose="020F0502020204030204" pitchFamily="34" charset="0"/>
            </a:endParaRPr>
          </a:p>
          <a:p>
            <a:endParaRPr lang="en-GB" i="1" dirty="0"/>
          </a:p>
          <a:p>
            <a:endParaRPr lang="en-GB" i="1" dirty="0" smtClean="0"/>
          </a:p>
          <a:p>
            <a:endParaRPr lang="en-GB" i="1" dirty="0"/>
          </a:p>
          <a:p>
            <a:endParaRPr lang="en-GB" i="1" dirty="0" smtClean="0"/>
          </a:p>
          <a:p>
            <a:r>
              <a:rPr lang="en-GB" i="1" dirty="0" smtClean="0"/>
              <a:t>Video can be found in the educational library of ESVS (European Society for Vascular Surgery</a:t>
            </a:r>
            <a:endParaRPr lang="en-GB" i="1" dirty="0"/>
          </a:p>
        </p:txBody>
      </p:sp>
      <p:sp>
        <p:nvSpPr>
          <p:cNvPr id="3" name="Text Placeholder 2"/>
          <p:cNvSpPr>
            <a:spLocks noGrp="1"/>
          </p:cNvSpPr>
          <p:nvPr>
            <p:ph type="body" sz="quarter" idx="10"/>
          </p:nvPr>
        </p:nvSpPr>
        <p:spPr>
          <a:xfrm>
            <a:off x="260350" y="261302"/>
            <a:ext cx="7335986" cy="638175"/>
          </a:xfrm>
        </p:spPr>
        <p:txBody>
          <a:bodyPr/>
          <a:lstStyle/>
          <a:p>
            <a:r>
              <a:rPr lang="en-GB" sz="2800" dirty="0" smtClean="0"/>
              <a:t>TBI/ Tc</a:t>
            </a:r>
            <a:r>
              <a:rPr lang="en-GB" sz="2800" i="1" dirty="0" smtClean="0"/>
              <a:t>p</a:t>
            </a:r>
            <a:r>
              <a:rPr lang="en-GB" sz="2800" dirty="0" smtClean="0"/>
              <a:t>O</a:t>
            </a:r>
            <a:r>
              <a:rPr lang="en-GB" sz="2800" baseline="-25000" dirty="0" smtClean="0"/>
              <a:t>2</a:t>
            </a:r>
            <a:r>
              <a:rPr lang="en-GB" sz="2800" dirty="0" smtClean="0"/>
              <a:t> video demonstrations</a:t>
            </a:r>
            <a:endParaRPr lang="en-GB" sz="2800" dirty="0"/>
          </a:p>
        </p:txBody>
      </p:sp>
    </p:spTree>
    <p:extLst>
      <p:ext uri="{BB962C8B-B14F-4D97-AF65-F5344CB8AC3E}">
        <p14:creationId xmlns:p14="http://schemas.microsoft.com/office/powerpoint/2010/main" val="269700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So which test?</a:t>
            </a:r>
            <a:endParaRPr lang="en-GB" dirty="0"/>
          </a:p>
        </p:txBody>
      </p:sp>
      <p:pic>
        <p:nvPicPr>
          <p:cNvPr id="1026" name="Picture 2"/>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2915816" y="1201316"/>
            <a:ext cx="1152334" cy="114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205045"/>
            <a:ext cx="1440160" cy="75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75656" y="2661311"/>
            <a:ext cx="2448272" cy="3477875"/>
          </a:xfrm>
          <a:prstGeom prst="rect">
            <a:avLst/>
          </a:prstGeom>
          <a:noFill/>
        </p:spPr>
        <p:txBody>
          <a:bodyPr wrap="square" rtlCol="0">
            <a:spAutoFit/>
          </a:bodyPr>
          <a:lstStyle/>
          <a:p>
            <a:r>
              <a:rPr lang="en-GB" b="1" u="sng" dirty="0" smtClean="0">
                <a:solidFill>
                  <a:srgbClr val="FF0000"/>
                </a:solidFill>
              </a:rPr>
              <a:t>TCPO2 Limitations</a:t>
            </a:r>
          </a:p>
          <a:p>
            <a:endParaRPr lang="en-GB" sz="800" dirty="0" smtClean="0">
              <a:solidFill>
                <a:srgbClr val="FF0000"/>
              </a:solidFill>
            </a:endParaRPr>
          </a:p>
          <a:p>
            <a:r>
              <a:rPr lang="en-GB" sz="1200" b="1" i="1" dirty="0" smtClean="0"/>
              <a:t>False elevation </a:t>
            </a:r>
          </a:p>
          <a:p>
            <a:r>
              <a:rPr lang="en-GB" sz="1200" b="1" i="1" dirty="0" smtClean="0"/>
              <a:t>Inaccurate readings</a:t>
            </a:r>
          </a:p>
          <a:p>
            <a:endParaRPr lang="en-GB" sz="1200" b="1" i="1" dirty="0" smtClean="0"/>
          </a:p>
          <a:p>
            <a:r>
              <a:rPr lang="en-GB" sz="1200" b="1" i="1" dirty="0"/>
              <a:t>Autonomic </a:t>
            </a:r>
            <a:r>
              <a:rPr lang="en-GB" sz="1200" b="1" i="1" dirty="0" smtClean="0"/>
              <a:t>Neuropathy</a:t>
            </a:r>
          </a:p>
          <a:p>
            <a:r>
              <a:rPr lang="en-GB" sz="1200" b="1" i="1" dirty="0" smtClean="0"/>
              <a:t>Arteriolar shunting</a:t>
            </a:r>
          </a:p>
          <a:p>
            <a:r>
              <a:rPr lang="en-GB" sz="1200" b="1" i="1" dirty="0"/>
              <a:t>Callus/ dry skin (poor contact)</a:t>
            </a:r>
          </a:p>
          <a:p>
            <a:endParaRPr lang="en-GB" sz="1200" b="1" i="1" dirty="0" smtClean="0"/>
          </a:p>
          <a:p>
            <a:r>
              <a:rPr lang="en-GB" sz="1200" b="1" i="1" dirty="0" smtClean="0"/>
              <a:t>Infection</a:t>
            </a:r>
          </a:p>
          <a:p>
            <a:r>
              <a:rPr lang="en-GB" sz="1200" b="1" i="1" dirty="0" smtClean="0"/>
              <a:t>Active smokers (vasoactive effects) </a:t>
            </a:r>
          </a:p>
          <a:p>
            <a:r>
              <a:rPr lang="en-GB" sz="1200" b="1" i="1" dirty="0" smtClean="0"/>
              <a:t>Swelling (Barrier)</a:t>
            </a:r>
          </a:p>
          <a:p>
            <a:r>
              <a:rPr lang="en-GB" sz="1200" b="1" i="1" dirty="0" smtClean="0"/>
              <a:t>Environmental (Vasodilation)</a:t>
            </a:r>
          </a:p>
          <a:p>
            <a:endParaRPr lang="en-GB" sz="1200" i="1" dirty="0" smtClean="0"/>
          </a:p>
          <a:p>
            <a:endParaRPr lang="en-GB" sz="1200" i="1" dirty="0" smtClean="0"/>
          </a:p>
          <a:p>
            <a:endParaRPr lang="en-GB" sz="1200" i="1" dirty="0" smtClean="0"/>
          </a:p>
          <a:p>
            <a:endParaRPr lang="en-GB" sz="1200" i="1" dirty="0" smtClean="0"/>
          </a:p>
          <a:p>
            <a:endParaRPr lang="en-GB" sz="1400" dirty="0"/>
          </a:p>
        </p:txBody>
      </p:sp>
      <p:sp>
        <p:nvSpPr>
          <p:cNvPr id="6" name="TextBox 5"/>
          <p:cNvSpPr txBox="1"/>
          <p:nvPr/>
        </p:nvSpPr>
        <p:spPr>
          <a:xfrm>
            <a:off x="5580112" y="2661311"/>
            <a:ext cx="2503634" cy="3046988"/>
          </a:xfrm>
          <a:prstGeom prst="rect">
            <a:avLst/>
          </a:prstGeom>
          <a:noFill/>
        </p:spPr>
        <p:txBody>
          <a:bodyPr wrap="none" rtlCol="0">
            <a:spAutoFit/>
          </a:bodyPr>
          <a:lstStyle/>
          <a:p>
            <a:r>
              <a:rPr lang="en-GB" b="1" u="sng" dirty="0" smtClean="0">
                <a:solidFill>
                  <a:srgbClr val="FF0000"/>
                </a:solidFill>
              </a:rPr>
              <a:t>Toe Pressure Limitations</a:t>
            </a:r>
          </a:p>
          <a:p>
            <a:r>
              <a:rPr lang="en-GB" sz="1200" b="1" i="1" dirty="0" smtClean="0"/>
              <a:t>Inaccurate</a:t>
            </a:r>
            <a:r>
              <a:rPr lang="en-GB" b="1" dirty="0" smtClean="0">
                <a:solidFill>
                  <a:srgbClr val="FF0000"/>
                </a:solidFill>
              </a:rPr>
              <a:t> </a:t>
            </a:r>
            <a:r>
              <a:rPr lang="en-GB" sz="1200" b="1" i="1" dirty="0" smtClean="0"/>
              <a:t>readings</a:t>
            </a:r>
          </a:p>
          <a:p>
            <a:endParaRPr lang="en-GB" sz="1200" b="1" dirty="0">
              <a:solidFill>
                <a:srgbClr val="FF0000"/>
              </a:solidFill>
            </a:endParaRPr>
          </a:p>
          <a:p>
            <a:r>
              <a:rPr lang="en-GB" sz="1200" b="1" i="1" dirty="0" smtClean="0"/>
              <a:t>Digit Loss</a:t>
            </a:r>
          </a:p>
          <a:p>
            <a:r>
              <a:rPr lang="en-GB" sz="1200" b="1" i="1" dirty="0" smtClean="0"/>
              <a:t>Ill filling cuffs</a:t>
            </a:r>
          </a:p>
          <a:p>
            <a:r>
              <a:rPr lang="en-GB" sz="1200" b="1" i="1" dirty="0"/>
              <a:t>Reliability on non hallux </a:t>
            </a:r>
            <a:r>
              <a:rPr lang="en-GB" sz="1200" b="1" i="1" dirty="0" smtClean="0"/>
              <a:t>toes</a:t>
            </a:r>
          </a:p>
          <a:p>
            <a:r>
              <a:rPr lang="en-GB" sz="1200" b="1" i="1" dirty="0"/>
              <a:t>Toe Ulceration</a:t>
            </a:r>
          </a:p>
          <a:p>
            <a:endParaRPr lang="en-GB" sz="1200" b="1" i="1" dirty="0" smtClean="0"/>
          </a:p>
          <a:p>
            <a:r>
              <a:rPr lang="en-GB" sz="1200" b="1" i="1" dirty="0"/>
              <a:t>Heavily calcified digital </a:t>
            </a:r>
            <a:r>
              <a:rPr lang="en-GB" sz="1200" b="1" i="1" dirty="0" smtClean="0"/>
              <a:t>vessels</a:t>
            </a:r>
          </a:p>
          <a:p>
            <a:r>
              <a:rPr lang="en-GB" sz="1200" b="1" i="1" dirty="0" smtClean="0"/>
              <a:t>Vasospasm</a:t>
            </a:r>
          </a:p>
          <a:p>
            <a:r>
              <a:rPr lang="en-GB" sz="1200" b="1" i="1" dirty="0" smtClean="0"/>
              <a:t>Limb tremor (noise artefacts) </a:t>
            </a:r>
            <a:endParaRPr lang="en-GB" sz="1200" b="1" i="1" dirty="0"/>
          </a:p>
          <a:p>
            <a:endParaRPr lang="en-GB" sz="1200" b="1" i="1" dirty="0" smtClean="0"/>
          </a:p>
          <a:p>
            <a:endParaRPr lang="en-GB" b="1" dirty="0" smtClean="0">
              <a:solidFill>
                <a:srgbClr val="FF0000"/>
              </a:solidFill>
            </a:endParaRPr>
          </a:p>
          <a:p>
            <a:endParaRPr lang="en-GB" dirty="0">
              <a:solidFill>
                <a:srgbClr val="FF0000"/>
              </a:solidFill>
            </a:endParaRPr>
          </a:p>
        </p:txBody>
      </p:sp>
      <p:cxnSp>
        <p:nvCxnSpPr>
          <p:cNvPr id="16" name="Straight Arrow Connector 15"/>
          <p:cNvCxnSpPr/>
          <p:nvPr/>
        </p:nvCxnSpPr>
        <p:spPr>
          <a:xfrm>
            <a:off x="3608839" y="3649588"/>
            <a:ext cx="1872208" cy="0"/>
          </a:xfrm>
          <a:prstGeom prst="straightConnector1">
            <a:avLst/>
          </a:prstGeom>
          <a:ln w="57150">
            <a:headEnd type="arrow"/>
            <a:tailEnd type="arrow"/>
          </a:ln>
        </p:spPr>
        <p:style>
          <a:lnRef idx="2">
            <a:schemeClr val="accent1"/>
          </a:lnRef>
          <a:fillRef idx="0">
            <a:schemeClr val="accent1"/>
          </a:fillRef>
          <a:effectRef idx="1">
            <a:schemeClr val="accent1"/>
          </a:effectRef>
          <a:fontRef idx="minor">
            <a:schemeClr val="tx1"/>
          </a:fontRef>
        </p:style>
      </p:cxn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3089365"/>
            <a:ext cx="864096" cy="92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384" y="4221976"/>
            <a:ext cx="864096" cy="94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2945105"/>
            <a:ext cx="1115616" cy="821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986" y="4009628"/>
            <a:ext cx="979779" cy="100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76891" y="3217431"/>
            <a:ext cx="936104" cy="338554"/>
          </a:xfrm>
          <a:prstGeom prst="rect">
            <a:avLst/>
          </a:prstGeom>
          <a:noFill/>
        </p:spPr>
        <p:txBody>
          <a:bodyPr wrap="square" rtlCol="0">
            <a:spAutoFit/>
          </a:bodyPr>
          <a:lstStyle/>
          <a:p>
            <a:pPr algn="ctr"/>
            <a:r>
              <a:rPr lang="en-GB" sz="1600" b="1" dirty="0" smtClean="0"/>
              <a:t>Patient</a:t>
            </a:r>
            <a:r>
              <a:rPr lang="en-GB" sz="1200" dirty="0" smtClean="0"/>
              <a:t> </a:t>
            </a:r>
            <a:endParaRPr lang="en-GB" sz="1200" dirty="0"/>
          </a:p>
        </p:txBody>
      </p:sp>
      <p:sp>
        <p:nvSpPr>
          <p:cNvPr id="8" name="TextBox 7"/>
          <p:cNvSpPr txBox="1"/>
          <p:nvPr/>
        </p:nvSpPr>
        <p:spPr>
          <a:xfrm>
            <a:off x="3946147" y="3772506"/>
            <a:ext cx="1224136" cy="338554"/>
          </a:xfrm>
          <a:prstGeom prst="rect">
            <a:avLst/>
          </a:prstGeom>
          <a:noFill/>
        </p:spPr>
        <p:txBody>
          <a:bodyPr wrap="square" rtlCol="0">
            <a:spAutoFit/>
          </a:bodyPr>
          <a:lstStyle/>
          <a:p>
            <a:pPr algn="ctr"/>
            <a:r>
              <a:rPr lang="en-GB" sz="1600" b="1" dirty="0" smtClean="0"/>
              <a:t>Dependent</a:t>
            </a:r>
            <a:endParaRPr lang="en-GB" sz="1600" b="1" dirty="0"/>
          </a:p>
        </p:txBody>
      </p:sp>
    </p:spTree>
    <p:extLst>
      <p:ext uri="{BB962C8B-B14F-4D97-AF65-F5344CB8AC3E}">
        <p14:creationId xmlns:p14="http://schemas.microsoft.com/office/powerpoint/2010/main" val="522333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121196"/>
            <a:ext cx="7560840" cy="638175"/>
          </a:xfrm>
        </p:spPr>
        <p:txBody>
          <a:bodyPr/>
          <a:lstStyle/>
          <a:p>
            <a:r>
              <a:rPr lang="en-US" sz="2800" dirty="0" smtClean="0"/>
              <a:t>Interpretation of results : Analyse the Curve!</a:t>
            </a:r>
            <a:endParaRPr lang="en-GB" sz="2800" dirty="0"/>
          </a:p>
        </p:txBody>
      </p:sp>
      <p:pic>
        <p:nvPicPr>
          <p:cNvPr id="2050" name="Picture 2"/>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262268" y="2342208"/>
            <a:ext cx="3312792" cy="140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000" y="3835091"/>
            <a:ext cx="3083320" cy="139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180" y="2822237"/>
            <a:ext cx="4176464" cy="110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260" y="939393"/>
            <a:ext cx="3384800" cy="138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81492" y="2831008"/>
            <a:ext cx="792088" cy="430887"/>
          </a:xfrm>
          <a:prstGeom prst="rect">
            <a:avLst/>
          </a:prstGeom>
          <a:noFill/>
        </p:spPr>
        <p:txBody>
          <a:bodyPr wrap="square" rtlCol="0">
            <a:spAutoFit/>
          </a:bodyPr>
          <a:lstStyle/>
          <a:p>
            <a:r>
              <a:rPr lang="en-GB" sz="1100" dirty="0" smtClean="0"/>
              <a:t>198 mmHg</a:t>
            </a:r>
            <a:endParaRPr lang="en-GB" sz="1100" dirty="0"/>
          </a:p>
        </p:txBody>
      </p:sp>
      <p:sp>
        <p:nvSpPr>
          <p:cNvPr id="4" name="Rectangle 3"/>
          <p:cNvSpPr/>
          <p:nvPr/>
        </p:nvSpPr>
        <p:spPr>
          <a:xfrm>
            <a:off x="2483768" y="2831008"/>
            <a:ext cx="648072" cy="43088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a:xfrm>
            <a:off x="827584" y="4082543"/>
            <a:ext cx="720080" cy="461665"/>
          </a:xfrm>
          <a:prstGeom prst="rect">
            <a:avLst/>
          </a:prstGeom>
          <a:noFill/>
          <a:ln w="28575">
            <a:solidFill>
              <a:srgbClr val="FF0000"/>
            </a:solidFill>
          </a:ln>
        </p:spPr>
        <p:txBody>
          <a:bodyPr wrap="square" rtlCol="0">
            <a:spAutoFit/>
          </a:bodyPr>
          <a:lstStyle/>
          <a:p>
            <a:r>
              <a:rPr lang="en-GB" sz="1200" dirty="0" smtClean="0"/>
              <a:t>173mmHg</a:t>
            </a:r>
            <a:endParaRPr lang="en-GB" sz="1200" dirty="0"/>
          </a:p>
        </p:txBody>
      </p:sp>
      <p:cxnSp>
        <p:nvCxnSpPr>
          <p:cNvPr id="9" name="Straight Connector 8"/>
          <p:cNvCxnSpPr/>
          <p:nvPr/>
        </p:nvCxnSpPr>
        <p:spPr>
          <a:xfrm>
            <a:off x="827584" y="3046451"/>
            <a:ext cx="158417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19672" y="4313375"/>
            <a:ext cx="79208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306" y="1243563"/>
            <a:ext cx="3456384" cy="153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79712" y="1129308"/>
            <a:ext cx="720080" cy="261610"/>
          </a:xfrm>
          <a:prstGeom prst="rect">
            <a:avLst/>
          </a:prstGeom>
          <a:noFill/>
        </p:spPr>
        <p:txBody>
          <a:bodyPr wrap="square" rtlCol="0">
            <a:spAutoFit/>
          </a:bodyPr>
          <a:lstStyle/>
          <a:p>
            <a:r>
              <a:rPr lang="en-GB" sz="1100" dirty="0" smtClean="0"/>
              <a:t>67mmHg</a:t>
            </a:r>
            <a:endParaRPr lang="en-GB" sz="1100" dirty="0"/>
          </a:p>
        </p:txBody>
      </p:sp>
      <p:sp>
        <p:nvSpPr>
          <p:cNvPr id="8" name="Rectangle 7"/>
          <p:cNvSpPr/>
          <p:nvPr/>
        </p:nvSpPr>
        <p:spPr>
          <a:xfrm>
            <a:off x="1979712" y="1129308"/>
            <a:ext cx="720080" cy="36004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2" name="Straight Connector 11"/>
          <p:cNvCxnSpPr/>
          <p:nvPr/>
        </p:nvCxnSpPr>
        <p:spPr>
          <a:xfrm>
            <a:off x="2699792" y="1309328"/>
            <a:ext cx="36004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pic>
        <p:nvPicPr>
          <p:cNvPr id="16" name="Picture 15" descr="konstig.bmp"/>
          <p:cNvPicPr>
            <a:picLocks noChangeAspect="1"/>
          </p:cNvPicPr>
          <p:nvPr/>
        </p:nvPicPr>
        <p:blipFill>
          <a:blip r:embed="rId8" cstate="screen"/>
          <a:stretch>
            <a:fillRect/>
          </a:stretch>
        </p:blipFill>
        <p:spPr>
          <a:xfrm>
            <a:off x="4788024" y="4030403"/>
            <a:ext cx="3732213" cy="1127080"/>
          </a:xfrm>
          <a:prstGeom prst="rect">
            <a:avLst/>
          </a:prstGeom>
          <a:ln>
            <a:noFill/>
          </a:ln>
          <a:effectLst/>
        </p:spPr>
      </p:pic>
      <p:sp>
        <p:nvSpPr>
          <p:cNvPr id="10" name="TextBox 9"/>
          <p:cNvSpPr txBox="1"/>
          <p:nvPr/>
        </p:nvSpPr>
        <p:spPr>
          <a:xfrm>
            <a:off x="7245469" y="2349399"/>
            <a:ext cx="1290332" cy="461665"/>
          </a:xfrm>
          <a:prstGeom prst="rect">
            <a:avLst/>
          </a:prstGeom>
          <a:noFill/>
        </p:spPr>
        <p:txBody>
          <a:bodyPr wrap="square" rtlCol="0">
            <a:spAutoFit/>
          </a:bodyPr>
          <a:lstStyle/>
          <a:p>
            <a:r>
              <a:rPr lang="en-GB" sz="1200" b="1" dirty="0" smtClean="0">
                <a:solidFill>
                  <a:schemeClr val="accent2">
                    <a:lumMod val="60000"/>
                    <a:lumOff val="40000"/>
                  </a:schemeClr>
                </a:solidFill>
              </a:rPr>
              <a:t>Venous stasis release</a:t>
            </a:r>
            <a:endParaRPr lang="en-GB" sz="1200" b="1" dirty="0">
              <a:solidFill>
                <a:schemeClr val="accent2">
                  <a:lumMod val="60000"/>
                  <a:lumOff val="40000"/>
                </a:schemeClr>
              </a:solidFill>
            </a:endParaRPr>
          </a:p>
        </p:txBody>
      </p:sp>
      <p:sp>
        <p:nvSpPr>
          <p:cNvPr id="13" name="TextBox 12"/>
          <p:cNvSpPr txBox="1"/>
          <p:nvPr/>
        </p:nvSpPr>
        <p:spPr>
          <a:xfrm>
            <a:off x="5299327" y="2012494"/>
            <a:ext cx="1080410" cy="461665"/>
          </a:xfrm>
          <a:prstGeom prst="rect">
            <a:avLst/>
          </a:prstGeom>
          <a:noFill/>
        </p:spPr>
        <p:txBody>
          <a:bodyPr wrap="square" rtlCol="0">
            <a:spAutoFit/>
          </a:bodyPr>
          <a:lstStyle/>
          <a:p>
            <a:r>
              <a:rPr lang="en-GB" sz="1200" dirty="0" smtClean="0">
                <a:solidFill>
                  <a:srgbClr val="FF0000"/>
                </a:solidFill>
              </a:rPr>
              <a:t>Arterial flow resumes</a:t>
            </a:r>
            <a:endParaRPr lang="en-GB" sz="1200" dirty="0">
              <a:solidFill>
                <a:srgbClr val="FF0000"/>
              </a:solidFill>
            </a:endParaRPr>
          </a:p>
        </p:txBody>
      </p:sp>
    </p:spTree>
    <p:extLst>
      <p:ext uri="{BB962C8B-B14F-4D97-AF65-F5344CB8AC3E}">
        <p14:creationId xmlns:p14="http://schemas.microsoft.com/office/powerpoint/2010/main" val="74563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51520" y="1561356"/>
            <a:ext cx="7331075" cy="3891989"/>
          </a:xfrm>
        </p:spPr>
        <p:txBody>
          <a:bodyPr/>
          <a:lstStyle/>
          <a:p>
            <a:pPr marL="342900" indent="-342900">
              <a:buFont typeface="Wingdings" panose="05000000000000000000" pitchFamily="2" charset="2"/>
              <a:buChar char="v"/>
            </a:pPr>
            <a:r>
              <a:rPr lang="en-GB" sz="2400" dirty="0" smtClean="0">
                <a:latin typeface="Calibri" panose="020F0502020204030204" pitchFamily="34" charset="0"/>
                <a:cs typeface="Calibri" panose="020F0502020204030204" pitchFamily="34" charset="0"/>
              </a:rPr>
              <a:t>Valuable contribution </a:t>
            </a:r>
            <a:r>
              <a:rPr lang="en-GB" sz="2400" dirty="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 </a:t>
            </a:r>
            <a:r>
              <a:rPr lang="en-GB" sz="2400" dirty="0" err="1" smtClean="0">
                <a:latin typeface="Calibri" panose="020F0502020204030204" pitchFamily="34" charset="0"/>
                <a:cs typeface="Calibri" panose="020F0502020204030204" pitchFamily="34" charset="0"/>
              </a:rPr>
              <a:t>wifi</a:t>
            </a:r>
            <a:r>
              <a:rPr lang="en-GB" sz="2400" dirty="0" smtClean="0">
                <a:latin typeface="Calibri" panose="020F0502020204030204" pitchFamily="34" charset="0"/>
                <a:cs typeface="Calibri" panose="020F0502020204030204" pitchFamily="34" charset="0"/>
              </a:rPr>
              <a:t> scoring </a:t>
            </a:r>
          </a:p>
          <a:p>
            <a:endParaRPr lang="en-GB" sz="8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n-GB" sz="2400" dirty="0" smtClean="0">
                <a:latin typeface="Calibri" panose="020F0502020204030204" pitchFamily="34" charset="0"/>
                <a:cs typeface="Calibri" panose="020F0502020204030204" pitchFamily="34" charset="0"/>
              </a:rPr>
              <a:t>Reflect degree of perfusion at foot level/ area of tissue loss</a:t>
            </a:r>
          </a:p>
          <a:p>
            <a:endParaRPr lang="en-GB" sz="8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n-GB" sz="2400" dirty="0" smtClean="0">
                <a:latin typeface="Calibri" panose="020F0502020204030204" pitchFamily="34" charset="0"/>
                <a:cs typeface="Calibri" panose="020F0502020204030204" pitchFamily="34" charset="0"/>
              </a:rPr>
              <a:t>Mindful of limitations </a:t>
            </a:r>
          </a:p>
          <a:p>
            <a:endParaRPr lang="en-GB" sz="8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n-GB" sz="2400" dirty="0" smtClean="0">
                <a:latin typeface="Calibri" panose="020F0502020204030204" pitchFamily="34" charset="0"/>
                <a:cs typeface="Calibri" panose="020F0502020204030204" pitchFamily="34" charset="0"/>
              </a:rPr>
              <a:t>Adequate training essential!</a:t>
            </a:r>
            <a:endParaRPr lang="en-GB" sz="2400"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0"/>
          </p:nvPr>
        </p:nvSpPr>
        <p:spPr/>
        <p:txBody>
          <a:bodyPr/>
          <a:lstStyle/>
          <a:p>
            <a:r>
              <a:rPr lang="en-GB" dirty="0" smtClean="0"/>
              <a:t>Conclusions</a:t>
            </a:r>
            <a:endParaRPr lang="en-GB" dirty="0"/>
          </a:p>
        </p:txBody>
      </p:sp>
    </p:spTree>
    <p:extLst>
      <p:ext uri="{BB962C8B-B14F-4D97-AF65-F5344CB8AC3E}">
        <p14:creationId xmlns:p14="http://schemas.microsoft.com/office/powerpoint/2010/main" val="2982456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Z:\Brand &amp; Templates\Brand Guidelines 2018 onwards\Brand Guidelines 2018\Final designs\NBT_NHS icons All vector versions\Footer scaled NHS Aqua Green.png"/>
          <p:cNvPicPr>
            <a:picLocks noChangeAspect="1" noChangeArrowheads="1"/>
          </p:cNvPicPr>
          <p:nvPr/>
        </p:nvPicPr>
        <p:blipFill rotWithShape="1">
          <a:blip r:embed="rId3">
            <a:extLst>
              <a:ext uri="{28A0092B-C50C-407E-A947-70E740481C1C}">
                <a14:useLocalDpi xmlns:a14="http://schemas.microsoft.com/office/drawing/2010/main" val="0"/>
              </a:ext>
            </a:extLst>
          </a:blip>
          <a:srcRect l="15482"/>
          <a:stretch/>
        </p:blipFill>
        <p:spPr bwMode="auto">
          <a:xfrm>
            <a:off x="0" y="5333237"/>
            <a:ext cx="8891587" cy="389400"/>
          </a:xfrm>
          <a:prstGeom prst="rect">
            <a:avLst/>
          </a:prstGeom>
          <a:noFill/>
          <a:extLst>
            <a:ext uri="{909E8E84-426E-40DD-AFC4-6F175D3DCCD1}">
              <a14:hiddenFill xmlns:a14="http://schemas.microsoft.com/office/drawing/2010/main">
                <a:solidFill>
                  <a:srgbClr val="FFFFFF"/>
                </a:solidFill>
              </a14:hiddenFill>
            </a:ext>
          </a:extLst>
        </p:spPr>
      </p:pic>
      <p:sp>
        <p:nvSpPr>
          <p:cNvPr id="12289" name="Text Placeholder 4">
            <a:extLst>
              <a:ext uri="{FF2B5EF4-FFF2-40B4-BE49-F238E27FC236}">
                <a16:creationId xmlns="" xmlns:a16="http://schemas.microsoft.com/office/drawing/2014/main" id="{C19E2A1A-916D-B240-BCC5-A87DB2FDF10B}"/>
              </a:ext>
            </a:extLst>
          </p:cNvPr>
          <p:cNvSpPr>
            <a:spLocks noGrp="1"/>
          </p:cNvSpPr>
          <p:nvPr>
            <p:ph type="body" sz="quarter" idx="10"/>
          </p:nvPr>
        </p:nvSpPr>
        <p:spPr bwMode="auto">
          <a:xfrm>
            <a:off x="234231" y="87641"/>
            <a:ext cx="7091362" cy="180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en-US" altLang="en-US" sz="1800" dirty="0" smtClean="0">
              <a:solidFill>
                <a:srgbClr val="00A499"/>
              </a:solidFill>
            </a:endParaRPr>
          </a:p>
          <a:p>
            <a:r>
              <a:rPr lang="en-US" altLang="en-US" sz="4400" b="0" i="1" dirty="0" smtClean="0">
                <a:solidFill>
                  <a:srgbClr val="00A499"/>
                </a:solidFill>
              </a:rPr>
              <a:t>Thank you for listening</a:t>
            </a:r>
            <a:endParaRPr lang="en-US" altLang="en-US" sz="4400" b="0" i="1" dirty="0">
              <a:solidFill>
                <a:srgbClr val="00A499"/>
              </a:solidFill>
            </a:endParaRPr>
          </a:p>
          <a:p>
            <a:endParaRPr lang="en-US" altLang="en-US" sz="1800" b="0" dirty="0" smtClean="0">
              <a:solidFill>
                <a:srgbClr val="00A499"/>
              </a:solidFill>
            </a:endParaRPr>
          </a:p>
          <a:p>
            <a:r>
              <a:rPr lang="en-US" altLang="en-US" sz="1800" b="0" dirty="0" smtClean="0">
                <a:solidFill>
                  <a:srgbClr val="00A499"/>
                </a:solidFill>
              </a:rPr>
              <a:t>References:</a:t>
            </a:r>
            <a:endParaRPr lang="en-US" altLang="en-US" sz="1800" b="0" dirty="0">
              <a:solidFill>
                <a:srgbClr val="00A499"/>
              </a:solidFill>
            </a:endParaRPr>
          </a:p>
          <a:p>
            <a:endParaRPr lang="en-US" altLang="en-US" sz="1800" b="0" dirty="0" smtClean="0">
              <a:solidFill>
                <a:srgbClr val="00A499"/>
              </a:solidFill>
            </a:endParaRPr>
          </a:p>
          <a:p>
            <a:endParaRPr lang="en-US" altLang="en-US" sz="1800" b="0" dirty="0">
              <a:solidFill>
                <a:srgbClr val="00A499"/>
              </a:solidFill>
            </a:endParaRPr>
          </a:p>
          <a:p>
            <a:endParaRPr lang="en-US" altLang="en-US" sz="2400" dirty="0">
              <a:solidFill>
                <a:srgbClr val="00A499"/>
              </a:solidFill>
            </a:endParaRPr>
          </a:p>
        </p:txBody>
      </p:sp>
      <p:pic>
        <p:nvPicPr>
          <p:cNvPr id="5" name="Picture 7" descr="NHSNBT_logo.jpg">
            <a:extLst>
              <a:ext uri="{FF2B5EF4-FFF2-40B4-BE49-F238E27FC236}">
                <a16:creationId xmlns="" xmlns:a16="http://schemas.microsoft.com/office/drawing/2014/main" id="{5036AE3D-1BED-9247-B63A-68A0B5D99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4461" y="67469"/>
            <a:ext cx="131847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7504" y="1921396"/>
            <a:ext cx="4122265" cy="3231654"/>
          </a:xfrm>
          <a:prstGeom prst="rect">
            <a:avLst/>
          </a:prstGeom>
          <a:noFill/>
        </p:spPr>
        <p:txBody>
          <a:bodyPr wrap="square" rtlCol="0">
            <a:spAutoFit/>
          </a:bodyPr>
          <a:lstStyle/>
          <a:p>
            <a:r>
              <a:rPr lang="en-GB" sz="1200" dirty="0"/>
              <a:t>Conte MS et al. Global vascular guidelines on the management of chronic limb – threatening ischemia. </a:t>
            </a:r>
            <a:r>
              <a:rPr lang="en-GB" sz="1200" i="1" dirty="0"/>
              <a:t>Eur J Vasc Endovasc Surg </a:t>
            </a:r>
            <a:r>
              <a:rPr lang="en-GB" sz="1200" dirty="0"/>
              <a:t>2019 S8, S1- S109</a:t>
            </a:r>
          </a:p>
          <a:p>
            <a:endParaRPr lang="en-GB" sz="1200" dirty="0"/>
          </a:p>
          <a:p>
            <a:r>
              <a:rPr lang="en-GB" sz="1200" dirty="0"/>
              <a:t>de Graaff JC, Ubbink DT, Legemate DA, de Haan RJ, Jacobs MJHM. The usefulness of a laser Doppler in the measurement of toe blood pressures. </a:t>
            </a:r>
            <a:r>
              <a:rPr lang="en-GB" sz="1200" i="1" dirty="0"/>
              <a:t>J Vasc Surg</a:t>
            </a:r>
            <a:r>
              <a:rPr lang="en-GB" sz="1200" dirty="0"/>
              <a:t> 2000; </a:t>
            </a:r>
            <a:r>
              <a:rPr lang="en-GB" sz="1200" b="1" dirty="0"/>
              <a:t>32</a:t>
            </a:r>
            <a:r>
              <a:rPr lang="en-GB" sz="1200" dirty="0"/>
              <a:t>: 1172 -9</a:t>
            </a:r>
          </a:p>
          <a:p>
            <a:endParaRPr lang="en-GB" sz="1200" dirty="0"/>
          </a:p>
          <a:p>
            <a:r>
              <a:rPr lang="en-GB" sz="1200" dirty="0"/>
              <a:t>Forsythe RO &amp; Hinchliffe RJ. Assessment of foot perfusion in patients with a diabetic foot ulcer. </a:t>
            </a:r>
            <a:r>
              <a:rPr lang="en-GB" sz="1200" i="1" dirty="0"/>
              <a:t>Diabetes Metab Res Rev  </a:t>
            </a:r>
            <a:r>
              <a:rPr lang="en-GB" sz="1200" dirty="0"/>
              <a:t>2016; </a:t>
            </a:r>
            <a:r>
              <a:rPr lang="en-GB" sz="1200" b="1" dirty="0"/>
              <a:t>32</a:t>
            </a:r>
            <a:r>
              <a:rPr lang="en-GB" sz="1200" dirty="0"/>
              <a:t> (Suppl. 1):232-238</a:t>
            </a:r>
          </a:p>
          <a:p>
            <a:endParaRPr lang="en-GB" sz="1200" dirty="0"/>
          </a:p>
          <a:p>
            <a:r>
              <a:rPr lang="en-GB" sz="1200" dirty="0" smtClean="0"/>
              <a:t>Hoyer C, Paludan JPD, Pavar S, Biurrun Manresa JA, Petersen LJ. Reliability of Laser Doppler Flowmetry Curve Reading for Measurement of Toe and Ankle Pressures: Intra-vand Inter-observer Variation. </a:t>
            </a:r>
            <a:r>
              <a:rPr lang="en-GB" sz="1200" i="1" dirty="0" smtClean="0"/>
              <a:t>European Journal of Vascular and Endovascular Surgery </a:t>
            </a:r>
            <a:r>
              <a:rPr lang="en-GB" sz="1200" dirty="0" smtClean="0"/>
              <a:t>2014; 47 (3): 311-318</a:t>
            </a:r>
            <a:endParaRPr lang="en-GB" sz="1200" dirty="0"/>
          </a:p>
        </p:txBody>
      </p:sp>
      <p:sp>
        <p:nvSpPr>
          <p:cNvPr id="4" name="TextBox 3"/>
          <p:cNvSpPr txBox="1"/>
          <p:nvPr/>
        </p:nvSpPr>
        <p:spPr>
          <a:xfrm>
            <a:off x="4983513" y="1360922"/>
            <a:ext cx="3672408" cy="3970318"/>
          </a:xfrm>
          <a:prstGeom prst="rect">
            <a:avLst/>
          </a:prstGeom>
          <a:noFill/>
        </p:spPr>
        <p:txBody>
          <a:bodyPr wrap="square" rtlCol="0">
            <a:spAutoFit/>
          </a:bodyPr>
          <a:lstStyle/>
          <a:p>
            <a:r>
              <a:rPr lang="en-GB" sz="1200" dirty="0" smtClean="0"/>
              <a:t>Arsenault KA, Al-Otaibi A, Devereaux PJ, Thorlund K, Tittley JG, Whitlock RP. The use of transcutaenous oximetry to predict healing complications of lower limb amputations: a systematic review and meta </a:t>
            </a:r>
            <a:r>
              <a:rPr lang="en-GB" sz="1200" i="1" dirty="0" smtClean="0"/>
              <a:t>analysis.Eur J Vasc Endovasc Surg </a:t>
            </a:r>
            <a:r>
              <a:rPr lang="en-GB" sz="1200" dirty="0" smtClean="0"/>
              <a:t>2012; 43 (3): 329-336</a:t>
            </a:r>
          </a:p>
          <a:p>
            <a:endParaRPr lang="en-GB" sz="1200" dirty="0"/>
          </a:p>
          <a:p>
            <a:r>
              <a:rPr lang="en-GB" sz="1200" dirty="0" smtClean="0"/>
              <a:t>Hoyer </a:t>
            </a:r>
            <a:r>
              <a:rPr lang="en-GB" sz="1200" dirty="0"/>
              <a:t>C, Sandermann J, Petersen LJ. The toe-brachial index in the diagnosis of peripheral arterial disease. </a:t>
            </a:r>
            <a:r>
              <a:rPr lang="en-GB" sz="1200" i="1" dirty="0"/>
              <a:t>J Vasc Surg </a:t>
            </a:r>
            <a:r>
              <a:rPr lang="en-GB" sz="1200" dirty="0"/>
              <a:t>2013; 58 (1): 231-238</a:t>
            </a:r>
          </a:p>
          <a:p>
            <a:endParaRPr lang="en-GB" sz="1200" dirty="0"/>
          </a:p>
          <a:p>
            <a:r>
              <a:rPr lang="en-GB" sz="1200" dirty="0"/>
              <a:t>National Institute for Health, Excellence. NICE Guidelines [CG147] Peripheral arterial disease: diagnosis and management. 2012. Last updated 11 Dec 2020</a:t>
            </a:r>
          </a:p>
          <a:p>
            <a:endParaRPr lang="en-GB" sz="1200" dirty="0"/>
          </a:p>
          <a:p>
            <a:r>
              <a:rPr lang="en-GB" sz="1200" dirty="0"/>
              <a:t>Forsythe RO, Apelqvist J, Boyko EJ, Fitridge R, Pio Hong J, Katsanos K, Mills JL, Nikol S, Reekers j, Venermo M, Eugene Zierler R, Schpaer NC, Hincliffe RJ. Performance of prognostic markers in the prediction of wound healing or amputation among patients with foot ulcers in diabetes: A systematic review. </a:t>
            </a:r>
            <a:r>
              <a:rPr lang="en-GB" sz="1200" i="1" dirty="0"/>
              <a:t>Diabetes Metab Res Rev </a:t>
            </a:r>
            <a:r>
              <a:rPr lang="en-GB" sz="1200" dirty="0"/>
              <a:t>2020:</a:t>
            </a:r>
            <a:r>
              <a:rPr lang="en-GB" sz="1200" b="1" dirty="0"/>
              <a:t>36 </a:t>
            </a:r>
            <a:r>
              <a:rPr lang="en-GB" sz="1200" dirty="0"/>
              <a:t>(s1): e3278</a:t>
            </a:r>
          </a:p>
        </p:txBody>
      </p:sp>
    </p:spTree>
    <p:extLst>
      <p:ext uri="{BB962C8B-B14F-4D97-AF65-F5344CB8AC3E}">
        <p14:creationId xmlns:p14="http://schemas.microsoft.com/office/powerpoint/2010/main" val="3623416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07504" y="1273324"/>
            <a:ext cx="8883650" cy="4320480"/>
          </a:xfrm>
        </p:spPr>
        <p:txBody>
          <a:bodyPr/>
          <a:lstStyle/>
          <a:p>
            <a:pPr lvl="2" indent="0">
              <a:buNone/>
            </a:pPr>
            <a:endParaRPr lang="en-GB" dirty="0" smtClean="0">
              <a:effectLst>
                <a:outerShdw blurRad="38100" dist="38100" dir="2700000" algn="tl">
                  <a:srgbClr val="000000">
                    <a:alpha val="43137"/>
                  </a:srgbClr>
                </a:outerShdw>
              </a:effectLst>
            </a:endParaRPr>
          </a:p>
          <a:p>
            <a:pPr marL="342900" indent="-342900">
              <a:buFont typeface="Wingdings" panose="05000000000000000000" pitchFamily="2" charset="2"/>
              <a:buChar char="ü"/>
            </a:pPr>
            <a:r>
              <a:rPr lang="en-US" sz="2400" dirty="0" smtClean="0">
                <a:solidFill>
                  <a:srgbClr val="0070C0"/>
                </a:solidFill>
                <a:latin typeface="Calibri" panose="020F0502020204030204" pitchFamily="34" charset="0"/>
                <a:cs typeface="Calibri" panose="020F0502020204030204" pitchFamily="34" charset="0"/>
              </a:rPr>
              <a:t>Introduction to </a:t>
            </a:r>
            <a:r>
              <a:rPr lang="en-GB" sz="2400" dirty="0">
                <a:solidFill>
                  <a:srgbClr val="0070C0"/>
                </a:solidFill>
              </a:rPr>
              <a:t>tc</a:t>
            </a:r>
            <a:r>
              <a:rPr lang="en-GB" sz="2400" i="1" dirty="0">
                <a:solidFill>
                  <a:srgbClr val="0070C0"/>
                </a:solidFill>
              </a:rPr>
              <a:t>p</a:t>
            </a:r>
            <a:r>
              <a:rPr lang="en-GB" sz="2400" dirty="0">
                <a:solidFill>
                  <a:srgbClr val="0070C0"/>
                </a:solidFill>
              </a:rPr>
              <a:t>O</a:t>
            </a:r>
            <a:r>
              <a:rPr lang="en-GB" sz="2400" baseline="-25000" dirty="0">
                <a:solidFill>
                  <a:srgbClr val="0070C0"/>
                </a:solidFill>
              </a:rPr>
              <a:t>2</a:t>
            </a:r>
            <a:r>
              <a:rPr lang="en-US" sz="2400" dirty="0" smtClean="0">
                <a:solidFill>
                  <a:srgbClr val="0070C0"/>
                </a:solidFill>
                <a:latin typeface="Calibri" panose="020F0502020204030204" pitchFamily="34" charset="0"/>
                <a:cs typeface="Calibri" panose="020F0502020204030204" pitchFamily="34" charset="0"/>
              </a:rPr>
              <a:t> &amp; toe pressure assessment</a:t>
            </a:r>
          </a:p>
          <a:p>
            <a:r>
              <a:rPr lang="en-US" sz="800" i="1" dirty="0" smtClean="0">
                <a:solidFill>
                  <a:srgbClr val="0070C0"/>
                </a:solidFill>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ü"/>
            </a:pPr>
            <a:r>
              <a:rPr lang="en-US" sz="2400" dirty="0" smtClean="0">
                <a:solidFill>
                  <a:srgbClr val="0070C0"/>
                </a:solidFill>
                <a:latin typeface="Calibri" panose="020F0502020204030204" pitchFamily="34" charset="0"/>
                <a:cs typeface="Calibri" panose="020F0502020204030204" pitchFamily="34" charset="0"/>
              </a:rPr>
              <a:t>Theory</a:t>
            </a:r>
          </a:p>
          <a:p>
            <a:endParaRPr lang="en-US" sz="8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400" dirty="0" smtClean="0">
                <a:solidFill>
                  <a:srgbClr val="0070C0"/>
                </a:solidFill>
                <a:latin typeface="Calibri" panose="020F0502020204030204" pitchFamily="34" charset="0"/>
                <a:cs typeface="Calibri" panose="020F0502020204030204" pitchFamily="34" charset="0"/>
              </a:rPr>
              <a:t>Video demonstration </a:t>
            </a:r>
          </a:p>
          <a:p>
            <a:endParaRPr lang="en-US" sz="800" dirty="0" smtClean="0">
              <a:solidFill>
                <a:srgbClr val="0070C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400" dirty="0" smtClean="0">
                <a:solidFill>
                  <a:srgbClr val="0070C0"/>
                </a:solidFill>
                <a:latin typeface="Calibri" panose="020F0502020204030204" pitchFamily="34" charset="0"/>
                <a:cs typeface="Calibri" panose="020F0502020204030204" pitchFamily="34" charset="0"/>
              </a:rPr>
              <a:t>Interpretation and Challenges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GB" dirty="0" smtClean="0"/>
          </a:p>
          <a:p>
            <a:pPr marL="557213" lvl="1" indent="-285750">
              <a:buFont typeface="Arial" panose="020B0604020202020204" pitchFamily="34" charset="0"/>
              <a:buChar char="•"/>
            </a:pPr>
            <a:endParaRPr lang="en-GB" dirty="0"/>
          </a:p>
        </p:txBody>
      </p:sp>
      <p:sp>
        <p:nvSpPr>
          <p:cNvPr id="3" name="Text Placeholder 2"/>
          <p:cNvSpPr>
            <a:spLocks noGrp="1"/>
          </p:cNvSpPr>
          <p:nvPr>
            <p:ph type="body" sz="quarter" idx="10"/>
          </p:nvPr>
        </p:nvSpPr>
        <p:spPr/>
        <p:txBody>
          <a:bodyPr/>
          <a:lstStyle/>
          <a:p>
            <a:r>
              <a:rPr lang="en-GB" dirty="0" smtClean="0"/>
              <a:t>Aims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137420"/>
            <a:ext cx="1970344" cy="220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88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Why are they useful?</a:t>
            </a:r>
            <a:endParaRPr lang="en-GB" dirty="0"/>
          </a:p>
        </p:txBody>
      </p:sp>
      <p:pic>
        <p:nvPicPr>
          <p:cNvPr id="2050" name="Picture 2"/>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7139143" y="2061017"/>
            <a:ext cx="1865558" cy="2224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380312" y="2602097"/>
            <a:ext cx="288032" cy="28803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Oval 5"/>
          <p:cNvSpPr/>
          <p:nvPr/>
        </p:nvSpPr>
        <p:spPr>
          <a:xfrm>
            <a:off x="8142258" y="3839005"/>
            <a:ext cx="288032" cy="28803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Oval 6"/>
          <p:cNvSpPr/>
          <p:nvPr/>
        </p:nvSpPr>
        <p:spPr>
          <a:xfrm>
            <a:off x="7380312" y="3773512"/>
            <a:ext cx="288032" cy="28803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Oval 7"/>
          <p:cNvSpPr/>
          <p:nvPr/>
        </p:nvSpPr>
        <p:spPr>
          <a:xfrm>
            <a:off x="8142258" y="2609850"/>
            <a:ext cx="288032" cy="28803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096" y="1336053"/>
            <a:ext cx="2314575" cy="3714750"/>
          </a:xfrm>
          <a:prstGeom prst="rect">
            <a:avLst/>
          </a:prstGeom>
          <a:noFill/>
          <a:ln>
            <a:noFill/>
          </a:ln>
        </p:spPr>
      </p:pic>
      <p:sp>
        <p:nvSpPr>
          <p:cNvPr id="5" name="Oval 4"/>
          <p:cNvSpPr/>
          <p:nvPr/>
        </p:nvSpPr>
        <p:spPr>
          <a:xfrm>
            <a:off x="5532343" y="4642457"/>
            <a:ext cx="177374" cy="18002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p:nvSpPr>
        <p:spPr>
          <a:xfrm>
            <a:off x="5809383" y="4721345"/>
            <a:ext cx="177374" cy="18002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0" name="Straight Connector 9"/>
          <p:cNvCxnSpPr/>
          <p:nvPr/>
        </p:nvCxnSpPr>
        <p:spPr>
          <a:xfrm>
            <a:off x="5205661" y="4534403"/>
            <a:ext cx="1008112"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52096" y="4127037"/>
            <a:ext cx="538930" cy="307777"/>
          </a:xfrm>
          <a:prstGeom prst="rect">
            <a:avLst/>
          </a:prstGeom>
          <a:noFill/>
        </p:spPr>
        <p:txBody>
          <a:bodyPr wrap="none" rtlCol="0">
            <a:spAutoFit/>
          </a:bodyPr>
          <a:lstStyle/>
          <a:p>
            <a:r>
              <a:rPr lang="en-GB" sz="1400" b="1" dirty="0" smtClean="0"/>
              <a:t>ABPI</a:t>
            </a:r>
            <a:endParaRPr lang="en-GB" sz="1400" b="1" dirty="0"/>
          </a:p>
        </p:txBody>
      </p:sp>
      <p:cxnSp>
        <p:nvCxnSpPr>
          <p:cNvPr id="14" name="Straight Arrow Connector 13"/>
          <p:cNvCxnSpPr/>
          <p:nvPr/>
        </p:nvCxnSpPr>
        <p:spPr>
          <a:xfrm flipV="1">
            <a:off x="5205661" y="3955411"/>
            <a:ext cx="0" cy="4754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3356" y="1192880"/>
            <a:ext cx="5121658" cy="4062651"/>
          </a:xfrm>
          <a:prstGeom prst="rect">
            <a:avLst/>
          </a:prstGeom>
          <a:noFill/>
        </p:spPr>
        <p:txBody>
          <a:bodyPr wrap="none" rtlCol="0">
            <a:spAutoFit/>
          </a:bodyPr>
          <a:lstStyle/>
          <a:p>
            <a:pPr marL="285750" indent="-285750">
              <a:buFont typeface="Arial" panose="020B0604020202020204" pitchFamily="34" charset="0"/>
              <a:buChar char="•"/>
            </a:pPr>
            <a:r>
              <a:rPr lang="en-GB" dirty="0" smtClean="0"/>
              <a:t>ABPI </a:t>
            </a:r>
            <a:r>
              <a:rPr lang="en-GB" dirty="0"/>
              <a:t>l</a:t>
            </a:r>
            <a:r>
              <a:rPr lang="en-GB" dirty="0" smtClean="0"/>
              <a:t>imitations in the diabetic patient</a:t>
            </a:r>
          </a:p>
          <a:p>
            <a:r>
              <a:rPr lang="en-GB" dirty="0"/>
              <a:t>	</a:t>
            </a:r>
            <a:r>
              <a:rPr lang="en-GB" sz="1400" dirty="0" smtClean="0"/>
              <a:t>Calcified arteries</a:t>
            </a:r>
          </a:p>
          <a:p>
            <a:endParaRPr lang="en-GB" sz="1200" dirty="0" smtClean="0"/>
          </a:p>
          <a:p>
            <a:pPr marL="285750" indent="-285750">
              <a:buFont typeface="Arial" panose="020B0604020202020204" pitchFamily="34" charset="0"/>
              <a:buChar char="•"/>
            </a:pPr>
            <a:r>
              <a:rPr lang="en-GB" dirty="0" smtClean="0"/>
              <a:t>Limitations to what an ABPI can tell us</a:t>
            </a:r>
          </a:p>
          <a:p>
            <a:r>
              <a:rPr lang="en-GB" dirty="0"/>
              <a:t>	</a:t>
            </a:r>
            <a:r>
              <a:rPr lang="en-GB" sz="1400" i="1" dirty="0" smtClean="0"/>
              <a:t>Screening tool assessing global arterial disease</a:t>
            </a:r>
          </a:p>
          <a:p>
            <a:endParaRPr lang="en-GB" sz="1200" dirty="0" smtClean="0"/>
          </a:p>
          <a:p>
            <a:pPr marL="285750" indent="-285750">
              <a:buFont typeface="Arial" panose="020B0604020202020204" pitchFamily="34" charset="0"/>
              <a:buChar char="•"/>
            </a:pPr>
            <a:r>
              <a:rPr lang="en-GB" dirty="0" smtClean="0"/>
              <a:t>More complex picture</a:t>
            </a:r>
          </a:p>
          <a:p>
            <a:pPr lvl="1"/>
            <a:endParaRPr lang="en-GB" sz="800" dirty="0"/>
          </a:p>
          <a:p>
            <a:pPr lvl="1"/>
            <a:r>
              <a:rPr lang="en-GB" sz="1400" i="1" dirty="0" smtClean="0"/>
              <a:t>More severe presentation to non diabetic</a:t>
            </a:r>
          </a:p>
          <a:p>
            <a:pPr lvl="1"/>
            <a:r>
              <a:rPr lang="en-GB" sz="1400" i="1" dirty="0" smtClean="0"/>
              <a:t>Neuropathy:  Microvascular dysfunction: high flow : shunting </a:t>
            </a:r>
          </a:p>
          <a:p>
            <a:pPr lvl="1"/>
            <a:r>
              <a:rPr lang="en-GB" sz="1400" i="1" dirty="0" smtClean="0"/>
              <a:t>Poor collateral development</a:t>
            </a:r>
            <a:endParaRPr lang="en-GB" sz="800" i="1" dirty="0" smtClean="0"/>
          </a:p>
          <a:p>
            <a:pPr lvl="1"/>
            <a:endParaRPr lang="en-GB" sz="1200" i="1" dirty="0" smtClean="0"/>
          </a:p>
          <a:p>
            <a:pPr marL="285750" indent="-285750">
              <a:buFont typeface="Arial" panose="020B0604020202020204" pitchFamily="34" charset="0"/>
              <a:buChar char="•"/>
            </a:pPr>
            <a:r>
              <a:rPr lang="en-GB" dirty="0" smtClean="0"/>
              <a:t>Reflect perfusion at foot level/area of tissue loss</a:t>
            </a:r>
          </a:p>
          <a:p>
            <a:endParaRPr lang="en-GB" sz="800" dirty="0" smtClean="0">
              <a:solidFill>
                <a:srgbClr val="0070C0"/>
              </a:solidFill>
            </a:endParaRPr>
          </a:p>
          <a:p>
            <a:pPr lvl="1"/>
            <a:r>
              <a:rPr lang="en-GB" sz="1400" i="1" dirty="0" smtClean="0">
                <a:solidFill>
                  <a:srgbClr val="0070C0"/>
                </a:solidFill>
              </a:rPr>
              <a:t>***Wound healing***Amputation risk***</a:t>
            </a:r>
          </a:p>
          <a:p>
            <a:pPr lvl="1"/>
            <a:r>
              <a:rPr lang="en-GB" sz="1400" i="1" dirty="0" smtClean="0">
                <a:solidFill>
                  <a:srgbClr val="0070C0"/>
                </a:solidFill>
              </a:rPr>
              <a:t>***Healing after amputation***</a:t>
            </a:r>
          </a:p>
          <a:p>
            <a:pPr lvl="1"/>
            <a:r>
              <a:rPr lang="en-GB" sz="1400" i="1" dirty="0" smtClean="0">
                <a:solidFill>
                  <a:srgbClr val="0070C0"/>
                </a:solidFill>
              </a:rPr>
              <a:t>***Benefits from revascularisation***</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648824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51520" y="1129308"/>
            <a:ext cx="7331075" cy="4176464"/>
          </a:xfrm>
        </p:spPr>
        <p:txBody>
          <a:bodyPr/>
          <a:lstStyle/>
          <a:p>
            <a:endParaRPr lang="en-GB" sz="800" dirty="0" smtClean="0"/>
          </a:p>
          <a:p>
            <a:pPr marL="171450" indent="-171450">
              <a:buFont typeface="Arial" panose="020B0604020202020204" pitchFamily="34" charset="0"/>
              <a:buChar char="•"/>
            </a:pPr>
            <a:r>
              <a:rPr lang="en-GB" sz="1800" dirty="0" smtClean="0">
                <a:latin typeface="Calibri" panose="020F0502020204030204" pitchFamily="34" charset="0"/>
                <a:cs typeface="Calibri" panose="020F0502020204030204" pitchFamily="34" charset="0"/>
              </a:rPr>
              <a:t>Guided by current evidence…</a:t>
            </a:r>
          </a:p>
          <a:p>
            <a:r>
              <a:rPr lang="en-GB" sz="1800" dirty="0" smtClean="0">
                <a:latin typeface="Calibri" panose="020F0502020204030204" pitchFamily="34" charset="0"/>
                <a:cs typeface="Calibri" panose="020F0502020204030204" pitchFamily="34" charset="0"/>
              </a:rPr>
              <a:t>	</a:t>
            </a:r>
            <a:r>
              <a:rPr lang="en-GB" sz="1400" b="1" dirty="0" smtClean="0">
                <a:latin typeface="Calibri" panose="020F0502020204030204" pitchFamily="34" charset="0"/>
                <a:cs typeface="Calibri" panose="020F0502020204030204" pitchFamily="34" charset="0"/>
              </a:rPr>
              <a:t>NICE guidelines (2012) updated &amp; Published 2018</a:t>
            </a:r>
          </a:p>
          <a:p>
            <a:r>
              <a:rPr lang="en-GB" sz="1400" i="1" dirty="0">
                <a:latin typeface="Calibri" panose="020F0502020204030204" pitchFamily="34" charset="0"/>
                <a:cs typeface="Calibri" panose="020F0502020204030204" pitchFamily="34" charset="0"/>
              </a:rPr>
              <a:t>	</a:t>
            </a:r>
            <a:r>
              <a:rPr lang="en-GB" sz="1400" b="1" dirty="0" smtClean="0">
                <a:latin typeface="Calibri" panose="020F0502020204030204" pitchFamily="34" charset="0"/>
                <a:cs typeface="Calibri" panose="020F0502020204030204" pitchFamily="34" charset="0"/>
              </a:rPr>
              <a:t>Global Vascular Guidelines (2019)</a:t>
            </a:r>
          </a:p>
          <a:p>
            <a:r>
              <a:rPr lang="en-GB" sz="1400" b="1" dirty="0">
                <a:latin typeface="Calibri" panose="020F0502020204030204" pitchFamily="34" charset="0"/>
                <a:cs typeface="Calibri" panose="020F0502020204030204" pitchFamily="34" charset="0"/>
              </a:rPr>
              <a:t>	</a:t>
            </a:r>
            <a:r>
              <a:rPr lang="en-GB" sz="1400" b="1" dirty="0" smtClean="0">
                <a:latin typeface="Calibri" panose="020F0502020204030204" pitchFamily="34" charset="0"/>
                <a:cs typeface="Calibri" panose="020F0502020204030204" pitchFamily="34" charset="0"/>
              </a:rPr>
              <a:t>Systematic reviews  e.g Forsythe et al 2019</a:t>
            </a:r>
          </a:p>
          <a:p>
            <a:endParaRPr lang="en-GB" sz="1400" b="1" dirty="0" smtClean="0">
              <a:latin typeface="Calibri" panose="020F0502020204030204" pitchFamily="34" charset="0"/>
              <a:cs typeface="Calibri" panose="020F0502020204030204" pitchFamily="34" charset="0"/>
            </a:endParaRPr>
          </a:p>
          <a:p>
            <a:r>
              <a:rPr lang="en-GB" sz="1400" b="1" i="1" dirty="0" smtClean="0">
                <a:latin typeface="Calibri" panose="020F0502020204030204" pitchFamily="34" charset="0"/>
                <a:cs typeface="Calibri" panose="020F0502020204030204" pitchFamily="34" charset="0"/>
              </a:rPr>
              <a:t>                 </a:t>
            </a:r>
            <a:r>
              <a:rPr lang="en-GB" sz="1200" b="1" i="1" dirty="0" smtClean="0">
                <a:latin typeface="Calibri" panose="020F0502020204030204" pitchFamily="34" charset="0"/>
                <a:cs typeface="Calibri" panose="020F0502020204030204" pitchFamily="34" charset="0"/>
              </a:rPr>
              <a:t>Take home		      </a:t>
            </a:r>
            <a:r>
              <a:rPr lang="en-GB" sz="1200" b="1" i="1" dirty="0" smtClean="0">
                <a:solidFill>
                  <a:srgbClr val="FF0000"/>
                </a:solidFill>
                <a:latin typeface="Calibri" panose="020F0502020204030204" pitchFamily="34" charset="0"/>
                <a:cs typeface="Calibri" panose="020F0502020204030204" pitchFamily="34" charset="0"/>
              </a:rPr>
              <a:t>-  Limb stratification should be performed e.g </a:t>
            </a:r>
            <a:r>
              <a:rPr lang="en-GB" sz="1200" b="1" i="1" dirty="0" err="1" smtClean="0">
                <a:solidFill>
                  <a:srgbClr val="FF0000"/>
                </a:solidFill>
                <a:latin typeface="Calibri" panose="020F0502020204030204" pitchFamily="34" charset="0"/>
                <a:cs typeface="Calibri" panose="020F0502020204030204" pitchFamily="34" charset="0"/>
              </a:rPr>
              <a:t>Wifi</a:t>
            </a:r>
            <a:endParaRPr lang="en-GB" sz="1200" b="1" i="1" dirty="0" smtClean="0">
              <a:solidFill>
                <a:srgbClr val="FF0000"/>
              </a:solidFill>
              <a:latin typeface="Calibri" panose="020F0502020204030204" pitchFamily="34" charset="0"/>
              <a:cs typeface="Calibri" panose="020F0502020204030204" pitchFamily="34" charset="0"/>
            </a:endParaRPr>
          </a:p>
          <a:p>
            <a:r>
              <a:rPr lang="en-GB" sz="1200" b="1" i="1" dirty="0" smtClean="0">
                <a:latin typeface="Calibri" panose="020F0502020204030204" pitchFamily="34" charset="0"/>
                <a:cs typeface="Calibri" panose="020F0502020204030204" pitchFamily="34" charset="0"/>
              </a:rPr>
              <a:t>                    messages:		      </a:t>
            </a:r>
            <a:r>
              <a:rPr lang="en-GB" sz="1200" b="1" i="1" dirty="0" smtClean="0">
                <a:solidFill>
                  <a:srgbClr val="FF0000"/>
                </a:solidFill>
                <a:latin typeface="Calibri" panose="020F0502020204030204" pitchFamily="34" charset="0"/>
                <a:cs typeface="Calibri" panose="020F0502020204030204" pitchFamily="34" charset="0"/>
              </a:rPr>
              <a:t>-  </a:t>
            </a:r>
            <a:r>
              <a:rPr lang="en-GB" sz="1200" b="1" i="1" dirty="0">
                <a:solidFill>
                  <a:srgbClr val="FF0000"/>
                </a:solidFill>
                <a:latin typeface="Calibri" panose="020F0502020204030204" pitchFamily="34" charset="0"/>
                <a:cs typeface="Calibri" panose="020F0502020204030204" pitchFamily="34" charset="0"/>
              </a:rPr>
              <a:t>PAD should not be ruled out in diabetics with normal/raised </a:t>
            </a:r>
            <a:r>
              <a:rPr lang="en-GB" sz="1200" b="1" i="1" dirty="0" smtClean="0">
                <a:solidFill>
                  <a:srgbClr val="FF0000"/>
                </a:solidFill>
                <a:latin typeface="Calibri" panose="020F0502020204030204" pitchFamily="34" charset="0"/>
                <a:cs typeface="Calibri" panose="020F0502020204030204" pitchFamily="34" charset="0"/>
              </a:rPr>
              <a:t>ABPI</a:t>
            </a:r>
          </a:p>
          <a:p>
            <a:r>
              <a:rPr lang="en-GB" sz="1200" b="1" i="1" dirty="0">
                <a:solidFill>
                  <a:srgbClr val="FF0000"/>
                </a:solidFill>
                <a:latin typeface="Calibri" panose="020F0502020204030204" pitchFamily="34" charset="0"/>
                <a:cs typeface="Calibri" panose="020F0502020204030204" pitchFamily="34" charset="0"/>
              </a:rPr>
              <a:t>	</a:t>
            </a:r>
            <a:r>
              <a:rPr lang="en-GB" sz="1200" b="1" i="1" dirty="0" smtClean="0">
                <a:solidFill>
                  <a:srgbClr val="FF0000"/>
                </a:solidFill>
                <a:latin typeface="Calibri" panose="020F0502020204030204" pitchFamily="34" charset="0"/>
                <a:cs typeface="Calibri" panose="020F0502020204030204" pitchFamily="34" charset="0"/>
              </a:rPr>
              <a:t>			      - Further perfusion assessment required unless ABPI &lt;50mmHg / 0.39</a:t>
            </a:r>
            <a:r>
              <a:rPr lang="en-GB" sz="1200" b="1" i="1" dirty="0">
                <a:solidFill>
                  <a:srgbClr val="FF0000"/>
                </a:solidFill>
                <a:latin typeface="Calibri" panose="020F0502020204030204" pitchFamily="34" charset="0"/>
                <a:cs typeface="Calibri" panose="020F0502020204030204" pitchFamily="34" charset="0"/>
              </a:rPr>
              <a:t>	</a:t>
            </a:r>
            <a:r>
              <a:rPr lang="en-GB" sz="1200" b="1" i="1" dirty="0" smtClean="0">
                <a:solidFill>
                  <a:srgbClr val="FF0000"/>
                </a:solidFill>
                <a:latin typeface="Calibri" panose="020F0502020204030204" pitchFamily="34" charset="0"/>
                <a:cs typeface="Calibri" panose="020F0502020204030204" pitchFamily="34" charset="0"/>
              </a:rPr>
              <a:t>			 </a:t>
            </a:r>
            <a:endParaRPr lang="en-GB" sz="1200" b="1" i="1" dirty="0">
              <a:solidFill>
                <a:srgbClr val="FF0000"/>
              </a:solidFill>
              <a:latin typeface="Calibri" panose="020F0502020204030204" pitchFamily="34" charset="0"/>
              <a:cs typeface="Calibri" panose="020F0502020204030204" pitchFamily="34" charset="0"/>
            </a:endParaRPr>
          </a:p>
          <a:p>
            <a:endParaRPr lang="en-GB" sz="1200"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dirty="0" smtClean="0">
                <a:latin typeface="Calibri" panose="020F0502020204030204" pitchFamily="34" charset="0"/>
                <a:cs typeface="Calibri" panose="020F0502020204030204" pitchFamily="34" charset="0"/>
              </a:rPr>
              <a:t>Local protocol - </a:t>
            </a:r>
            <a:r>
              <a:rPr lang="en-GB" sz="1800" i="1" dirty="0" smtClean="0">
                <a:latin typeface="Calibri" panose="020F0502020204030204" pitchFamily="34" charset="0"/>
                <a:cs typeface="Calibri" panose="020F0502020204030204" pitchFamily="34" charset="0"/>
              </a:rPr>
              <a:t>   </a:t>
            </a:r>
            <a:r>
              <a:rPr lang="en-GB" sz="1400" i="1" dirty="0" smtClean="0">
                <a:latin typeface="Calibri" panose="020F0502020204030204" pitchFamily="34" charset="0"/>
                <a:cs typeface="Calibri" panose="020F0502020204030204" pitchFamily="34" charset="0"/>
              </a:rPr>
              <a:t>Diabetic patients require 2</a:t>
            </a:r>
            <a:r>
              <a:rPr lang="en-GB" sz="1400" i="1" baseline="30000" dirty="0" smtClean="0">
                <a:latin typeface="Calibri" panose="020F0502020204030204" pitchFamily="34" charset="0"/>
                <a:cs typeface="Calibri" panose="020F0502020204030204" pitchFamily="34" charset="0"/>
              </a:rPr>
              <a:t>nd</a:t>
            </a:r>
            <a:r>
              <a:rPr lang="en-GB" sz="1400" i="1" dirty="0" smtClean="0">
                <a:latin typeface="Calibri" panose="020F0502020204030204" pitchFamily="34" charset="0"/>
                <a:cs typeface="Calibri" panose="020F0502020204030204" pitchFamily="34" charset="0"/>
              </a:rPr>
              <a:t> measure of perfusion</a:t>
            </a:r>
          </a:p>
          <a:p>
            <a:endParaRPr lang="en-GB" sz="800" dirty="0">
              <a:latin typeface="Calibri" panose="020F0502020204030204" pitchFamily="34" charset="0"/>
              <a:cs typeface="Calibri" panose="020F0502020204030204" pitchFamily="34" charset="0"/>
            </a:endParaRPr>
          </a:p>
          <a:p>
            <a:endParaRPr lang="en-GB" dirty="0"/>
          </a:p>
        </p:txBody>
      </p:sp>
      <p:sp>
        <p:nvSpPr>
          <p:cNvPr id="3" name="Text Placeholder 2"/>
          <p:cNvSpPr>
            <a:spLocks noGrp="1"/>
          </p:cNvSpPr>
          <p:nvPr>
            <p:ph type="body" sz="quarter" idx="10"/>
          </p:nvPr>
        </p:nvSpPr>
        <p:spPr/>
        <p:txBody>
          <a:bodyPr/>
          <a:lstStyle/>
          <a:p>
            <a:r>
              <a:rPr lang="en-US" dirty="0" smtClean="0"/>
              <a:t>What do the guidelines say?</a:t>
            </a:r>
            <a:endParaRPr lang="en-GB" dirty="0"/>
          </a:p>
        </p:txBody>
      </p:sp>
      <p:pic>
        <p:nvPicPr>
          <p:cNvPr id="9" name="Picture 8" descr="cid:E42C21FE-3002-4573-A5EA-54941B027B7B"/>
          <p:cNvPicPr/>
          <p:nvPr/>
        </p:nvPicPr>
        <p:blipFill rotWithShape="1">
          <a:blip r:embed="rId3" r:link="rId4">
            <a:extLst>
              <a:ext uri="{28A0092B-C50C-407E-A947-70E740481C1C}">
                <a14:useLocalDpi xmlns:a14="http://schemas.microsoft.com/office/drawing/2010/main" val="0"/>
              </a:ext>
            </a:extLst>
          </a:blip>
          <a:srcRect l="2382" t="13826" r="2126" b="36913"/>
          <a:stretch/>
        </p:blipFill>
        <p:spPr bwMode="auto">
          <a:xfrm>
            <a:off x="6804248" y="3361556"/>
            <a:ext cx="2232248" cy="165618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descr="cid:1924407E-05CC-4545-AE34-35BC780E4201"/>
          <p:cNvPicPr/>
          <p:nvPr/>
        </p:nvPicPr>
        <p:blipFill rotWithShape="1">
          <a:blip r:embed="rId5" r:link="rId6">
            <a:extLst>
              <a:ext uri="{28A0092B-C50C-407E-A947-70E740481C1C}">
                <a14:useLocalDpi xmlns:a14="http://schemas.microsoft.com/office/drawing/2010/main" val="0"/>
              </a:ext>
            </a:extLst>
          </a:blip>
          <a:srcRect t="28188" r="-18" b="39732"/>
          <a:stretch/>
        </p:blipFill>
        <p:spPr bwMode="auto">
          <a:xfrm>
            <a:off x="5940152" y="1345332"/>
            <a:ext cx="2736304" cy="158417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7-Point Star 5"/>
          <p:cNvSpPr/>
          <p:nvPr/>
        </p:nvSpPr>
        <p:spPr>
          <a:xfrm>
            <a:off x="467544" y="2785491"/>
            <a:ext cx="1656184" cy="1479217"/>
          </a:xfrm>
          <a:prstGeom prst="star7">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a:off x="539552" y="4873724"/>
            <a:ext cx="525658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5530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Equipment</a:t>
            </a:r>
            <a:endParaRPr lang="en-GB" dirty="0"/>
          </a:p>
        </p:txBody>
      </p:sp>
      <p:pic>
        <p:nvPicPr>
          <p:cNvPr id="5" name="Content Placeholder 3" descr="cid:D4096A70-07DD-42FD-B0C0-E755DE4D25E5"/>
          <p:cNvPicPr>
            <a:picLocks noGrp="1"/>
          </p:cNvPicPr>
          <p:nvPr>
            <p:ph sz="quarter" idx="11"/>
          </p:nvPr>
        </p:nvPicPr>
        <p:blipFill>
          <a:blip r:embed="rId3" r:link="rId4">
            <a:extLst>
              <a:ext uri="{28A0092B-C50C-407E-A947-70E740481C1C}">
                <a14:useLocalDpi xmlns:a14="http://schemas.microsoft.com/office/drawing/2010/main" val="0"/>
              </a:ext>
            </a:extLst>
          </a:blip>
          <a:srcRect/>
          <a:stretch>
            <a:fillRect/>
          </a:stretch>
        </p:blipFill>
        <p:spPr bwMode="auto">
          <a:xfrm>
            <a:off x="2267744" y="1489348"/>
            <a:ext cx="3960440" cy="3460502"/>
          </a:xfrm>
          <a:prstGeom prst="rect">
            <a:avLst/>
          </a:prstGeom>
          <a:noFill/>
          <a:ln>
            <a:noFill/>
          </a:ln>
        </p:spPr>
      </p:pic>
    </p:spTree>
    <p:extLst>
      <p:ext uri="{BB962C8B-B14F-4D97-AF65-F5344CB8AC3E}">
        <p14:creationId xmlns:p14="http://schemas.microsoft.com/office/powerpoint/2010/main" val="1102511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800" dirty="0" smtClean="0"/>
              <a:t>Transcutaneous oxygen tension (</a:t>
            </a:r>
            <a:r>
              <a:rPr lang="en-GB" sz="2800" dirty="0" smtClean="0"/>
              <a:t>tc</a:t>
            </a:r>
            <a:r>
              <a:rPr lang="en-GB" sz="2800" i="1" dirty="0" smtClean="0"/>
              <a:t>p</a:t>
            </a:r>
            <a:r>
              <a:rPr lang="en-GB" sz="2800" dirty="0" smtClean="0"/>
              <a:t>O</a:t>
            </a:r>
            <a:r>
              <a:rPr lang="en-GB" sz="2800" baseline="-25000" dirty="0" smtClean="0"/>
              <a:t>2</a:t>
            </a:r>
            <a:r>
              <a:rPr lang="en-GB" sz="2800" dirty="0"/>
              <a:t>)</a:t>
            </a:r>
          </a:p>
        </p:txBody>
      </p:sp>
      <p:pic>
        <p:nvPicPr>
          <p:cNvPr id="4" name="Content Placeholder 3"/>
          <p:cNvPicPr>
            <a:picLocks noGrp="1"/>
          </p:cNvPicPr>
          <p:nvPr>
            <p:ph sz="quarter" idx="11"/>
          </p:nvPr>
        </p:nvPicPr>
        <p:blipFill rotWithShape="1">
          <a:blip r:embed="rId3">
            <a:extLst>
              <a:ext uri="{28A0092B-C50C-407E-A947-70E740481C1C}">
                <a14:useLocalDpi xmlns:a14="http://schemas.microsoft.com/office/drawing/2010/main" val="0"/>
              </a:ext>
            </a:extLst>
          </a:blip>
          <a:srcRect l="33265" t="53255" r="44934" b="21287"/>
          <a:stretch/>
        </p:blipFill>
        <p:spPr bwMode="auto">
          <a:xfrm>
            <a:off x="6061407" y="1417340"/>
            <a:ext cx="2836561" cy="1862304"/>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46260" y="1129308"/>
            <a:ext cx="4945820" cy="6581289"/>
          </a:xfrm>
          <a:prstGeom prst="rect">
            <a:avLst/>
          </a:prstGeom>
          <a:noFill/>
        </p:spPr>
        <p:txBody>
          <a:bodyPr wrap="square" rtlCol="0">
            <a:spAutoFit/>
          </a:bodyPr>
          <a:lstStyle/>
          <a:p>
            <a:r>
              <a:rPr lang="en-GB" dirty="0" smtClean="0">
                <a:cs typeface="Calibri" panose="020F0502020204030204" pitchFamily="34" charset="0"/>
              </a:rPr>
              <a:t>What is it measuring?</a:t>
            </a:r>
          </a:p>
          <a:p>
            <a:endParaRPr lang="en-GB" sz="800" dirty="0" smtClean="0">
              <a:cs typeface="Calibri" panose="020F0502020204030204" pitchFamily="34" charset="0"/>
            </a:endParaRPr>
          </a:p>
          <a:p>
            <a:pPr marL="742950" lvl="1" indent="-285750">
              <a:buSzPct val="93000"/>
              <a:buFont typeface="Wingdings" panose="05000000000000000000" pitchFamily="2" charset="2"/>
              <a:buChar char="v"/>
            </a:pPr>
            <a:r>
              <a:rPr lang="en-GB" sz="1400" i="1" dirty="0" smtClean="0">
                <a:cs typeface="Calibri" panose="020F0502020204030204" pitchFamily="34" charset="0"/>
              </a:rPr>
              <a:t>Transfer of oxygen to skin surface, Tissue O₂ </a:t>
            </a:r>
            <a:r>
              <a:rPr lang="en-GB" sz="1400" i="1" dirty="0">
                <a:cs typeface="Calibri" panose="020F0502020204030204" pitchFamily="34" charset="0"/>
              </a:rPr>
              <a:t>perfusion</a:t>
            </a:r>
            <a:endParaRPr lang="en-GB" sz="1400" i="1" dirty="0" smtClean="0">
              <a:cs typeface="Calibri" panose="020F0502020204030204" pitchFamily="34" charset="0"/>
            </a:endParaRPr>
          </a:p>
          <a:p>
            <a:pPr lvl="1"/>
            <a:endParaRPr lang="en-GB" sz="800" i="1" dirty="0" smtClean="0">
              <a:cs typeface="Calibri" panose="020F0502020204030204" pitchFamily="34" charset="0"/>
            </a:endParaRPr>
          </a:p>
          <a:p>
            <a:pPr marL="742950" lvl="1" indent="-285750">
              <a:buSzPct val="93000"/>
              <a:buFont typeface="Wingdings" panose="05000000000000000000" pitchFamily="2" charset="2"/>
              <a:buChar char="v"/>
            </a:pPr>
            <a:r>
              <a:rPr lang="en-GB" sz="1400" i="1" dirty="0" smtClean="0">
                <a:cs typeface="Calibri" panose="020F0502020204030204" pitchFamily="34" charset="0"/>
              </a:rPr>
              <a:t>Sensors heat skin, vasodilation          Blood Flow</a:t>
            </a:r>
          </a:p>
          <a:p>
            <a:pPr lvl="1">
              <a:buSzPct val="80000"/>
            </a:pPr>
            <a:endParaRPr lang="en-GB" sz="800" i="1" dirty="0" smtClean="0">
              <a:cs typeface="Calibri" panose="020F0502020204030204" pitchFamily="34" charset="0"/>
            </a:endParaRPr>
          </a:p>
          <a:p>
            <a:pPr marL="742950" lvl="1" indent="-285750">
              <a:buSzPct val="93000"/>
              <a:buFont typeface="Wingdings" panose="05000000000000000000" pitchFamily="2" charset="2"/>
              <a:buChar char="v"/>
            </a:pPr>
            <a:r>
              <a:rPr lang="en-GB" sz="1400" i="1" dirty="0" smtClean="0">
                <a:cs typeface="Calibri" panose="020F0502020204030204" pitchFamily="34" charset="0"/>
              </a:rPr>
              <a:t>O₂ diffuses through skin to sensor</a:t>
            </a:r>
          </a:p>
          <a:p>
            <a:pPr lvl="1">
              <a:buSzPct val="93000"/>
            </a:pPr>
            <a:endParaRPr lang="en-GB" sz="1400" i="1" dirty="0">
              <a:cs typeface="Calibri" panose="020F0502020204030204" pitchFamily="34" charset="0"/>
            </a:endParaRPr>
          </a:p>
          <a:p>
            <a:pPr>
              <a:buSzPct val="93000"/>
            </a:pPr>
            <a:r>
              <a:rPr lang="en-US" dirty="0" smtClean="0">
                <a:cs typeface="Calibri" panose="020F0502020204030204" pitchFamily="34" charset="0"/>
              </a:rPr>
              <a:t>Why measure?</a:t>
            </a:r>
          </a:p>
          <a:p>
            <a:pPr>
              <a:buSzPct val="93000"/>
            </a:pPr>
            <a:endParaRPr lang="en-US" sz="800" dirty="0" smtClean="0">
              <a:cs typeface="Calibri" panose="020F0502020204030204" pitchFamily="34" charset="0"/>
            </a:endParaRPr>
          </a:p>
          <a:p>
            <a:pPr marL="742950" lvl="1" indent="-285750">
              <a:buSzPct val="93000"/>
              <a:buFont typeface="Wingdings" panose="05000000000000000000" pitchFamily="2" charset="2"/>
              <a:buChar char="v"/>
            </a:pPr>
            <a:r>
              <a:rPr lang="en-US" sz="1400" i="1" dirty="0" smtClean="0">
                <a:cs typeface="Calibri" panose="020F0502020204030204" pitchFamily="34" charset="0"/>
              </a:rPr>
              <a:t>local foot perfusion, capillary level</a:t>
            </a:r>
          </a:p>
          <a:p>
            <a:pPr lvl="1">
              <a:buSzPct val="93000"/>
            </a:pPr>
            <a:endParaRPr lang="en-US" sz="800" i="1" dirty="0" smtClean="0">
              <a:cs typeface="Calibri" panose="020F0502020204030204" pitchFamily="34" charset="0"/>
            </a:endParaRPr>
          </a:p>
          <a:p>
            <a:pPr marL="742950" lvl="1" indent="-285750">
              <a:buSzPct val="93000"/>
              <a:buFont typeface="Wingdings" panose="05000000000000000000" pitchFamily="2" charset="2"/>
              <a:buChar char="v"/>
            </a:pPr>
            <a:r>
              <a:rPr lang="en-US" sz="1400" i="1" dirty="0" smtClean="0">
                <a:cs typeface="Calibri" panose="020F0502020204030204" pitchFamily="34" charset="0"/>
              </a:rPr>
              <a:t>Healing potential, response to revascularisation</a:t>
            </a:r>
            <a:endParaRPr lang="en-US" sz="1400" i="1" dirty="0">
              <a:cs typeface="Calibri" panose="020F0502020204030204" pitchFamily="34" charset="0"/>
            </a:endParaRPr>
          </a:p>
          <a:p>
            <a:pPr lvl="1">
              <a:buSzPct val="93000"/>
            </a:pPr>
            <a:endParaRPr lang="en-US" sz="800" dirty="0" smtClean="0">
              <a:cs typeface="Calibri" panose="020F0502020204030204" pitchFamily="34" charset="0"/>
            </a:endParaRPr>
          </a:p>
          <a:p>
            <a:pPr marL="742950" lvl="1" indent="-285750">
              <a:buSzPct val="93000"/>
              <a:buFont typeface="Wingdings" panose="05000000000000000000" pitchFamily="2" charset="2"/>
              <a:buChar char="v"/>
            </a:pPr>
            <a:r>
              <a:rPr lang="en-US" sz="1400" i="1" dirty="0" smtClean="0">
                <a:cs typeface="Calibri" panose="020F0502020204030204" pitchFamily="34" charset="0"/>
              </a:rPr>
              <a:t>Quantify the severity of ischemia, wifi scoring</a:t>
            </a:r>
          </a:p>
          <a:p>
            <a:pPr lvl="1">
              <a:buSzPct val="93000"/>
            </a:pPr>
            <a:endParaRPr lang="en-US" sz="1400" i="1" dirty="0" smtClean="0">
              <a:cs typeface="Calibri" panose="020F0502020204030204" pitchFamily="34" charset="0"/>
            </a:endParaRPr>
          </a:p>
          <a:p>
            <a:pPr>
              <a:buSzPct val="93000"/>
            </a:pPr>
            <a:r>
              <a:rPr lang="en-US" dirty="0" smtClean="0">
                <a:cs typeface="Calibri" panose="020F0502020204030204" pitchFamily="34" charset="0"/>
              </a:rPr>
              <a:t>Preparation</a:t>
            </a:r>
          </a:p>
          <a:p>
            <a:pPr>
              <a:buSzPct val="93000"/>
            </a:pPr>
            <a:endParaRPr lang="en-US" sz="800" dirty="0" smtClean="0">
              <a:cs typeface="Calibri" panose="020F0502020204030204" pitchFamily="34" charset="0"/>
            </a:endParaRPr>
          </a:p>
          <a:p>
            <a:pPr marL="742950" lvl="1" indent="-285750">
              <a:buSzPct val="93000"/>
              <a:buFont typeface="Wingdings" panose="05000000000000000000" pitchFamily="2" charset="2"/>
              <a:buChar char="v"/>
            </a:pPr>
            <a:r>
              <a:rPr lang="en-US" sz="1400" i="1" dirty="0" smtClean="0">
                <a:cs typeface="Calibri" panose="020F0502020204030204" pitchFamily="34" charset="0"/>
              </a:rPr>
              <a:t>Decide on sensor placement…….</a:t>
            </a:r>
            <a:r>
              <a:rPr lang="en-US" sz="1400" i="1" dirty="0" smtClean="0">
                <a:solidFill>
                  <a:srgbClr val="FF0000"/>
                </a:solidFill>
                <a:cs typeface="Calibri" panose="020F0502020204030204" pitchFamily="34" charset="0"/>
              </a:rPr>
              <a:t>Clinically relevant sites!</a:t>
            </a:r>
          </a:p>
          <a:p>
            <a:pPr lvl="1">
              <a:buSzPct val="93000"/>
            </a:pPr>
            <a:endParaRPr lang="en-US" sz="800" i="1" dirty="0" smtClean="0">
              <a:cs typeface="Calibri" panose="020F0502020204030204" pitchFamily="34" charset="0"/>
            </a:endParaRPr>
          </a:p>
          <a:p>
            <a:pPr marL="742950" lvl="1" indent="-285750">
              <a:buSzPct val="93000"/>
              <a:buFont typeface="Wingdings" panose="05000000000000000000" pitchFamily="2" charset="2"/>
              <a:buChar char="v"/>
            </a:pPr>
            <a:r>
              <a:rPr lang="en-US" sz="1400" i="1" dirty="0" smtClean="0">
                <a:cs typeface="Calibri" panose="020F0502020204030204" pitchFamily="34" charset="0"/>
              </a:rPr>
              <a:t>Assess skin suitability, skin prep</a:t>
            </a:r>
          </a:p>
          <a:p>
            <a:pPr marL="742950" lvl="1" indent="-285750">
              <a:buSzPct val="93000"/>
              <a:buFont typeface="Wingdings" panose="05000000000000000000" pitchFamily="2" charset="2"/>
              <a:buChar char="v"/>
            </a:pPr>
            <a:endParaRPr lang="en-US" dirty="0">
              <a:cs typeface="Calibri" panose="020F0502020204030204" pitchFamily="34" charset="0"/>
            </a:endParaRPr>
          </a:p>
          <a:p>
            <a:pPr marL="742950" lvl="1" indent="-285750">
              <a:buSzPct val="93000"/>
              <a:buFont typeface="Wingdings" panose="05000000000000000000" pitchFamily="2" charset="2"/>
              <a:buChar char="v"/>
            </a:pPr>
            <a:endParaRPr lang="en-US" dirty="0" smtClean="0">
              <a:cs typeface="Calibri" panose="020F0502020204030204" pitchFamily="34" charset="0"/>
            </a:endParaRPr>
          </a:p>
          <a:p>
            <a:pPr lvl="1">
              <a:buSzPct val="93000"/>
            </a:pPr>
            <a:endParaRPr lang="en-US" dirty="0" smtClean="0">
              <a:cs typeface="Calibri" panose="020F0502020204030204" pitchFamily="34" charset="0"/>
            </a:endParaRPr>
          </a:p>
          <a:p>
            <a:pPr>
              <a:buSzPct val="93000"/>
            </a:pPr>
            <a:endParaRPr lang="en-US" dirty="0" smtClean="0">
              <a:cs typeface="Calibri" panose="020F0502020204030204" pitchFamily="34" charset="0"/>
            </a:endParaRPr>
          </a:p>
          <a:p>
            <a:pPr lvl="1">
              <a:buSzPct val="93000"/>
            </a:pPr>
            <a:endParaRPr lang="en-GB" sz="1400" i="1" dirty="0">
              <a:cs typeface="Calibri" panose="020F0502020204030204" pitchFamily="34" charset="0"/>
            </a:endParaRPr>
          </a:p>
          <a:p>
            <a:pPr lvl="1">
              <a:buSzPct val="85000"/>
            </a:pPr>
            <a:endParaRPr lang="en-GB" sz="800" i="1" dirty="0" smtClean="0">
              <a:cs typeface="Calibri" panose="020F0502020204030204" pitchFamily="34" charset="0"/>
            </a:endParaRPr>
          </a:p>
          <a:p>
            <a:pPr>
              <a:lnSpc>
                <a:spcPts val="120"/>
              </a:lnSpc>
            </a:pPr>
            <a:endParaRPr lang="en-GB" sz="1400" i="1" dirty="0">
              <a:cs typeface="Calibri" panose="020F0502020204030204" pitchFamily="34" charset="0"/>
            </a:endParaRPr>
          </a:p>
          <a:p>
            <a:pPr>
              <a:lnSpc>
                <a:spcPts val="120"/>
              </a:lnSpc>
            </a:pPr>
            <a:endParaRPr lang="en-GB" sz="800" i="1" dirty="0" smtClean="0">
              <a:cs typeface="Calibri" panose="020F0502020204030204" pitchFamily="34" charset="0"/>
            </a:endParaRPr>
          </a:p>
          <a:p>
            <a:endParaRPr lang="en-GB" sz="1400" i="1" dirty="0">
              <a:cs typeface="Calibri" panose="020F0502020204030204" pitchFamily="34" charset="0"/>
            </a:endParaRPr>
          </a:p>
          <a:p>
            <a:pPr lvl="1"/>
            <a:endParaRPr lang="en-GB" dirty="0" smtClean="0">
              <a:latin typeface="+mn-lt"/>
            </a:endParaRPr>
          </a:p>
          <a:p>
            <a:r>
              <a:rPr lang="en-GB" dirty="0">
                <a:latin typeface="+mn-lt"/>
              </a:rPr>
              <a:t>	</a:t>
            </a:r>
            <a:endParaRPr lang="en-GB" dirty="0" smtClean="0">
              <a:latin typeface="+mn-lt"/>
            </a:endParaRPr>
          </a:p>
          <a:p>
            <a:r>
              <a:rPr lang="en-GB" dirty="0" smtClean="0">
                <a:latin typeface="+mn-lt"/>
              </a:rPr>
              <a:t> </a:t>
            </a:r>
            <a:endParaRPr lang="en-GB" dirty="0">
              <a:latin typeface="+mn-lt"/>
            </a:endParaRPr>
          </a:p>
        </p:txBody>
      </p:sp>
      <p:cxnSp>
        <p:nvCxnSpPr>
          <p:cNvPr id="9" name="Straight Arrow Connector 8"/>
          <p:cNvCxnSpPr/>
          <p:nvPr/>
        </p:nvCxnSpPr>
        <p:spPr>
          <a:xfrm>
            <a:off x="3496633" y="2009152"/>
            <a:ext cx="2160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641" y="3447845"/>
            <a:ext cx="1546382" cy="1572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5-Point Star 15"/>
          <p:cNvSpPr/>
          <p:nvPr/>
        </p:nvSpPr>
        <p:spPr>
          <a:xfrm>
            <a:off x="6588224" y="3885284"/>
            <a:ext cx="478376" cy="360040"/>
          </a:xfrm>
          <a:prstGeom prst="star5">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 name="Picture 9" descr="C:\Users\nbf2085\AppData\Local\Microsoft\Windows\INetCache\Content.Outlook\Y584FMWA\PF6000_1030x773.jpg"/>
          <p:cNvPicPr/>
          <p:nvPr/>
        </p:nvPicPr>
        <p:blipFill>
          <a:blip r:embed="rId5">
            <a:extLst>
              <a:ext uri="{28A0092B-C50C-407E-A947-70E740481C1C}">
                <a14:useLocalDpi xmlns:a14="http://schemas.microsoft.com/office/drawing/2010/main" val="0"/>
              </a:ext>
            </a:extLst>
          </a:blip>
          <a:srcRect/>
          <a:stretch>
            <a:fillRect/>
          </a:stretch>
        </p:blipFill>
        <p:spPr bwMode="auto">
          <a:xfrm>
            <a:off x="7591399" y="3067960"/>
            <a:ext cx="1375409" cy="1994688"/>
          </a:xfrm>
          <a:prstGeom prst="rect">
            <a:avLst/>
          </a:prstGeom>
          <a:noFill/>
          <a:ln>
            <a:noFill/>
          </a:ln>
        </p:spPr>
      </p:pic>
    </p:spTree>
    <p:extLst>
      <p:ext uri="{BB962C8B-B14F-4D97-AF65-F5344CB8AC3E}">
        <p14:creationId xmlns:p14="http://schemas.microsoft.com/office/powerpoint/2010/main" val="1144248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sz="1800" b="1" dirty="0" smtClean="0">
                <a:latin typeface="Calibri" panose="020F0502020204030204" pitchFamily="34" charset="0"/>
                <a:cs typeface="Calibri" panose="020F0502020204030204" pitchFamily="34" charset="0"/>
              </a:rPr>
              <a:t>Generation of a Value</a:t>
            </a:r>
            <a:endParaRPr lang="en-GB" sz="1800" b="1"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0"/>
          </p:nvPr>
        </p:nvSpPr>
        <p:spPr/>
        <p:txBody>
          <a:bodyPr/>
          <a:lstStyle/>
          <a:p>
            <a:r>
              <a:rPr lang="en-GB" sz="3200" dirty="0" smtClean="0"/>
              <a:t>Tc</a:t>
            </a:r>
            <a:r>
              <a:rPr lang="en-GB" sz="3200" i="1" dirty="0" smtClean="0"/>
              <a:t>p</a:t>
            </a:r>
            <a:r>
              <a:rPr lang="en-GB" sz="3200" dirty="0" smtClean="0"/>
              <a:t>O</a:t>
            </a:r>
            <a:r>
              <a:rPr lang="en-GB" sz="3200" baseline="-25000" dirty="0" smtClean="0"/>
              <a:t>2</a:t>
            </a:r>
            <a:endParaRPr lang="en-GB" dirty="0"/>
          </a:p>
        </p:txBody>
      </p:sp>
      <p:sp>
        <p:nvSpPr>
          <p:cNvPr id="4" name="Rectangle 3"/>
          <p:cNvSpPr/>
          <p:nvPr/>
        </p:nvSpPr>
        <p:spPr>
          <a:xfrm>
            <a:off x="283806" y="3740359"/>
            <a:ext cx="4111891" cy="2092881"/>
          </a:xfrm>
          <a:prstGeom prst="rect">
            <a:avLst/>
          </a:prstGeom>
        </p:spPr>
        <p:txBody>
          <a:bodyPr wrap="square">
            <a:spAutoFit/>
          </a:bodyPr>
          <a:lstStyle/>
          <a:p>
            <a:r>
              <a:rPr lang="en-GB" b="1" u="sng" dirty="0" smtClean="0">
                <a:cs typeface="Calibri" panose="020F0502020204030204" pitchFamily="34" charset="0"/>
              </a:rPr>
              <a:t>How is this useful?</a:t>
            </a:r>
          </a:p>
          <a:p>
            <a:endParaRPr lang="en-GB" sz="800" dirty="0" smtClean="0">
              <a:cs typeface="Calibri" panose="020F0502020204030204" pitchFamily="34" charset="0"/>
            </a:endParaRPr>
          </a:p>
          <a:p>
            <a:r>
              <a:rPr lang="en-GB" dirty="0" smtClean="0">
                <a:cs typeface="Calibri" panose="020F0502020204030204" pitchFamily="34" charset="0"/>
              </a:rPr>
              <a:t>Correlation between partial pressure (mmHg) and </a:t>
            </a:r>
            <a:r>
              <a:rPr lang="en-GB" dirty="0">
                <a:cs typeface="Calibri" panose="020F0502020204030204" pitchFamily="34" charset="0"/>
              </a:rPr>
              <a:t>likelihood of </a:t>
            </a:r>
            <a:r>
              <a:rPr lang="en-GB" dirty="0" smtClean="0">
                <a:cs typeface="Calibri" panose="020F0502020204030204" pitchFamily="34" charset="0"/>
              </a:rPr>
              <a:t>healing</a:t>
            </a:r>
          </a:p>
          <a:p>
            <a:endParaRPr lang="en-GB" sz="800" dirty="0" smtClean="0">
              <a:cs typeface="Calibri" panose="020F0502020204030204" pitchFamily="34" charset="0"/>
            </a:endParaRPr>
          </a:p>
          <a:p>
            <a:pPr marL="285750" indent="-285750">
              <a:buFont typeface="Wingdings" panose="05000000000000000000" pitchFamily="2" charset="2"/>
              <a:buChar char="v"/>
            </a:pPr>
            <a:r>
              <a:rPr lang="en-US" sz="1400" dirty="0" smtClean="0">
                <a:cs typeface="Calibri" panose="020F0502020204030204" pitchFamily="34" charset="0"/>
              </a:rPr>
              <a:t>Clinically Validated</a:t>
            </a:r>
          </a:p>
          <a:p>
            <a:endParaRPr lang="en-GB" sz="1400" dirty="0" smtClean="0">
              <a:cs typeface="Calibri" panose="020F0502020204030204" pitchFamily="34" charset="0"/>
            </a:endParaRPr>
          </a:p>
          <a:p>
            <a:pPr marL="285750" indent="-285750">
              <a:buSzPct val="83000"/>
              <a:buFont typeface="Wingdings" panose="05000000000000000000" pitchFamily="2" charset="2"/>
              <a:buChar char="v"/>
            </a:pPr>
            <a:endParaRPr lang="en-GB" sz="1400" i="1" dirty="0">
              <a:cs typeface="Calibri" panose="020F0502020204030204" pitchFamily="34" charset="0"/>
            </a:endParaRPr>
          </a:p>
          <a:p>
            <a:r>
              <a:rPr lang="en-GB" dirty="0">
                <a:cs typeface="Calibri" panose="020F0502020204030204" pitchFamily="34" charset="0"/>
              </a:rPr>
              <a:t>	</a:t>
            </a:r>
            <a:endParaRPr lang="en-GB" sz="1400" i="1" dirty="0">
              <a:cs typeface="Calibri" panose="020F0502020204030204" pitchFamily="34" charset="0"/>
            </a:endParaRPr>
          </a:p>
        </p:txBody>
      </p:sp>
      <p:pic>
        <p:nvPicPr>
          <p:cNvPr id="10" name="Content Placeholder 3"/>
          <p:cNvPicPr>
            <a:picLocks/>
          </p:cNvPicPr>
          <p:nvPr/>
        </p:nvPicPr>
        <p:blipFill rotWithShape="1">
          <a:blip r:embed="rId3">
            <a:extLst>
              <a:ext uri="{28A0092B-C50C-407E-A947-70E740481C1C}">
                <a14:useLocalDpi xmlns:a14="http://schemas.microsoft.com/office/drawing/2010/main" val="0"/>
              </a:ext>
            </a:extLst>
          </a:blip>
          <a:srcRect l="33265" t="53255" r="52928" b="23076"/>
          <a:stretch/>
        </p:blipFill>
        <p:spPr bwMode="auto">
          <a:xfrm>
            <a:off x="477224" y="1847804"/>
            <a:ext cx="1368152" cy="1329747"/>
          </a:xfrm>
          <a:prstGeom prst="rect">
            <a:avLst/>
          </a:prstGeom>
          <a:ln>
            <a:noFill/>
          </a:ln>
          <a:extLst>
            <a:ext uri="{53640926-AAD7-44D8-BBD7-CCE9431645EC}">
              <a14:shadowObscured xmlns:a14="http://schemas.microsoft.com/office/drawing/2010/main"/>
            </a:ext>
          </a:extLst>
        </p:spPr>
      </p:pic>
      <p:cxnSp>
        <p:nvCxnSpPr>
          <p:cNvPr id="13" name="Straight Arrow Connector 12"/>
          <p:cNvCxnSpPr/>
          <p:nvPr/>
        </p:nvCxnSpPr>
        <p:spPr>
          <a:xfrm>
            <a:off x="2123728" y="2512677"/>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136316" y="251267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949023" y="1515321"/>
            <a:ext cx="806631" cy="369332"/>
          </a:xfrm>
          <a:prstGeom prst="rect">
            <a:avLst/>
          </a:prstGeom>
          <a:noFill/>
        </p:spPr>
        <p:txBody>
          <a:bodyPr wrap="none" rtlCol="0">
            <a:spAutoFit/>
          </a:bodyPr>
          <a:lstStyle/>
          <a:p>
            <a:r>
              <a:rPr lang="en-US" dirty="0" smtClean="0">
                <a:solidFill>
                  <a:srgbClr val="FF0000"/>
                </a:solidFill>
              </a:rPr>
              <a:t>mmHg</a:t>
            </a:r>
            <a:endParaRPr lang="en-GB" dirty="0">
              <a:solidFill>
                <a:srgbClr val="FF0000"/>
              </a:solidFill>
            </a:endParaRPr>
          </a:p>
        </p:txBody>
      </p:sp>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532" y="1847804"/>
            <a:ext cx="4248472" cy="11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5076056" y="3649588"/>
            <a:ext cx="3240360" cy="1440160"/>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p:cNvSpPr txBox="1"/>
          <p:nvPr/>
        </p:nvSpPr>
        <p:spPr>
          <a:xfrm>
            <a:off x="5148064" y="3721596"/>
            <a:ext cx="3240360" cy="1661993"/>
          </a:xfrm>
          <a:prstGeom prst="rect">
            <a:avLst/>
          </a:prstGeom>
          <a:noFill/>
        </p:spPr>
        <p:txBody>
          <a:bodyPr wrap="square" rtlCol="0">
            <a:spAutoFit/>
          </a:bodyPr>
          <a:lstStyle/>
          <a:p>
            <a:pPr algn="ctr"/>
            <a:r>
              <a:rPr lang="en-US" sz="1600" u="sng" dirty="0" smtClean="0">
                <a:solidFill>
                  <a:srgbClr val="002060"/>
                </a:solidFill>
              </a:rPr>
              <a:t>Reference Values</a:t>
            </a:r>
          </a:p>
          <a:p>
            <a:pPr algn="ctr"/>
            <a:endParaRPr lang="en-US" sz="800" dirty="0" smtClean="0">
              <a:solidFill>
                <a:srgbClr val="002060"/>
              </a:solidFill>
            </a:endParaRPr>
          </a:p>
          <a:p>
            <a:r>
              <a:rPr lang="en-US" sz="1400" dirty="0" smtClean="0">
                <a:solidFill>
                  <a:srgbClr val="002060"/>
                </a:solidFill>
              </a:rPr>
              <a:t>50-70 mmHg  Normal</a:t>
            </a:r>
          </a:p>
          <a:p>
            <a:endParaRPr lang="en-US" sz="800" dirty="0" smtClean="0">
              <a:solidFill>
                <a:srgbClr val="002060"/>
              </a:solidFill>
            </a:endParaRPr>
          </a:p>
          <a:p>
            <a:r>
              <a:rPr lang="en-US" sz="1400" dirty="0" smtClean="0">
                <a:solidFill>
                  <a:srgbClr val="002060"/>
                </a:solidFill>
              </a:rPr>
              <a:t>&lt;40 mmHg Impaired Wound Healing</a:t>
            </a:r>
          </a:p>
          <a:p>
            <a:endParaRPr lang="en-US" sz="800" dirty="0" smtClean="0">
              <a:solidFill>
                <a:srgbClr val="002060"/>
              </a:solidFill>
            </a:endParaRPr>
          </a:p>
          <a:p>
            <a:r>
              <a:rPr lang="en-US" sz="1400" dirty="0" smtClean="0">
                <a:solidFill>
                  <a:srgbClr val="002060"/>
                </a:solidFill>
              </a:rPr>
              <a:t>&lt;30 mmHg Critical Limb Ischemia</a:t>
            </a:r>
          </a:p>
          <a:p>
            <a:endParaRPr lang="en-GB" dirty="0"/>
          </a:p>
        </p:txBody>
      </p:sp>
      <p:sp>
        <p:nvSpPr>
          <p:cNvPr id="6" name="Down Arrow 5"/>
          <p:cNvSpPr/>
          <p:nvPr/>
        </p:nvSpPr>
        <p:spPr>
          <a:xfrm>
            <a:off x="5364088" y="2495936"/>
            <a:ext cx="108012" cy="4335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8" name="Picture 17" descr="C:\Users\nbf2085\AppData\Local\Microsoft\Windows\INetCache\Content.Outlook\Y584FMWA\PF6000_1030x773.jpg"/>
          <p:cNvPicPr/>
          <p:nvPr/>
        </p:nvPicPr>
        <p:blipFill>
          <a:blip r:embed="rId5">
            <a:extLst>
              <a:ext uri="{28A0092B-C50C-407E-A947-70E740481C1C}">
                <a14:useLocalDpi xmlns:a14="http://schemas.microsoft.com/office/drawing/2010/main" val="0"/>
              </a:ext>
            </a:extLst>
          </a:blip>
          <a:srcRect/>
          <a:stretch>
            <a:fillRect/>
          </a:stretch>
        </p:blipFill>
        <p:spPr bwMode="auto">
          <a:xfrm>
            <a:off x="2669242" y="1461888"/>
            <a:ext cx="1375409" cy="1994688"/>
          </a:xfrm>
          <a:prstGeom prst="rect">
            <a:avLst/>
          </a:prstGeom>
          <a:noFill/>
          <a:ln>
            <a:noFill/>
          </a:ln>
        </p:spPr>
      </p:pic>
      <p:sp>
        <p:nvSpPr>
          <p:cNvPr id="5" name="5-Point Star 4"/>
          <p:cNvSpPr/>
          <p:nvPr/>
        </p:nvSpPr>
        <p:spPr>
          <a:xfrm>
            <a:off x="3551250" y="1034901"/>
            <a:ext cx="1602179" cy="1330172"/>
          </a:xfrm>
          <a:prstGeom prst="star5">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p:cNvSpPr txBox="1"/>
          <p:nvPr/>
        </p:nvSpPr>
        <p:spPr>
          <a:xfrm>
            <a:off x="7236296" y="1540027"/>
            <a:ext cx="1656184" cy="307777"/>
          </a:xfrm>
          <a:prstGeom prst="rect">
            <a:avLst/>
          </a:prstGeom>
          <a:noFill/>
        </p:spPr>
        <p:txBody>
          <a:bodyPr wrap="square" rtlCol="0">
            <a:spAutoFit/>
          </a:bodyPr>
          <a:lstStyle/>
          <a:p>
            <a:pPr algn="ctr"/>
            <a:r>
              <a:rPr lang="en-GB" sz="1400" b="1" dirty="0" smtClean="0"/>
              <a:t>Partial O₂ Pressure </a:t>
            </a:r>
            <a:endParaRPr lang="en-GB" sz="1400" b="1" dirty="0"/>
          </a:p>
        </p:txBody>
      </p:sp>
    </p:spTree>
    <p:extLst>
      <p:ext uri="{BB962C8B-B14F-4D97-AF65-F5344CB8AC3E}">
        <p14:creationId xmlns:p14="http://schemas.microsoft.com/office/powerpoint/2010/main" val="2739066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79512" y="1266398"/>
            <a:ext cx="6624736" cy="3967366"/>
          </a:xfrm>
        </p:spPr>
        <p:txBody>
          <a:bodyPr/>
          <a:lstStyle/>
          <a:p>
            <a:r>
              <a:rPr lang="en-GB" sz="1800" dirty="0" smtClean="0">
                <a:latin typeface="Calibri" panose="020F0502020204030204" pitchFamily="34" charset="0"/>
                <a:cs typeface="Calibri" panose="020F0502020204030204" pitchFamily="34" charset="0"/>
              </a:rPr>
              <a:t>Useful in the diabetic patient</a:t>
            </a:r>
          </a:p>
          <a:p>
            <a:pPr marL="285750" indent="-285750">
              <a:buFont typeface="Wingdings" panose="05000000000000000000" pitchFamily="2" charset="2"/>
              <a:buChar char="v"/>
            </a:pPr>
            <a:r>
              <a:rPr lang="en-GB" sz="1400" i="1" dirty="0">
                <a:latin typeface="Calibri" panose="020F0502020204030204" pitchFamily="34" charset="0"/>
                <a:cs typeface="Calibri" panose="020F0502020204030204" pitchFamily="34" charset="0"/>
              </a:rPr>
              <a:t> </a:t>
            </a:r>
            <a:r>
              <a:rPr lang="en-GB" sz="1400" i="1" dirty="0" smtClean="0">
                <a:latin typeface="Calibri" panose="020F0502020204030204" pitchFamily="34" charset="0"/>
                <a:cs typeface="Calibri" panose="020F0502020204030204" pitchFamily="34" charset="0"/>
              </a:rPr>
              <a:t>Sparing of pedal arteries from incompressibility </a:t>
            </a:r>
          </a:p>
          <a:p>
            <a:pPr marL="285750" indent="-285750">
              <a:buFont typeface="Wingdings" panose="05000000000000000000" pitchFamily="2" charset="2"/>
              <a:buChar char="v"/>
            </a:pPr>
            <a:r>
              <a:rPr lang="en-GB" sz="1400" dirty="0" smtClean="0">
                <a:latin typeface="Calibri" panose="020F0502020204030204" pitchFamily="34" charset="0"/>
                <a:cs typeface="Calibri" panose="020F0502020204030204" pitchFamily="34" charset="0"/>
              </a:rPr>
              <a:t> Measures pedal systolic pressures (absolute) can compare with Brachial artery (TBI)</a:t>
            </a:r>
          </a:p>
          <a:p>
            <a:pPr marL="285750" indent="-285750">
              <a:buFont typeface="Wingdings" panose="05000000000000000000" pitchFamily="2" charset="2"/>
              <a:buChar char="v"/>
            </a:pPr>
            <a:r>
              <a:rPr lang="en-US" sz="1400" dirty="0" smtClean="0">
                <a:latin typeface="Calibri" panose="020F0502020204030204" pitchFamily="34" charset="0"/>
                <a:cs typeface="Calibri" panose="020F0502020204030204" pitchFamily="34" charset="0"/>
              </a:rPr>
              <a:t> Global arterial disease assessment </a:t>
            </a:r>
            <a:r>
              <a:rPr lang="en-US" sz="1400" u="sng" dirty="0" smtClean="0">
                <a:latin typeface="Calibri" panose="020F0502020204030204" pitchFamily="34" charset="0"/>
                <a:cs typeface="Calibri" panose="020F0502020204030204" pitchFamily="34" charset="0"/>
              </a:rPr>
              <a:t>inc foot</a:t>
            </a:r>
          </a:p>
          <a:p>
            <a:endParaRPr lang="en-GB" sz="800" dirty="0" smtClean="0">
              <a:latin typeface="Calibri" panose="020F0502020204030204" pitchFamily="34" charset="0"/>
              <a:cs typeface="Calibri" panose="020F0502020204030204" pitchFamily="34" charset="0"/>
            </a:endParaRPr>
          </a:p>
          <a:p>
            <a:r>
              <a:rPr lang="en-GB" sz="1800" dirty="0" smtClean="0">
                <a:latin typeface="Calibri" panose="020F0502020204030204" pitchFamily="34" charset="0"/>
                <a:cs typeface="Calibri" panose="020F0502020204030204" pitchFamily="34" charset="0"/>
              </a:rPr>
              <a:t>How?</a:t>
            </a:r>
          </a:p>
          <a:p>
            <a:pPr marL="285750" indent="-285750">
              <a:buFont typeface="Wingdings" panose="05000000000000000000" pitchFamily="2" charset="2"/>
              <a:buChar char="v"/>
            </a:pPr>
            <a:r>
              <a:rPr lang="en-GB" sz="1400" i="1" dirty="0" smtClean="0">
                <a:latin typeface="Calibri" panose="020F0502020204030204" pitchFamily="34" charset="0"/>
                <a:cs typeface="Calibri" panose="020F0502020204030204" pitchFamily="34" charset="0"/>
              </a:rPr>
              <a:t>PPG, Strain gauge,  Laser Doppler </a:t>
            </a:r>
          </a:p>
          <a:p>
            <a:pPr marL="285750" indent="-285750">
              <a:buFont typeface="Wingdings" panose="05000000000000000000" pitchFamily="2" charset="2"/>
              <a:buChar char="v"/>
            </a:pPr>
            <a:endParaRPr lang="en-GB" sz="800" i="1"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What is being measured?</a:t>
            </a:r>
          </a:p>
          <a:p>
            <a:pPr marL="285750" indent="-285750">
              <a:buFont typeface="Wingdings" panose="05000000000000000000" pitchFamily="2" charset="2"/>
              <a:buChar char="v"/>
            </a:pPr>
            <a:r>
              <a:rPr lang="en-US" sz="1400" i="1" dirty="0" smtClean="0">
                <a:latin typeface="Calibri" panose="020F0502020204030204" pitchFamily="34" charset="0"/>
                <a:cs typeface="Calibri" panose="020F0502020204030204" pitchFamily="34" charset="0"/>
              </a:rPr>
              <a:t>Capillary flow by laser light</a:t>
            </a:r>
          </a:p>
          <a:p>
            <a:pPr marL="285750" indent="-285750">
              <a:buFont typeface="Wingdings" panose="05000000000000000000" pitchFamily="2" charset="2"/>
              <a:buChar char="v"/>
            </a:pPr>
            <a:r>
              <a:rPr lang="en-US" sz="1400" i="1" dirty="0" smtClean="0">
                <a:latin typeface="Calibri" panose="020F0502020204030204" pitchFamily="34" charset="0"/>
                <a:cs typeface="Calibri" panose="020F0502020204030204" pitchFamily="34" charset="0"/>
              </a:rPr>
              <a:t>Hits moving blood cells</a:t>
            </a:r>
          </a:p>
          <a:p>
            <a:pPr marL="285750" indent="-285750">
              <a:buFont typeface="Wingdings" panose="05000000000000000000" pitchFamily="2" charset="2"/>
              <a:buChar char="v"/>
            </a:pPr>
            <a:r>
              <a:rPr lang="en-US" sz="1400" i="1" dirty="0" smtClean="0">
                <a:latin typeface="Calibri" panose="020F0502020204030204" pitchFamily="34" charset="0"/>
                <a:cs typeface="Calibri" panose="020F0502020204030204" pitchFamily="34" charset="0"/>
              </a:rPr>
              <a:t>Doppler shifted light – detected/ processed</a:t>
            </a:r>
          </a:p>
          <a:p>
            <a:endParaRPr lang="en-US" sz="1400" i="1"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endParaRPr lang="en-GB" sz="1400" i="1"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0"/>
          </p:nvPr>
        </p:nvSpPr>
        <p:spPr/>
        <p:txBody>
          <a:bodyPr/>
          <a:lstStyle/>
          <a:p>
            <a:r>
              <a:rPr lang="en-GB" dirty="0" smtClean="0"/>
              <a:t> Toe Pressures</a:t>
            </a:r>
            <a:endParaRPr lang="en-GB" dirty="0"/>
          </a:p>
          <a:p>
            <a:endParaRPr lang="en-GB"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643480"/>
            <a:ext cx="2232248" cy="251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1907704" y="3505572"/>
            <a:ext cx="10081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447689"/>
            <a:ext cx="2314575" cy="3714750"/>
          </a:xfrm>
          <a:prstGeom prst="rect">
            <a:avLst/>
          </a:prstGeom>
          <a:noFill/>
          <a:ln>
            <a:noFill/>
          </a:ln>
        </p:spPr>
      </p:pic>
      <p:sp>
        <p:nvSpPr>
          <p:cNvPr id="9" name="TextBox 8"/>
          <p:cNvSpPr txBox="1"/>
          <p:nvPr/>
        </p:nvSpPr>
        <p:spPr>
          <a:xfrm>
            <a:off x="6424364" y="4726284"/>
            <a:ext cx="792088" cy="307777"/>
          </a:xfrm>
          <a:prstGeom prst="rect">
            <a:avLst/>
          </a:prstGeom>
          <a:noFill/>
        </p:spPr>
        <p:txBody>
          <a:bodyPr wrap="square" rtlCol="0">
            <a:spAutoFit/>
          </a:bodyPr>
          <a:lstStyle/>
          <a:p>
            <a:r>
              <a:rPr lang="en-US" sz="1400" b="1" dirty="0" smtClean="0"/>
              <a:t>TP/TBI</a:t>
            </a:r>
            <a:endParaRPr lang="en-GB" sz="1400" b="1" dirty="0"/>
          </a:p>
        </p:txBody>
      </p:sp>
      <p:cxnSp>
        <p:nvCxnSpPr>
          <p:cNvPr id="12" name="Straight Arrow Connector 11"/>
          <p:cNvCxnSpPr/>
          <p:nvPr/>
        </p:nvCxnSpPr>
        <p:spPr>
          <a:xfrm flipV="1">
            <a:off x="7236296" y="4726284"/>
            <a:ext cx="0" cy="307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6424364" y="4593593"/>
            <a:ext cx="1080120" cy="568846"/>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489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Toe pressures</a:t>
            </a:r>
            <a:endParaRPr lang="en-GB" dirty="0"/>
          </a:p>
        </p:txBody>
      </p:sp>
      <p:pic>
        <p:nvPicPr>
          <p:cNvPr id="4" name="Picture 2"/>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365364" y="1629241"/>
            <a:ext cx="1916037" cy="155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257772" y="1215344"/>
            <a:ext cx="859531" cy="369332"/>
          </a:xfrm>
          <a:prstGeom prst="rect">
            <a:avLst/>
          </a:prstGeom>
        </p:spPr>
        <p:txBody>
          <a:bodyPr wrap="none">
            <a:spAutoFit/>
          </a:bodyPr>
          <a:lstStyle/>
          <a:p>
            <a:r>
              <a:rPr lang="en-US" dirty="0" smtClean="0">
                <a:solidFill>
                  <a:srgbClr val="FF0000"/>
                </a:solidFill>
              </a:rPr>
              <a:t> mmHg</a:t>
            </a:r>
            <a:endParaRPr lang="en-GB" dirty="0">
              <a:solidFill>
                <a:srgbClr val="FF0000"/>
              </a:solidFill>
            </a:endParaRPr>
          </a:p>
        </p:txBody>
      </p:sp>
      <p:cxnSp>
        <p:nvCxnSpPr>
          <p:cNvPr id="9" name="Straight Arrow Connector 8"/>
          <p:cNvCxnSpPr/>
          <p:nvPr/>
        </p:nvCxnSpPr>
        <p:spPr>
          <a:xfrm>
            <a:off x="2434086" y="2355930"/>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83968" y="233590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51911" y="1043791"/>
            <a:ext cx="3654334" cy="369332"/>
          </a:xfrm>
          <a:prstGeom prst="rect">
            <a:avLst/>
          </a:prstGeom>
        </p:spPr>
        <p:txBody>
          <a:bodyPr wrap="none">
            <a:spAutoFit/>
          </a:bodyPr>
          <a:lstStyle/>
          <a:p>
            <a:r>
              <a:rPr lang="en-GB" b="1" dirty="0" smtClean="0">
                <a:cs typeface="Calibri" panose="020F0502020204030204" pitchFamily="34" charset="0"/>
              </a:rPr>
              <a:t>Preparation &amp; Generation </a:t>
            </a:r>
            <a:r>
              <a:rPr lang="en-GB" b="1" dirty="0">
                <a:cs typeface="Calibri" panose="020F0502020204030204" pitchFamily="34" charset="0"/>
              </a:rPr>
              <a:t>of a Value</a:t>
            </a:r>
          </a:p>
        </p:txBody>
      </p:sp>
      <p:sp>
        <p:nvSpPr>
          <p:cNvPr id="11" name="TextBox 10"/>
          <p:cNvSpPr txBox="1"/>
          <p:nvPr/>
        </p:nvSpPr>
        <p:spPr>
          <a:xfrm>
            <a:off x="76392" y="4291014"/>
            <a:ext cx="5147435" cy="1354217"/>
          </a:xfrm>
          <a:prstGeom prst="rect">
            <a:avLst/>
          </a:prstGeom>
          <a:noFill/>
        </p:spPr>
        <p:txBody>
          <a:bodyPr wrap="none" rtlCol="0">
            <a:spAutoFit/>
          </a:bodyPr>
          <a:lstStyle/>
          <a:p>
            <a:r>
              <a:rPr lang="en-GB" b="1" dirty="0" smtClean="0"/>
              <a:t>How does this correlate clinically?</a:t>
            </a:r>
          </a:p>
          <a:p>
            <a:endParaRPr lang="en-GB" sz="800" dirty="0" smtClean="0"/>
          </a:p>
          <a:p>
            <a:pPr marL="285750" indent="-285750">
              <a:buFont typeface="Wingdings" panose="05000000000000000000" pitchFamily="2" charset="2"/>
              <a:buChar char="v"/>
            </a:pPr>
            <a:r>
              <a:rPr lang="en-GB" sz="1400" dirty="0" smtClean="0"/>
              <a:t>Absolute toe pressures validated for wound healing : </a:t>
            </a:r>
            <a:r>
              <a:rPr lang="en-GB" sz="1400" dirty="0" smtClean="0">
                <a:solidFill>
                  <a:srgbClr val="FF0000"/>
                </a:solidFill>
              </a:rPr>
              <a:t>&lt;30 mmHg</a:t>
            </a:r>
          </a:p>
          <a:p>
            <a:pPr marL="285750" indent="-285750">
              <a:buFont typeface="Wingdings" panose="05000000000000000000" pitchFamily="2" charset="2"/>
              <a:buChar char="v"/>
            </a:pPr>
            <a:r>
              <a:rPr lang="en-GB" sz="1400" dirty="0" smtClean="0"/>
              <a:t>TBI used - ? Less evidence based: </a:t>
            </a:r>
            <a:r>
              <a:rPr lang="en-GB" sz="1400" dirty="0" smtClean="0">
                <a:solidFill>
                  <a:srgbClr val="FF0000"/>
                </a:solidFill>
              </a:rPr>
              <a:t>&lt;0.7 </a:t>
            </a:r>
          </a:p>
          <a:p>
            <a:endParaRPr lang="en-GB" sz="800" dirty="0" smtClean="0"/>
          </a:p>
          <a:p>
            <a:r>
              <a:rPr lang="en-GB" sz="2000" b="1" dirty="0">
                <a:solidFill>
                  <a:srgbClr val="0070C0"/>
                </a:solidFill>
              </a:rPr>
              <a:t> </a:t>
            </a:r>
            <a:endParaRPr lang="en-GB"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211" y="1773476"/>
            <a:ext cx="3793956" cy="155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6732240" y="3438875"/>
            <a:ext cx="1376146" cy="369332"/>
          </a:xfrm>
          <a:prstGeom prst="rect">
            <a:avLst/>
          </a:prstGeom>
        </p:spPr>
        <p:txBody>
          <a:bodyPr wrap="none">
            <a:spAutoFit/>
          </a:bodyPr>
          <a:lstStyle/>
          <a:p>
            <a:r>
              <a:rPr lang="en-GB" b="1" dirty="0" smtClean="0"/>
              <a:t>WIfI scoring </a:t>
            </a:r>
            <a:endParaRPr lang="en-GB" b="1" dirty="0"/>
          </a:p>
        </p:txBody>
      </p:sp>
      <p:sp>
        <p:nvSpPr>
          <p:cNvPr id="6" name="TextBox 5"/>
          <p:cNvSpPr txBox="1"/>
          <p:nvPr/>
        </p:nvSpPr>
        <p:spPr>
          <a:xfrm>
            <a:off x="365364" y="2180712"/>
            <a:ext cx="501588" cy="276999"/>
          </a:xfrm>
          <a:prstGeom prst="rect">
            <a:avLst/>
          </a:prstGeom>
          <a:noFill/>
        </p:spPr>
        <p:txBody>
          <a:bodyPr wrap="square" rtlCol="0">
            <a:spAutoFit/>
          </a:bodyPr>
          <a:lstStyle/>
          <a:p>
            <a:r>
              <a:rPr lang="en-GB" sz="1200" b="1" dirty="0" smtClean="0">
                <a:solidFill>
                  <a:srgbClr val="FF0000"/>
                </a:solidFill>
              </a:rPr>
              <a:t>40°C</a:t>
            </a:r>
            <a:endParaRPr lang="en-GB" sz="1200" b="1" dirty="0">
              <a:solidFill>
                <a:srgbClr val="FF0000"/>
              </a:solidFill>
            </a:endParaRPr>
          </a:p>
        </p:txBody>
      </p:sp>
      <p:sp>
        <p:nvSpPr>
          <p:cNvPr id="16" name="TextBox 15"/>
          <p:cNvSpPr txBox="1"/>
          <p:nvPr/>
        </p:nvSpPr>
        <p:spPr>
          <a:xfrm>
            <a:off x="261261" y="3281835"/>
            <a:ext cx="2300566" cy="954107"/>
          </a:xfrm>
          <a:prstGeom prst="rect">
            <a:avLst/>
          </a:prstGeom>
          <a:noFill/>
        </p:spPr>
        <p:txBody>
          <a:bodyPr wrap="none" rtlCol="0">
            <a:spAutoFit/>
          </a:bodyPr>
          <a:lstStyle/>
          <a:p>
            <a:pPr marL="285750" indent="-285750">
              <a:buFont typeface="Arial" panose="020B0604020202020204" pitchFamily="34" charset="0"/>
              <a:buChar char="•"/>
            </a:pPr>
            <a:r>
              <a:rPr lang="en-GB" sz="1400" dirty="0" smtClean="0"/>
              <a:t>Small pneumatic cuffs</a:t>
            </a:r>
          </a:p>
          <a:p>
            <a:pPr marL="285750" indent="-285750">
              <a:buFont typeface="Arial" panose="020B0604020202020204" pitchFamily="34" charset="0"/>
              <a:buChar char="•"/>
            </a:pPr>
            <a:r>
              <a:rPr lang="en-GB" sz="1400" dirty="0" smtClean="0"/>
              <a:t>Laser Doppler placement</a:t>
            </a:r>
          </a:p>
          <a:p>
            <a:pPr marL="285750" indent="-285750">
              <a:buFont typeface="Arial" panose="020B0604020202020204" pitchFamily="34" charset="0"/>
              <a:buChar char="•"/>
            </a:pPr>
            <a:r>
              <a:rPr lang="en-GB" sz="1400" dirty="0"/>
              <a:t>Arm cuff if TBI </a:t>
            </a:r>
          </a:p>
          <a:p>
            <a:pPr marL="285750" indent="-285750">
              <a:buFont typeface="Arial" panose="020B0604020202020204" pitchFamily="34" charset="0"/>
              <a:buChar char="•"/>
            </a:pPr>
            <a:endParaRPr lang="en-GB" sz="1400" dirty="0" smtClean="0"/>
          </a:p>
        </p:txBody>
      </p:sp>
      <p:sp>
        <p:nvSpPr>
          <p:cNvPr id="17" name="TextBox 16"/>
          <p:cNvSpPr txBox="1"/>
          <p:nvPr/>
        </p:nvSpPr>
        <p:spPr>
          <a:xfrm>
            <a:off x="2939437" y="3309831"/>
            <a:ext cx="2558586" cy="738664"/>
          </a:xfrm>
          <a:prstGeom prst="rect">
            <a:avLst/>
          </a:prstGeom>
          <a:noFill/>
        </p:spPr>
        <p:txBody>
          <a:bodyPr wrap="none" rtlCol="0">
            <a:spAutoFit/>
          </a:bodyPr>
          <a:lstStyle/>
          <a:p>
            <a:pPr marL="171450" indent="-171450">
              <a:buFont typeface="Arial" panose="020B0604020202020204" pitchFamily="34" charset="0"/>
              <a:buChar char="•"/>
            </a:pPr>
            <a:r>
              <a:rPr lang="en-GB" sz="1400" dirty="0"/>
              <a:t>Inflation/deflation </a:t>
            </a:r>
            <a:endParaRPr lang="en-GB" sz="1400" dirty="0" smtClean="0"/>
          </a:p>
          <a:p>
            <a:pPr marL="171450" indent="-171450">
              <a:buFont typeface="Arial" panose="020B0604020202020204" pitchFamily="34" charset="0"/>
              <a:buChar char="•"/>
            </a:pPr>
            <a:r>
              <a:rPr lang="en-GB" sz="1400" dirty="0" smtClean="0"/>
              <a:t>Inflation to supra systolic level</a:t>
            </a:r>
          </a:p>
          <a:p>
            <a:pPr marL="171450" indent="-171450">
              <a:buFont typeface="Arial" panose="020B0604020202020204" pitchFamily="34" charset="0"/>
              <a:buChar char="•"/>
            </a:pPr>
            <a:r>
              <a:rPr lang="en-GB" sz="1400" dirty="0" smtClean="0"/>
              <a:t>Laser Doppler picks up flow</a:t>
            </a:r>
          </a:p>
        </p:txBody>
      </p:sp>
      <p:sp>
        <p:nvSpPr>
          <p:cNvPr id="18" name="TextBox 17"/>
          <p:cNvSpPr txBox="1"/>
          <p:nvPr/>
        </p:nvSpPr>
        <p:spPr>
          <a:xfrm>
            <a:off x="6645204" y="3828623"/>
            <a:ext cx="1463182" cy="1477328"/>
          </a:xfrm>
          <a:prstGeom prst="rect">
            <a:avLst/>
          </a:prstGeom>
          <a:noFill/>
          <a:ln w="38100">
            <a:solidFill>
              <a:srgbClr val="0070C0"/>
            </a:solidFill>
          </a:ln>
        </p:spPr>
        <p:txBody>
          <a:bodyPr wrap="square" rtlCol="0">
            <a:spAutoFit/>
          </a:bodyPr>
          <a:lstStyle/>
          <a:p>
            <a:pPr algn="ctr"/>
            <a:r>
              <a:rPr lang="en-GB" b="1" i="1" dirty="0" smtClean="0"/>
              <a:t>Ischemia</a:t>
            </a:r>
          </a:p>
          <a:p>
            <a:r>
              <a:rPr lang="en-GB" sz="1200" dirty="0" smtClean="0"/>
              <a:t>Toe Pressure/TCPO2</a:t>
            </a:r>
          </a:p>
          <a:p>
            <a:endParaRPr lang="en-GB" sz="1200" dirty="0"/>
          </a:p>
          <a:p>
            <a:r>
              <a:rPr lang="en-GB" sz="1200" dirty="0" smtClean="0"/>
              <a:t>0: &gt;60mmHg</a:t>
            </a:r>
          </a:p>
          <a:p>
            <a:r>
              <a:rPr lang="en-GB" sz="1200" dirty="0" smtClean="0"/>
              <a:t>1: 40-49</a:t>
            </a:r>
          </a:p>
          <a:p>
            <a:r>
              <a:rPr lang="en-GB" sz="1200" dirty="0" smtClean="0"/>
              <a:t>2: 30-39</a:t>
            </a:r>
          </a:p>
          <a:p>
            <a:r>
              <a:rPr lang="en-GB" sz="1200" dirty="0" smtClean="0"/>
              <a:t>3: &lt;30</a:t>
            </a:r>
            <a:endParaRPr lang="en-GB" sz="1200" dirty="0"/>
          </a:p>
        </p:txBody>
      </p:sp>
      <p:pic>
        <p:nvPicPr>
          <p:cNvPr id="21" name="Picture 20" descr="C:\Users\nbf2085\AppData\Local\Microsoft\Windows\INetCache\Content.Outlook\Y584FMWA\PF6000_1030x773.jpg"/>
          <p:cNvPicPr/>
          <p:nvPr/>
        </p:nvPicPr>
        <p:blipFill>
          <a:blip r:embed="rId5">
            <a:extLst>
              <a:ext uri="{28A0092B-C50C-407E-A947-70E740481C1C}">
                <a14:useLocalDpi xmlns:a14="http://schemas.microsoft.com/office/drawing/2010/main" val="0"/>
              </a:ext>
            </a:extLst>
          </a:blip>
          <a:srcRect/>
          <a:stretch>
            <a:fillRect/>
          </a:stretch>
        </p:blipFill>
        <p:spPr bwMode="auto">
          <a:xfrm>
            <a:off x="2866134" y="1351090"/>
            <a:ext cx="1253690" cy="1930746"/>
          </a:xfrm>
          <a:prstGeom prst="rect">
            <a:avLst/>
          </a:prstGeom>
          <a:noFill/>
          <a:ln>
            <a:noFill/>
          </a:ln>
        </p:spPr>
      </p:pic>
      <p:sp>
        <p:nvSpPr>
          <p:cNvPr id="7" name="5-Point Star 6"/>
          <p:cNvSpPr/>
          <p:nvPr/>
        </p:nvSpPr>
        <p:spPr>
          <a:xfrm>
            <a:off x="3806245" y="521468"/>
            <a:ext cx="1845875" cy="1659243"/>
          </a:xfrm>
          <a:prstGeom prst="star5">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540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FEB 2019">
      <a:dk1>
        <a:srgbClr val="231F20"/>
      </a:dk1>
      <a:lt1>
        <a:srgbClr val="FFFFFF"/>
      </a:lt1>
      <a:dk2>
        <a:srgbClr val="415563"/>
      </a:dk2>
      <a:lt2>
        <a:srgbClr val="E8EDEE"/>
      </a:lt2>
      <a:accent1>
        <a:srgbClr val="003087"/>
      </a:accent1>
      <a:accent2>
        <a:srgbClr val="005EB8"/>
      </a:accent2>
      <a:accent3>
        <a:srgbClr val="0071CE"/>
      </a:accent3>
      <a:accent4>
        <a:srgbClr val="41B6E6"/>
      </a:accent4>
      <a:accent5>
        <a:srgbClr val="00A9CE"/>
      </a:accent5>
      <a:accent6>
        <a:srgbClr val="768692"/>
      </a:accent6>
      <a:hlink>
        <a:srgbClr val="231F20"/>
      </a:hlink>
      <a:folHlink>
        <a:srgbClr val="231F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NBT_Powerpoint_Presentation_AB" id="{63CDC7FF-BE61-914E-AA4C-E0711A28CCD5}" vid="{F14E3C9F-40AF-E64B-9EC2-8ABD14B3BC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5065</TotalTime>
  <Words>5201</Words>
  <Application>Microsoft Office PowerPoint</Application>
  <PresentationFormat>On-screen Show (16:10)</PresentationFormat>
  <Paragraphs>527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Lila Wright</dc:creator>
  <cp:lastModifiedBy>Louise Fearnside</cp:lastModifiedBy>
  <cp:revision>242</cp:revision>
  <cp:lastPrinted>2021-05-12T15:28:04Z</cp:lastPrinted>
  <dcterms:modified xsi:type="dcterms:W3CDTF">2021-05-17T08:07:24Z</dcterms:modified>
</cp:coreProperties>
</file>