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80" r:id="rId3"/>
    <p:sldId id="281" r:id="rId4"/>
    <p:sldId id="282" r:id="rId5"/>
    <p:sldId id="289" r:id="rId6"/>
    <p:sldId id="290" r:id="rId7"/>
    <p:sldId id="291" r:id="rId8"/>
    <p:sldId id="293" r:id="rId9"/>
    <p:sldId id="294" r:id="rId10"/>
    <p:sldId id="279" r:id="rId11"/>
    <p:sldId id="283" r:id="rId12"/>
    <p:sldId id="284" r:id="rId13"/>
    <p:sldId id="285" r:id="rId14"/>
    <p:sldId id="286" r:id="rId15"/>
    <p:sldId id="287" r:id="rId16"/>
    <p:sldId id="292" r:id="rId17"/>
    <p:sldId id="258" r:id="rId18"/>
    <p:sldId id="259" r:id="rId19"/>
    <p:sldId id="260" r:id="rId20"/>
    <p:sldId id="261" r:id="rId21"/>
    <p:sldId id="262" r:id="rId22"/>
    <p:sldId id="263" r:id="rId23"/>
    <p:sldId id="264" r:id="rId24"/>
    <p:sldId id="265" r:id="rId25"/>
    <p:sldId id="266" r:id="rId26"/>
    <p:sldId id="267" r:id="rId27"/>
    <p:sldId id="269" r:id="rId28"/>
    <p:sldId id="270" r:id="rId29"/>
    <p:sldId id="271" r:id="rId30"/>
    <p:sldId id="272" r:id="rId31"/>
    <p:sldId id="273" r:id="rId32"/>
    <p:sldId id="268" r:id="rId33"/>
    <p:sldId id="274" r:id="rId34"/>
    <p:sldId id="275" r:id="rId35"/>
    <p:sldId id="276" r:id="rId36"/>
    <p:sldId id="277" r:id="rId37"/>
    <p:sldId id="278" r:id="rId38"/>
    <p:sldId id="288"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0846" autoAdjust="0"/>
  </p:normalViewPr>
  <p:slideViewPr>
    <p:cSldViewPr snapToGrid="0">
      <p:cViewPr varScale="1">
        <p:scale>
          <a:sx n="80" d="100"/>
          <a:sy n="80" d="100"/>
        </p:scale>
        <p:origin x="120"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FC7B4A-2BF8-4777-A926-6F1F26D629C7}" type="datetimeFigureOut">
              <a:rPr lang="en-GB" smtClean="0"/>
              <a:t>22/08/2024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91D0F7-DE6C-48DF-869F-8D381A77C8BB}" type="slidenum">
              <a:rPr lang="en-GB" smtClean="0"/>
              <a:t>‹#›</a:t>
            </a:fld>
            <a:endParaRPr lang="en-GB"/>
          </a:p>
        </p:txBody>
      </p:sp>
    </p:spTree>
    <p:extLst>
      <p:ext uri="{BB962C8B-B14F-4D97-AF65-F5344CB8AC3E}">
        <p14:creationId xmlns:p14="http://schemas.microsoft.com/office/powerpoint/2010/main" val="3753814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35+2 is 35</a:t>
            </a:r>
            <a:r>
              <a:rPr lang="en-GB" baseline="0" dirty="0" smtClean="0"/>
              <a:t> weeks and 2 days. Full term considered from 37-40 weeks so Eva was premature</a:t>
            </a:r>
            <a:endParaRPr lang="en-GB" dirty="0"/>
          </a:p>
        </p:txBody>
      </p:sp>
      <p:sp>
        <p:nvSpPr>
          <p:cNvPr id="4" name="Slide Number Placeholder 3"/>
          <p:cNvSpPr>
            <a:spLocks noGrp="1"/>
          </p:cNvSpPr>
          <p:nvPr>
            <p:ph type="sldNum" sz="quarter" idx="10"/>
          </p:nvPr>
        </p:nvSpPr>
        <p:spPr/>
        <p:txBody>
          <a:bodyPr/>
          <a:lstStyle/>
          <a:p>
            <a:fld id="{A091D0F7-DE6C-48DF-869F-8D381A77C8BB}" type="slidenum">
              <a:rPr lang="en-GB" smtClean="0"/>
              <a:t>17</a:t>
            </a:fld>
            <a:endParaRPr lang="en-GB"/>
          </a:p>
        </p:txBody>
      </p:sp>
    </p:spTree>
    <p:extLst>
      <p:ext uri="{BB962C8B-B14F-4D97-AF65-F5344CB8AC3E}">
        <p14:creationId xmlns:p14="http://schemas.microsoft.com/office/powerpoint/2010/main" val="3779344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091D0F7-DE6C-48DF-869F-8D381A77C8BB}" type="slidenum">
              <a:rPr lang="en-GB" smtClean="0"/>
              <a:t>27</a:t>
            </a:fld>
            <a:endParaRPr lang="en-GB"/>
          </a:p>
        </p:txBody>
      </p:sp>
    </p:spTree>
    <p:extLst>
      <p:ext uri="{BB962C8B-B14F-4D97-AF65-F5344CB8AC3E}">
        <p14:creationId xmlns:p14="http://schemas.microsoft.com/office/powerpoint/2010/main" val="2507861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091D0F7-DE6C-48DF-869F-8D381A77C8BB}" type="slidenum">
              <a:rPr lang="en-GB" smtClean="0"/>
              <a:t>32</a:t>
            </a:fld>
            <a:endParaRPr lang="en-GB"/>
          </a:p>
        </p:txBody>
      </p:sp>
    </p:spTree>
    <p:extLst>
      <p:ext uri="{BB962C8B-B14F-4D97-AF65-F5344CB8AC3E}">
        <p14:creationId xmlns:p14="http://schemas.microsoft.com/office/powerpoint/2010/main" val="1665214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35+2 is 35</a:t>
            </a:r>
            <a:r>
              <a:rPr lang="en-GB" baseline="0" dirty="0" smtClean="0"/>
              <a:t> weeks and 2 days. Full term considered from 37-40 weeks so Eva was premature</a:t>
            </a:r>
            <a:endParaRPr lang="en-GB" dirty="0"/>
          </a:p>
        </p:txBody>
      </p:sp>
      <p:sp>
        <p:nvSpPr>
          <p:cNvPr id="4" name="Slide Number Placeholder 3"/>
          <p:cNvSpPr>
            <a:spLocks noGrp="1"/>
          </p:cNvSpPr>
          <p:nvPr>
            <p:ph type="sldNum" sz="quarter" idx="10"/>
          </p:nvPr>
        </p:nvSpPr>
        <p:spPr/>
        <p:txBody>
          <a:bodyPr/>
          <a:lstStyle/>
          <a:p>
            <a:fld id="{A091D0F7-DE6C-48DF-869F-8D381A77C8BB}" type="slidenum">
              <a:rPr lang="en-GB" smtClean="0"/>
              <a:t>33</a:t>
            </a:fld>
            <a:endParaRPr lang="en-GB"/>
          </a:p>
        </p:txBody>
      </p:sp>
    </p:spTree>
    <p:extLst>
      <p:ext uri="{BB962C8B-B14F-4D97-AF65-F5344CB8AC3E}">
        <p14:creationId xmlns:p14="http://schemas.microsoft.com/office/powerpoint/2010/main" val="845607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677BC17-6AB1-4632-B0DD-F98139608870}" type="datetimeFigureOut">
              <a:rPr lang="en-GB" smtClean="0"/>
              <a:t>22/08/2024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F16F1F-B0CC-4E48-90B2-6C32F219CACA}" type="slidenum">
              <a:rPr lang="en-GB" smtClean="0"/>
              <a:t>‹#›</a:t>
            </a:fld>
            <a:endParaRPr lang="en-GB"/>
          </a:p>
        </p:txBody>
      </p:sp>
    </p:spTree>
    <p:extLst>
      <p:ext uri="{BB962C8B-B14F-4D97-AF65-F5344CB8AC3E}">
        <p14:creationId xmlns:p14="http://schemas.microsoft.com/office/powerpoint/2010/main" val="3616275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677BC17-6AB1-4632-B0DD-F98139608870}" type="datetimeFigureOut">
              <a:rPr lang="en-GB" smtClean="0"/>
              <a:t>22/08/2024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F16F1F-B0CC-4E48-90B2-6C32F219CACA}" type="slidenum">
              <a:rPr lang="en-GB" smtClean="0"/>
              <a:t>‹#›</a:t>
            </a:fld>
            <a:endParaRPr lang="en-GB"/>
          </a:p>
        </p:txBody>
      </p:sp>
    </p:spTree>
    <p:extLst>
      <p:ext uri="{BB962C8B-B14F-4D97-AF65-F5344CB8AC3E}">
        <p14:creationId xmlns:p14="http://schemas.microsoft.com/office/powerpoint/2010/main" val="2859686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677BC17-6AB1-4632-B0DD-F98139608870}" type="datetimeFigureOut">
              <a:rPr lang="en-GB" smtClean="0"/>
              <a:t>22/08/2024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F16F1F-B0CC-4E48-90B2-6C32F219CACA}" type="slidenum">
              <a:rPr lang="en-GB" smtClean="0"/>
              <a:t>‹#›</a:t>
            </a:fld>
            <a:endParaRPr lang="en-GB"/>
          </a:p>
        </p:txBody>
      </p:sp>
    </p:spTree>
    <p:extLst>
      <p:ext uri="{BB962C8B-B14F-4D97-AF65-F5344CB8AC3E}">
        <p14:creationId xmlns:p14="http://schemas.microsoft.com/office/powerpoint/2010/main" val="2683804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677BC17-6AB1-4632-B0DD-F98139608870}" type="datetimeFigureOut">
              <a:rPr lang="en-GB" smtClean="0"/>
              <a:t>22/08/2024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F16F1F-B0CC-4E48-90B2-6C32F219CACA}" type="slidenum">
              <a:rPr lang="en-GB" smtClean="0"/>
              <a:t>‹#›</a:t>
            </a:fld>
            <a:endParaRPr lang="en-GB"/>
          </a:p>
        </p:txBody>
      </p:sp>
    </p:spTree>
    <p:extLst>
      <p:ext uri="{BB962C8B-B14F-4D97-AF65-F5344CB8AC3E}">
        <p14:creationId xmlns:p14="http://schemas.microsoft.com/office/powerpoint/2010/main" val="1818974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77BC17-6AB1-4632-B0DD-F98139608870}" type="datetimeFigureOut">
              <a:rPr lang="en-GB" smtClean="0"/>
              <a:t>22/08/2024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F16F1F-B0CC-4E48-90B2-6C32F219CACA}" type="slidenum">
              <a:rPr lang="en-GB" smtClean="0"/>
              <a:t>‹#›</a:t>
            </a:fld>
            <a:endParaRPr lang="en-GB"/>
          </a:p>
        </p:txBody>
      </p:sp>
    </p:spTree>
    <p:extLst>
      <p:ext uri="{BB962C8B-B14F-4D97-AF65-F5344CB8AC3E}">
        <p14:creationId xmlns:p14="http://schemas.microsoft.com/office/powerpoint/2010/main" val="2427449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677BC17-6AB1-4632-B0DD-F98139608870}" type="datetimeFigureOut">
              <a:rPr lang="en-GB" smtClean="0"/>
              <a:t>22/08/2024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F16F1F-B0CC-4E48-90B2-6C32F219CACA}" type="slidenum">
              <a:rPr lang="en-GB" smtClean="0"/>
              <a:t>‹#›</a:t>
            </a:fld>
            <a:endParaRPr lang="en-GB"/>
          </a:p>
        </p:txBody>
      </p:sp>
    </p:spTree>
    <p:extLst>
      <p:ext uri="{BB962C8B-B14F-4D97-AF65-F5344CB8AC3E}">
        <p14:creationId xmlns:p14="http://schemas.microsoft.com/office/powerpoint/2010/main" val="2738248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677BC17-6AB1-4632-B0DD-F98139608870}" type="datetimeFigureOut">
              <a:rPr lang="en-GB" smtClean="0"/>
              <a:t>22/08/2024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1F16F1F-B0CC-4E48-90B2-6C32F219CACA}" type="slidenum">
              <a:rPr lang="en-GB" smtClean="0"/>
              <a:t>‹#›</a:t>
            </a:fld>
            <a:endParaRPr lang="en-GB"/>
          </a:p>
        </p:txBody>
      </p:sp>
    </p:spTree>
    <p:extLst>
      <p:ext uri="{BB962C8B-B14F-4D97-AF65-F5344CB8AC3E}">
        <p14:creationId xmlns:p14="http://schemas.microsoft.com/office/powerpoint/2010/main" val="524034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677BC17-6AB1-4632-B0DD-F98139608870}" type="datetimeFigureOut">
              <a:rPr lang="en-GB" smtClean="0"/>
              <a:t>22/08/2024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1F16F1F-B0CC-4E48-90B2-6C32F219CACA}" type="slidenum">
              <a:rPr lang="en-GB" smtClean="0"/>
              <a:t>‹#›</a:t>
            </a:fld>
            <a:endParaRPr lang="en-GB"/>
          </a:p>
        </p:txBody>
      </p:sp>
    </p:spTree>
    <p:extLst>
      <p:ext uri="{BB962C8B-B14F-4D97-AF65-F5344CB8AC3E}">
        <p14:creationId xmlns:p14="http://schemas.microsoft.com/office/powerpoint/2010/main" val="1036852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77BC17-6AB1-4632-B0DD-F98139608870}" type="datetimeFigureOut">
              <a:rPr lang="en-GB" smtClean="0"/>
              <a:t>22/08/2024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1F16F1F-B0CC-4E48-90B2-6C32F219CACA}" type="slidenum">
              <a:rPr lang="en-GB" smtClean="0"/>
              <a:t>‹#›</a:t>
            </a:fld>
            <a:endParaRPr lang="en-GB"/>
          </a:p>
        </p:txBody>
      </p:sp>
    </p:spTree>
    <p:extLst>
      <p:ext uri="{BB962C8B-B14F-4D97-AF65-F5344CB8AC3E}">
        <p14:creationId xmlns:p14="http://schemas.microsoft.com/office/powerpoint/2010/main" val="247054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77BC17-6AB1-4632-B0DD-F98139608870}" type="datetimeFigureOut">
              <a:rPr lang="en-GB" smtClean="0"/>
              <a:t>22/08/2024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F16F1F-B0CC-4E48-90B2-6C32F219CACA}" type="slidenum">
              <a:rPr lang="en-GB" smtClean="0"/>
              <a:t>‹#›</a:t>
            </a:fld>
            <a:endParaRPr lang="en-GB"/>
          </a:p>
        </p:txBody>
      </p:sp>
    </p:spTree>
    <p:extLst>
      <p:ext uri="{BB962C8B-B14F-4D97-AF65-F5344CB8AC3E}">
        <p14:creationId xmlns:p14="http://schemas.microsoft.com/office/powerpoint/2010/main" val="2722870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677BC17-6AB1-4632-B0DD-F98139608870}" type="datetimeFigureOut">
              <a:rPr lang="en-GB" smtClean="0"/>
              <a:t>22/08/2024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F16F1F-B0CC-4E48-90B2-6C32F219CACA}" type="slidenum">
              <a:rPr lang="en-GB" smtClean="0"/>
              <a:t>‹#›</a:t>
            </a:fld>
            <a:endParaRPr lang="en-GB"/>
          </a:p>
        </p:txBody>
      </p:sp>
    </p:spTree>
    <p:extLst>
      <p:ext uri="{BB962C8B-B14F-4D97-AF65-F5344CB8AC3E}">
        <p14:creationId xmlns:p14="http://schemas.microsoft.com/office/powerpoint/2010/main" val="4050592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77BC17-6AB1-4632-B0DD-F98139608870}" type="datetimeFigureOut">
              <a:rPr lang="en-GB" smtClean="0"/>
              <a:t>22/08/2024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F16F1F-B0CC-4E48-90B2-6C32F219CACA}" type="slidenum">
              <a:rPr lang="en-GB" smtClean="0"/>
              <a:t>‹#›</a:t>
            </a:fld>
            <a:endParaRPr lang="en-GB"/>
          </a:p>
        </p:txBody>
      </p:sp>
    </p:spTree>
    <p:extLst>
      <p:ext uri="{BB962C8B-B14F-4D97-AF65-F5344CB8AC3E}">
        <p14:creationId xmlns:p14="http://schemas.microsoft.com/office/powerpoint/2010/main" val="2732114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ncbi.nlm.nih.gov/pmc/articles/PMC8052112/#JR2000083-10" TargetMode="External"/><Relationship Id="rId2" Type="http://schemas.openxmlformats.org/officeDocument/2006/relationships/hyperlink" Target="https://www.ncbi.nlm.nih.gov/pmc/articles/PMC8052112/#JR2000083-2"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TCD clinical meeting</a:t>
            </a:r>
            <a:endParaRPr lang="en-GB" dirty="0"/>
          </a:p>
        </p:txBody>
      </p:sp>
      <p:sp>
        <p:nvSpPr>
          <p:cNvPr id="3" name="Subtitle 2"/>
          <p:cNvSpPr>
            <a:spLocks noGrp="1"/>
          </p:cNvSpPr>
          <p:nvPr>
            <p:ph type="subTitle" idx="1"/>
          </p:nvPr>
        </p:nvSpPr>
        <p:spPr/>
        <p:txBody>
          <a:bodyPr/>
          <a:lstStyle/>
          <a:p>
            <a:r>
              <a:rPr lang="en-GB" dirty="0" smtClean="0"/>
              <a:t>Tamara Walcott-</a:t>
            </a:r>
            <a:r>
              <a:rPr lang="en-GB" dirty="0" err="1" smtClean="0"/>
              <a:t>Dhainy</a:t>
            </a:r>
            <a:endParaRPr lang="en-GB" dirty="0"/>
          </a:p>
        </p:txBody>
      </p:sp>
    </p:spTree>
    <p:extLst>
      <p:ext uri="{BB962C8B-B14F-4D97-AF65-F5344CB8AC3E}">
        <p14:creationId xmlns:p14="http://schemas.microsoft.com/office/powerpoint/2010/main" val="36081541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TCD in paediatrics on ICU</a:t>
            </a:r>
            <a:endParaRPr lang="en-GB" dirty="0"/>
          </a:p>
        </p:txBody>
      </p:sp>
      <p:sp>
        <p:nvSpPr>
          <p:cNvPr id="3" name="Content Placeholder 2"/>
          <p:cNvSpPr>
            <a:spLocks noGrp="1"/>
          </p:cNvSpPr>
          <p:nvPr>
            <p:ph idx="1"/>
          </p:nvPr>
        </p:nvSpPr>
        <p:spPr/>
        <p:txBody>
          <a:bodyPr>
            <a:normAutofit fontScale="62500" lnSpcReduction="20000"/>
          </a:bodyPr>
          <a:lstStyle/>
          <a:p>
            <a:pPr marL="0" indent="0">
              <a:buNone/>
            </a:pPr>
            <a:r>
              <a:rPr lang="en-GB" sz="4400" dirty="0" smtClean="0"/>
              <a:t>Applications</a:t>
            </a:r>
            <a:r>
              <a:rPr lang="en-GB" dirty="0" smtClean="0"/>
              <a:t>:</a:t>
            </a:r>
          </a:p>
          <a:p>
            <a:pPr marL="0" indent="0">
              <a:buNone/>
            </a:pPr>
            <a:r>
              <a:rPr lang="en-GB" dirty="0" smtClean="0"/>
              <a:t>1. Evaluation of cerebral </a:t>
            </a:r>
            <a:r>
              <a:rPr lang="en-GB" dirty="0" err="1" smtClean="0"/>
              <a:t>haemodynamics</a:t>
            </a:r>
            <a:endParaRPr lang="en-GB" dirty="0" smtClean="0"/>
          </a:p>
          <a:p>
            <a:pPr marL="0" indent="0">
              <a:buNone/>
            </a:pPr>
            <a:r>
              <a:rPr lang="en-GB" dirty="0" smtClean="0"/>
              <a:t>2. Investigating cerebral autoregulation and </a:t>
            </a:r>
            <a:r>
              <a:rPr lang="en-GB" dirty="0" err="1" smtClean="0"/>
              <a:t>vasoreactivity</a:t>
            </a:r>
            <a:endParaRPr lang="en-GB" dirty="0" smtClean="0"/>
          </a:p>
          <a:p>
            <a:pPr marL="0" indent="0">
              <a:buNone/>
            </a:pPr>
            <a:r>
              <a:rPr lang="en-GB" dirty="0" smtClean="0"/>
              <a:t>3. Evaluating intracranial pressure estimation and cerebral perfusion pressure</a:t>
            </a:r>
          </a:p>
          <a:p>
            <a:pPr marL="0" indent="0">
              <a:buNone/>
            </a:pPr>
            <a:r>
              <a:rPr lang="en-GB" dirty="0" smtClean="0"/>
              <a:t>4. Screening for vasospasm</a:t>
            </a:r>
          </a:p>
          <a:p>
            <a:pPr marL="0" indent="0">
              <a:buNone/>
            </a:pPr>
            <a:r>
              <a:rPr lang="en-GB" dirty="0" smtClean="0"/>
              <a:t>5. Monitoring cerebral emboli</a:t>
            </a:r>
          </a:p>
          <a:p>
            <a:pPr marL="0" indent="0">
              <a:buNone/>
            </a:pPr>
            <a:endParaRPr lang="en-GB" dirty="0" smtClean="0"/>
          </a:p>
          <a:p>
            <a:pPr lvl="2"/>
            <a:r>
              <a:rPr lang="en-GB" sz="2600" dirty="0"/>
              <a:t>traumatic brain </a:t>
            </a:r>
            <a:r>
              <a:rPr lang="en-GB" sz="2600" dirty="0" smtClean="0"/>
              <a:t>injury</a:t>
            </a:r>
          </a:p>
          <a:p>
            <a:pPr lvl="2"/>
            <a:r>
              <a:rPr lang="en-GB" sz="2600" dirty="0" smtClean="0"/>
              <a:t>hypoxic-ischemic </a:t>
            </a:r>
            <a:r>
              <a:rPr lang="en-GB" sz="2600" dirty="0"/>
              <a:t>brain </a:t>
            </a:r>
            <a:r>
              <a:rPr lang="en-GB" sz="2600" dirty="0" smtClean="0"/>
              <a:t>injury</a:t>
            </a:r>
          </a:p>
          <a:p>
            <a:pPr lvl="2"/>
            <a:r>
              <a:rPr lang="en-GB" sz="2600" dirty="0" smtClean="0"/>
              <a:t>Stroke</a:t>
            </a:r>
          </a:p>
          <a:p>
            <a:pPr lvl="2"/>
            <a:r>
              <a:rPr lang="en-GB" sz="2600" dirty="0" smtClean="0"/>
              <a:t>Sepsis</a:t>
            </a:r>
          </a:p>
          <a:p>
            <a:pPr lvl="2"/>
            <a:r>
              <a:rPr lang="en-GB" sz="2600" dirty="0" smtClean="0"/>
              <a:t>diabetic ketoacidosis</a:t>
            </a:r>
          </a:p>
          <a:p>
            <a:pPr lvl="2"/>
            <a:r>
              <a:rPr lang="en-GB" sz="2600" dirty="0" smtClean="0"/>
              <a:t>central </a:t>
            </a:r>
            <a:r>
              <a:rPr lang="en-GB" sz="2600" dirty="0"/>
              <a:t>nervous system </a:t>
            </a:r>
            <a:r>
              <a:rPr lang="en-GB" sz="2600" dirty="0" smtClean="0"/>
              <a:t>infections</a:t>
            </a:r>
          </a:p>
          <a:p>
            <a:pPr lvl="2"/>
            <a:r>
              <a:rPr lang="en-GB" sz="2600" dirty="0" smtClean="0"/>
              <a:t>hepatic encephalopathy</a:t>
            </a:r>
          </a:p>
          <a:p>
            <a:pPr lvl="2"/>
            <a:r>
              <a:rPr lang="en-GB" sz="2600" dirty="0" smtClean="0"/>
              <a:t>monitoring </a:t>
            </a:r>
            <a:r>
              <a:rPr lang="en-GB" sz="2600" dirty="0"/>
              <a:t>while on extra-corporeal membrane oxygenation</a:t>
            </a:r>
            <a:endParaRPr lang="en-GB" sz="2600" dirty="0"/>
          </a:p>
        </p:txBody>
      </p:sp>
    </p:spTree>
    <p:extLst>
      <p:ext uri="{BB962C8B-B14F-4D97-AF65-F5344CB8AC3E}">
        <p14:creationId xmlns:p14="http://schemas.microsoft.com/office/powerpoint/2010/main" val="3834432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Evaluating Cerebral </a:t>
            </a:r>
            <a:r>
              <a:rPr lang="en-GB" dirty="0" err="1" smtClean="0"/>
              <a:t>Haemodynamics</a:t>
            </a:r>
            <a:endParaRPr lang="en-GB" dirty="0"/>
          </a:p>
        </p:txBody>
      </p:sp>
      <p:sp>
        <p:nvSpPr>
          <p:cNvPr id="3" name="Content Placeholder 2"/>
          <p:cNvSpPr>
            <a:spLocks noGrp="1"/>
          </p:cNvSpPr>
          <p:nvPr>
            <p:ph idx="1"/>
          </p:nvPr>
        </p:nvSpPr>
        <p:spPr/>
        <p:txBody>
          <a:bodyPr/>
          <a:lstStyle/>
          <a:p>
            <a:r>
              <a:rPr lang="en-GB" u="sng" dirty="0" smtClean="0"/>
              <a:t>Small</a:t>
            </a:r>
            <a:r>
              <a:rPr lang="en-GB" dirty="0" smtClean="0"/>
              <a:t> studies on children with moderate to severe traumatic brain injury</a:t>
            </a:r>
          </a:p>
          <a:p>
            <a:r>
              <a:rPr lang="en-GB" dirty="0" smtClean="0"/>
              <a:t>EDV &lt;25cm/s on arrival to A&amp;E was associated with poor outcome</a:t>
            </a:r>
          </a:p>
          <a:p>
            <a:r>
              <a:rPr lang="en-GB" dirty="0" smtClean="0"/>
              <a:t>MCA cerebral blood flow velocity &lt;2 SD from normative had bad neurological outcome</a:t>
            </a:r>
            <a:endParaRPr lang="en-GB" dirty="0"/>
          </a:p>
        </p:txBody>
      </p:sp>
    </p:spTree>
    <p:extLst>
      <p:ext uri="{BB962C8B-B14F-4D97-AF65-F5344CB8AC3E}">
        <p14:creationId xmlns:p14="http://schemas.microsoft.com/office/powerpoint/2010/main" val="673728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u="sng" dirty="0" smtClean="0"/>
              <a:t>Small</a:t>
            </a:r>
            <a:r>
              <a:rPr lang="en-GB" dirty="0" smtClean="0"/>
              <a:t> studies on children with hypoxic-ischaemic brain injury</a:t>
            </a:r>
          </a:p>
          <a:p>
            <a:r>
              <a:rPr lang="en-GB" dirty="0" smtClean="0"/>
              <a:t>Abnormal cerebral blood flow velocity within 48hrs of injury was associated with poor neurological outcome</a:t>
            </a:r>
            <a:endParaRPr lang="en-GB" dirty="0"/>
          </a:p>
        </p:txBody>
      </p:sp>
    </p:spTree>
    <p:extLst>
      <p:ext uri="{BB962C8B-B14F-4D97-AF65-F5344CB8AC3E}">
        <p14:creationId xmlns:p14="http://schemas.microsoft.com/office/powerpoint/2010/main" val="19588855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2263" y="1693277"/>
            <a:ext cx="10515600" cy="4351338"/>
          </a:xfrm>
        </p:spPr>
        <p:txBody>
          <a:bodyPr/>
          <a:lstStyle/>
          <a:p>
            <a:r>
              <a:rPr lang="en-GB" u="sng" dirty="0"/>
              <a:t>Small</a:t>
            </a:r>
            <a:r>
              <a:rPr lang="en-GB" dirty="0"/>
              <a:t> studies on children </a:t>
            </a:r>
            <a:r>
              <a:rPr lang="en-GB" dirty="0" smtClean="0"/>
              <a:t>on ECMO</a:t>
            </a:r>
            <a:endParaRPr lang="en-GB" dirty="0"/>
          </a:p>
          <a:p>
            <a:r>
              <a:rPr lang="en-US" dirty="0"/>
              <a:t>Children on ECMO were noted to have lower </a:t>
            </a:r>
            <a:r>
              <a:rPr lang="en-GB" dirty="0"/>
              <a:t>cerebral blood flow velocity</a:t>
            </a:r>
            <a:r>
              <a:rPr lang="en-US" dirty="0" smtClean="0"/>
              <a:t> </a:t>
            </a:r>
            <a:r>
              <a:rPr lang="en-US" dirty="0"/>
              <a:t>compared to normative </a:t>
            </a:r>
            <a:r>
              <a:rPr lang="en-US" dirty="0" smtClean="0"/>
              <a:t>data</a:t>
            </a:r>
          </a:p>
          <a:p>
            <a:r>
              <a:rPr lang="en-US" dirty="0" smtClean="0"/>
              <a:t>Some of these children on ECMO developed </a:t>
            </a:r>
            <a:r>
              <a:rPr lang="en-US" dirty="0"/>
              <a:t>acute cerebral hemorrhage and these children had abnormally high </a:t>
            </a:r>
            <a:r>
              <a:rPr lang="en-GB" dirty="0"/>
              <a:t>cerebral blood flow </a:t>
            </a:r>
            <a:r>
              <a:rPr lang="en-GB" dirty="0" smtClean="0"/>
              <a:t>velocity. </a:t>
            </a:r>
            <a:r>
              <a:rPr lang="en-US" dirty="0"/>
              <a:t>In these </a:t>
            </a:r>
            <a:r>
              <a:rPr lang="en-US" dirty="0" smtClean="0"/>
              <a:t>children</a:t>
            </a:r>
            <a:r>
              <a:rPr lang="en-US" dirty="0"/>
              <a:t>, TCD elevation preceded clinical detection of acute intracranial hemorrhage by 2–6 </a:t>
            </a:r>
            <a:r>
              <a:rPr lang="en-US" dirty="0" smtClean="0"/>
              <a:t>days.</a:t>
            </a:r>
            <a:endParaRPr lang="en-GB" dirty="0"/>
          </a:p>
        </p:txBody>
      </p:sp>
    </p:spTree>
    <p:extLst>
      <p:ext uri="{BB962C8B-B14F-4D97-AF65-F5344CB8AC3E}">
        <p14:creationId xmlns:p14="http://schemas.microsoft.com/office/powerpoint/2010/main" val="37238249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Evaluating </a:t>
            </a:r>
            <a:r>
              <a:rPr lang="en-GB" dirty="0" smtClean="0"/>
              <a:t>Intracranial Pressure and cerebral Perfusion Pressure</a:t>
            </a:r>
            <a:endParaRPr lang="en-GB" dirty="0"/>
          </a:p>
        </p:txBody>
      </p:sp>
      <p:sp>
        <p:nvSpPr>
          <p:cNvPr id="3" name="Content Placeholder 2"/>
          <p:cNvSpPr>
            <a:spLocks noGrp="1"/>
          </p:cNvSpPr>
          <p:nvPr>
            <p:ph idx="1"/>
          </p:nvPr>
        </p:nvSpPr>
        <p:spPr/>
        <p:txBody>
          <a:bodyPr/>
          <a:lstStyle/>
          <a:p>
            <a:r>
              <a:rPr lang="en-GB" dirty="0" smtClean="0"/>
              <a:t>ICP can be invasively measured but with risks</a:t>
            </a:r>
          </a:p>
          <a:p>
            <a:r>
              <a:rPr lang="en-GB" dirty="0" smtClean="0"/>
              <a:t>TCD can help to evaluate elevated ICP or risk-stratify patient who should have invasive ICP measurement</a:t>
            </a:r>
          </a:p>
          <a:p>
            <a:r>
              <a:rPr lang="en-GB" dirty="0" smtClean="0"/>
              <a:t>As ICP increases; there is a bigger reduction in diastolic velocity than systolic velocity which causes raised PI</a:t>
            </a:r>
            <a:endParaRPr lang="en-GB" dirty="0"/>
          </a:p>
        </p:txBody>
      </p:sp>
    </p:spTree>
    <p:extLst>
      <p:ext uri="{BB962C8B-B14F-4D97-AF65-F5344CB8AC3E}">
        <p14:creationId xmlns:p14="http://schemas.microsoft.com/office/powerpoint/2010/main" val="1290522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u="sng" dirty="0" smtClean="0"/>
              <a:t>Small</a:t>
            </a:r>
            <a:r>
              <a:rPr lang="en-GB" dirty="0" smtClean="0"/>
              <a:t> studies on children with severe traumatic brain injury</a:t>
            </a:r>
          </a:p>
          <a:p>
            <a:r>
              <a:rPr lang="en-US" dirty="0"/>
              <a:t> </a:t>
            </a:r>
            <a:r>
              <a:rPr lang="en-US" dirty="0" err="1"/>
              <a:t>pulsatility</a:t>
            </a:r>
            <a:r>
              <a:rPr lang="en-US" dirty="0"/>
              <a:t> index may be most impactful in the early stage of </a:t>
            </a:r>
            <a:r>
              <a:rPr lang="en-US" dirty="0" smtClean="0"/>
              <a:t>illness</a:t>
            </a:r>
          </a:p>
          <a:p>
            <a:r>
              <a:rPr lang="en-US" dirty="0"/>
              <a:t>TCDs performed on the day of admission </a:t>
            </a:r>
            <a:r>
              <a:rPr lang="en-US" dirty="0" smtClean="0"/>
              <a:t>were </a:t>
            </a:r>
            <a:r>
              <a:rPr lang="en-US" dirty="0"/>
              <a:t>characterized as being abnormal if they had evidence of flow reversal, no flow, reduction in </a:t>
            </a:r>
            <a:r>
              <a:rPr lang="en-US" dirty="0" smtClean="0"/>
              <a:t>diastolic velocity &lt; </a:t>
            </a:r>
            <a:r>
              <a:rPr lang="en-US" dirty="0"/>
              <a:t>25 </a:t>
            </a:r>
            <a:r>
              <a:rPr lang="en-US" dirty="0" smtClean="0"/>
              <a:t>cm/s, </a:t>
            </a:r>
            <a:r>
              <a:rPr lang="en-US" dirty="0"/>
              <a:t>or an elevated </a:t>
            </a:r>
            <a:r>
              <a:rPr lang="en-US" dirty="0" err="1"/>
              <a:t>pulsatility</a:t>
            </a:r>
            <a:r>
              <a:rPr lang="en-US" dirty="0"/>
              <a:t> index (PI &gt; 1.31</a:t>
            </a:r>
            <a:r>
              <a:rPr lang="en-US" dirty="0" smtClean="0"/>
              <a:t>)</a:t>
            </a:r>
          </a:p>
          <a:p>
            <a:r>
              <a:rPr lang="en-US" dirty="0"/>
              <a:t>An abnormal TCD had 94% sensitivity for predicting an ICP &gt; 20 </a:t>
            </a:r>
            <a:r>
              <a:rPr lang="en-US" dirty="0" smtClean="0"/>
              <a:t>mmHg</a:t>
            </a:r>
          </a:p>
          <a:p>
            <a:r>
              <a:rPr lang="en-US" dirty="0"/>
              <a:t>Beyond day 1 of injury, the sensitivity of PI ≥ 1.3 to detect intracranial hypertension fell to 47</a:t>
            </a:r>
            <a:r>
              <a:rPr lang="en-US" dirty="0" smtClean="0"/>
              <a:t>% </a:t>
            </a:r>
            <a:endParaRPr lang="en-GB" u="sng" dirty="0"/>
          </a:p>
        </p:txBody>
      </p:sp>
    </p:spTree>
    <p:extLst>
      <p:ext uri="{BB962C8B-B14F-4D97-AF65-F5344CB8AC3E}">
        <p14:creationId xmlns:p14="http://schemas.microsoft.com/office/powerpoint/2010/main" val="42309074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16704" y="2615031"/>
            <a:ext cx="6007769" cy="1325563"/>
          </a:xfrm>
        </p:spPr>
        <p:txBody>
          <a:bodyPr>
            <a:noAutofit/>
          </a:bodyPr>
          <a:lstStyle/>
          <a:p>
            <a:r>
              <a:rPr lang="en-GB" sz="6600" dirty="0" smtClean="0"/>
              <a:t>CASE STUDIES</a:t>
            </a:r>
            <a:endParaRPr lang="en-GB" sz="6600" dirty="0"/>
          </a:p>
        </p:txBody>
      </p:sp>
    </p:spTree>
    <p:extLst>
      <p:ext uri="{BB962C8B-B14F-4D97-AF65-F5344CB8AC3E}">
        <p14:creationId xmlns:p14="http://schemas.microsoft.com/office/powerpoint/2010/main" val="27800383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1- Hepatic failure</a:t>
            </a:r>
            <a:endParaRPr lang="en-GB" dirty="0"/>
          </a:p>
        </p:txBody>
      </p:sp>
      <p:sp>
        <p:nvSpPr>
          <p:cNvPr id="3" name="Content Placeholder 2"/>
          <p:cNvSpPr>
            <a:spLocks noGrp="1"/>
          </p:cNvSpPr>
          <p:nvPr>
            <p:ph idx="1"/>
          </p:nvPr>
        </p:nvSpPr>
        <p:spPr/>
        <p:txBody>
          <a:bodyPr>
            <a:normAutofit fontScale="85000" lnSpcReduction="20000"/>
          </a:bodyPr>
          <a:lstStyle/>
          <a:p>
            <a:r>
              <a:rPr lang="en-US" dirty="0" smtClean="0"/>
              <a:t>Twin II (DCDA twin) born at 35+2 weeks via emergency cesarean section due to pre term </a:t>
            </a:r>
            <a:r>
              <a:rPr lang="en-US" dirty="0" err="1" smtClean="0"/>
              <a:t>labour</a:t>
            </a:r>
            <a:r>
              <a:rPr lang="en-US" dirty="0" smtClean="0"/>
              <a:t>, uneventful birth, was discharged on D5 of life. Developed lethargy and poor feeding on D6 and was admitted to Broom </a:t>
            </a:r>
            <a:r>
              <a:rPr lang="en-US" dirty="0" err="1" smtClean="0"/>
              <a:t>fileds</a:t>
            </a:r>
            <a:r>
              <a:rPr lang="en-US" dirty="0" smtClean="0"/>
              <a:t> hospital where sepsis screen was done and she was found to have deranged liver enzymes with deranged coagulation and thrombocytopenia, and raised ammonia level. She had conjugated </a:t>
            </a:r>
            <a:r>
              <a:rPr lang="en-US" dirty="0" err="1" smtClean="0"/>
              <a:t>hyperbilirubinaemia</a:t>
            </a:r>
            <a:r>
              <a:rPr lang="en-US" dirty="0" smtClean="0"/>
              <a:t> which worsened over the stay.</a:t>
            </a:r>
          </a:p>
          <a:p>
            <a:r>
              <a:rPr lang="en-US" dirty="0" smtClean="0"/>
              <a:t>Mother was unwell at time of </a:t>
            </a:r>
            <a:r>
              <a:rPr lang="en-US" dirty="0" err="1" smtClean="0"/>
              <a:t>labour</a:t>
            </a:r>
            <a:r>
              <a:rPr lang="en-US" dirty="0" smtClean="0"/>
              <a:t> and was given antibiotics prior to </a:t>
            </a:r>
            <a:r>
              <a:rPr lang="en-US" dirty="0" err="1" smtClean="0"/>
              <a:t>labour</a:t>
            </a:r>
            <a:endParaRPr lang="en-US" dirty="0" smtClean="0"/>
          </a:p>
          <a:p>
            <a:r>
              <a:rPr lang="en-US" dirty="0" smtClean="0"/>
              <a:t>She was positive for Enterovirus in blood and stool and received one dose of IVIG at </a:t>
            </a:r>
            <a:r>
              <a:rPr lang="en-US" dirty="0" err="1" smtClean="0"/>
              <a:t>Broomfields</a:t>
            </a:r>
            <a:r>
              <a:rPr lang="en-US" dirty="0" smtClean="0"/>
              <a:t> hospital. She was transferred to </a:t>
            </a:r>
            <a:r>
              <a:rPr lang="en-US" dirty="0" err="1" smtClean="0"/>
              <a:t>Luton</a:t>
            </a:r>
            <a:r>
              <a:rPr lang="en-US" dirty="0" smtClean="0"/>
              <a:t> hospital for further management. At </a:t>
            </a:r>
            <a:r>
              <a:rPr lang="en-US" dirty="0" err="1" smtClean="0"/>
              <a:t>Luton</a:t>
            </a:r>
            <a:r>
              <a:rPr lang="en-US" dirty="0" smtClean="0"/>
              <a:t> she required ventilation for 6 days due to repeated episodes of apnea. She is on room air since 5/4. </a:t>
            </a:r>
          </a:p>
          <a:p>
            <a:r>
              <a:rPr lang="en-US" dirty="0" smtClean="0"/>
              <a:t>She received multiple blood products during her stay </a:t>
            </a:r>
            <a:r>
              <a:rPr lang="en-US" dirty="0" err="1" smtClean="0"/>
              <a:t>viz</a:t>
            </a:r>
            <a:r>
              <a:rPr lang="en-US" dirty="0" smtClean="0"/>
              <a:t> platelets, FFP, </a:t>
            </a:r>
            <a:r>
              <a:rPr lang="en-US" dirty="0" err="1" smtClean="0"/>
              <a:t>cryo</a:t>
            </a:r>
            <a:r>
              <a:rPr lang="en-US" dirty="0" smtClean="0"/>
              <a:t>, PRBC and albumin</a:t>
            </a:r>
          </a:p>
          <a:p>
            <a:r>
              <a:rPr lang="en-US" dirty="0" smtClean="0"/>
              <a:t>She is transferred to KCH for further management</a:t>
            </a:r>
          </a:p>
          <a:p>
            <a:endParaRPr lang="en-GB" dirty="0"/>
          </a:p>
        </p:txBody>
      </p:sp>
    </p:spTree>
    <p:extLst>
      <p:ext uri="{BB962C8B-B14F-4D97-AF65-F5344CB8AC3E}">
        <p14:creationId xmlns:p14="http://schemas.microsoft.com/office/powerpoint/2010/main" val="2241198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Twin sister Ivy, also enterovirus positive with disseminated enterovirus infection unfortunately passed away yesterday following transfer to GOSH for further management.</a:t>
            </a:r>
          </a:p>
          <a:p>
            <a:r>
              <a:rPr lang="en-US" dirty="0"/>
              <a:t> Mum reports her father has a background of </a:t>
            </a:r>
            <a:r>
              <a:rPr lang="en-US" dirty="0" smtClean="0"/>
              <a:t>Nonalcoholic fatty liver disease (NAFLD)  </a:t>
            </a:r>
            <a:r>
              <a:rPr lang="en-US" dirty="0"/>
              <a:t>as a child (non obese) and underwent investigation for this. </a:t>
            </a:r>
          </a:p>
          <a:p>
            <a:r>
              <a:rPr lang="en-US" dirty="0"/>
              <a:t>Most likely enterovirus infection is the main cause for Eva's clinical picture, </a:t>
            </a:r>
            <a:endParaRPr lang="en-GB" dirty="0"/>
          </a:p>
        </p:txBody>
      </p:sp>
    </p:spTree>
    <p:extLst>
      <p:ext uri="{BB962C8B-B14F-4D97-AF65-F5344CB8AC3E}">
        <p14:creationId xmlns:p14="http://schemas.microsoft.com/office/powerpoint/2010/main" val="118815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a:t>
            </a:r>
            <a:r>
              <a:rPr lang="en-GB" baseline="30000" dirty="0" smtClean="0"/>
              <a:t>st</a:t>
            </a:r>
            <a:r>
              <a:rPr lang="en-GB" dirty="0" smtClean="0"/>
              <a:t>  </a:t>
            </a:r>
            <a:r>
              <a:rPr lang="en-GB" dirty="0" smtClean="0"/>
              <a:t>TCD- 10.4.24</a:t>
            </a:r>
            <a:endParaRPr lang="en-GB"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531212067"/>
              </p:ext>
            </p:extLst>
          </p:nvPr>
        </p:nvGraphicFramePr>
        <p:xfrm>
          <a:off x="1311943" y="2001245"/>
          <a:ext cx="2228850" cy="1112520"/>
        </p:xfrm>
        <a:graphic>
          <a:graphicData uri="http://schemas.openxmlformats.org/drawingml/2006/table">
            <a:tbl>
              <a:tblPr/>
              <a:tblGrid>
                <a:gridCol w="1254029">
                  <a:extLst>
                    <a:ext uri="{9D8B030D-6E8A-4147-A177-3AD203B41FA5}">
                      <a16:colId xmlns:a16="http://schemas.microsoft.com/office/drawing/2014/main" val="653490637"/>
                    </a:ext>
                  </a:extLst>
                </a:gridCol>
                <a:gridCol w="974821">
                  <a:extLst>
                    <a:ext uri="{9D8B030D-6E8A-4147-A177-3AD203B41FA5}">
                      <a16:colId xmlns:a16="http://schemas.microsoft.com/office/drawing/2014/main" val="774678864"/>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RIGHT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6765256"/>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1.8-2.0</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43499102"/>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33-34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34030974"/>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4110055742"/>
              </p:ext>
            </p:extLst>
          </p:nvPr>
        </p:nvGraphicFramePr>
        <p:xfrm>
          <a:off x="4656722" y="2001245"/>
          <a:ext cx="2228850" cy="1112520"/>
        </p:xfrm>
        <a:graphic>
          <a:graphicData uri="http://schemas.openxmlformats.org/drawingml/2006/table">
            <a:tbl>
              <a:tblPr/>
              <a:tblGrid>
                <a:gridCol w="1254029">
                  <a:extLst>
                    <a:ext uri="{9D8B030D-6E8A-4147-A177-3AD203B41FA5}">
                      <a16:colId xmlns:a16="http://schemas.microsoft.com/office/drawing/2014/main" val="1014156476"/>
                    </a:ext>
                  </a:extLst>
                </a:gridCol>
                <a:gridCol w="974821">
                  <a:extLst>
                    <a:ext uri="{9D8B030D-6E8A-4147-A177-3AD203B41FA5}">
                      <a16:colId xmlns:a16="http://schemas.microsoft.com/office/drawing/2014/main" val="4189697871"/>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LEFT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7118307"/>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2.0</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35008673"/>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37-42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29024718"/>
                  </a:ext>
                </a:extLst>
              </a:tr>
            </a:tbl>
          </a:graphicData>
        </a:graphic>
      </p:graphicFrame>
      <p:sp>
        <p:nvSpPr>
          <p:cNvPr id="12" name="Title 1"/>
          <p:cNvSpPr txBox="1">
            <a:spLocks/>
          </p:cNvSpPr>
          <p:nvPr/>
        </p:nvSpPr>
        <p:spPr>
          <a:xfrm>
            <a:off x="1311943" y="3609641"/>
            <a:ext cx="5197141" cy="1325563"/>
          </a:xfrm>
          <a:prstGeom prst="rect">
            <a:avLst/>
          </a:prstGeom>
        </p:spPr>
        <p:txBody>
          <a:bodyPr vert="horz" lIns="91440" tIns="45720" rIns="91440" bIns="45720" rtlCol="0" anchor="ctr">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i="1" dirty="0"/>
              <a:t>Conclusion:</a:t>
            </a:r>
            <a:endParaRPr lang="en-US" dirty="0"/>
          </a:p>
          <a:p>
            <a:r>
              <a:rPr lang="en-US" dirty="0"/>
              <a:t>Forward flow throughout the cardiac cycle in MCA bilaterally.</a:t>
            </a:r>
          </a:p>
          <a:p>
            <a:r>
              <a:rPr lang="en-US" dirty="0"/>
              <a:t>PI values are a bit elevated.</a:t>
            </a:r>
          </a:p>
          <a:p>
            <a:r>
              <a:rPr lang="en-US" dirty="0"/>
              <a:t>This is baseline scan, No previous scans for trend analysis.</a:t>
            </a:r>
          </a:p>
        </p:txBody>
      </p:sp>
    </p:spTree>
    <p:extLst>
      <p:ext uri="{BB962C8B-B14F-4D97-AF65-F5344CB8AC3E}">
        <p14:creationId xmlns:p14="http://schemas.microsoft.com/office/powerpoint/2010/main" val="2947627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54242"/>
            <a:ext cx="10515600" cy="5322721"/>
          </a:xfrm>
        </p:spPr>
        <p:txBody>
          <a:bodyPr/>
          <a:lstStyle/>
          <a:p>
            <a:r>
              <a:rPr lang="en-US" dirty="0"/>
              <a:t>The etiology of acute brain injury is diverse and may include varying disease pathologies due to injury to the brain itself (such as traumatic brain injury or stroke) or other organ dysfunction that has put the brain at </a:t>
            </a:r>
            <a:r>
              <a:rPr lang="en-US" dirty="0" smtClean="0"/>
              <a:t>risk</a:t>
            </a:r>
          </a:p>
          <a:p>
            <a:r>
              <a:rPr lang="en-US" dirty="0"/>
              <a:t>F</a:t>
            </a:r>
            <a:r>
              <a:rPr lang="en-US" dirty="0" smtClean="0"/>
              <a:t>requent </a:t>
            </a:r>
            <a:r>
              <a:rPr lang="en-US" dirty="0"/>
              <a:t>assessment of the child’s neurologic status is critical and often incorporates both invasive and non-invasive </a:t>
            </a:r>
            <a:r>
              <a:rPr lang="en-US" dirty="0" err="1" smtClean="0"/>
              <a:t>neuromonitoring</a:t>
            </a:r>
            <a:r>
              <a:rPr lang="en-US" dirty="0" smtClean="0"/>
              <a:t>.</a:t>
            </a:r>
          </a:p>
          <a:p>
            <a:r>
              <a:rPr lang="en-US" dirty="0"/>
              <a:t>The literature base for the use of TCD in the PICU is limited but quickly growing</a:t>
            </a:r>
            <a:endParaRPr lang="en-GB" dirty="0"/>
          </a:p>
        </p:txBody>
      </p:sp>
    </p:spTree>
    <p:extLst>
      <p:ext uri="{BB962C8B-B14F-4D97-AF65-F5344CB8AC3E}">
        <p14:creationId xmlns:p14="http://schemas.microsoft.com/office/powerpoint/2010/main" val="35412026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a:t>
            </a:r>
            <a:r>
              <a:rPr lang="en-GB" baseline="30000" dirty="0" smtClean="0"/>
              <a:t>nd</a:t>
            </a:r>
            <a:r>
              <a:rPr lang="en-GB" dirty="0" smtClean="0"/>
              <a:t> </a:t>
            </a:r>
            <a:r>
              <a:rPr lang="en-GB" dirty="0" smtClean="0"/>
              <a:t>TCD- 12.4.24</a:t>
            </a:r>
            <a:endParaRPr lang="en-GB" dirty="0"/>
          </a:p>
        </p:txBody>
      </p:sp>
      <p:sp>
        <p:nvSpPr>
          <p:cNvPr id="12" name="Title 1"/>
          <p:cNvSpPr txBox="1">
            <a:spLocks/>
          </p:cNvSpPr>
          <p:nvPr/>
        </p:nvSpPr>
        <p:spPr>
          <a:xfrm>
            <a:off x="1340017" y="3580733"/>
            <a:ext cx="5830804" cy="1677067"/>
          </a:xfrm>
          <a:prstGeom prst="rect">
            <a:avLst/>
          </a:prstGeom>
        </p:spPr>
        <p:txBody>
          <a:bodyPr vert="horz" lIns="91440" tIns="45720" rIns="91440" bIns="45720" rtlCol="0" anchor="ctr">
            <a:normAutofit fontScale="3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i="1" dirty="0"/>
              <a:t>Conclusion:</a:t>
            </a:r>
            <a:endParaRPr lang="en-US" dirty="0"/>
          </a:p>
          <a:p>
            <a:r>
              <a:rPr lang="en-US" dirty="0"/>
              <a:t> </a:t>
            </a:r>
          </a:p>
          <a:p>
            <a:r>
              <a:rPr lang="en-US" dirty="0"/>
              <a:t>PORTABLE SCAN</a:t>
            </a:r>
          </a:p>
          <a:p>
            <a:r>
              <a:rPr lang="en-US" dirty="0"/>
              <a:t> </a:t>
            </a:r>
          </a:p>
          <a:p>
            <a:r>
              <a:rPr lang="en-US" dirty="0"/>
              <a:t>Bilateral:</a:t>
            </a:r>
          </a:p>
          <a:p>
            <a:r>
              <a:rPr lang="en-US" dirty="0"/>
              <a:t>MCA are patent with forward flow throughout the cardiac cycle.</a:t>
            </a:r>
          </a:p>
          <a:p>
            <a:r>
              <a:rPr lang="en-US" dirty="0"/>
              <a:t> </a:t>
            </a:r>
          </a:p>
          <a:p>
            <a:r>
              <a:rPr lang="en-US" dirty="0"/>
              <a:t>Elevated PI values bilaterally.</a:t>
            </a:r>
          </a:p>
          <a:p>
            <a:r>
              <a:rPr lang="en-US" dirty="0"/>
              <a:t> </a:t>
            </a:r>
          </a:p>
          <a:p>
            <a:r>
              <a:rPr lang="en-US" dirty="0"/>
              <a:t>Ward Doctor informed.</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09830396"/>
              </p:ext>
            </p:extLst>
          </p:nvPr>
        </p:nvGraphicFramePr>
        <p:xfrm>
          <a:off x="1203659" y="2001245"/>
          <a:ext cx="2228850" cy="1112520"/>
        </p:xfrm>
        <a:graphic>
          <a:graphicData uri="http://schemas.openxmlformats.org/drawingml/2006/table">
            <a:tbl>
              <a:tblPr/>
              <a:tblGrid>
                <a:gridCol w="1254029">
                  <a:extLst>
                    <a:ext uri="{9D8B030D-6E8A-4147-A177-3AD203B41FA5}">
                      <a16:colId xmlns:a16="http://schemas.microsoft.com/office/drawing/2014/main" val="3868542304"/>
                    </a:ext>
                  </a:extLst>
                </a:gridCol>
                <a:gridCol w="974821">
                  <a:extLst>
                    <a:ext uri="{9D8B030D-6E8A-4147-A177-3AD203B41FA5}">
                      <a16:colId xmlns:a16="http://schemas.microsoft.com/office/drawing/2014/main" val="1400764790"/>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RIGHT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4368952"/>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2.54-2.80</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17678186"/>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34-33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99094285"/>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225815320"/>
              </p:ext>
            </p:extLst>
          </p:nvPr>
        </p:nvGraphicFramePr>
        <p:xfrm>
          <a:off x="4841958" y="2001245"/>
          <a:ext cx="2219325" cy="1112520"/>
        </p:xfrm>
        <a:graphic>
          <a:graphicData uri="http://schemas.openxmlformats.org/drawingml/2006/table">
            <a:tbl>
              <a:tblPr/>
              <a:tblGrid>
                <a:gridCol w="1248670">
                  <a:extLst>
                    <a:ext uri="{9D8B030D-6E8A-4147-A177-3AD203B41FA5}">
                      <a16:colId xmlns:a16="http://schemas.microsoft.com/office/drawing/2014/main" val="1154394314"/>
                    </a:ext>
                  </a:extLst>
                </a:gridCol>
                <a:gridCol w="970655">
                  <a:extLst>
                    <a:ext uri="{9D8B030D-6E8A-4147-A177-3AD203B41FA5}">
                      <a16:colId xmlns:a16="http://schemas.microsoft.com/office/drawing/2014/main" val="1212668312"/>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LEFT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8323081"/>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2.14-2.55</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054333"/>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43-40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8677902"/>
                  </a:ext>
                </a:extLst>
              </a:tr>
            </a:tbl>
          </a:graphicData>
        </a:graphic>
      </p:graphicFrame>
    </p:spTree>
    <p:extLst>
      <p:ext uri="{BB962C8B-B14F-4D97-AF65-F5344CB8AC3E}">
        <p14:creationId xmlns:p14="http://schemas.microsoft.com/office/powerpoint/2010/main" val="37145744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a:t>
            </a:r>
            <a:r>
              <a:rPr lang="en-GB" baseline="30000" dirty="0" smtClean="0"/>
              <a:t>rd</a:t>
            </a:r>
            <a:r>
              <a:rPr lang="en-GB" dirty="0" smtClean="0"/>
              <a:t> </a:t>
            </a:r>
            <a:r>
              <a:rPr lang="en-GB" dirty="0" smtClean="0"/>
              <a:t>TCD- 13.4.24</a:t>
            </a:r>
            <a:endParaRPr lang="en-GB" dirty="0"/>
          </a:p>
        </p:txBody>
      </p:sp>
      <p:sp>
        <p:nvSpPr>
          <p:cNvPr id="12" name="Title 1"/>
          <p:cNvSpPr txBox="1">
            <a:spLocks/>
          </p:cNvSpPr>
          <p:nvPr/>
        </p:nvSpPr>
        <p:spPr>
          <a:xfrm>
            <a:off x="1340017" y="3580733"/>
            <a:ext cx="5830804" cy="1677067"/>
          </a:xfrm>
          <a:prstGeom prst="rect">
            <a:avLst/>
          </a:prstGeom>
        </p:spPr>
        <p:txBody>
          <a:bodyPr vert="horz" lIns="91440" tIns="45720" rIns="91440" bIns="45720" rtlCol="0" anchor="ctr">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i="1" dirty="0"/>
              <a:t>Conclusion:</a:t>
            </a:r>
            <a:endParaRPr lang="en-US" dirty="0"/>
          </a:p>
          <a:p>
            <a:r>
              <a:rPr lang="en-US" dirty="0"/>
              <a:t>PORTABLE SCAN</a:t>
            </a:r>
          </a:p>
          <a:p>
            <a:r>
              <a:rPr lang="en-US" dirty="0"/>
              <a:t>Variable flows throughout the test, with occasional reversed flow component.</a:t>
            </a:r>
          </a:p>
          <a:p>
            <a:r>
              <a:rPr lang="en-US" dirty="0"/>
              <a:t> </a:t>
            </a:r>
          </a:p>
          <a:p>
            <a:r>
              <a:rPr lang="en-US" dirty="0"/>
              <a:t>Mostly the flow was forward throughout the cardiac cycle.</a:t>
            </a:r>
          </a:p>
          <a:p>
            <a:r>
              <a:rPr lang="en-US" dirty="0"/>
              <a:t>PIs remain elevated.</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722818169"/>
              </p:ext>
            </p:extLst>
          </p:nvPr>
        </p:nvGraphicFramePr>
        <p:xfrm>
          <a:off x="1696954" y="1832802"/>
          <a:ext cx="2228850" cy="1112520"/>
        </p:xfrm>
        <a:graphic>
          <a:graphicData uri="http://schemas.openxmlformats.org/drawingml/2006/table">
            <a:tbl>
              <a:tblPr/>
              <a:tblGrid>
                <a:gridCol w="1254029">
                  <a:extLst>
                    <a:ext uri="{9D8B030D-6E8A-4147-A177-3AD203B41FA5}">
                      <a16:colId xmlns:a16="http://schemas.microsoft.com/office/drawing/2014/main" val="2901085538"/>
                    </a:ext>
                  </a:extLst>
                </a:gridCol>
                <a:gridCol w="974821">
                  <a:extLst>
                    <a:ext uri="{9D8B030D-6E8A-4147-A177-3AD203B41FA5}">
                      <a16:colId xmlns:a16="http://schemas.microsoft.com/office/drawing/2014/main" val="115053331"/>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RIGHT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41424950"/>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2.7</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42449913"/>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31-35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93999299"/>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422916309"/>
              </p:ext>
            </p:extLst>
          </p:nvPr>
        </p:nvGraphicFramePr>
        <p:xfrm>
          <a:off x="4825164" y="1832802"/>
          <a:ext cx="2228850" cy="1112520"/>
        </p:xfrm>
        <a:graphic>
          <a:graphicData uri="http://schemas.openxmlformats.org/drawingml/2006/table">
            <a:tbl>
              <a:tblPr/>
              <a:tblGrid>
                <a:gridCol w="1254029">
                  <a:extLst>
                    <a:ext uri="{9D8B030D-6E8A-4147-A177-3AD203B41FA5}">
                      <a16:colId xmlns:a16="http://schemas.microsoft.com/office/drawing/2014/main" val="723619325"/>
                    </a:ext>
                  </a:extLst>
                </a:gridCol>
                <a:gridCol w="974821">
                  <a:extLst>
                    <a:ext uri="{9D8B030D-6E8A-4147-A177-3AD203B41FA5}">
                      <a16:colId xmlns:a16="http://schemas.microsoft.com/office/drawing/2014/main" val="1383040128"/>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LEFT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08021"/>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2.2-2.3</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21250109"/>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30-32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08494427"/>
                  </a:ext>
                </a:extLst>
              </a:tr>
            </a:tbl>
          </a:graphicData>
        </a:graphic>
      </p:graphicFrame>
      <p:sp>
        <p:nvSpPr>
          <p:cNvPr id="13" name="Rectangle 2"/>
          <p:cNvSpPr>
            <a:spLocks noChangeArrowheads="1"/>
          </p:cNvSpPr>
          <p:nvPr/>
        </p:nvSpPr>
        <p:spPr bwMode="auto">
          <a:xfrm>
            <a:off x="4825164" y="1832643"/>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803484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Further assessments lean towards enterovirus infection as well as coagulation disorder leading to acute liver failure. Couldn’t find any metabolic cause. Notes comment on multiple babies in the same time period dying/very sick of varying strains of enterovirus. Unclear still which is the main cause and which is the consequence.</a:t>
            </a:r>
          </a:p>
          <a:p>
            <a:endParaRPr lang="en-GB" dirty="0"/>
          </a:p>
          <a:p>
            <a:r>
              <a:rPr lang="en-GB" dirty="0" smtClean="0"/>
              <a:t>Worsening of patient and issue with multiple long bleeds, concerned for external bleed</a:t>
            </a:r>
            <a:endParaRPr lang="en-GB" dirty="0"/>
          </a:p>
        </p:txBody>
      </p:sp>
    </p:spTree>
    <p:extLst>
      <p:ext uri="{BB962C8B-B14F-4D97-AF65-F5344CB8AC3E}">
        <p14:creationId xmlns:p14="http://schemas.microsoft.com/office/powerpoint/2010/main" val="40567109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Fourth TCD- 26.4.24</a:t>
            </a:r>
            <a:endParaRPr lang="en-GB" dirty="0"/>
          </a:p>
        </p:txBody>
      </p:sp>
      <p:sp>
        <p:nvSpPr>
          <p:cNvPr id="12" name="Title 1"/>
          <p:cNvSpPr txBox="1">
            <a:spLocks/>
          </p:cNvSpPr>
          <p:nvPr/>
        </p:nvSpPr>
        <p:spPr>
          <a:xfrm>
            <a:off x="1340017" y="3580733"/>
            <a:ext cx="5830804" cy="1677067"/>
          </a:xfrm>
          <a:prstGeom prst="rect">
            <a:avLst/>
          </a:prstGeom>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i="1" dirty="0"/>
              <a:t>Conclusion:</a:t>
            </a:r>
            <a:endParaRPr lang="en-US" dirty="0"/>
          </a:p>
          <a:p>
            <a:r>
              <a:rPr lang="en-US" dirty="0"/>
              <a:t>Baseline scan.</a:t>
            </a:r>
          </a:p>
          <a:p>
            <a:r>
              <a:rPr lang="en-US" dirty="0"/>
              <a:t> </a:t>
            </a:r>
          </a:p>
          <a:p>
            <a:r>
              <a:rPr lang="en-US" dirty="0"/>
              <a:t>Bilaterally:</a:t>
            </a:r>
          </a:p>
          <a:p>
            <a:r>
              <a:rPr lang="en-US" dirty="0"/>
              <a:t>MCA is patent with forward flow throughout the cardiac cycle. Raised PI values noted in MCA. </a:t>
            </a:r>
          </a:p>
        </p:txBody>
      </p:sp>
      <p:sp>
        <p:nvSpPr>
          <p:cNvPr id="13" name="Rectangle 2"/>
          <p:cNvSpPr>
            <a:spLocks noChangeArrowheads="1"/>
          </p:cNvSpPr>
          <p:nvPr/>
        </p:nvSpPr>
        <p:spPr bwMode="auto">
          <a:xfrm>
            <a:off x="4825164" y="1832643"/>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03317085"/>
              </p:ext>
            </p:extLst>
          </p:nvPr>
        </p:nvGraphicFramePr>
        <p:xfrm>
          <a:off x="1340017" y="1769839"/>
          <a:ext cx="2228850" cy="1112520"/>
        </p:xfrm>
        <a:graphic>
          <a:graphicData uri="http://schemas.openxmlformats.org/drawingml/2006/table">
            <a:tbl>
              <a:tblPr/>
              <a:tblGrid>
                <a:gridCol w="1254029">
                  <a:extLst>
                    <a:ext uri="{9D8B030D-6E8A-4147-A177-3AD203B41FA5}">
                      <a16:colId xmlns:a16="http://schemas.microsoft.com/office/drawing/2014/main" val="952002155"/>
                    </a:ext>
                  </a:extLst>
                </a:gridCol>
                <a:gridCol w="974821">
                  <a:extLst>
                    <a:ext uri="{9D8B030D-6E8A-4147-A177-3AD203B41FA5}">
                      <a16:colId xmlns:a16="http://schemas.microsoft.com/office/drawing/2014/main" val="3430912257"/>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RIGHT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50802986"/>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2.12-2.76</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29740276"/>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39-44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5188563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539845375"/>
              </p:ext>
            </p:extLst>
          </p:nvPr>
        </p:nvGraphicFramePr>
        <p:xfrm>
          <a:off x="4981575" y="1832802"/>
          <a:ext cx="2228850" cy="1112520"/>
        </p:xfrm>
        <a:graphic>
          <a:graphicData uri="http://schemas.openxmlformats.org/drawingml/2006/table">
            <a:tbl>
              <a:tblPr/>
              <a:tblGrid>
                <a:gridCol w="1254029">
                  <a:extLst>
                    <a:ext uri="{9D8B030D-6E8A-4147-A177-3AD203B41FA5}">
                      <a16:colId xmlns:a16="http://schemas.microsoft.com/office/drawing/2014/main" val="3669338415"/>
                    </a:ext>
                  </a:extLst>
                </a:gridCol>
                <a:gridCol w="974821">
                  <a:extLst>
                    <a:ext uri="{9D8B030D-6E8A-4147-A177-3AD203B41FA5}">
                      <a16:colId xmlns:a16="http://schemas.microsoft.com/office/drawing/2014/main" val="2492146592"/>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LEFT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9557359"/>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2.23-2.37</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12702631"/>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44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71378458"/>
                  </a:ext>
                </a:extLst>
              </a:tr>
            </a:tbl>
          </a:graphicData>
        </a:graphic>
      </p:graphicFrame>
    </p:spTree>
    <p:extLst>
      <p:ext uri="{BB962C8B-B14F-4D97-AF65-F5344CB8AC3E}">
        <p14:creationId xmlns:p14="http://schemas.microsoft.com/office/powerpoint/2010/main" val="4489896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Fifth TCD- 30.4.24</a:t>
            </a:r>
            <a:endParaRPr lang="en-GB" dirty="0"/>
          </a:p>
        </p:txBody>
      </p:sp>
      <p:sp>
        <p:nvSpPr>
          <p:cNvPr id="12" name="Title 1"/>
          <p:cNvSpPr txBox="1">
            <a:spLocks/>
          </p:cNvSpPr>
          <p:nvPr/>
        </p:nvSpPr>
        <p:spPr>
          <a:xfrm>
            <a:off x="1340017" y="3580734"/>
            <a:ext cx="7310688" cy="1075488"/>
          </a:xfrm>
          <a:prstGeom prst="rect">
            <a:avLst/>
          </a:prstGeom>
        </p:spPr>
        <p:txBody>
          <a:bodyPr vert="horz" lIns="91440" tIns="45720" rIns="91440" bIns="45720" rtlCol="0" anchor="ct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There is forward flow in the MCAs throughout the cardiac cycle bilaterally.</a:t>
            </a:r>
          </a:p>
          <a:p>
            <a:r>
              <a:rPr lang="en-US" dirty="0"/>
              <a:t>Slight decrease in PI values compared to the previous scan (26/4/24).</a:t>
            </a:r>
          </a:p>
        </p:txBody>
      </p:sp>
      <p:sp>
        <p:nvSpPr>
          <p:cNvPr id="13" name="Rectangle 2"/>
          <p:cNvSpPr>
            <a:spLocks noChangeArrowheads="1"/>
          </p:cNvSpPr>
          <p:nvPr/>
        </p:nvSpPr>
        <p:spPr bwMode="auto">
          <a:xfrm>
            <a:off x="4825164" y="1832643"/>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02891700"/>
              </p:ext>
            </p:extLst>
          </p:nvPr>
        </p:nvGraphicFramePr>
        <p:xfrm>
          <a:off x="1560095" y="1916622"/>
          <a:ext cx="2228850" cy="944880"/>
        </p:xfrm>
        <a:graphic>
          <a:graphicData uri="http://schemas.openxmlformats.org/drawingml/2006/table">
            <a:tbl>
              <a:tblPr/>
              <a:tblGrid>
                <a:gridCol w="1254029">
                  <a:extLst>
                    <a:ext uri="{9D8B030D-6E8A-4147-A177-3AD203B41FA5}">
                      <a16:colId xmlns:a16="http://schemas.microsoft.com/office/drawing/2014/main" val="2117921175"/>
                    </a:ext>
                  </a:extLst>
                </a:gridCol>
                <a:gridCol w="974821">
                  <a:extLst>
                    <a:ext uri="{9D8B030D-6E8A-4147-A177-3AD203B41FA5}">
                      <a16:colId xmlns:a16="http://schemas.microsoft.com/office/drawing/2014/main" val="920918926"/>
                    </a:ext>
                  </a:extLst>
                </a:gridCol>
              </a:tblGrid>
              <a:tr h="0">
                <a:tc>
                  <a:txBody>
                    <a:bodyPr/>
                    <a:lstStyle/>
                    <a:p>
                      <a:pPr algn="l" fontAlgn="t"/>
                      <a:r>
                        <a:rPr lang="en-GB" sz="1100" b="1">
                          <a:solidFill>
                            <a:srgbClr val="000000"/>
                          </a:solidFill>
                          <a:effectLst/>
                          <a:latin typeface="Arial" panose="020B0604020202020204" pitchFamily="34" charset="0"/>
                        </a:rPr>
                        <a:t> </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b="1">
                          <a:solidFill>
                            <a:srgbClr val="000000"/>
                          </a:solidFill>
                          <a:effectLst/>
                          <a:latin typeface="Arial" panose="020B0604020202020204" pitchFamily="34" charset="0"/>
                        </a:rPr>
                        <a:t>RIGHT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05218541"/>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1.74-1.93</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46280747"/>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45-48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52053319"/>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917921742"/>
              </p:ext>
            </p:extLst>
          </p:nvPr>
        </p:nvGraphicFramePr>
        <p:xfrm>
          <a:off x="4596565" y="1853659"/>
          <a:ext cx="2228850" cy="1112520"/>
        </p:xfrm>
        <a:graphic>
          <a:graphicData uri="http://schemas.openxmlformats.org/drawingml/2006/table">
            <a:tbl>
              <a:tblPr/>
              <a:tblGrid>
                <a:gridCol w="1254029">
                  <a:extLst>
                    <a:ext uri="{9D8B030D-6E8A-4147-A177-3AD203B41FA5}">
                      <a16:colId xmlns:a16="http://schemas.microsoft.com/office/drawing/2014/main" val="707074802"/>
                    </a:ext>
                  </a:extLst>
                </a:gridCol>
                <a:gridCol w="974821">
                  <a:extLst>
                    <a:ext uri="{9D8B030D-6E8A-4147-A177-3AD203B41FA5}">
                      <a16:colId xmlns:a16="http://schemas.microsoft.com/office/drawing/2014/main" val="3917730230"/>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LEFT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0998974"/>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1.79-2.03</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15990650"/>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47-50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21070076"/>
                  </a:ext>
                </a:extLst>
              </a:tr>
            </a:tbl>
          </a:graphicData>
        </a:graphic>
      </p:graphicFrame>
    </p:spTree>
    <p:extLst>
      <p:ext uri="{BB962C8B-B14F-4D97-AF65-F5344CB8AC3E}">
        <p14:creationId xmlns:p14="http://schemas.microsoft.com/office/powerpoint/2010/main" val="30330586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t>
            </a:r>
            <a:r>
              <a:rPr lang="en-GB" dirty="0" smtClean="0"/>
              <a:t>ixth TCD- 09.5.24</a:t>
            </a:r>
            <a:endParaRPr lang="en-GB" dirty="0"/>
          </a:p>
        </p:txBody>
      </p:sp>
      <p:sp>
        <p:nvSpPr>
          <p:cNvPr id="12" name="Title 1"/>
          <p:cNvSpPr txBox="1">
            <a:spLocks/>
          </p:cNvSpPr>
          <p:nvPr/>
        </p:nvSpPr>
        <p:spPr>
          <a:xfrm>
            <a:off x="1340017" y="3580734"/>
            <a:ext cx="7310688" cy="1075488"/>
          </a:xfrm>
          <a:prstGeom prst="rect">
            <a:avLst/>
          </a:prstGeom>
        </p:spPr>
        <p:txBody>
          <a:bodyPr vert="horz" lIns="91440" tIns="45720" rIns="91440" bIns="45720" rtlCol="0" anchor="ctr">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i="1" dirty="0"/>
              <a:t>Conclusion:</a:t>
            </a:r>
            <a:endParaRPr lang="en-US" dirty="0"/>
          </a:p>
          <a:p>
            <a:r>
              <a:rPr lang="en-US" dirty="0"/>
              <a:t>There is forward flow in the MCAs throughout the cardiac cycle bilaterally.</a:t>
            </a:r>
          </a:p>
          <a:p>
            <a:r>
              <a:rPr lang="en-US" dirty="0"/>
              <a:t>Further decrease to PI values compared to the previous scans (26/4/24 and 30/04/24).</a:t>
            </a:r>
          </a:p>
        </p:txBody>
      </p:sp>
      <p:sp>
        <p:nvSpPr>
          <p:cNvPr id="13" name="Rectangle 2"/>
          <p:cNvSpPr>
            <a:spLocks noChangeArrowheads="1"/>
          </p:cNvSpPr>
          <p:nvPr/>
        </p:nvSpPr>
        <p:spPr bwMode="auto">
          <a:xfrm>
            <a:off x="4825164" y="1832643"/>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88292000"/>
              </p:ext>
            </p:extLst>
          </p:nvPr>
        </p:nvGraphicFramePr>
        <p:xfrm>
          <a:off x="1588670" y="1937479"/>
          <a:ext cx="2228850" cy="944880"/>
        </p:xfrm>
        <a:graphic>
          <a:graphicData uri="http://schemas.openxmlformats.org/drawingml/2006/table">
            <a:tbl>
              <a:tblPr/>
              <a:tblGrid>
                <a:gridCol w="1254029">
                  <a:extLst>
                    <a:ext uri="{9D8B030D-6E8A-4147-A177-3AD203B41FA5}">
                      <a16:colId xmlns:a16="http://schemas.microsoft.com/office/drawing/2014/main" val="3437123182"/>
                    </a:ext>
                  </a:extLst>
                </a:gridCol>
                <a:gridCol w="974821">
                  <a:extLst>
                    <a:ext uri="{9D8B030D-6E8A-4147-A177-3AD203B41FA5}">
                      <a16:colId xmlns:a16="http://schemas.microsoft.com/office/drawing/2014/main" val="963529260"/>
                    </a:ext>
                  </a:extLst>
                </a:gridCol>
              </a:tblGrid>
              <a:tr h="0">
                <a:tc>
                  <a:txBody>
                    <a:bodyPr/>
                    <a:lstStyle/>
                    <a:p>
                      <a:pPr algn="l" fontAlgn="t"/>
                      <a:r>
                        <a:rPr lang="en-GB" sz="1100" b="1">
                          <a:solidFill>
                            <a:srgbClr val="000000"/>
                          </a:solidFill>
                          <a:effectLst/>
                          <a:latin typeface="Arial" panose="020B0604020202020204" pitchFamily="34" charset="0"/>
                        </a:rPr>
                        <a:t> </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b="1">
                          <a:solidFill>
                            <a:srgbClr val="000000"/>
                          </a:solidFill>
                          <a:effectLst/>
                          <a:latin typeface="Arial" panose="020B0604020202020204" pitchFamily="34" charset="0"/>
                        </a:rPr>
                        <a:t>RIGHT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41746684"/>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1.44-1.63</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6216133"/>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63-67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5092796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757158944"/>
              </p:ext>
            </p:extLst>
          </p:nvPr>
        </p:nvGraphicFramePr>
        <p:xfrm>
          <a:off x="4825164" y="1853659"/>
          <a:ext cx="2228850" cy="1112520"/>
        </p:xfrm>
        <a:graphic>
          <a:graphicData uri="http://schemas.openxmlformats.org/drawingml/2006/table">
            <a:tbl>
              <a:tblPr/>
              <a:tblGrid>
                <a:gridCol w="1254029">
                  <a:extLst>
                    <a:ext uri="{9D8B030D-6E8A-4147-A177-3AD203B41FA5}">
                      <a16:colId xmlns:a16="http://schemas.microsoft.com/office/drawing/2014/main" val="3459164442"/>
                    </a:ext>
                  </a:extLst>
                </a:gridCol>
                <a:gridCol w="974821">
                  <a:extLst>
                    <a:ext uri="{9D8B030D-6E8A-4147-A177-3AD203B41FA5}">
                      <a16:colId xmlns:a16="http://schemas.microsoft.com/office/drawing/2014/main" val="2309465608"/>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LEFT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8740069"/>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1.34-1.59</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45762220"/>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62-72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20658882"/>
                  </a:ext>
                </a:extLst>
              </a:tr>
            </a:tbl>
          </a:graphicData>
        </a:graphic>
      </p:graphicFrame>
    </p:spTree>
    <p:extLst>
      <p:ext uri="{BB962C8B-B14F-4D97-AF65-F5344CB8AC3E}">
        <p14:creationId xmlns:p14="http://schemas.microsoft.com/office/powerpoint/2010/main" val="19693185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Worsening with vomiting and tachycardia, more oedematous and increased ascites. Moved again from HDU to ICU</a:t>
            </a:r>
          </a:p>
          <a:p>
            <a:endParaRPr lang="en-GB" dirty="0" smtClean="0"/>
          </a:p>
          <a:p>
            <a:r>
              <a:rPr lang="en-GB" dirty="0" smtClean="0"/>
              <a:t>Had abdominal fluid drained and improved ventilation and </a:t>
            </a:r>
            <a:r>
              <a:rPr lang="en-GB" dirty="0" err="1" smtClean="0"/>
              <a:t>ascities</a:t>
            </a:r>
            <a:endParaRPr lang="en-GB" dirty="0" smtClean="0"/>
          </a:p>
          <a:p>
            <a:endParaRPr lang="en-GB" dirty="0"/>
          </a:p>
          <a:p>
            <a:r>
              <a:rPr lang="en-GB" dirty="0" smtClean="0"/>
              <a:t>Developed later blood in stools then severe rectal bleed- abdominal bleed</a:t>
            </a:r>
          </a:p>
          <a:p>
            <a:endParaRPr lang="en-GB" dirty="0"/>
          </a:p>
        </p:txBody>
      </p:sp>
    </p:spTree>
    <p:extLst>
      <p:ext uri="{BB962C8B-B14F-4D97-AF65-F5344CB8AC3E}">
        <p14:creationId xmlns:p14="http://schemas.microsoft.com/office/powerpoint/2010/main" val="24314064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7th</a:t>
            </a:r>
            <a:r>
              <a:rPr lang="en-GB" dirty="0" smtClean="0"/>
              <a:t> </a:t>
            </a:r>
            <a:r>
              <a:rPr lang="en-GB" dirty="0" smtClean="0"/>
              <a:t>TCD- </a:t>
            </a:r>
            <a:r>
              <a:rPr lang="en-GB" dirty="0" smtClean="0"/>
              <a:t>24</a:t>
            </a:r>
            <a:r>
              <a:rPr lang="en-GB" dirty="0" smtClean="0"/>
              <a:t>.6.24</a:t>
            </a:r>
            <a:endParaRPr lang="en-GB" dirty="0"/>
          </a:p>
        </p:txBody>
      </p:sp>
      <p:sp>
        <p:nvSpPr>
          <p:cNvPr id="12" name="Title 1"/>
          <p:cNvSpPr txBox="1">
            <a:spLocks/>
          </p:cNvSpPr>
          <p:nvPr/>
        </p:nvSpPr>
        <p:spPr>
          <a:xfrm>
            <a:off x="1340017" y="3580733"/>
            <a:ext cx="8008520" cy="1243929"/>
          </a:xfrm>
          <a:prstGeom prst="rect">
            <a:avLst/>
          </a:prstGeom>
        </p:spPr>
        <p:txBody>
          <a:bodyPr vert="horz" lIns="91440" tIns="45720" rIns="91440" bIns="45720" rtlCol="0" anchor="ctr">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i="1" dirty="0"/>
              <a:t>Conclusion:</a:t>
            </a:r>
            <a:endParaRPr lang="en-US" dirty="0"/>
          </a:p>
          <a:p>
            <a:r>
              <a:rPr lang="en-US" dirty="0"/>
              <a:t>There is very high resistance flow waveform in both right and left MCA with PI &gt;3.</a:t>
            </a:r>
          </a:p>
          <a:p>
            <a:r>
              <a:rPr lang="en-US" dirty="0"/>
              <a:t>There is no flow in diastole on the right. On the left there is </a:t>
            </a:r>
            <a:r>
              <a:rPr lang="en-US" dirty="0" err="1"/>
              <a:t>triphasic</a:t>
            </a:r>
            <a:r>
              <a:rPr lang="en-US" dirty="0"/>
              <a:t> waveform but there is some forward flow at the last part of diastole.</a:t>
            </a:r>
          </a:p>
          <a:p>
            <a:r>
              <a:rPr lang="en-US" dirty="0"/>
              <a:t>Findings suggest possible poor perfusion or very raised ICP</a:t>
            </a:r>
          </a:p>
          <a:p>
            <a:r>
              <a:rPr lang="en-US" dirty="0"/>
              <a:t>Result discussed with team on ward at time of scan</a:t>
            </a:r>
          </a:p>
        </p:txBody>
      </p:sp>
      <p:sp>
        <p:nvSpPr>
          <p:cNvPr id="13" name="Rectangle 2"/>
          <p:cNvSpPr>
            <a:spLocks noChangeArrowheads="1"/>
          </p:cNvSpPr>
          <p:nvPr/>
        </p:nvSpPr>
        <p:spPr bwMode="auto">
          <a:xfrm>
            <a:off x="4825164" y="1832643"/>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508379912"/>
              </p:ext>
            </p:extLst>
          </p:nvPr>
        </p:nvGraphicFramePr>
        <p:xfrm>
          <a:off x="1684923" y="1748983"/>
          <a:ext cx="2228850" cy="1112520"/>
        </p:xfrm>
        <a:graphic>
          <a:graphicData uri="http://schemas.openxmlformats.org/drawingml/2006/table">
            <a:tbl>
              <a:tblPr/>
              <a:tblGrid>
                <a:gridCol w="1254029">
                  <a:extLst>
                    <a:ext uri="{9D8B030D-6E8A-4147-A177-3AD203B41FA5}">
                      <a16:colId xmlns:a16="http://schemas.microsoft.com/office/drawing/2014/main" val="2316430781"/>
                    </a:ext>
                  </a:extLst>
                </a:gridCol>
                <a:gridCol w="974821">
                  <a:extLst>
                    <a:ext uri="{9D8B030D-6E8A-4147-A177-3AD203B41FA5}">
                      <a16:colId xmlns:a16="http://schemas.microsoft.com/office/drawing/2014/main" val="1042120947"/>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RIGHT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7428377"/>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&gt;5</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1213241"/>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07317109"/>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938686945"/>
              </p:ext>
            </p:extLst>
          </p:nvPr>
        </p:nvGraphicFramePr>
        <p:xfrm>
          <a:off x="4995361" y="1748983"/>
          <a:ext cx="2228850" cy="1112520"/>
        </p:xfrm>
        <a:graphic>
          <a:graphicData uri="http://schemas.openxmlformats.org/drawingml/2006/table">
            <a:tbl>
              <a:tblPr/>
              <a:tblGrid>
                <a:gridCol w="1254029">
                  <a:extLst>
                    <a:ext uri="{9D8B030D-6E8A-4147-A177-3AD203B41FA5}">
                      <a16:colId xmlns:a16="http://schemas.microsoft.com/office/drawing/2014/main" val="1478860690"/>
                    </a:ext>
                  </a:extLst>
                </a:gridCol>
                <a:gridCol w="974821">
                  <a:extLst>
                    <a:ext uri="{9D8B030D-6E8A-4147-A177-3AD203B41FA5}">
                      <a16:colId xmlns:a16="http://schemas.microsoft.com/office/drawing/2014/main" val="2441789727"/>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LEFT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4310978"/>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&gt;3</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19807881"/>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93057368"/>
                  </a:ext>
                </a:extLst>
              </a:tr>
            </a:tbl>
          </a:graphicData>
        </a:graphic>
      </p:graphicFrame>
      <p:sp>
        <p:nvSpPr>
          <p:cNvPr id="8" name="TextBox 7"/>
          <p:cNvSpPr txBox="1"/>
          <p:nvPr/>
        </p:nvSpPr>
        <p:spPr>
          <a:xfrm>
            <a:off x="2406316" y="5257800"/>
            <a:ext cx="3043989" cy="1200329"/>
          </a:xfrm>
          <a:prstGeom prst="rect">
            <a:avLst/>
          </a:prstGeom>
          <a:noFill/>
        </p:spPr>
        <p:txBody>
          <a:bodyPr wrap="square" rtlCol="0">
            <a:spAutoFit/>
          </a:bodyPr>
          <a:lstStyle/>
          <a:p>
            <a:r>
              <a:rPr lang="en-GB" dirty="0" smtClean="0"/>
              <a:t>Seems this was due to very high persistent ammonia levels which they struggled to control</a:t>
            </a:r>
            <a:endParaRPr lang="en-GB" dirty="0"/>
          </a:p>
        </p:txBody>
      </p:sp>
    </p:spTree>
    <p:extLst>
      <p:ext uri="{BB962C8B-B14F-4D97-AF65-F5344CB8AC3E}">
        <p14:creationId xmlns:p14="http://schemas.microsoft.com/office/powerpoint/2010/main" val="41913489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8</a:t>
            </a:r>
            <a:r>
              <a:rPr lang="en-GB" dirty="0" smtClean="0"/>
              <a:t>th</a:t>
            </a:r>
            <a:r>
              <a:rPr lang="en-GB" dirty="0" smtClean="0"/>
              <a:t> </a:t>
            </a:r>
            <a:r>
              <a:rPr lang="en-GB" dirty="0" smtClean="0"/>
              <a:t>TCD- </a:t>
            </a:r>
            <a:r>
              <a:rPr lang="en-GB" dirty="0" smtClean="0"/>
              <a:t>25</a:t>
            </a:r>
            <a:r>
              <a:rPr lang="en-GB" dirty="0" smtClean="0"/>
              <a:t>.6.24</a:t>
            </a:r>
            <a:endParaRPr lang="en-GB" dirty="0"/>
          </a:p>
        </p:txBody>
      </p:sp>
      <p:sp>
        <p:nvSpPr>
          <p:cNvPr id="12" name="Title 1"/>
          <p:cNvSpPr txBox="1">
            <a:spLocks/>
          </p:cNvSpPr>
          <p:nvPr/>
        </p:nvSpPr>
        <p:spPr>
          <a:xfrm>
            <a:off x="1340017" y="3580733"/>
            <a:ext cx="8008520" cy="1243929"/>
          </a:xfrm>
          <a:prstGeom prst="rect">
            <a:avLst/>
          </a:prstGeom>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i="1" dirty="0"/>
              <a:t>Conclusion:</a:t>
            </a:r>
            <a:endParaRPr lang="en-US" dirty="0"/>
          </a:p>
          <a:p>
            <a:r>
              <a:rPr lang="en-US" dirty="0"/>
              <a:t>There is now forward flow throughout the cardiac cycle bilaterally and PI values are largely decreased since the previous scan. </a:t>
            </a:r>
          </a:p>
        </p:txBody>
      </p:sp>
      <p:sp>
        <p:nvSpPr>
          <p:cNvPr id="13" name="Rectangle 2"/>
          <p:cNvSpPr>
            <a:spLocks noChangeArrowheads="1"/>
          </p:cNvSpPr>
          <p:nvPr/>
        </p:nvSpPr>
        <p:spPr bwMode="auto">
          <a:xfrm>
            <a:off x="4825164" y="1832643"/>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28341262"/>
              </p:ext>
            </p:extLst>
          </p:nvPr>
        </p:nvGraphicFramePr>
        <p:xfrm>
          <a:off x="1708985" y="1832643"/>
          <a:ext cx="2228850" cy="944880"/>
        </p:xfrm>
        <a:graphic>
          <a:graphicData uri="http://schemas.openxmlformats.org/drawingml/2006/table">
            <a:tbl>
              <a:tblPr/>
              <a:tblGrid>
                <a:gridCol w="1254029">
                  <a:extLst>
                    <a:ext uri="{9D8B030D-6E8A-4147-A177-3AD203B41FA5}">
                      <a16:colId xmlns:a16="http://schemas.microsoft.com/office/drawing/2014/main" val="4139677638"/>
                    </a:ext>
                  </a:extLst>
                </a:gridCol>
                <a:gridCol w="974821">
                  <a:extLst>
                    <a:ext uri="{9D8B030D-6E8A-4147-A177-3AD203B41FA5}">
                      <a16:colId xmlns:a16="http://schemas.microsoft.com/office/drawing/2014/main" val="166701931"/>
                    </a:ext>
                  </a:extLst>
                </a:gridCol>
              </a:tblGrid>
              <a:tr h="0">
                <a:tc>
                  <a:txBody>
                    <a:bodyPr/>
                    <a:lstStyle/>
                    <a:p>
                      <a:pPr algn="l" fontAlgn="t"/>
                      <a:r>
                        <a:rPr lang="en-GB" sz="1100" b="1">
                          <a:solidFill>
                            <a:srgbClr val="000000"/>
                          </a:solidFill>
                          <a:effectLst/>
                          <a:latin typeface="Arial" panose="020B0604020202020204" pitchFamily="34" charset="0"/>
                        </a:rPr>
                        <a:t> </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b="1">
                          <a:solidFill>
                            <a:srgbClr val="000000"/>
                          </a:solidFill>
                          <a:effectLst/>
                          <a:latin typeface="Arial" panose="020B0604020202020204" pitchFamily="34" charset="0"/>
                        </a:rPr>
                        <a:t>RIGHT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18109258"/>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2.1-2.3</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18556633"/>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28-32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53258002"/>
                  </a:ext>
                </a:extLst>
              </a:tr>
            </a:tbl>
          </a:graphicData>
        </a:graphic>
      </p:graphicFrame>
      <p:sp>
        <p:nvSpPr>
          <p:cNvPr id="5" name="Rectangle 1"/>
          <p:cNvSpPr>
            <a:spLocks noChangeArrowheads="1"/>
          </p:cNvSpPr>
          <p:nvPr/>
        </p:nvSpPr>
        <p:spPr bwMode="auto">
          <a:xfrm>
            <a:off x="4981575" y="3529013"/>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3394399459"/>
              </p:ext>
            </p:extLst>
          </p:nvPr>
        </p:nvGraphicFramePr>
        <p:xfrm>
          <a:off x="5344277" y="1832643"/>
          <a:ext cx="2228850" cy="1112520"/>
        </p:xfrm>
        <a:graphic>
          <a:graphicData uri="http://schemas.openxmlformats.org/drawingml/2006/table">
            <a:tbl>
              <a:tblPr/>
              <a:tblGrid>
                <a:gridCol w="1254029">
                  <a:extLst>
                    <a:ext uri="{9D8B030D-6E8A-4147-A177-3AD203B41FA5}">
                      <a16:colId xmlns:a16="http://schemas.microsoft.com/office/drawing/2014/main" val="4137886271"/>
                    </a:ext>
                  </a:extLst>
                </a:gridCol>
                <a:gridCol w="974821">
                  <a:extLst>
                    <a:ext uri="{9D8B030D-6E8A-4147-A177-3AD203B41FA5}">
                      <a16:colId xmlns:a16="http://schemas.microsoft.com/office/drawing/2014/main" val="3956127551"/>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LEFT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5909741"/>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1.8-2.1</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65786053"/>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31-36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05108320"/>
                  </a:ext>
                </a:extLst>
              </a:tr>
            </a:tbl>
          </a:graphicData>
        </a:graphic>
      </p:graphicFrame>
    </p:spTree>
    <p:extLst>
      <p:ext uri="{BB962C8B-B14F-4D97-AF65-F5344CB8AC3E}">
        <p14:creationId xmlns:p14="http://schemas.microsoft.com/office/powerpoint/2010/main" val="30819669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9th</a:t>
            </a:r>
            <a:r>
              <a:rPr lang="en-GB" dirty="0" smtClean="0"/>
              <a:t> </a:t>
            </a:r>
            <a:r>
              <a:rPr lang="en-GB" dirty="0" smtClean="0"/>
              <a:t>TCD- </a:t>
            </a:r>
            <a:r>
              <a:rPr lang="en-GB" dirty="0" smtClean="0"/>
              <a:t>26</a:t>
            </a:r>
            <a:r>
              <a:rPr lang="en-GB" dirty="0" smtClean="0"/>
              <a:t>.6.24</a:t>
            </a:r>
            <a:endParaRPr lang="en-GB" dirty="0"/>
          </a:p>
        </p:txBody>
      </p:sp>
      <p:sp>
        <p:nvSpPr>
          <p:cNvPr id="12" name="Title 1"/>
          <p:cNvSpPr txBox="1">
            <a:spLocks/>
          </p:cNvSpPr>
          <p:nvPr/>
        </p:nvSpPr>
        <p:spPr>
          <a:xfrm>
            <a:off x="1340017" y="3580733"/>
            <a:ext cx="8008520" cy="1243929"/>
          </a:xfrm>
          <a:prstGeom prst="rect">
            <a:avLst/>
          </a:prstGeom>
        </p:spPr>
        <p:txBody>
          <a:bodyPr vert="horz" lIns="91440" tIns="45720" rIns="91440" bIns="45720" rtlCol="0" anchor="ctr">
            <a:normAutofit fontScale="5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i="1" dirty="0"/>
              <a:t>Conclusion:</a:t>
            </a:r>
            <a:endParaRPr lang="en-US" dirty="0"/>
          </a:p>
          <a:p>
            <a:r>
              <a:rPr lang="en-US" dirty="0"/>
              <a:t>There is forward flow throughout the cardiac cycle bilaterally.</a:t>
            </a:r>
          </a:p>
          <a:p>
            <a:r>
              <a:rPr lang="en-US" dirty="0"/>
              <a:t>PI values are slightly reduced compared to the previous scan.</a:t>
            </a:r>
          </a:p>
        </p:txBody>
      </p:sp>
      <p:sp>
        <p:nvSpPr>
          <p:cNvPr id="13" name="Rectangle 2"/>
          <p:cNvSpPr>
            <a:spLocks noChangeArrowheads="1"/>
          </p:cNvSpPr>
          <p:nvPr/>
        </p:nvSpPr>
        <p:spPr bwMode="auto">
          <a:xfrm>
            <a:off x="4825164" y="1832643"/>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 name="Rectangle 1"/>
          <p:cNvSpPr>
            <a:spLocks noChangeArrowheads="1"/>
          </p:cNvSpPr>
          <p:nvPr/>
        </p:nvSpPr>
        <p:spPr bwMode="auto">
          <a:xfrm>
            <a:off x="4981575" y="3529013"/>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844750102"/>
              </p:ext>
            </p:extLst>
          </p:nvPr>
        </p:nvGraphicFramePr>
        <p:xfrm>
          <a:off x="1886679" y="1916463"/>
          <a:ext cx="2643483" cy="944880"/>
        </p:xfrm>
        <a:graphic>
          <a:graphicData uri="http://schemas.openxmlformats.org/drawingml/2006/table">
            <a:tbl>
              <a:tblPr/>
              <a:tblGrid>
                <a:gridCol w="1456430">
                  <a:extLst>
                    <a:ext uri="{9D8B030D-6E8A-4147-A177-3AD203B41FA5}">
                      <a16:colId xmlns:a16="http://schemas.microsoft.com/office/drawing/2014/main" val="4079843782"/>
                    </a:ext>
                  </a:extLst>
                </a:gridCol>
                <a:gridCol w="1187053">
                  <a:extLst>
                    <a:ext uri="{9D8B030D-6E8A-4147-A177-3AD203B41FA5}">
                      <a16:colId xmlns:a16="http://schemas.microsoft.com/office/drawing/2014/main" val="3194311302"/>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RIGHT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907305"/>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1.57-1.95</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70655882"/>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31.9-36.6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52012368"/>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48704021"/>
              </p:ext>
            </p:extLst>
          </p:nvPr>
        </p:nvGraphicFramePr>
        <p:xfrm>
          <a:off x="5344277" y="1993985"/>
          <a:ext cx="2635749" cy="944880"/>
        </p:xfrm>
        <a:graphic>
          <a:graphicData uri="http://schemas.openxmlformats.org/drawingml/2006/table">
            <a:tbl>
              <a:tblPr/>
              <a:tblGrid>
                <a:gridCol w="1470526">
                  <a:extLst>
                    <a:ext uri="{9D8B030D-6E8A-4147-A177-3AD203B41FA5}">
                      <a16:colId xmlns:a16="http://schemas.microsoft.com/office/drawing/2014/main" val="3254929914"/>
                    </a:ext>
                  </a:extLst>
                </a:gridCol>
                <a:gridCol w="1165223">
                  <a:extLst>
                    <a:ext uri="{9D8B030D-6E8A-4147-A177-3AD203B41FA5}">
                      <a16:colId xmlns:a16="http://schemas.microsoft.com/office/drawing/2014/main" val="3803135670"/>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LEFT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7893801"/>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1.39-1.58</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26772414"/>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36.9-47.4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98084960"/>
                  </a:ext>
                </a:extLst>
              </a:tr>
            </a:tbl>
          </a:graphicData>
        </a:graphic>
      </p:graphicFrame>
    </p:spTree>
    <p:extLst>
      <p:ext uri="{BB962C8B-B14F-4D97-AF65-F5344CB8AC3E}">
        <p14:creationId xmlns:p14="http://schemas.microsoft.com/office/powerpoint/2010/main" val="1606493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Interpreting results</a:t>
            </a:r>
            <a:endParaRPr lang="en-GB" dirty="0"/>
          </a:p>
        </p:txBody>
      </p:sp>
      <p:sp>
        <p:nvSpPr>
          <p:cNvPr id="3" name="Content Placeholder 2"/>
          <p:cNvSpPr>
            <a:spLocks noGrp="1"/>
          </p:cNvSpPr>
          <p:nvPr>
            <p:ph idx="1"/>
          </p:nvPr>
        </p:nvSpPr>
        <p:spPr/>
        <p:txBody>
          <a:bodyPr>
            <a:normAutofit fontScale="77500" lnSpcReduction="20000"/>
          </a:bodyPr>
          <a:lstStyle/>
          <a:p>
            <a:r>
              <a:rPr lang="en-US" dirty="0"/>
              <a:t>Interpretation of TCD data is dependent on a myriad of factors. </a:t>
            </a:r>
            <a:endParaRPr lang="en-US" dirty="0" smtClean="0"/>
          </a:p>
          <a:p>
            <a:pPr marL="0" indent="0">
              <a:buNone/>
            </a:pPr>
            <a:endParaRPr lang="en-US" dirty="0" smtClean="0"/>
          </a:p>
          <a:p>
            <a:pPr marL="0" indent="0">
              <a:buNone/>
            </a:pPr>
            <a:r>
              <a:rPr lang="en-US" dirty="0" smtClean="0"/>
              <a:t>RAISED CEREBRAL BLOOD FLOW VELOCITY </a:t>
            </a:r>
          </a:p>
          <a:p>
            <a:r>
              <a:rPr lang="en-US" dirty="0" smtClean="0"/>
              <a:t>Increases in childhood</a:t>
            </a:r>
            <a:r>
              <a:rPr lang="en-US" dirty="0"/>
              <a:t>, peak near age 6 years, then slowly decline to adult levels. Therefore, in children, it is essential to compare measured values to published normative values for </a:t>
            </a:r>
            <a:r>
              <a:rPr lang="en-US" dirty="0" smtClean="0"/>
              <a:t>age. </a:t>
            </a:r>
            <a:r>
              <a:rPr lang="en-US" dirty="0"/>
              <a:t>Measured CBFV is considered abnormal if the value is greater than or less than 2 standard deviations from the previously published normative </a:t>
            </a:r>
            <a:r>
              <a:rPr lang="en-US" dirty="0" smtClean="0"/>
              <a:t>data</a:t>
            </a:r>
          </a:p>
          <a:p>
            <a:r>
              <a:rPr lang="en-GB" dirty="0" smtClean="0"/>
              <a:t>Increase in fever due to cerebral </a:t>
            </a:r>
            <a:r>
              <a:rPr lang="en-GB" dirty="0"/>
              <a:t>metabolic demand </a:t>
            </a:r>
            <a:endParaRPr lang="en-GB" dirty="0" smtClean="0"/>
          </a:p>
          <a:p>
            <a:r>
              <a:rPr lang="en-GB" dirty="0" smtClean="0"/>
              <a:t>Anaemia</a:t>
            </a:r>
            <a:endParaRPr lang="en-GB" dirty="0"/>
          </a:p>
          <a:p>
            <a:r>
              <a:rPr lang="en-GB" dirty="0" smtClean="0"/>
              <a:t>Hypertension</a:t>
            </a:r>
          </a:p>
          <a:p>
            <a:r>
              <a:rPr lang="en-GB" dirty="0" smtClean="0"/>
              <a:t>Elevated </a:t>
            </a:r>
            <a:r>
              <a:rPr lang="en-GB" dirty="0"/>
              <a:t>partial pressure of carbon </a:t>
            </a:r>
            <a:r>
              <a:rPr lang="en-GB" dirty="0" smtClean="0"/>
              <a:t>dioxide</a:t>
            </a:r>
          </a:p>
          <a:p>
            <a:r>
              <a:rPr lang="en-GB" dirty="0"/>
              <a:t>S</a:t>
            </a:r>
            <a:r>
              <a:rPr lang="en-GB" dirty="0" smtClean="0"/>
              <a:t>eizures</a:t>
            </a:r>
            <a:endParaRPr lang="en-GB" dirty="0"/>
          </a:p>
        </p:txBody>
      </p:sp>
    </p:spTree>
    <p:extLst>
      <p:ext uri="{BB962C8B-B14F-4D97-AF65-F5344CB8AC3E}">
        <p14:creationId xmlns:p14="http://schemas.microsoft.com/office/powerpoint/2010/main" val="18622131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10th</a:t>
            </a:r>
            <a:r>
              <a:rPr lang="en-GB" dirty="0" smtClean="0"/>
              <a:t> </a:t>
            </a:r>
            <a:r>
              <a:rPr lang="en-GB" dirty="0" smtClean="0"/>
              <a:t>TCD- </a:t>
            </a:r>
            <a:r>
              <a:rPr lang="en-GB" dirty="0" smtClean="0"/>
              <a:t>1.7.24</a:t>
            </a:r>
            <a:endParaRPr lang="en-GB" dirty="0"/>
          </a:p>
        </p:txBody>
      </p:sp>
      <p:sp>
        <p:nvSpPr>
          <p:cNvPr id="12" name="Title 1"/>
          <p:cNvSpPr txBox="1">
            <a:spLocks/>
          </p:cNvSpPr>
          <p:nvPr/>
        </p:nvSpPr>
        <p:spPr>
          <a:xfrm>
            <a:off x="1376112" y="3539559"/>
            <a:ext cx="8008520" cy="124392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000" b="1" i="1" dirty="0"/>
              <a:t>Conclusion:</a:t>
            </a:r>
            <a:endParaRPr lang="en-US" sz="2000" dirty="0"/>
          </a:p>
          <a:p>
            <a:r>
              <a:rPr lang="en-US" sz="2000" dirty="0"/>
              <a:t>MCA is patent with normal forward flow throughout cardiac cycle. </a:t>
            </a:r>
          </a:p>
        </p:txBody>
      </p:sp>
      <p:sp>
        <p:nvSpPr>
          <p:cNvPr id="13" name="Rectangle 2"/>
          <p:cNvSpPr>
            <a:spLocks noChangeArrowheads="1"/>
          </p:cNvSpPr>
          <p:nvPr/>
        </p:nvSpPr>
        <p:spPr bwMode="auto">
          <a:xfrm>
            <a:off x="4825164" y="1832643"/>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 name="Rectangle 1"/>
          <p:cNvSpPr>
            <a:spLocks noChangeArrowheads="1"/>
          </p:cNvSpPr>
          <p:nvPr/>
        </p:nvSpPr>
        <p:spPr bwMode="auto">
          <a:xfrm>
            <a:off x="4981575" y="3529013"/>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01614646"/>
              </p:ext>
            </p:extLst>
          </p:nvPr>
        </p:nvGraphicFramePr>
        <p:xfrm>
          <a:off x="1961649" y="1937981"/>
          <a:ext cx="2228850" cy="1112520"/>
        </p:xfrm>
        <a:graphic>
          <a:graphicData uri="http://schemas.openxmlformats.org/drawingml/2006/table">
            <a:tbl>
              <a:tblPr/>
              <a:tblGrid>
                <a:gridCol w="1254029">
                  <a:extLst>
                    <a:ext uri="{9D8B030D-6E8A-4147-A177-3AD203B41FA5}">
                      <a16:colId xmlns:a16="http://schemas.microsoft.com/office/drawing/2014/main" val="1136871128"/>
                    </a:ext>
                  </a:extLst>
                </a:gridCol>
                <a:gridCol w="974821">
                  <a:extLst>
                    <a:ext uri="{9D8B030D-6E8A-4147-A177-3AD203B41FA5}">
                      <a16:colId xmlns:a16="http://schemas.microsoft.com/office/drawing/2014/main" val="388023820"/>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RIGHT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1266332"/>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1.20-1.32</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50168638"/>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44-50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96897377"/>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550570980"/>
              </p:ext>
            </p:extLst>
          </p:nvPr>
        </p:nvGraphicFramePr>
        <p:xfrm>
          <a:off x="5643312" y="1974599"/>
          <a:ext cx="2228850" cy="1112520"/>
        </p:xfrm>
        <a:graphic>
          <a:graphicData uri="http://schemas.openxmlformats.org/drawingml/2006/table">
            <a:tbl>
              <a:tblPr/>
              <a:tblGrid>
                <a:gridCol w="1254029">
                  <a:extLst>
                    <a:ext uri="{9D8B030D-6E8A-4147-A177-3AD203B41FA5}">
                      <a16:colId xmlns:a16="http://schemas.microsoft.com/office/drawing/2014/main" val="1793669305"/>
                    </a:ext>
                  </a:extLst>
                </a:gridCol>
                <a:gridCol w="974821">
                  <a:extLst>
                    <a:ext uri="{9D8B030D-6E8A-4147-A177-3AD203B41FA5}">
                      <a16:colId xmlns:a16="http://schemas.microsoft.com/office/drawing/2014/main" val="1394197893"/>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LEFT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8689013"/>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1.09-1.28</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13051629"/>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47-50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26789072"/>
                  </a:ext>
                </a:extLst>
              </a:tr>
            </a:tbl>
          </a:graphicData>
        </a:graphic>
      </p:graphicFrame>
    </p:spTree>
    <p:extLst>
      <p:ext uri="{BB962C8B-B14F-4D97-AF65-F5344CB8AC3E}">
        <p14:creationId xmlns:p14="http://schemas.microsoft.com/office/powerpoint/2010/main" val="24847224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Sudden cardiac arrest- loss of cardiac output and severe hypotension, bradycardia and desaturation </a:t>
            </a:r>
            <a:endParaRPr lang="en-GB" dirty="0"/>
          </a:p>
        </p:txBody>
      </p:sp>
    </p:spTree>
    <p:extLst>
      <p:ext uri="{BB962C8B-B14F-4D97-AF65-F5344CB8AC3E}">
        <p14:creationId xmlns:p14="http://schemas.microsoft.com/office/powerpoint/2010/main" val="34601127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Liver transplant on 24.7.24. On 25.7.24 hepatic artery occluded and was replaced in theatre. After this new artery was kinked and no flow into transplant, necrosis of new liver</a:t>
            </a:r>
          </a:p>
          <a:p>
            <a:r>
              <a:rPr lang="en-GB" dirty="0"/>
              <a:t>donor artery graft positive for candida </a:t>
            </a:r>
            <a:r>
              <a:rPr lang="en-GB" dirty="0" err="1"/>
              <a:t>albicans</a:t>
            </a:r>
            <a:r>
              <a:rPr lang="en-GB" dirty="0"/>
              <a:t> </a:t>
            </a:r>
            <a:r>
              <a:rPr lang="en-GB" dirty="0" smtClean="0"/>
              <a:t>– on antifungals</a:t>
            </a:r>
          </a:p>
          <a:p>
            <a:r>
              <a:rPr lang="en-GB" dirty="0"/>
              <a:t>planned for re- </a:t>
            </a:r>
            <a:r>
              <a:rPr lang="en-GB" dirty="0" smtClean="0"/>
              <a:t>transplant. On 6.8.24 had re-do which appears successful to now. Had another cardiac arrest and further complications, still on PICU</a:t>
            </a:r>
            <a:endParaRPr lang="en-GB" dirty="0"/>
          </a:p>
        </p:txBody>
      </p:sp>
    </p:spTree>
    <p:extLst>
      <p:ext uri="{BB962C8B-B14F-4D97-AF65-F5344CB8AC3E}">
        <p14:creationId xmlns:p14="http://schemas.microsoft.com/office/powerpoint/2010/main" val="19177160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a:t>
            </a:r>
            <a:r>
              <a:rPr lang="en-GB" dirty="0" smtClean="0"/>
              <a:t>2- </a:t>
            </a:r>
            <a:r>
              <a:rPr lang="en-GB" dirty="0" smtClean="0"/>
              <a:t>brain injury</a:t>
            </a:r>
            <a:endParaRPr lang="en-GB" dirty="0"/>
          </a:p>
        </p:txBody>
      </p:sp>
      <p:sp>
        <p:nvSpPr>
          <p:cNvPr id="3" name="Content Placeholder 2"/>
          <p:cNvSpPr>
            <a:spLocks noGrp="1"/>
          </p:cNvSpPr>
          <p:nvPr>
            <p:ph idx="1"/>
          </p:nvPr>
        </p:nvSpPr>
        <p:spPr/>
        <p:txBody>
          <a:bodyPr>
            <a:normAutofit fontScale="70000" lnSpcReduction="20000"/>
          </a:bodyPr>
          <a:lstStyle/>
          <a:p>
            <a:r>
              <a:rPr lang="en-US" dirty="0"/>
              <a:t>baby was on bed with mother asleep and ? Mother rolled over. Baby found not breathing - ambulance called. </a:t>
            </a:r>
            <a:endParaRPr lang="en-US" dirty="0" smtClean="0"/>
          </a:p>
          <a:p>
            <a:r>
              <a:rPr lang="en-US" dirty="0"/>
              <a:t>Out of hospital cardiac arrest at home</a:t>
            </a:r>
            <a:r>
              <a:rPr lang="en-US" dirty="0"/>
              <a:t> </a:t>
            </a:r>
            <a:endParaRPr lang="en-US" dirty="0" smtClean="0"/>
          </a:p>
          <a:p>
            <a:r>
              <a:rPr lang="en-US" dirty="0"/>
              <a:t>Mother explains “she was out with a friend earlier, came home and Brody was well at that time, she picked him from the pram and put him into the bed. She then went to toilet for half an hour to an hour and when she came back she found that Brody was not breathing and did not respond to her calling him. She panicked and did CPR with two fingers as was instructed to her when Brody was in NICU. Brody changed color to purple and mum called ambulance. Mother told me that she was alone in the house at that time but was with a friend outside prior to that.”</a:t>
            </a:r>
          </a:p>
          <a:p>
            <a:r>
              <a:rPr lang="en-GB" dirty="0"/>
              <a:t>Informed child abuse investigation team who said mothers story has change 4/5 times and she will be re-arrested and treated as a crime scene. Mother not allowed to visit patient.</a:t>
            </a:r>
          </a:p>
          <a:p>
            <a:r>
              <a:rPr lang="en-US" dirty="0" smtClean="0"/>
              <a:t>Police were to remain resident in PICU due to query of non-accidental injury. Mum and dad arrested. Grandmother is legal guardian of older brother due to violent partner of mother. Mothers partner arrested, mother released. Mother found to have alcohol on breath whilst in parents room visiting.</a:t>
            </a:r>
          </a:p>
        </p:txBody>
      </p:sp>
    </p:spTree>
    <p:extLst>
      <p:ext uri="{BB962C8B-B14F-4D97-AF65-F5344CB8AC3E}">
        <p14:creationId xmlns:p14="http://schemas.microsoft.com/office/powerpoint/2010/main" val="31148925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First</a:t>
            </a:r>
            <a:r>
              <a:rPr lang="en-GB" dirty="0" smtClean="0"/>
              <a:t> </a:t>
            </a:r>
            <a:r>
              <a:rPr lang="en-GB" dirty="0" smtClean="0"/>
              <a:t>TCD- </a:t>
            </a:r>
            <a:r>
              <a:rPr lang="en-GB" dirty="0" smtClean="0"/>
              <a:t>25.6.24</a:t>
            </a:r>
            <a:endParaRPr lang="en-GB" dirty="0"/>
          </a:p>
        </p:txBody>
      </p:sp>
      <p:sp>
        <p:nvSpPr>
          <p:cNvPr id="12" name="Title 1"/>
          <p:cNvSpPr txBox="1">
            <a:spLocks/>
          </p:cNvSpPr>
          <p:nvPr/>
        </p:nvSpPr>
        <p:spPr>
          <a:xfrm>
            <a:off x="1376112" y="3539559"/>
            <a:ext cx="8008520" cy="124392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000" b="1" i="1" dirty="0"/>
              <a:t>Conclusion:</a:t>
            </a:r>
            <a:endParaRPr lang="en-US" sz="2000" dirty="0"/>
          </a:p>
          <a:p>
            <a:r>
              <a:rPr lang="en-US" sz="1800" dirty="0"/>
              <a:t>Bidirectional waveforms with significant flow reversal and severely raised PI values are both suggestive of little to no perfusion to the brain.</a:t>
            </a:r>
            <a:r>
              <a:rPr lang="en-US" sz="1800" dirty="0"/>
              <a:t> . </a:t>
            </a:r>
            <a:endParaRPr lang="en-US" sz="1800" dirty="0"/>
          </a:p>
        </p:txBody>
      </p:sp>
      <p:sp>
        <p:nvSpPr>
          <p:cNvPr id="13" name="Rectangle 2"/>
          <p:cNvSpPr>
            <a:spLocks noChangeArrowheads="1"/>
          </p:cNvSpPr>
          <p:nvPr/>
        </p:nvSpPr>
        <p:spPr bwMode="auto">
          <a:xfrm>
            <a:off x="4825164" y="1832643"/>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 name="Rectangle 1"/>
          <p:cNvSpPr>
            <a:spLocks noChangeArrowheads="1"/>
          </p:cNvSpPr>
          <p:nvPr/>
        </p:nvSpPr>
        <p:spPr bwMode="auto">
          <a:xfrm>
            <a:off x="4981575" y="3529013"/>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768021520"/>
              </p:ext>
            </p:extLst>
          </p:nvPr>
        </p:nvGraphicFramePr>
        <p:xfrm>
          <a:off x="2572752" y="1865507"/>
          <a:ext cx="2228850" cy="1112520"/>
        </p:xfrm>
        <a:graphic>
          <a:graphicData uri="http://schemas.openxmlformats.org/drawingml/2006/table">
            <a:tbl>
              <a:tblPr/>
              <a:tblGrid>
                <a:gridCol w="1254029">
                  <a:extLst>
                    <a:ext uri="{9D8B030D-6E8A-4147-A177-3AD203B41FA5}">
                      <a16:colId xmlns:a16="http://schemas.microsoft.com/office/drawing/2014/main" val="1018672976"/>
                    </a:ext>
                  </a:extLst>
                </a:gridCol>
                <a:gridCol w="974821">
                  <a:extLst>
                    <a:ext uri="{9D8B030D-6E8A-4147-A177-3AD203B41FA5}">
                      <a16:colId xmlns:a16="http://schemas.microsoft.com/office/drawing/2014/main" val="4158761109"/>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RIGHT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11347"/>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&gt;10</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9695194"/>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&lt;10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88304729"/>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64625752"/>
              </p:ext>
            </p:extLst>
          </p:nvPr>
        </p:nvGraphicFramePr>
        <p:xfrm>
          <a:off x="5583154" y="2011359"/>
          <a:ext cx="2228850" cy="944880"/>
        </p:xfrm>
        <a:graphic>
          <a:graphicData uri="http://schemas.openxmlformats.org/drawingml/2006/table">
            <a:tbl>
              <a:tblPr/>
              <a:tblGrid>
                <a:gridCol w="1254029">
                  <a:extLst>
                    <a:ext uri="{9D8B030D-6E8A-4147-A177-3AD203B41FA5}">
                      <a16:colId xmlns:a16="http://schemas.microsoft.com/office/drawing/2014/main" val="2220037185"/>
                    </a:ext>
                  </a:extLst>
                </a:gridCol>
                <a:gridCol w="974821">
                  <a:extLst>
                    <a:ext uri="{9D8B030D-6E8A-4147-A177-3AD203B41FA5}">
                      <a16:colId xmlns:a16="http://schemas.microsoft.com/office/drawing/2014/main" val="3788577343"/>
                    </a:ext>
                  </a:extLst>
                </a:gridCol>
              </a:tblGrid>
              <a:tr h="0">
                <a:tc>
                  <a:txBody>
                    <a:bodyPr/>
                    <a:lstStyle/>
                    <a:p>
                      <a:pPr algn="l" fontAlgn="t"/>
                      <a:r>
                        <a:rPr lang="en-GB" sz="1100" b="1">
                          <a:solidFill>
                            <a:srgbClr val="000000"/>
                          </a:solidFill>
                          <a:effectLst/>
                          <a:latin typeface="Arial" panose="020B0604020202020204" pitchFamily="34" charset="0"/>
                        </a:rPr>
                        <a:t> </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b="1">
                          <a:solidFill>
                            <a:srgbClr val="000000"/>
                          </a:solidFill>
                          <a:effectLst/>
                          <a:latin typeface="Arial" panose="020B0604020202020204" pitchFamily="34" charset="0"/>
                        </a:rPr>
                        <a:t>LEFT</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4208548"/>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&gt;10</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30419350"/>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&lt;10 cm/s</a:t>
                      </a:r>
                      <a:endParaRPr lang="en-GB" dirty="0">
                        <a:effectLst/>
                        <a:latin typeface="inherit"/>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83668710"/>
                  </a:ext>
                </a:extLst>
              </a:tr>
            </a:tbl>
          </a:graphicData>
        </a:graphic>
      </p:graphicFrame>
    </p:spTree>
    <p:extLst>
      <p:ext uri="{BB962C8B-B14F-4D97-AF65-F5344CB8AC3E}">
        <p14:creationId xmlns:p14="http://schemas.microsoft.com/office/powerpoint/2010/main" val="38045480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2nd</a:t>
            </a:r>
            <a:r>
              <a:rPr lang="en-GB" dirty="0" smtClean="0"/>
              <a:t> </a:t>
            </a:r>
            <a:r>
              <a:rPr lang="en-GB" dirty="0" smtClean="0"/>
              <a:t>TCD- </a:t>
            </a:r>
            <a:r>
              <a:rPr lang="en-GB" dirty="0" smtClean="0"/>
              <a:t>26</a:t>
            </a:r>
            <a:r>
              <a:rPr lang="en-GB" dirty="0" smtClean="0"/>
              <a:t>.6.24</a:t>
            </a:r>
            <a:endParaRPr lang="en-GB" dirty="0"/>
          </a:p>
        </p:txBody>
      </p:sp>
      <p:sp>
        <p:nvSpPr>
          <p:cNvPr id="12" name="Title 1"/>
          <p:cNvSpPr txBox="1">
            <a:spLocks/>
          </p:cNvSpPr>
          <p:nvPr/>
        </p:nvSpPr>
        <p:spPr>
          <a:xfrm>
            <a:off x="1412206" y="4116349"/>
            <a:ext cx="8008520" cy="124392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000" b="1" i="1" dirty="0"/>
              <a:t>Conclusion:</a:t>
            </a:r>
            <a:endParaRPr lang="en-US" sz="2000" dirty="0"/>
          </a:p>
          <a:p>
            <a:r>
              <a:rPr lang="en-US" sz="1600" dirty="0"/>
              <a:t>Bidirectional waveforms in the MCAs throughout the cardiac cycle with significant flow reversal and severely raised PI values. This is suggestive of low perfusion to the brain or severely raised ICP.</a:t>
            </a:r>
          </a:p>
          <a:p>
            <a:r>
              <a:rPr lang="en-US" sz="1600" dirty="0"/>
              <a:t> </a:t>
            </a:r>
          </a:p>
          <a:p>
            <a:r>
              <a:rPr lang="en-US" sz="1600" dirty="0"/>
              <a:t>No significant change compared to previous scan.</a:t>
            </a:r>
          </a:p>
          <a:p>
            <a:r>
              <a:rPr lang="en-US" dirty="0"/>
              <a:t> </a:t>
            </a:r>
          </a:p>
        </p:txBody>
      </p:sp>
      <p:sp>
        <p:nvSpPr>
          <p:cNvPr id="13" name="Rectangle 2"/>
          <p:cNvSpPr>
            <a:spLocks noChangeArrowheads="1"/>
          </p:cNvSpPr>
          <p:nvPr/>
        </p:nvSpPr>
        <p:spPr bwMode="auto">
          <a:xfrm>
            <a:off x="4825164" y="1832643"/>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 name="Rectangle 1"/>
          <p:cNvSpPr>
            <a:spLocks noChangeArrowheads="1"/>
          </p:cNvSpPr>
          <p:nvPr/>
        </p:nvSpPr>
        <p:spPr bwMode="auto">
          <a:xfrm>
            <a:off x="4981575" y="3529013"/>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255651129"/>
              </p:ext>
            </p:extLst>
          </p:nvPr>
        </p:nvGraphicFramePr>
        <p:xfrm>
          <a:off x="2291264" y="1929425"/>
          <a:ext cx="2219325" cy="1112520"/>
        </p:xfrm>
        <a:graphic>
          <a:graphicData uri="http://schemas.openxmlformats.org/drawingml/2006/table">
            <a:tbl>
              <a:tblPr/>
              <a:tblGrid>
                <a:gridCol w="1251795">
                  <a:extLst>
                    <a:ext uri="{9D8B030D-6E8A-4147-A177-3AD203B41FA5}">
                      <a16:colId xmlns:a16="http://schemas.microsoft.com/office/drawing/2014/main" val="353064353"/>
                    </a:ext>
                  </a:extLst>
                </a:gridCol>
                <a:gridCol w="967530">
                  <a:extLst>
                    <a:ext uri="{9D8B030D-6E8A-4147-A177-3AD203B41FA5}">
                      <a16:colId xmlns:a16="http://schemas.microsoft.com/office/drawing/2014/main" val="675321519"/>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RIGHT</a:t>
                      </a:r>
                      <a:endParaRPr lang="en-GB">
                        <a:effectLst/>
                        <a:latin typeface="inherit"/>
                      </a:endParaRPr>
                    </a:p>
                  </a:txBody>
                  <a:tcPr marL="9525" marR="95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6222030"/>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9525" marR="95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&gt;10</a:t>
                      </a:r>
                      <a:endParaRPr lang="en-GB">
                        <a:effectLst/>
                        <a:latin typeface="inherit"/>
                      </a:endParaRPr>
                    </a:p>
                  </a:txBody>
                  <a:tcPr marL="9525" marR="95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33997620"/>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9525" marR="95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&lt;10 cm/s</a:t>
                      </a:r>
                      <a:endParaRPr lang="en-GB" dirty="0">
                        <a:effectLst/>
                        <a:latin typeface="inherit"/>
                      </a:endParaRPr>
                    </a:p>
                  </a:txBody>
                  <a:tcPr marL="9525" marR="95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18104577"/>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554645970"/>
              </p:ext>
            </p:extLst>
          </p:nvPr>
        </p:nvGraphicFramePr>
        <p:xfrm>
          <a:off x="5186112" y="1982612"/>
          <a:ext cx="2228850" cy="1112520"/>
        </p:xfrm>
        <a:graphic>
          <a:graphicData uri="http://schemas.openxmlformats.org/drawingml/2006/table">
            <a:tbl>
              <a:tblPr/>
              <a:tblGrid>
                <a:gridCol w="1257168">
                  <a:extLst>
                    <a:ext uri="{9D8B030D-6E8A-4147-A177-3AD203B41FA5}">
                      <a16:colId xmlns:a16="http://schemas.microsoft.com/office/drawing/2014/main" val="18883753"/>
                    </a:ext>
                  </a:extLst>
                </a:gridCol>
                <a:gridCol w="971682">
                  <a:extLst>
                    <a:ext uri="{9D8B030D-6E8A-4147-A177-3AD203B41FA5}">
                      <a16:colId xmlns:a16="http://schemas.microsoft.com/office/drawing/2014/main" val="2053309970"/>
                    </a:ext>
                  </a:extLst>
                </a:gridCol>
              </a:tblGrid>
              <a:tr h="0">
                <a:tc>
                  <a:txBody>
                    <a:bodyPr/>
                    <a:lstStyle/>
                    <a:p>
                      <a:pPr algn="l" fontAlgn="t"/>
                      <a:r>
                        <a:rPr lang="en-GB" sz="1100" b="1">
                          <a:solidFill>
                            <a:srgbClr val="000000"/>
                          </a:solidFill>
                          <a:effectLst/>
                          <a:latin typeface="Arial" panose="020B0604020202020204" pitchFamily="34" charset="0"/>
                        </a:rPr>
                        <a:t/>
                      </a:r>
                      <a:br>
                        <a:rPr lang="en-GB" sz="1100" b="1">
                          <a:solidFill>
                            <a:srgbClr val="000000"/>
                          </a:solidFill>
                          <a:effectLst/>
                          <a:latin typeface="Arial" panose="020B0604020202020204" pitchFamily="34" charset="0"/>
                        </a:rPr>
                      </a:br>
                      <a:r>
                        <a:rPr lang="en-GB" sz="1100" b="1">
                          <a:solidFill>
                            <a:srgbClr val="000000"/>
                          </a:solidFill>
                          <a:effectLst/>
                          <a:latin typeface="Arial" panose="020B0604020202020204" pitchFamily="34" charset="0"/>
                        </a:rPr>
                        <a:t>LEFT</a:t>
                      </a:r>
                      <a:endParaRPr lang="en-GB">
                        <a:effectLst/>
                        <a:latin typeface="inherit"/>
                      </a:endParaRPr>
                    </a:p>
                  </a:txBody>
                  <a:tcPr marL="9525" marR="95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endParaRPr lang="en-GB"/>
                    </a:p>
                  </a:txBody>
                  <a:tcPr>
                    <a:lnL w="9525" cap="flat" cmpd="sng" algn="ctr">
                      <a:solidFill>
                        <a:srgbClr val="000000"/>
                      </a:solidFill>
                      <a:prstDash val="solid"/>
                      <a:round/>
                      <a:headEnd type="none" w="med" len="med"/>
                      <a:tailEnd type="none" w="med" len="med"/>
                    </a:lnL>
                    <a:lnB w="952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1546909"/>
                  </a:ext>
                </a:extLst>
              </a:tr>
              <a:tr h="0">
                <a:tc>
                  <a:txBody>
                    <a:bodyPr/>
                    <a:lstStyle/>
                    <a:p>
                      <a:pPr algn="l" fontAlgn="t"/>
                      <a:r>
                        <a:rPr lang="en-GB" sz="1100">
                          <a:solidFill>
                            <a:srgbClr val="000000"/>
                          </a:solidFill>
                          <a:effectLst/>
                          <a:latin typeface="Arial" panose="020B0604020202020204" pitchFamily="34" charset="0"/>
                        </a:rPr>
                        <a:t>MCA PI values</a:t>
                      </a:r>
                      <a:endParaRPr lang="en-GB">
                        <a:effectLst/>
                        <a:latin typeface="inherit"/>
                      </a:endParaRPr>
                    </a:p>
                  </a:txBody>
                  <a:tcPr marL="9525" marR="95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a:solidFill>
                            <a:srgbClr val="000000"/>
                          </a:solidFill>
                          <a:effectLst/>
                          <a:latin typeface="Arial" panose="020B0604020202020204" pitchFamily="34" charset="0"/>
                        </a:rPr>
                        <a:t>&gt;10</a:t>
                      </a:r>
                      <a:endParaRPr lang="en-GB">
                        <a:effectLst/>
                        <a:latin typeface="inherit"/>
                      </a:endParaRPr>
                    </a:p>
                  </a:txBody>
                  <a:tcPr marL="9525" marR="95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95537178"/>
                  </a:ext>
                </a:extLst>
              </a:tr>
              <a:tr h="0">
                <a:tc>
                  <a:txBody>
                    <a:bodyPr/>
                    <a:lstStyle/>
                    <a:p>
                      <a:pPr algn="l" fontAlgn="t"/>
                      <a:r>
                        <a:rPr lang="en-GB" sz="1100">
                          <a:solidFill>
                            <a:srgbClr val="000000"/>
                          </a:solidFill>
                          <a:effectLst/>
                          <a:latin typeface="Arial" panose="020B0604020202020204" pitchFamily="34" charset="0"/>
                        </a:rPr>
                        <a:t>MCA mean velocities</a:t>
                      </a:r>
                      <a:endParaRPr lang="en-GB">
                        <a:effectLst/>
                        <a:latin typeface="inherit"/>
                      </a:endParaRPr>
                    </a:p>
                  </a:txBody>
                  <a:tcPr marL="9525" marR="95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l" fontAlgn="t"/>
                      <a:r>
                        <a:rPr lang="en-GB" sz="1100" dirty="0">
                          <a:solidFill>
                            <a:srgbClr val="000000"/>
                          </a:solidFill>
                          <a:effectLst/>
                          <a:latin typeface="Arial" panose="020B0604020202020204" pitchFamily="34" charset="0"/>
                        </a:rPr>
                        <a:t>&lt;10 cm/s</a:t>
                      </a:r>
                      <a:endParaRPr lang="en-GB" dirty="0">
                        <a:effectLst/>
                        <a:latin typeface="inherit"/>
                      </a:endParaRPr>
                    </a:p>
                  </a:txBody>
                  <a:tcPr marL="9525" marR="95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87992131"/>
                  </a:ext>
                </a:extLst>
              </a:tr>
            </a:tbl>
          </a:graphicData>
        </a:graphic>
      </p:graphicFrame>
    </p:spTree>
    <p:extLst>
      <p:ext uri="{BB962C8B-B14F-4D97-AF65-F5344CB8AC3E}">
        <p14:creationId xmlns:p14="http://schemas.microsoft.com/office/powerpoint/2010/main" val="37983027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US" dirty="0"/>
              <a:t>CT from this morning reported: Irreversible infarction of the entirety of both cerebral hemispheres secondary to diffuse hypoxic </a:t>
            </a:r>
            <a:r>
              <a:rPr lang="en-US" dirty="0" err="1"/>
              <a:t>ischaemic</a:t>
            </a:r>
            <a:r>
              <a:rPr lang="en-US" dirty="0"/>
              <a:t> injury, there is swelling of both cerebral hemispheres, with effacement of the ventricles, </a:t>
            </a:r>
            <a:r>
              <a:rPr lang="en-US" dirty="0" err="1"/>
              <a:t>sulcal</a:t>
            </a:r>
            <a:r>
              <a:rPr lang="en-US" dirty="0"/>
              <a:t> spaces and basal cisterns, with bilateral </a:t>
            </a:r>
            <a:r>
              <a:rPr lang="en-US" dirty="0" err="1"/>
              <a:t>uncal</a:t>
            </a:r>
            <a:r>
              <a:rPr lang="en-US" dirty="0"/>
              <a:t> and central </a:t>
            </a:r>
            <a:r>
              <a:rPr lang="en-US" dirty="0" err="1"/>
              <a:t>transtentorial</a:t>
            </a:r>
            <a:r>
              <a:rPr lang="en-US" dirty="0"/>
              <a:t> herniation</a:t>
            </a:r>
            <a:r>
              <a:rPr lang="en-US" dirty="0" smtClean="0"/>
              <a:t>.</a:t>
            </a:r>
          </a:p>
          <a:p>
            <a:r>
              <a:rPr lang="en-US" dirty="0" smtClean="0"/>
              <a:t>Eye injury on both sides (</a:t>
            </a:r>
            <a:r>
              <a:rPr lang="en-US" dirty="0" err="1" smtClean="0"/>
              <a:t>haemorghages</a:t>
            </a:r>
            <a:r>
              <a:rPr lang="en-US" dirty="0" smtClean="0"/>
              <a:t>)= sudden head movement or whiplash</a:t>
            </a:r>
          </a:p>
          <a:p>
            <a:r>
              <a:rPr lang="en-US" dirty="0" smtClean="0"/>
              <a:t>Raised intracranial pressure, likely to have further cardiac arrest and placed on DNR</a:t>
            </a:r>
            <a:endParaRPr lang="en-GB" dirty="0"/>
          </a:p>
        </p:txBody>
      </p:sp>
    </p:spTree>
    <p:extLst>
      <p:ext uri="{BB962C8B-B14F-4D97-AF65-F5344CB8AC3E}">
        <p14:creationId xmlns:p14="http://schemas.microsoft.com/office/powerpoint/2010/main" val="3789922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US" dirty="0"/>
              <a:t>stopped breathing on Monday evening, his heart stopped for at least 23 minutes and as a consequence of this, his brain suffered catastrophic injuries.</a:t>
            </a:r>
            <a:r>
              <a:rPr lang="en-US" dirty="0"/>
              <a:t> </a:t>
            </a:r>
            <a:endParaRPr lang="en-GB" dirty="0"/>
          </a:p>
        </p:txBody>
      </p:sp>
    </p:spTree>
    <p:extLst>
      <p:ext uri="{BB962C8B-B14F-4D97-AF65-F5344CB8AC3E}">
        <p14:creationId xmlns:p14="http://schemas.microsoft.com/office/powerpoint/2010/main" val="11015973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normAutofit fontScale="77500" lnSpcReduction="20000"/>
          </a:bodyPr>
          <a:lstStyle/>
          <a:p>
            <a:r>
              <a:rPr lang="en-GB" dirty="0"/>
              <a:t>Lovett ME, O'Brien NF. Transcranial Doppler Ultrasound, a Review for the </a:t>
            </a:r>
            <a:r>
              <a:rPr lang="en-GB" dirty="0" err="1"/>
              <a:t>Pediatric</a:t>
            </a:r>
            <a:r>
              <a:rPr lang="en-GB" dirty="0"/>
              <a:t> Intensivist. Children (Basel). 2022 May 16;9(5):727. </a:t>
            </a:r>
            <a:r>
              <a:rPr lang="en-GB" dirty="0" err="1"/>
              <a:t>doi</a:t>
            </a:r>
            <a:r>
              <a:rPr lang="en-GB" dirty="0"/>
              <a:t>: 10.3390/children9050727. PMID: 35626904; PMCID: PMC9171581</a:t>
            </a:r>
            <a:r>
              <a:rPr lang="en-GB" dirty="0" smtClean="0"/>
              <a:t>.</a:t>
            </a:r>
          </a:p>
          <a:p>
            <a:r>
              <a:rPr lang="en-GB" dirty="0"/>
              <a:t>O'Brien NF, Reuter-Rice K, Wainwright MS, Kaplan SL, </a:t>
            </a:r>
            <a:r>
              <a:rPr lang="en-GB" dirty="0" err="1"/>
              <a:t>Appavu</a:t>
            </a:r>
            <a:r>
              <a:rPr lang="en-GB" dirty="0"/>
              <a:t> B, </a:t>
            </a:r>
            <a:r>
              <a:rPr lang="en-GB" dirty="0" err="1"/>
              <a:t>Erklauer</a:t>
            </a:r>
            <a:r>
              <a:rPr lang="en-GB" dirty="0"/>
              <a:t> JC, Ghosh S, </a:t>
            </a:r>
            <a:r>
              <a:rPr lang="en-GB" dirty="0" err="1"/>
              <a:t>Kirschen</a:t>
            </a:r>
            <a:r>
              <a:rPr lang="en-GB" dirty="0"/>
              <a:t> M, </a:t>
            </a:r>
            <a:r>
              <a:rPr lang="en-GB" dirty="0" err="1"/>
              <a:t>Kozak</a:t>
            </a:r>
            <a:r>
              <a:rPr lang="en-GB" dirty="0"/>
              <a:t> B, </a:t>
            </a:r>
            <a:r>
              <a:rPr lang="en-GB" dirty="0" err="1"/>
              <a:t>Lidsky</a:t>
            </a:r>
            <a:r>
              <a:rPr lang="en-GB" dirty="0"/>
              <a:t> K, Lovett ME, </a:t>
            </a:r>
            <a:r>
              <a:rPr lang="en-GB" dirty="0" err="1"/>
              <a:t>Mehollin</a:t>
            </a:r>
            <a:r>
              <a:rPr lang="en-GB" dirty="0"/>
              <a:t>-Ray AR, Miles DK, Press CA, Simon DW, Tasker RC, </a:t>
            </a:r>
            <a:r>
              <a:rPr lang="en-GB" dirty="0" err="1"/>
              <a:t>LaRovere</a:t>
            </a:r>
            <a:r>
              <a:rPr lang="en-GB" dirty="0"/>
              <a:t> KL. Practice Recommendations for Transcranial Doppler Ultrasonography in Critically Ill Children in the </a:t>
            </a:r>
            <a:r>
              <a:rPr lang="en-GB" dirty="0" err="1"/>
              <a:t>Pediatric</a:t>
            </a:r>
            <a:r>
              <a:rPr lang="en-GB" dirty="0"/>
              <a:t> Intensive Care Unit: A Multidisciplinary Expert Consensus Statement. J </a:t>
            </a:r>
            <a:r>
              <a:rPr lang="en-GB" dirty="0" err="1"/>
              <a:t>Pediatr</a:t>
            </a:r>
            <a:r>
              <a:rPr lang="en-GB" dirty="0"/>
              <a:t> Intensive Care. 2021 Jun;10(2):133-142. </a:t>
            </a:r>
            <a:r>
              <a:rPr lang="en-GB" dirty="0" err="1"/>
              <a:t>doi</a:t>
            </a:r>
            <a:r>
              <a:rPr lang="en-GB" dirty="0"/>
              <a:t>: 10.1055/s-0040-1715128. </a:t>
            </a:r>
            <a:r>
              <a:rPr lang="en-GB" dirty="0" err="1"/>
              <a:t>Epub</a:t>
            </a:r>
            <a:r>
              <a:rPr lang="en-GB" dirty="0"/>
              <a:t> 2020 Sep 4. PMID: 33884214; PMCID: PMC8052112</a:t>
            </a:r>
            <a:r>
              <a:rPr lang="en-GB" dirty="0" smtClean="0"/>
              <a:t>.</a:t>
            </a:r>
          </a:p>
          <a:p>
            <a:r>
              <a:rPr lang="en-GB" dirty="0" err="1"/>
              <a:t>Rollet</a:t>
            </a:r>
            <a:r>
              <a:rPr lang="en-GB" dirty="0"/>
              <a:t>-Cohen V, Sachs P, Léger PL, </a:t>
            </a:r>
            <a:r>
              <a:rPr lang="en-GB" dirty="0" err="1"/>
              <a:t>Merchaoui</a:t>
            </a:r>
            <a:r>
              <a:rPr lang="en-GB" dirty="0"/>
              <a:t> Z, </a:t>
            </a:r>
            <a:r>
              <a:rPr lang="en-GB" dirty="0" err="1"/>
              <a:t>Rambaud</a:t>
            </a:r>
            <a:r>
              <a:rPr lang="en-GB" dirty="0"/>
              <a:t> J, </a:t>
            </a:r>
            <a:r>
              <a:rPr lang="en-GB" dirty="0" err="1"/>
              <a:t>Berteloot</a:t>
            </a:r>
            <a:r>
              <a:rPr lang="en-GB" dirty="0"/>
              <a:t> L, </a:t>
            </a:r>
            <a:r>
              <a:rPr lang="en-GB" dirty="0" err="1"/>
              <a:t>Kossorotoff</a:t>
            </a:r>
            <a:r>
              <a:rPr lang="en-GB" dirty="0"/>
              <a:t> M, </a:t>
            </a:r>
            <a:r>
              <a:rPr lang="en-GB" dirty="0" err="1"/>
              <a:t>Mortamet</a:t>
            </a:r>
            <a:r>
              <a:rPr lang="en-GB" dirty="0"/>
              <a:t> G, </a:t>
            </a:r>
            <a:r>
              <a:rPr lang="en-GB" dirty="0" err="1"/>
              <a:t>Dauger</a:t>
            </a:r>
            <a:r>
              <a:rPr lang="en-GB" dirty="0"/>
              <a:t> S, </a:t>
            </a:r>
            <a:r>
              <a:rPr lang="en-GB" dirty="0" err="1"/>
              <a:t>Tissieres</a:t>
            </a:r>
            <a:r>
              <a:rPr lang="en-GB" dirty="0"/>
              <a:t> P, </a:t>
            </a:r>
            <a:r>
              <a:rPr lang="en-GB" dirty="0" err="1"/>
              <a:t>Renolleau</a:t>
            </a:r>
            <a:r>
              <a:rPr lang="en-GB" dirty="0"/>
              <a:t> S, </a:t>
            </a:r>
            <a:r>
              <a:rPr lang="en-GB" dirty="0" err="1"/>
              <a:t>Oualha</a:t>
            </a:r>
            <a:r>
              <a:rPr lang="en-GB" dirty="0"/>
              <a:t> M. Transcranial Doppler Use in Non-traumatic Critically Ill Children: A Multicentre Descriptive Study. Front </a:t>
            </a:r>
            <a:r>
              <a:rPr lang="en-GB" dirty="0" err="1"/>
              <a:t>Pediatr</a:t>
            </a:r>
            <a:r>
              <a:rPr lang="en-GB" dirty="0"/>
              <a:t>. 2021 Jul 2;9:609175. </a:t>
            </a:r>
            <a:r>
              <a:rPr lang="en-GB" dirty="0" err="1"/>
              <a:t>doi</a:t>
            </a:r>
            <a:r>
              <a:rPr lang="en-GB" dirty="0"/>
              <a:t>: 10.3389/fped.2021.609175. PMID: 34277513; PMCID: PMC8282928</a:t>
            </a:r>
            <a:r>
              <a:rPr lang="en-GB" dirty="0" smtClean="0"/>
              <a:t>.</a:t>
            </a:r>
          </a:p>
          <a:p>
            <a:r>
              <a:rPr lang="en-GB" dirty="0" err="1"/>
              <a:t>Pediatr</a:t>
            </a:r>
            <a:r>
              <a:rPr lang="en-GB" dirty="0"/>
              <a:t> </a:t>
            </a:r>
            <a:r>
              <a:rPr lang="en-GB" dirty="0" err="1"/>
              <a:t>Radiol</a:t>
            </a:r>
            <a:r>
              <a:rPr lang="en-GB" dirty="0"/>
              <a:t> (2011) 41 (</a:t>
            </a:r>
            <a:r>
              <a:rPr lang="en-GB" dirty="0" err="1"/>
              <a:t>Suppl</a:t>
            </a:r>
            <a:r>
              <a:rPr lang="en-GB" dirty="0"/>
              <a:t> 1):S153–S165 DOI 10.1007/s00247-011-2038-y</a:t>
            </a:r>
          </a:p>
        </p:txBody>
      </p:sp>
    </p:spTree>
    <p:extLst>
      <p:ext uri="{BB962C8B-B14F-4D97-AF65-F5344CB8AC3E}">
        <p14:creationId xmlns:p14="http://schemas.microsoft.com/office/powerpoint/2010/main" val="147252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42211"/>
            <a:ext cx="10515600" cy="5334752"/>
          </a:xfrm>
        </p:spPr>
        <p:txBody>
          <a:bodyPr>
            <a:normAutofit/>
          </a:bodyPr>
          <a:lstStyle/>
          <a:p>
            <a:pPr marL="0" indent="0">
              <a:buNone/>
            </a:pPr>
            <a:r>
              <a:rPr lang="en-US" dirty="0" smtClean="0"/>
              <a:t>REDUCED CEREBRAL BLOOD FLOW VELOCITY </a:t>
            </a:r>
          </a:p>
          <a:p>
            <a:r>
              <a:rPr lang="en-GB" dirty="0"/>
              <a:t>S</a:t>
            </a:r>
            <a:r>
              <a:rPr lang="en-GB" dirty="0" smtClean="0"/>
              <a:t>hock </a:t>
            </a:r>
          </a:p>
          <a:p>
            <a:r>
              <a:rPr lang="en-GB" dirty="0" err="1" smtClean="0"/>
              <a:t>Hypocapnia</a:t>
            </a:r>
            <a:endParaRPr lang="en-GB" dirty="0" smtClean="0"/>
          </a:p>
          <a:p>
            <a:r>
              <a:rPr lang="en-US" dirty="0" smtClean="0"/>
              <a:t>Sedative </a:t>
            </a:r>
            <a:r>
              <a:rPr lang="en-US" dirty="0"/>
              <a:t>medications, frequently used in the intensive care unit, have been associated with reduced CBFV in the absence of intracranial pathology</a:t>
            </a:r>
            <a:endParaRPr lang="en-GB" dirty="0"/>
          </a:p>
        </p:txBody>
      </p:sp>
    </p:spTree>
    <p:extLst>
      <p:ext uri="{BB962C8B-B14F-4D97-AF65-F5344CB8AC3E}">
        <p14:creationId xmlns:p14="http://schemas.microsoft.com/office/powerpoint/2010/main" val="2643298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42211"/>
            <a:ext cx="10515600" cy="5334752"/>
          </a:xfrm>
        </p:spPr>
        <p:txBody>
          <a:bodyPr/>
          <a:lstStyle/>
          <a:p>
            <a:r>
              <a:rPr lang="en-GB" dirty="0" smtClean="0"/>
              <a:t>A survey of 27 centres reveal 93% use TCD. 74% use those TCD results to  guide aspects of clinical care but only 30% have a standardised written protocol.</a:t>
            </a:r>
          </a:p>
          <a:p>
            <a:r>
              <a:rPr lang="en-GB" dirty="0" smtClean="0"/>
              <a:t>There are many standard protocols for adult TCD in various applications but these cannot be used in paediatrics. </a:t>
            </a:r>
          </a:p>
          <a:p>
            <a:r>
              <a:rPr lang="en-GB" dirty="0" smtClean="0"/>
              <a:t>Delphi study to develop consensus guidelines in 2020. </a:t>
            </a:r>
          </a:p>
          <a:p>
            <a:pPr lvl="2"/>
            <a:r>
              <a:rPr lang="en-US" dirty="0"/>
              <a:t>When interpreting a TCD examination of a </a:t>
            </a:r>
            <a:r>
              <a:rPr lang="en-US" dirty="0" err="1"/>
              <a:t>nonintubated</a:t>
            </a:r>
            <a:r>
              <a:rPr lang="en-US" dirty="0"/>
              <a:t> child &lt;18 y of age in the PICU, normative values from Bode and </a:t>
            </a:r>
            <a:r>
              <a:rPr lang="en-US" dirty="0" err="1"/>
              <a:t>Wais</a:t>
            </a:r>
            <a:r>
              <a:rPr lang="en-US" dirty="0"/>
              <a:t> should be used. </a:t>
            </a:r>
            <a:r>
              <a:rPr lang="en-US" baseline="30000" dirty="0" smtClean="0"/>
              <a:t>2</a:t>
            </a:r>
            <a:endParaRPr lang="en-US" dirty="0" smtClean="0"/>
          </a:p>
          <a:p>
            <a:pPr lvl="2"/>
            <a:r>
              <a:rPr lang="en-US" dirty="0" smtClean="0"/>
              <a:t>To </a:t>
            </a:r>
            <a:r>
              <a:rPr lang="en-US" dirty="0"/>
              <a:t>diagnose abnormal flow, mean flow velocities ≤ or ≥ 2 SD from age and gender normal value can be used</a:t>
            </a:r>
            <a:r>
              <a:rPr lang="en-US" dirty="0" smtClean="0"/>
              <a:t>.</a:t>
            </a:r>
          </a:p>
          <a:p>
            <a:pPr lvl="2"/>
            <a:r>
              <a:rPr lang="en-US" dirty="0"/>
              <a:t>Abnormalities to the waveform characteristics such as delayed upstroke, reversal of flow, and embolic signals (if present) should be reported</a:t>
            </a:r>
            <a:r>
              <a:rPr lang="en-US" dirty="0" smtClean="0"/>
              <a:t>.</a:t>
            </a:r>
          </a:p>
          <a:p>
            <a:pPr lvl="2"/>
            <a:r>
              <a:rPr lang="en-US" dirty="0"/>
              <a:t>If serial examinations are performed, reporting trends in measured velocities </a:t>
            </a:r>
            <a:r>
              <a:rPr lang="en-US" dirty="0" smtClean="0"/>
              <a:t>are </a:t>
            </a:r>
            <a:r>
              <a:rPr lang="en-US" dirty="0"/>
              <a:t>encouraged.</a:t>
            </a:r>
            <a:endParaRPr lang="en-GB" dirty="0" smtClean="0"/>
          </a:p>
          <a:p>
            <a:endParaRPr lang="en-GB" dirty="0" smtClean="0"/>
          </a:p>
          <a:p>
            <a:endParaRPr lang="en-GB" dirty="0"/>
          </a:p>
        </p:txBody>
      </p:sp>
    </p:spTree>
    <p:extLst>
      <p:ext uri="{BB962C8B-B14F-4D97-AF65-F5344CB8AC3E}">
        <p14:creationId xmlns:p14="http://schemas.microsoft.com/office/powerpoint/2010/main" val="2621235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06337633"/>
              </p:ext>
            </p:extLst>
          </p:nvPr>
        </p:nvGraphicFramePr>
        <p:xfrm>
          <a:off x="3266755" y="1076286"/>
          <a:ext cx="6260070" cy="5551900"/>
        </p:xfrm>
        <a:graphic>
          <a:graphicData uri="http://schemas.openxmlformats.org/drawingml/2006/table">
            <a:tbl>
              <a:tblPr/>
              <a:tblGrid>
                <a:gridCol w="1043345">
                  <a:extLst>
                    <a:ext uri="{9D8B030D-6E8A-4147-A177-3AD203B41FA5}">
                      <a16:colId xmlns:a16="http://schemas.microsoft.com/office/drawing/2014/main" val="907227397"/>
                    </a:ext>
                  </a:extLst>
                </a:gridCol>
                <a:gridCol w="1043345">
                  <a:extLst>
                    <a:ext uri="{9D8B030D-6E8A-4147-A177-3AD203B41FA5}">
                      <a16:colId xmlns:a16="http://schemas.microsoft.com/office/drawing/2014/main" val="2418159737"/>
                    </a:ext>
                  </a:extLst>
                </a:gridCol>
                <a:gridCol w="1043345">
                  <a:extLst>
                    <a:ext uri="{9D8B030D-6E8A-4147-A177-3AD203B41FA5}">
                      <a16:colId xmlns:a16="http://schemas.microsoft.com/office/drawing/2014/main" val="155361246"/>
                    </a:ext>
                  </a:extLst>
                </a:gridCol>
                <a:gridCol w="1043345">
                  <a:extLst>
                    <a:ext uri="{9D8B030D-6E8A-4147-A177-3AD203B41FA5}">
                      <a16:colId xmlns:a16="http://schemas.microsoft.com/office/drawing/2014/main" val="825490652"/>
                    </a:ext>
                  </a:extLst>
                </a:gridCol>
                <a:gridCol w="1043345">
                  <a:extLst>
                    <a:ext uri="{9D8B030D-6E8A-4147-A177-3AD203B41FA5}">
                      <a16:colId xmlns:a16="http://schemas.microsoft.com/office/drawing/2014/main" val="1214838803"/>
                    </a:ext>
                  </a:extLst>
                </a:gridCol>
                <a:gridCol w="1043345">
                  <a:extLst>
                    <a:ext uri="{9D8B030D-6E8A-4147-A177-3AD203B41FA5}">
                      <a16:colId xmlns:a16="http://schemas.microsoft.com/office/drawing/2014/main" val="3949004415"/>
                    </a:ext>
                  </a:extLst>
                </a:gridCol>
              </a:tblGrid>
              <a:tr h="217742">
                <a:tc>
                  <a:txBody>
                    <a:bodyPr/>
                    <a:lstStyle/>
                    <a:p>
                      <a:pPr algn="l" fontAlgn="b"/>
                      <a:r>
                        <a:rPr lang="en-GB" sz="1100" b="1">
                          <a:effectLst/>
                        </a:rPr>
                        <a:t>Age</a:t>
                      </a:r>
                    </a:p>
                  </a:txBody>
                  <a:tcPr marL="54435" marR="54435" marT="27218" marB="27218" anchor="b">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12700" cap="flat" cmpd="sng" algn="ctr">
                      <a:solidFill>
                        <a:srgbClr val="888888"/>
                      </a:solidFill>
                      <a:prstDash val="solid"/>
                      <a:round/>
                      <a:headEnd type="none" w="med" len="med"/>
                      <a:tailEnd type="none" w="med" len="med"/>
                    </a:lnT>
                    <a:lnB w="12700" cap="flat" cmpd="sng" algn="ctr">
                      <a:solidFill>
                        <a:srgbClr val="888888"/>
                      </a:solidFill>
                      <a:prstDash val="solid"/>
                      <a:round/>
                      <a:headEnd type="none" w="med" len="med"/>
                      <a:tailEnd type="none" w="med" len="med"/>
                    </a:lnB>
                  </a:tcPr>
                </a:tc>
                <a:tc>
                  <a:txBody>
                    <a:bodyPr/>
                    <a:lstStyle/>
                    <a:p>
                      <a:pPr algn="l" fontAlgn="b"/>
                      <a:r>
                        <a:rPr lang="en-GB" sz="1100" b="1">
                          <a:effectLst/>
                        </a:rPr>
                        <a:t>MCA</a:t>
                      </a:r>
                    </a:p>
                  </a:txBody>
                  <a:tcPr marL="54435" marR="54435" marT="27218" marB="27218" anchor="b">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12700" cap="flat" cmpd="sng" algn="ctr">
                      <a:solidFill>
                        <a:srgbClr val="888888"/>
                      </a:solidFill>
                      <a:prstDash val="solid"/>
                      <a:round/>
                      <a:headEnd type="none" w="med" len="med"/>
                      <a:tailEnd type="none" w="med" len="med"/>
                    </a:lnT>
                    <a:lnB w="12700" cap="flat" cmpd="sng" algn="ctr">
                      <a:solidFill>
                        <a:srgbClr val="888888"/>
                      </a:solidFill>
                      <a:prstDash val="solid"/>
                      <a:round/>
                      <a:headEnd type="none" w="med" len="med"/>
                      <a:tailEnd type="none" w="med" len="med"/>
                    </a:lnB>
                  </a:tcPr>
                </a:tc>
                <a:tc>
                  <a:txBody>
                    <a:bodyPr/>
                    <a:lstStyle/>
                    <a:p>
                      <a:pPr algn="l" fontAlgn="b"/>
                      <a:r>
                        <a:rPr lang="en-GB" sz="1100" b="1">
                          <a:effectLst/>
                        </a:rPr>
                        <a:t>ICA</a:t>
                      </a:r>
                    </a:p>
                  </a:txBody>
                  <a:tcPr marL="54435" marR="54435" marT="27218" marB="27218" anchor="b">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12700" cap="flat" cmpd="sng" algn="ctr">
                      <a:solidFill>
                        <a:srgbClr val="888888"/>
                      </a:solidFill>
                      <a:prstDash val="solid"/>
                      <a:round/>
                      <a:headEnd type="none" w="med" len="med"/>
                      <a:tailEnd type="none" w="med" len="med"/>
                    </a:lnT>
                    <a:lnB w="12700" cap="flat" cmpd="sng" algn="ctr">
                      <a:solidFill>
                        <a:srgbClr val="888888"/>
                      </a:solidFill>
                      <a:prstDash val="solid"/>
                      <a:round/>
                      <a:headEnd type="none" w="med" len="med"/>
                      <a:tailEnd type="none" w="med" len="med"/>
                    </a:lnB>
                  </a:tcPr>
                </a:tc>
                <a:tc>
                  <a:txBody>
                    <a:bodyPr/>
                    <a:lstStyle/>
                    <a:p>
                      <a:pPr algn="l" fontAlgn="b"/>
                      <a:r>
                        <a:rPr lang="en-GB" sz="1100" b="1">
                          <a:effectLst/>
                        </a:rPr>
                        <a:t>ACA</a:t>
                      </a:r>
                    </a:p>
                  </a:txBody>
                  <a:tcPr marL="54435" marR="54435" marT="27218" marB="27218" anchor="b">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12700" cap="flat" cmpd="sng" algn="ctr">
                      <a:solidFill>
                        <a:srgbClr val="888888"/>
                      </a:solidFill>
                      <a:prstDash val="solid"/>
                      <a:round/>
                      <a:headEnd type="none" w="med" len="med"/>
                      <a:tailEnd type="none" w="med" len="med"/>
                    </a:lnT>
                    <a:lnB w="12700" cap="flat" cmpd="sng" algn="ctr">
                      <a:solidFill>
                        <a:srgbClr val="888888"/>
                      </a:solidFill>
                      <a:prstDash val="solid"/>
                      <a:round/>
                      <a:headEnd type="none" w="med" len="med"/>
                      <a:tailEnd type="none" w="med" len="med"/>
                    </a:lnB>
                  </a:tcPr>
                </a:tc>
                <a:tc>
                  <a:txBody>
                    <a:bodyPr/>
                    <a:lstStyle/>
                    <a:p>
                      <a:pPr algn="l" fontAlgn="b"/>
                      <a:r>
                        <a:rPr lang="en-GB" sz="1100" b="1">
                          <a:effectLst/>
                        </a:rPr>
                        <a:t>PCA</a:t>
                      </a:r>
                    </a:p>
                  </a:txBody>
                  <a:tcPr marL="54435" marR="54435" marT="27218" marB="27218" anchor="b">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12700" cap="flat" cmpd="sng" algn="ctr">
                      <a:solidFill>
                        <a:srgbClr val="888888"/>
                      </a:solidFill>
                      <a:prstDash val="solid"/>
                      <a:round/>
                      <a:headEnd type="none" w="med" len="med"/>
                      <a:tailEnd type="none" w="med" len="med"/>
                    </a:lnT>
                    <a:lnB w="12700" cap="flat" cmpd="sng" algn="ctr">
                      <a:solidFill>
                        <a:srgbClr val="888888"/>
                      </a:solidFill>
                      <a:prstDash val="solid"/>
                      <a:round/>
                      <a:headEnd type="none" w="med" len="med"/>
                      <a:tailEnd type="none" w="med" len="med"/>
                    </a:lnB>
                  </a:tcPr>
                </a:tc>
                <a:tc>
                  <a:txBody>
                    <a:bodyPr/>
                    <a:lstStyle/>
                    <a:p>
                      <a:pPr algn="l" fontAlgn="b"/>
                      <a:r>
                        <a:rPr lang="en-GB" sz="1100" b="1">
                          <a:effectLst/>
                        </a:rPr>
                        <a:t>BA</a:t>
                      </a:r>
                    </a:p>
                  </a:txBody>
                  <a:tcPr marL="54435" marR="54435" marT="27218" marB="27218" anchor="b">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12700" cap="flat" cmpd="sng" algn="ctr">
                      <a:solidFill>
                        <a:srgbClr val="888888"/>
                      </a:solidFill>
                      <a:prstDash val="solid"/>
                      <a:round/>
                      <a:headEnd type="none" w="med" len="med"/>
                      <a:tailEnd type="none" w="med" len="med"/>
                    </a:lnT>
                    <a:lnB w="12700"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3760625288"/>
                  </a:ext>
                </a:extLst>
              </a:tr>
              <a:tr h="217742">
                <a:tc gridSpan="6">
                  <a:txBody>
                    <a:bodyPr/>
                    <a:lstStyle/>
                    <a:p>
                      <a:pPr algn="l" fontAlgn="t"/>
                      <a:r>
                        <a:rPr lang="en-GB" sz="1100" b="0">
                          <a:effectLst/>
                        </a:rPr>
                        <a:t>Systolic peak velocity:</a:t>
                      </a:r>
                    </a:p>
                  </a:txBody>
                  <a:tcPr marL="54435" marR="54435" marT="27218" marB="27218">
                    <a:lnL w="12700"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12700"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868493465"/>
                  </a:ext>
                </a:extLst>
              </a:tr>
              <a:tr h="217742">
                <a:tc>
                  <a:txBody>
                    <a:bodyPr/>
                    <a:lstStyle/>
                    <a:p>
                      <a:pPr algn="l" fontAlgn="t"/>
                      <a:r>
                        <a:rPr lang="en-GB" sz="1100" b="0">
                          <a:effectLst/>
                        </a:rPr>
                        <a:t> 0–10 d</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46 (10)</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47 (9)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35 (8)</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1175365205"/>
                  </a:ext>
                </a:extLst>
              </a:tr>
              <a:tr h="217742">
                <a:tc>
                  <a:txBody>
                    <a:bodyPr/>
                    <a:lstStyle/>
                    <a:p>
                      <a:pPr algn="l" fontAlgn="t"/>
                      <a:r>
                        <a:rPr lang="en-GB" sz="1100" b="0">
                          <a:effectLst/>
                        </a:rPr>
                        <a:t> 11–90 d</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75 (15)</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77 (19)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58 (15)</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303506433"/>
                  </a:ext>
                </a:extLst>
              </a:tr>
              <a:tr h="217742">
                <a:tc>
                  <a:txBody>
                    <a:bodyPr/>
                    <a:lstStyle/>
                    <a:p>
                      <a:pPr algn="l" fontAlgn="t"/>
                      <a:r>
                        <a:rPr lang="en-GB" sz="1100" b="0">
                          <a:effectLst/>
                        </a:rPr>
                        <a:t> 3–11.9 mo</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114 (20)</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104 (12)</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77 (15)</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563739161"/>
                  </a:ext>
                </a:extLst>
              </a:tr>
              <a:tr h="217742">
                <a:tc>
                  <a:txBody>
                    <a:bodyPr/>
                    <a:lstStyle/>
                    <a:p>
                      <a:pPr algn="l" fontAlgn="t"/>
                      <a:r>
                        <a:rPr lang="en-GB" sz="1100" b="0">
                          <a:effectLst/>
                        </a:rPr>
                        <a:t> 1–2.9 y</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124 (10)</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118 (24)</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81 (19)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69 (9)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71 (6)</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853862209"/>
                  </a:ext>
                </a:extLst>
              </a:tr>
              <a:tr h="217742">
                <a:tc>
                  <a:txBody>
                    <a:bodyPr/>
                    <a:lstStyle/>
                    <a:p>
                      <a:pPr algn="l" fontAlgn="t"/>
                      <a:r>
                        <a:rPr lang="en-GB" sz="1100" b="0">
                          <a:effectLst/>
                        </a:rPr>
                        <a:t> 3–5.9 y</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147 (17)</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144 (19)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104 (22)</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81 (16)</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88 (9)</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1401632322"/>
                  </a:ext>
                </a:extLst>
              </a:tr>
              <a:tr h="217742">
                <a:tc>
                  <a:txBody>
                    <a:bodyPr/>
                    <a:lstStyle/>
                    <a:p>
                      <a:pPr algn="l" fontAlgn="t"/>
                      <a:r>
                        <a:rPr lang="en-GB" sz="1100" b="0">
                          <a:effectLst/>
                        </a:rPr>
                        <a:t> 6–9.9 y</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143 (13)</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140 (14)</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100 (20)</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75 (10)</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85 (17)</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664106988"/>
                  </a:ext>
                </a:extLst>
              </a:tr>
              <a:tr h="217742">
                <a:tc>
                  <a:txBody>
                    <a:bodyPr/>
                    <a:lstStyle/>
                    <a:p>
                      <a:pPr algn="l" fontAlgn="t"/>
                      <a:r>
                        <a:rPr lang="en-GB" sz="1100" b="0">
                          <a:effectLst/>
                        </a:rPr>
                        <a:t> 10–18 y</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129 (17)</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125 (18)</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92 (19)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66 (10)</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68 (11)</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1154241053"/>
                  </a:ext>
                </a:extLst>
              </a:tr>
              <a:tr h="217742">
                <a:tc gridSpan="6">
                  <a:txBody>
                    <a:bodyPr/>
                    <a:lstStyle/>
                    <a:p>
                      <a:pPr algn="l" fontAlgn="t"/>
                      <a:r>
                        <a:rPr lang="en-GB" sz="1100" b="0">
                          <a:effectLst/>
                        </a:rPr>
                        <a:t>Mean flow velocity </a:t>
                      </a:r>
                      <a:r>
                        <a:rPr lang="en-GB" sz="1100" b="0" baseline="30000">
                          <a:effectLst/>
                        </a:rPr>
                        <a:t>a</a:t>
                      </a:r>
                      <a:r>
                        <a:rPr lang="en-GB" sz="1100" b="0">
                          <a:effectLst/>
                        </a:rPr>
                        <a:t> :</a:t>
                      </a:r>
                    </a:p>
                  </a:txBody>
                  <a:tcPr marL="54435" marR="54435" marT="27218" marB="27218">
                    <a:lnL w="12700"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519547894"/>
                  </a:ext>
                </a:extLst>
              </a:tr>
              <a:tr h="217742">
                <a:tc>
                  <a:txBody>
                    <a:bodyPr/>
                    <a:lstStyle/>
                    <a:p>
                      <a:pPr algn="l" fontAlgn="t"/>
                      <a:r>
                        <a:rPr lang="en-GB" sz="1100" b="0">
                          <a:effectLst/>
                        </a:rPr>
                        <a:t> 0–10 d</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24 (7)</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25 (6)</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19 (6)</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3329291241"/>
                  </a:ext>
                </a:extLst>
              </a:tr>
              <a:tr h="217742">
                <a:tc>
                  <a:txBody>
                    <a:bodyPr/>
                    <a:lstStyle/>
                    <a:p>
                      <a:pPr algn="l" fontAlgn="t"/>
                      <a:r>
                        <a:rPr lang="en-GB" sz="1100" b="0">
                          <a:effectLst/>
                        </a:rPr>
                        <a:t> 11–90 d</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42 (10)</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43 (12)</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33 (11)</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273614021"/>
                  </a:ext>
                </a:extLst>
              </a:tr>
              <a:tr h="217742">
                <a:tc>
                  <a:txBody>
                    <a:bodyPr/>
                    <a:lstStyle/>
                    <a:p>
                      <a:pPr algn="l" fontAlgn="t"/>
                      <a:r>
                        <a:rPr lang="en-GB" sz="1100" b="0">
                          <a:effectLst/>
                        </a:rPr>
                        <a:t> 3–11.9 mo</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74 (14)</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67 (10)</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50 (11)</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91432437"/>
                  </a:ext>
                </a:extLst>
              </a:tr>
              <a:tr h="217742">
                <a:tc>
                  <a:txBody>
                    <a:bodyPr/>
                    <a:lstStyle/>
                    <a:p>
                      <a:pPr algn="l" fontAlgn="t"/>
                      <a:r>
                        <a:rPr lang="en-GB" sz="1100" b="0">
                          <a:effectLst/>
                        </a:rPr>
                        <a:t> 1–2.9 y</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85 (10)</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81 (8)</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55 (13)</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50 (12)</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51 (6)</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1826932691"/>
                  </a:ext>
                </a:extLst>
              </a:tr>
              <a:tr h="217742">
                <a:tc>
                  <a:txBody>
                    <a:bodyPr/>
                    <a:lstStyle/>
                    <a:p>
                      <a:pPr algn="l" fontAlgn="t"/>
                      <a:r>
                        <a:rPr lang="en-GB" sz="1100" b="0">
                          <a:effectLst/>
                        </a:rPr>
                        <a:t> 3–5.9 y</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94 (10)</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93 (9)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71 (15)</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48 (11)</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58 (6)</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3185031463"/>
                  </a:ext>
                </a:extLst>
              </a:tr>
              <a:tr h="217742">
                <a:tc>
                  <a:txBody>
                    <a:bodyPr/>
                    <a:lstStyle/>
                    <a:p>
                      <a:pPr algn="l" fontAlgn="t"/>
                      <a:r>
                        <a:rPr lang="en-GB" sz="1100" b="0">
                          <a:effectLst/>
                        </a:rPr>
                        <a:t> 6–9.9 y</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97 (9)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93 (9)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65 (13)</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51 (9)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58 (9)</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3827616947"/>
                  </a:ext>
                </a:extLst>
              </a:tr>
              <a:tr h="217742">
                <a:tc>
                  <a:txBody>
                    <a:bodyPr/>
                    <a:lstStyle/>
                    <a:p>
                      <a:pPr algn="l" fontAlgn="t"/>
                      <a:r>
                        <a:rPr lang="en-GB" sz="1100" b="0">
                          <a:effectLst/>
                        </a:rPr>
                        <a:t> 10–18 y</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81 (11)</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79 (12)</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56 (14)</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45 (9)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46 (8)</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1827896351"/>
                  </a:ext>
                </a:extLst>
              </a:tr>
              <a:tr h="217742">
                <a:tc gridSpan="6">
                  <a:txBody>
                    <a:bodyPr/>
                    <a:lstStyle/>
                    <a:p>
                      <a:pPr algn="l" fontAlgn="t"/>
                      <a:r>
                        <a:rPr lang="en-GB" sz="1100" b="0">
                          <a:effectLst/>
                        </a:rPr>
                        <a:t>End-diastolic peak velocity:</a:t>
                      </a:r>
                    </a:p>
                  </a:txBody>
                  <a:tcPr marL="54435" marR="54435" marT="27218" marB="27218">
                    <a:lnL w="12700"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75723143"/>
                  </a:ext>
                </a:extLst>
              </a:tr>
              <a:tr h="217742">
                <a:tc>
                  <a:txBody>
                    <a:bodyPr/>
                    <a:lstStyle/>
                    <a:p>
                      <a:pPr algn="l" fontAlgn="t"/>
                      <a:r>
                        <a:rPr lang="en-GB" sz="1100" b="0">
                          <a:effectLst/>
                        </a:rPr>
                        <a:t> 0–10 d</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12 (7)</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12 (6)</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10 (6)</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3802279900"/>
                  </a:ext>
                </a:extLst>
              </a:tr>
              <a:tr h="217742">
                <a:tc>
                  <a:txBody>
                    <a:bodyPr/>
                    <a:lstStyle/>
                    <a:p>
                      <a:pPr algn="l" fontAlgn="t"/>
                      <a:r>
                        <a:rPr lang="en-GB" sz="1100" b="0">
                          <a:effectLst/>
                        </a:rPr>
                        <a:t> 11–90 d</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24 (8)</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24 (8)</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19 (9)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2138067654"/>
                  </a:ext>
                </a:extLst>
              </a:tr>
              <a:tr h="217742">
                <a:tc>
                  <a:txBody>
                    <a:bodyPr/>
                    <a:lstStyle/>
                    <a:p>
                      <a:pPr algn="l" fontAlgn="t"/>
                      <a:r>
                        <a:rPr lang="en-GB" sz="1100" b="0">
                          <a:effectLst/>
                        </a:rPr>
                        <a:t> 3–11.9 mo</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46 (9)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40 (8)</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33 (7)</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726069099"/>
                  </a:ext>
                </a:extLst>
              </a:tr>
              <a:tr h="217742">
                <a:tc>
                  <a:txBody>
                    <a:bodyPr/>
                    <a:lstStyle/>
                    <a:p>
                      <a:pPr algn="l" fontAlgn="t"/>
                      <a:r>
                        <a:rPr lang="en-GB" sz="1100" b="0">
                          <a:effectLst/>
                        </a:rPr>
                        <a:t> 1–2.9 y</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65 (11)</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58 (5)</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40 (11)</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35 (7)</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35 (6)</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604767911"/>
                  </a:ext>
                </a:extLst>
              </a:tr>
              <a:tr h="217742">
                <a:tc>
                  <a:txBody>
                    <a:bodyPr/>
                    <a:lstStyle/>
                    <a:p>
                      <a:pPr algn="l" fontAlgn="t"/>
                      <a:r>
                        <a:rPr lang="en-GB" sz="1100" b="0">
                          <a:effectLst/>
                        </a:rPr>
                        <a:t> 3–5.9 y</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65 (9)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66 (8)</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48 (9)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35 (9)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41 (5)</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1411006297"/>
                  </a:ext>
                </a:extLst>
              </a:tr>
              <a:tr h="217742">
                <a:tc>
                  <a:txBody>
                    <a:bodyPr/>
                    <a:lstStyle/>
                    <a:p>
                      <a:pPr algn="l" fontAlgn="t"/>
                      <a:r>
                        <a:rPr lang="en-GB" sz="1100" b="0">
                          <a:effectLst/>
                        </a:rPr>
                        <a:t> 6–9.9 y</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72 (9)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68 (10)</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51 (10)</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38 (7)</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tc>
                  <a:txBody>
                    <a:bodyPr/>
                    <a:lstStyle/>
                    <a:p>
                      <a:pPr algn="l" fontAlgn="t"/>
                      <a:r>
                        <a:rPr lang="en-GB" sz="1100" b="0">
                          <a:effectLst/>
                        </a:rPr>
                        <a:t>44 (8)</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9525"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516084522"/>
                  </a:ext>
                </a:extLst>
              </a:tr>
              <a:tr h="217742">
                <a:tc>
                  <a:txBody>
                    <a:bodyPr/>
                    <a:lstStyle/>
                    <a:p>
                      <a:pPr algn="l" fontAlgn="t"/>
                      <a:r>
                        <a:rPr lang="en-GB" sz="1100" b="0">
                          <a:effectLst/>
                        </a:rPr>
                        <a:t> 10–18 y</a:t>
                      </a:r>
                    </a:p>
                  </a:txBody>
                  <a:tcPr marL="54435" marR="54435" marT="27218" marB="27218">
                    <a:lnL w="12700"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12700" cap="flat" cmpd="sng" algn="ctr">
                      <a:solidFill>
                        <a:srgbClr val="888888"/>
                      </a:solidFill>
                      <a:prstDash val="solid"/>
                      <a:round/>
                      <a:headEnd type="none" w="med" len="med"/>
                      <a:tailEnd type="none" w="med" len="med"/>
                    </a:lnB>
                  </a:tcPr>
                </a:tc>
                <a:tc>
                  <a:txBody>
                    <a:bodyPr/>
                    <a:lstStyle/>
                    <a:p>
                      <a:pPr algn="l" fontAlgn="t"/>
                      <a:r>
                        <a:rPr lang="en-GB" sz="1100" b="0">
                          <a:effectLst/>
                        </a:rPr>
                        <a:t>60 (8)</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12700" cap="flat" cmpd="sng" algn="ctr">
                      <a:solidFill>
                        <a:srgbClr val="888888"/>
                      </a:solidFill>
                      <a:prstDash val="solid"/>
                      <a:round/>
                      <a:headEnd type="none" w="med" len="med"/>
                      <a:tailEnd type="none" w="med" len="med"/>
                    </a:lnB>
                  </a:tcPr>
                </a:tc>
                <a:tc>
                  <a:txBody>
                    <a:bodyPr/>
                    <a:lstStyle/>
                    <a:p>
                      <a:pPr algn="l" fontAlgn="t"/>
                      <a:r>
                        <a:rPr lang="en-GB" sz="1100" b="0">
                          <a:effectLst/>
                        </a:rPr>
                        <a:t>59 (9)</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12700" cap="flat" cmpd="sng" algn="ctr">
                      <a:solidFill>
                        <a:srgbClr val="888888"/>
                      </a:solidFill>
                      <a:prstDash val="solid"/>
                      <a:round/>
                      <a:headEnd type="none" w="med" len="med"/>
                      <a:tailEnd type="none" w="med" len="med"/>
                    </a:lnB>
                  </a:tcPr>
                </a:tc>
                <a:tc>
                  <a:txBody>
                    <a:bodyPr/>
                    <a:lstStyle/>
                    <a:p>
                      <a:pPr algn="l" fontAlgn="t"/>
                      <a:r>
                        <a:rPr lang="en-GB" sz="1100" b="0">
                          <a:effectLst/>
                        </a:rPr>
                        <a:t>46 (11)</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12700" cap="flat" cmpd="sng" algn="ctr">
                      <a:solidFill>
                        <a:srgbClr val="888888"/>
                      </a:solidFill>
                      <a:prstDash val="solid"/>
                      <a:round/>
                      <a:headEnd type="none" w="med" len="med"/>
                      <a:tailEnd type="none" w="med" len="med"/>
                    </a:lnB>
                  </a:tcPr>
                </a:tc>
                <a:tc>
                  <a:txBody>
                    <a:bodyPr/>
                    <a:lstStyle/>
                    <a:p>
                      <a:pPr algn="l" fontAlgn="t"/>
                      <a:r>
                        <a:rPr lang="en-GB" sz="1100" b="0">
                          <a:effectLst/>
                        </a:rPr>
                        <a:t>33 (7)</a:t>
                      </a:r>
                    </a:p>
                  </a:txBody>
                  <a:tcPr marL="54435" marR="54435" marT="27218" marB="27218">
                    <a:lnL w="9525" cap="flat" cmpd="sng" algn="ctr">
                      <a:solidFill>
                        <a:srgbClr val="888888"/>
                      </a:solidFill>
                      <a:prstDash val="solid"/>
                      <a:round/>
                      <a:headEnd type="none" w="med" len="med"/>
                      <a:tailEnd type="none" w="med" len="med"/>
                    </a:lnL>
                    <a:lnR w="9525"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12700" cap="flat" cmpd="sng" algn="ctr">
                      <a:solidFill>
                        <a:srgbClr val="888888"/>
                      </a:solidFill>
                      <a:prstDash val="solid"/>
                      <a:round/>
                      <a:headEnd type="none" w="med" len="med"/>
                      <a:tailEnd type="none" w="med" len="med"/>
                    </a:lnB>
                  </a:tcPr>
                </a:tc>
                <a:tc>
                  <a:txBody>
                    <a:bodyPr/>
                    <a:lstStyle/>
                    <a:p>
                      <a:pPr algn="l" fontAlgn="t"/>
                      <a:r>
                        <a:rPr lang="en-GB" sz="1100" b="0" dirty="0">
                          <a:effectLst/>
                        </a:rPr>
                        <a:t>36 (7)</a:t>
                      </a:r>
                    </a:p>
                  </a:txBody>
                  <a:tcPr marL="54435" marR="54435" marT="27218" marB="27218">
                    <a:lnL w="9525" cap="flat" cmpd="sng" algn="ctr">
                      <a:solidFill>
                        <a:srgbClr val="888888"/>
                      </a:solidFill>
                      <a:prstDash val="solid"/>
                      <a:round/>
                      <a:headEnd type="none" w="med" len="med"/>
                      <a:tailEnd type="none" w="med" len="med"/>
                    </a:lnL>
                    <a:lnR w="12700" cap="flat" cmpd="sng" algn="ctr">
                      <a:solidFill>
                        <a:srgbClr val="888888"/>
                      </a:solidFill>
                      <a:prstDash val="solid"/>
                      <a:round/>
                      <a:headEnd type="none" w="med" len="med"/>
                      <a:tailEnd type="none" w="med" len="med"/>
                    </a:lnR>
                    <a:lnT w="9525" cap="flat" cmpd="sng" algn="ctr">
                      <a:solidFill>
                        <a:srgbClr val="888888"/>
                      </a:solidFill>
                      <a:prstDash val="solid"/>
                      <a:round/>
                      <a:headEnd type="none" w="med" len="med"/>
                      <a:tailEnd type="none" w="med" len="med"/>
                    </a:lnT>
                    <a:lnB w="12700" cap="flat" cmpd="sng" algn="ctr">
                      <a:solidFill>
                        <a:srgbClr val="888888"/>
                      </a:solidFill>
                      <a:prstDash val="solid"/>
                      <a:round/>
                      <a:headEnd type="none" w="med" len="med"/>
                      <a:tailEnd type="none" w="med" len="med"/>
                    </a:lnB>
                  </a:tcPr>
                </a:tc>
                <a:extLst>
                  <a:ext uri="{0D108BD9-81ED-4DB2-BD59-A6C34878D82A}">
                    <a16:rowId xmlns:a16="http://schemas.microsoft.com/office/drawing/2014/main" val="1507607542"/>
                  </a:ext>
                </a:extLst>
              </a:tr>
            </a:tbl>
          </a:graphicData>
        </a:graphic>
      </p:graphicFrame>
      <p:sp>
        <p:nvSpPr>
          <p:cNvPr id="5" name="Rectangle 1"/>
          <p:cNvSpPr>
            <a:spLocks noChangeArrowheads="1"/>
          </p:cNvSpPr>
          <p:nvPr/>
        </p:nvSpPr>
        <p:spPr bwMode="auto">
          <a:xfrm>
            <a:off x="300790" y="39704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rgbClr val="734126"/>
                </a:solidFill>
                <a:effectLst/>
                <a:latin typeface="Cambria" panose="02040503050406030204" pitchFamily="18" charset="0"/>
              </a:rPr>
              <a:t>Table 4</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rgbClr val="333333"/>
                </a:solidFill>
                <a:effectLst/>
                <a:latin typeface="Cambria" panose="02040503050406030204" pitchFamily="18" charset="0"/>
              </a:rPr>
              <a:t>Recommended comparative values for the interpretation of TCD examinations in children (0–18 y) in the pediatric intensive care unit by age (mean [SD]) </a:t>
            </a:r>
            <a:r>
              <a:rPr kumimoji="0" lang="en-US" altLang="en-US" sz="900" b="1" i="0" u="sng" strike="noStrike" cap="none" normalizeH="0" baseline="30000" smtClean="0">
                <a:ln>
                  <a:noFill/>
                </a:ln>
                <a:solidFill>
                  <a:srgbClr val="376FAA"/>
                </a:solidFill>
                <a:effectLst/>
                <a:latin typeface="Cambria" panose="02040503050406030204" pitchFamily="18" charset="0"/>
                <a:hlinkClick r:id="rId2"/>
              </a:rPr>
              <a:t>2</a:t>
            </a:r>
            <a:r>
              <a:rPr kumimoji="0" lang="en-US" altLang="en-US" sz="1200" b="1" i="0" u="none" strike="noStrike" cap="none" normalizeH="0" baseline="0" smtClean="0">
                <a:ln>
                  <a:noFill/>
                </a:ln>
                <a:solidFill>
                  <a:srgbClr val="333333"/>
                </a:solidFill>
                <a:effectLst/>
                <a:latin typeface="Cambria" panose="02040503050406030204" pitchFamily="18" charset="0"/>
              </a:rPr>
              <a:t> </a:t>
            </a:r>
            <a:r>
              <a:rPr kumimoji="0" lang="en-US" altLang="en-US" sz="900" b="1" i="0" u="sng" strike="noStrike" cap="none" normalizeH="0" baseline="30000" smtClean="0">
                <a:ln>
                  <a:noFill/>
                </a:ln>
                <a:solidFill>
                  <a:srgbClr val="376FAA"/>
                </a:solidFill>
                <a:effectLst/>
                <a:latin typeface="Cambria" panose="02040503050406030204" pitchFamily="18" charset="0"/>
                <a:hlinkClick r:id="rId3"/>
              </a:rPr>
              <a:t>10</a:t>
            </a:r>
            <a:endParaRPr kumimoji="0" lang="en-US" altLang="en-US" sz="12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57721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2"/>
          <a:srcRect l="52669" t="15907" r="21587" b="24766"/>
          <a:stretch/>
        </p:blipFill>
        <p:spPr>
          <a:xfrm>
            <a:off x="649706" y="241969"/>
            <a:ext cx="7976936" cy="6204286"/>
          </a:xfrm>
          <a:prstGeom prst="rect">
            <a:avLst/>
          </a:prstGeom>
        </p:spPr>
      </p:pic>
      <p:sp>
        <p:nvSpPr>
          <p:cNvPr id="5" name="TextBox 4"/>
          <p:cNvSpPr txBox="1"/>
          <p:nvPr/>
        </p:nvSpPr>
        <p:spPr>
          <a:xfrm>
            <a:off x="9228220" y="385011"/>
            <a:ext cx="1900990" cy="6186309"/>
          </a:xfrm>
          <a:prstGeom prst="rect">
            <a:avLst/>
          </a:prstGeom>
          <a:noFill/>
        </p:spPr>
        <p:txBody>
          <a:bodyPr wrap="square" rtlCol="0">
            <a:spAutoFit/>
          </a:bodyPr>
          <a:lstStyle/>
          <a:p>
            <a:r>
              <a:rPr lang="en-GB" dirty="0" smtClean="0"/>
              <a:t>Transcranial Doppler velocities are… Waveform characteristics are normal OR notable for…. (</a:t>
            </a:r>
            <a:r>
              <a:rPr lang="en-GB" dirty="0" err="1" smtClean="0"/>
              <a:t>eg</a:t>
            </a:r>
            <a:r>
              <a:rPr lang="en-GB" dirty="0" smtClean="0"/>
              <a:t> delayed upstroke, reversal of flow, have evidence of embolic signals). There are no prior examinations for comparison OR compared to the prior exam, a … % change in the … vessel flow velocity is noted. Taken together, these findings are most consistent with …</a:t>
            </a:r>
            <a:endParaRPr lang="en-GB" dirty="0"/>
          </a:p>
        </p:txBody>
      </p:sp>
    </p:spTree>
    <p:extLst>
      <p:ext uri="{BB962C8B-B14F-4D97-AF65-F5344CB8AC3E}">
        <p14:creationId xmlns:p14="http://schemas.microsoft.com/office/powerpoint/2010/main" val="1225203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Deeper search…</a:t>
            </a:r>
            <a:endParaRPr lang="en-GB" dirty="0"/>
          </a:p>
        </p:txBody>
      </p:sp>
      <p:sp>
        <p:nvSpPr>
          <p:cNvPr id="3" name="Content Placeholder 2"/>
          <p:cNvSpPr>
            <a:spLocks noGrp="1"/>
          </p:cNvSpPr>
          <p:nvPr>
            <p:ph idx="1"/>
          </p:nvPr>
        </p:nvSpPr>
        <p:spPr/>
        <p:txBody>
          <a:bodyPr/>
          <a:lstStyle/>
          <a:p>
            <a:r>
              <a:rPr lang="nn-NO" dirty="0"/>
              <a:t>PI = (VS − VD)/VM (normal values = 0.82 ± 0.11</a:t>
            </a:r>
            <a:r>
              <a:rPr lang="nn-NO" dirty="0" smtClean="0"/>
              <a:t>)</a:t>
            </a:r>
          </a:p>
          <a:p>
            <a:r>
              <a:rPr lang="en-US" dirty="0" smtClean="0"/>
              <a:t>Normal </a:t>
            </a:r>
            <a:r>
              <a:rPr lang="en-US" dirty="0"/>
              <a:t>PI is 0.7 1.1. </a:t>
            </a:r>
            <a:endParaRPr lang="nn-NO" dirty="0" smtClean="0"/>
          </a:p>
          <a:p>
            <a:endParaRPr lang="en-GB" dirty="0"/>
          </a:p>
        </p:txBody>
      </p:sp>
    </p:spTree>
    <p:extLst>
      <p:ext uri="{BB962C8B-B14F-4D97-AF65-F5344CB8AC3E}">
        <p14:creationId xmlns:p14="http://schemas.microsoft.com/office/powerpoint/2010/main" val="637903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l="3525" t="32233" r="63885" b="20125"/>
          <a:stretch/>
        </p:blipFill>
        <p:spPr>
          <a:xfrm>
            <a:off x="188471" y="685799"/>
            <a:ext cx="11794981" cy="5819381"/>
          </a:xfrm>
          <a:prstGeom prst="rect">
            <a:avLst/>
          </a:prstGeom>
        </p:spPr>
      </p:pic>
    </p:spTree>
    <p:extLst>
      <p:ext uri="{BB962C8B-B14F-4D97-AF65-F5344CB8AC3E}">
        <p14:creationId xmlns:p14="http://schemas.microsoft.com/office/powerpoint/2010/main" val="9611395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358</TotalTime>
  <Words>3016</Words>
  <Application>Microsoft Office PowerPoint</Application>
  <PresentationFormat>Widescreen</PresentationFormat>
  <Paragraphs>445</Paragraphs>
  <Slides>38</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Calibri Light</vt:lpstr>
      <vt:lpstr>Cambria</vt:lpstr>
      <vt:lpstr>inherit</vt:lpstr>
      <vt:lpstr>Office Theme</vt:lpstr>
      <vt:lpstr>TCD clinical meeting</vt:lpstr>
      <vt:lpstr>PowerPoint Presentation</vt:lpstr>
      <vt:lpstr>Interpreting results</vt:lpstr>
      <vt:lpstr>PowerPoint Presentation</vt:lpstr>
      <vt:lpstr>PowerPoint Presentation</vt:lpstr>
      <vt:lpstr>PowerPoint Presentation</vt:lpstr>
      <vt:lpstr>PowerPoint Presentation</vt:lpstr>
      <vt:lpstr>Deeper search…</vt:lpstr>
      <vt:lpstr>PowerPoint Presentation</vt:lpstr>
      <vt:lpstr>TCD in paediatrics on ICU</vt:lpstr>
      <vt:lpstr>Evaluating Cerebral Haemodynamics</vt:lpstr>
      <vt:lpstr>PowerPoint Presentation</vt:lpstr>
      <vt:lpstr>PowerPoint Presentation</vt:lpstr>
      <vt:lpstr>Evaluating Intracranial Pressure and cerebral Perfusion Pressure</vt:lpstr>
      <vt:lpstr>PowerPoint Presentation</vt:lpstr>
      <vt:lpstr>CASE STUDIES</vt:lpstr>
      <vt:lpstr>Case 1- Hepatic failure</vt:lpstr>
      <vt:lpstr>PowerPoint Presentation</vt:lpstr>
      <vt:lpstr>1st  TCD- 10.4.24</vt:lpstr>
      <vt:lpstr>2nd TCD- 12.4.24</vt:lpstr>
      <vt:lpstr>3rd TCD- 13.4.24</vt:lpstr>
      <vt:lpstr>PowerPoint Presentation</vt:lpstr>
      <vt:lpstr>Fourth TCD- 26.4.24</vt:lpstr>
      <vt:lpstr>Fifth TCD- 30.4.24</vt:lpstr>
      <vt:lpstr>Sixth TCD- 09.5.24</vt:lpstr>
      <vt:lpstr>PowerPoint Presentation</vt:lpstr>
      <vt:lpstr>7th TCD- 24.6.24</vt:lpstr>
      <vt:lpstr>8th TCD- 25.6.24</vt:lpstr>
      <vt:lpstr>9th TCD- 26.6.24</vt:lpstr>
      <vt:lpstr>10th TCD- 1.7.24</vt:lpstr>
      <vt:lpstr>PowerPoint Presentation</vt:lpstr>
      <vt:lpstr>PowerPoint Presentation</vt:lpstr>
      <vt:lpstr>Case 2- brain injury</vt:lpstr>
      <vt:lpstr>First TCD- 25.6.24</vt:lpstr>
      <vt:lpstr>2nd TCD- 26.6.24</vt:lpstr>
      <vt:lpstr>PowerPoint Presentation</vt:lpstr>
      <vt:lpstr>PowerPoint Presentation</vt:lpstr>
      <vt:lpstr>References</vt:lpstr>
    </vt:vector>
  </TitlesOfParts>
  <Company>King's College Hospital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Walcott-Dhainy, Tamara</dc:creator>
  <cp:lastModifiedBy>Walcott-Dhainy, Tamara</cp:lastModifiedBy>
  <cp:revision>29</cp:revision>
  <dcterms:created xsi:type="dcterms:W3CDTF">2024-08-13T13:33:02Z</dcterms:created>
  <dcterms:modified xsi:type="dcterms:W3CDTF">2024-08-22T11:34:17Z</dcterms:modified>
</cp:coreProperties>
</file>