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63" r:id="rId3"/>
    <p:sldId id="257" r:id="rId4"/>
    <p:sldId id="262" r:id="rId5"/>
    <p:sldId id="259" r:id="rId6"/>
    <p:sldId id="260" r:id="rId7"/>
    <p:sldId id="26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0479FBD-EE33-49B9-A2A0-605EB1922496}" v="1" dt="2023-07-17T07:09:11.38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25" autoAdjust="0"/>
    <p:restoredTop sz="62750" autoAdjust="0"/>
  </p:normalViewPr>
  <p:slideViewPr>
    <p:cSldViewPr snapToGrid="0">
      <p:cViewPr varScale="1">
        <p:scale>
          <a:sx n="71" d="100"/>
          <a:sy n="71" d="100"/>
        </p:scale>
        <p:origin x="199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anne Widdup" userId="22f27c24-13bc-4b76-ab7c-0c7159a8e981" providerId="ADAL" clId="{20479FBD-EE33-49B9-A2A0-605EB1922496}"/>
    <pc:docChg chg="modSld">
      <pc:chgData name="Joanne Widdup" userId="22f27c24-13bc-4b76-ab7c-0c7159a8e981" providerId="ADAL" clId="{20479FBD-EE33-49B9-A2A0-605EB1922496}" dt="2023-07-10T08:47:43.327" v="119" actId="20577"/>
      <pc:docMkLst>
        <pc:docMk/>
      </pc:docMkLst>
      <pc:sldChg chg="modSp mod">
        <pc:chgData name="Joanne Widdup" userId="22f27c24-13bc-4b76-ab7c-0c7159a8e981" providerId="ADAL" clId="{20479FBD-EE33-49B9-A2A0-605EB1922496}" dt="2023-07-10T08:47:43.327" v="119" actId="20577"/>
        <pc:sldMkLst>
          <pc:docMk/>
          <pc:sldMk cId="2980142064" sldId="261"/>
        </pc:sldMkLst>
        <pc:spChg chg="mod">
          <ac:chgData name="Joanne Widdup" userId="22f27c24-13bc-4b76-ab7c-0c7159a8e981" providerId="ADAL" clId="{20479FBD-EE33-49B9-A2A0-605EB1922496}" dt="2023-07-10T08:47:43.327" v="119" actId="20577"/>
          <ac:spMkLst>
            <pc:docMk/>
            <pc:sldMk cId="2980142064" sldId="261"/>
            <ac:spMk id="3" creationId="{595FAF78-991F-4C16-AD6D-E5B069114B1F}"/>
          </ac:spMkLst>
        </pc:spChg>
      </pc:sldChg>
    </pc:docChg>
  </pc:docChgLst>
  <pc:docChgLst>
    <pc:chgData name="Joanne Widdup" userId="22f27c24-13bc-4b76-ab7c-0c7159a8e981" providerId="ADAL" clId="{F9948CDB-8945-497B-A951-7C6D452E77E0}"/>
    <pc:docChg chg="undo custSel addSld delSld modSld">
      <pc:chgData name="Joanne Widdup" userId="22f27c24-13bc-4b76-ab7c-0c7159a8e981" providerId="ADAL" clId="{F9948CDB-8945-497B-A951-7C6D452E77E0}" dt="2022-12-14T09:57:02.359" v="672" actId="20577"/>
      <pc:docMkLst>
        <pc:docMk/>
      </pc:docMkLst>
      <pc:sldChg chg="modNotesTx">
        <pc:chgData name="Joanne Widdup" userId="22f27c24-13bc-4b76-ab7c-0c7159a8e981" providerId="ADAL" clId="{F9948CDB-8945-497B-A951-7C6D452E77E0}" dt="2022-12-14T09:57:02.359" v="672" actId="20577"/>
        <pc:sldMkLst>
          <pc:docMk/>
          <pc:sldMk cId="1997762325" sldId="256"/>
        </pc:sldMkLst>
      </pc:sldChg>
      <pc:sldChg chg="modSp mod modNotesTx">
        <pc:chgData name="Joanne Widdup" userId="22f27c24-13bc-4b76-ab7c-0c7159a8e981" providerId="ADAL" clId="{F9948CDB-8945-497B-A951-7C6D452E77E0}" dt="2022-12-14T09:00:36.680" v="497" actId="255"/>
        <pc:sldMkLst>
          <pc:docMk/>
          <pc:sldMk cId="3840287699" sldId="257"/>
        </pc:sldMkLst>
        <pc:spChg chg="mod">
          <ac:chgData name="Joanne Widdup" userId="22f27c24-13bc-4b76-ab7c-0c7159a8e981" providerId="ADAL" clId="{F9948CDB-8945-497B-A951-7C6D452E77E0}" dt="2022-12-14T09:00:36.680" v="497" actId="255"/>
          <ac:spMkLst>
            <pc:docMk/>
            <pc:sldMk cId="3840287699" sldId="257"/>
            <ac:spMk id="2" creationId="{0D84D5BF-3352-4113-8CEC-B8AFB3771A97}"/>
          </ac:spMkLst>
        </pc:spChg>
        <pc:spChg chg="mod">
          <ac:chgData name="Joanne Widdup" userId="22f27c24-13bc-4b76-ab7c-0c7159a8e981" providerId="ADAL" clId="{F9948CDB-8945-497B-A951-7C6D452E77E0}" dt="2022-12-14T08:22:31.353" v="281" actId="21"/>
          <ac:spMkLst>
            <pc:docMk/>
            <pc:sldMk cId="3840287699" sldId="257"/>
            <ac:spMk id="3" creationId="{1C99F9BB-A5D7-4723-B984-D53C83A3275F}"/>
          </ac:spMkLst>
        </pc:spChg>
      </pc:sldChg>
      <pc:sldChg chg="modNotesTx">
        <pc:chgData name="Joanne Widdup" userId="22f27c24-13bc-4b76-ab7c-0c7159a8e981" providerId="ADAL" clId="{F9948CDB-8945-497B-A951-7C6D452E77E0}" dt="2022-12-14T08:20:32.853" v="276" actId="20577"/>
        <pc:sldMkLst>
          <pc:docMk/>
          <pc:sldMk cId="525109020" sldId="260"/>
        </pc:sldMkLst>
      </pc:sldChg>
      <pc:sldChg chg="modSp mod modNotesTx">
        <pc:chgData name="Joanne Widdup" userId="22f27c24-13bc-4b76-ab7c-0c7159a8e981" providerId="ADAL" clId="{F9948CDB-8945-497B-A951-7C6D452E77E0}" dt="2022-12-14T09:13:41.109" v="618" actId="20577"/>
        <pc:sldMkLst>
          <pc:docMk/>
          <pc:sldMk cId="2980142064" sldId="261"/>
        </pc:sldMkLst>
        <pc:spChg chg="mod">
          <ac:chgData name="Joanne Widdup" userId="22f27c24-13bc-4b76-ab7c-0c7159a8e981" providerId="ADAL" clId="{F9948CDB-8945-497B-A951-7C6D452E77E0}" dt="2022-12-14T09:13:41.109" v="618" actId="20577"/>
          <ac:spMkLst>
            <pc:docMk/>
            <pc:sldMk cId="2980142064" sldId="261"/>
            <ac:spMk id="3" creationId="{595FAF78-991F-4C16-AD6D-E5B069114B1F}"/>
          </ac:spMkLst>
        </pc:spChg>
      </pc:sldChg>
      <pc:sldChg chg="addSp delSp modSp mod modNotesTx">
        <pc:chgData name="Joanne Widdup" userId="22f27c24-13bc-4b76-ab7c-0c7159a8e981" providerId="ADAL" clId="{F9948CDB-8945-497B-A951-7C6D452E77E0}" dt="2022-12-14T08:23:16.694" v="287" actId="1076"/>
        <pc:sldMkLst>
          <pc:docMk/>
          <pc:sldMk cId="440966311" sldId="262"/>
        </pc:sldMkLst>
        <pc:spChg chg="mod">
          <ac:chgData name="Joanne Widdup" userId="22f27c24-13bc-4b76-ab7c-0c7159a8e981" providerId="ADAL" clId="{F9948CDB-8945-497B-A951-7C6D452E77E0}" dt="2022-12-14T08:23:16.694" v="287" actId="1076"/>
          <ac:spMkLst>
            <pc:docMk/>
            <pc:sldMk cId="440966311" sldId="262"/>
            <ac:spMk id="22" creationId="{A6F2C24C-95D7-A1A6-6136-1809F03C6D81}"/>
          </ac:spMkLst>
        </pc:spChg>
        <pc:picChg chg="add mod">
          <ac:chgData name="Joanne Widdup" userId="22f27c24-13bc-4b76-ab7c-0c7159a8e981" providerId="ADAL" clId="{F9948CDB-8945-497B-A951-7C6D452E77E0}" dt="2022-12-14T08:07:50.026" v="5" actId="1076"/>
          <ac:picMkLst>
            <pc:docMk/>
            <pc:sldMk cId="440966311" sldId="262"/>
            <ac:picMk id="3" creationId="{D25F9FFF-386C-4A79-B030-EADFA66AB294}"/>
          </ac:picMkLst>
        </pc:picChg>
        <pc:picChg chg="del mod modCrop">
          <ac:chgData name="Joanne Widdup" userId="22f27c24-13bc-4b76-ab7c-0c7159a8e981" providerId="ADAL" clId="{F9948CDB-8945-497B-A951-7C6D452E77E0}" dt="2022-12-14T08:07:09.877" v="1" actId="478"/>
          <ac:picMkLst>
            <pc:docMk/>
            <pc:sldMk cId="440966311" sldId="262"/>
            <ac:picMk id="4" creationId="{E58BFE73-DB49-48CE-B7E1-01FA1D19BEC7}"/>
          </ac:picMkLst>
        </pc:picChg>
      </pc:sldChg>
      <pc:sldChg chg="addSp delSp modSp new mod modNotesTx">
        <pc:chgData name="Joanne Widdup" userId="22f27c24-13bc-4b76-ab7c-0c7159a8e981" providerId="ADAL" clId="{F9948CDB-8945-497B-A951-7C6D452E77E0}" dt="2022-12-14T09:05:38.437" v="604" actId="14100"/>
        <pc:sldMkLst>
          <pc:docMk/>
          <pc:sldMk cId="2941466037" sldId="263"/>
        </pc:sldMkLst>
        <pc:spChg chg="mod">
          <ac:chgData name="Joanne Widdup" userId="22f27c24-13bc-4b76-ab7c-0c7159a8e981" providerId="ADAL" clId="{F9948CDB-8945-497B-A951-7C6D452E77E0}" dt="2022-12-14T09:01:03.384" v="500" actId="207"/>
          <ac:spMkLst>
            <pc:docMk/>
            <pc:sldMk cId="2941466037" sldId="263"/>
            <ac:spMk id="2" creationId="{AF8A7314-EAE2-4FE4-8736-7F9F1D829039}"/>
          </ac:spMkLst>
        </pc:spChg>
        <pc:spChg chg="del">
          <ac:chgData name="Joanne Widdup" userId="22f27c24-13bc-4b76-ab7c-0c7159a8e981" providerId="ADAL" clId="{F9948CDB-8945-497B-A951-7C6D452E77E0}" dt="2022-12-14T08:26:07.777" v="289"/>
          <ac:spMkLst>
            <pc:docMk/>
            <pc:sldMk cId="2941466037" sldId="263"/>
            <ac:spMk id="3" creationId="{9A9CE07A-A7B8-4598-8CDA-584AD3216F67}"/>
          </ac:spMkLst>
        </pc:spChg>
        <pc:spChg chg="add del mod">
          <ac:chgData name="Joanne Widdup" userId="22f27c24-13bc-4b76-ab7c-0c7159a8e981" providerId="ADAL" clId="{F9948CDB-8945-497B-A951-7C6D452E77E0}" dt="2022-12-14T09:03:04.481" v="513" actId="478"/>
          <ac:spMkLst>
            <pc:docMk/>
            <pc:sldMk cId="2941466037" sldId="263"/>
            <ac:spMk id="6" creationId="{08A74455-D09E-4A2A-BBFC-DC44E38221D1}"/>
          </ac:spMkLst>
        </pc:spChg>
        <pc:spChg chg="add mod">
          <ac:chgData name="Joanne Widdup" userId="22f27c24-13bc-4b76-ab7c-0c7159a8e981" providerId="ADAL" clId="{F9948CDB-8945-497B-A951-7C6D452E77E0}" dt="2022-12-14T09:04:57.229" v="601" actId="14100"/>
          <ac:spMkLst>
            <pc:docMk/>
            <pc:sldMk cId="2941466037" sldId="263"/>
            <ac:spMk id="7" creationId="{776190AB-4889-4C44-AE55-D79820A34EEA}"/>
          </ac:spMkLst>
        </pc:spChg>
        <pc:picChg chg="add mod modCrop">
          <ac:chgData name="Joanne Widdup" userId="22f27c24-13bc-4b76-ab7c-0c7159a8e981" providerId="ADAL" clId="{F9948CDB-8945-497B-A951-7C6D452E77E0}" dt="2022-12-14T09:05:38.437" v="604" actId="14100"/>
          <ac:picMkLst>
            <pc:docMk/>
            <pc:sldMk cId="2941466037" sldId="263"/>
            <ac:picMk id="4" creationId="{7BEED197-6938-4368-8362-B5FE41BEEA5A}"/>
          </ac:picMkLst>
        </pc:picChg>
        <pc:picChg chg="add mod">
          <ac:chgData name="Joanne Widdup" userId="22f27c24-13bc-4b76-ab7c-0c7159a8e981" providerId="ADAL" clId="{F9948CDB-8945-497B-A951-7C6D452E77E0}" dt="2022-12-14T09:02:33.436" v="505" actId="14100"/>
          <ac:picMkLst>
            <pc:docMk/>
            <pc:sldMk cId="2941466037" sldId="263"/>
            <ac:picMk id="5" creationId="{0F67FE96-DDD5-44B8-9E32-02722E519AB1}"/>
          </ac:picMkLst>
        </pc:picChg>
      </pc:sldChg>
      <pc:sldChg chg="addSp delSp new del">
        <pc:chgData name="Joanne Widdup" userId="22f27c24-13bc-4b76-ab7c-0c7159a8e981" providerId="ADAL" clId="{F9948CDB-8945-497B-A951-7C6D452E77E0}" dt="2022-12-14T09:34:22.621" v="622" actId="680"/>
        <pc:sldMkLst>
          <pc:docMk/>
          <pc:sldMk cId="371106828" sldId="264"/>
        </pc:sldMkLst>
        <pc:picChg chg="add del">
          <ac:chgData name="Joanne Widdup" userId="22f27c24-13bc-4b76-ab7c-0c7159a8e981" providerId="ADAL" clId="{F9948CDB-8945-497B-A951-7C6D452E77E0}" dt="2022-12-14T09:33:53.983" v="621"/>
          <ac:picMkLst>
            <pc:docMk/>
            <pc:sldMk cId="371106828" sldId="264"/>
            <ac:picMk id="4" creationId="{17112D7F-8AF2-4A5F-8937-AC84EDA0B63D}"/>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FF44ED-4ED4-4992-A563-9C1470BD6E5D}" type="datetimeFigureOut">
              <a:rPr lang="en-GB" smtClean="0"/>
              <a:t>17/07/2023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DEAFAB0-C5D1-4B77-B973-2549AC0A0EE9}" type="slidenum">
              <a:rPr lang="en-GB" smtClean="0"/>
              <a:t>‹#›</a:t>
            </a:fld>
            <a:endParaRPr lang="en-GB"/>
          </a:p>
        </p:txBody>
      </p:sp>
    </p:spTree>
    <p:extLst>
      <p:ext uri="{BB962C8B-B14F-4D97-AF65-F5344CB8AC3E}">
        <p14:creationId xmlns:p14="http://schemas.microsoft.com/office/powerpoint/2010/main" val="8518422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Manual ABPI shows better agreement with duplex</a:t>
            </a:r>
          </a:p>
        </p:txBody>
      </p:sp>
      <p:sp>
        <p:nvSpPr>
          <p:cNvPr id="4" name="Slide Number Placeholder 3"/>
          <p:cNvSpPr>
            <a:spLocks noGrp="1"/>
          </p:cNvSpPr>
          <p:nvPr>
            <p:ph type="sldNum" sz="quarter" idx="5"/>
          </p:nvPr>
        </p:nvSpPr>
        <p:spPr/>
        <p:txBody>
          <a:bodyPr/>
          <a:lstStyle/>
          <a:p>
            <a:fld id="{9DEAFAB0-C5D1-4B77-B973-2549AC0A0EE9}" type="slidenum">
              <a:rPr lang="en-GB" smtClean="0"/>
              <a:t>1</a:t>
            </a:fld>
            <a:endParaRPr lang="en-GB"/>
          </a:p>
        </p:txBody>
      </p:sp>
    </p:spTree>
    <p:extLst>
      <p:ext uri="{BB962C8B-B14F-4D97-AF65-F5344CB8AC3E}">
        <p14:creationId xmlns:p14="http://schemas.microsoft.com/office/powerpoint/2010/main" val="10727728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GB" dirty="0"/>
              <a:t>Department audit to compare TBI results from the PERIMED with the </a:t>
            </a:r>
            <a:r>
              <a:rPr lang="en-GB" dirty="0" err="1"/>
              <a:t>Huntleigh</a:t>
            </a:r>
            <a:r>
              <a:rPr lang="en-GB" dirty="0"/>
              <a:t> </a:t>
            </a:r>
            <a:r>
              <a:rPr lang="en-GB" dirty="0" err="1"/>
              <a:t>Dopplex</a:t>
            </a:r>
            <a:r>
              <a:rPr lang="en-GB" dirty="0"/>
              <a:t>. </a:t>
            </a:r>
          </a:p>
          <a:p>
            <a:pPr algn="l"/>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The PERIMED uses laser Doppler and derives a perfusion signal from the Doppler shift undergone by the emitted infrared laser light after reflection from moving particles (red blood cells) and the probe locally heats the toes to 40 degrees. </a:t>
            </a:r>
          </a:p>
          <a:p>
            <a:pPr algn="l"/>
            <a:endParaRPr lang="en-GB" dirty="0"/>
          </a:p>
          <a:p>
            <a:pPr algn="l"/>
            <a:r>
              <a:rPr lang="en-GB" dirty="0"/>
              <a:t>The </a:t>
            </a:r>
            <a:r>
              <a:rPr lang="en-GB" dirty="0" err="1"/>
              <a:t>Huntleigh</a:t>
            </a:r>
            <a:r>
              <a:rPr lang="en-GB" dirty="0"/>
              <a:t> uses photoplethysmography (PPG). PPG is based on detecting changes in the blood filling of the digital arteries and arterioles. </a:t>
            </a:r>
            <a:r>
              <a:rPr lang="en-GB" sz="1800" b="0" i="0" u="none" strike="noStrike" baseline="0" dirty="0">
                <a:latin typeface="AdvPS7C2E"/>
              </a:rPr>
              <a:t>The PPG sensor emits infrared light that penetrates the tissue under the probe and is reflected by red blood cells. The more red blood cells present, the higher the reflected signal.</a:t>
            </a:r>
          </a:p>
          <a:p>
            <a:endParaRPr lang="en-GB" dirty="0"/>
          </a:p>
          <a:p>
            <a:r>
              <a:rPr lang="en-GB" dirty="0" err="1"/>
              <a:t>Perimed</a:t>
            </a:r>
            <a:r>
              <a:rPr lang="en-GB" dirty="0"/>
              <a:t> equipment uses laser Doppler (LD) technique for detection, combined with a unique local heating feature to ensure reliable and reproducible results.  This is superior to photoplethysmography (PPG) because LD is better able to detect low pressures.</a:t>
            </a:r>
          </a:p>
          <a:p>
            <a:endParaRPr lang="en-GB" dirty="0"/>
          </a:p>
        </p:txBody>
      </p:sp>
      <p:sp>
        <p:nvSpPr>
          <p:cNvPr id="4" name="Slide Number Placeholder 3"/>
          <p:cNvSpPr>
            <a:spLocks noGrp="1"/>
          </p:cNvSpPr>
          <p:nvPr>
            <p:ph type="sldNum" sz="quarter" idx="5"/>
          </p:nvPr>
        </p:nvSpPr>
        <p:spPr/>
        <p:txBody>
          <a:bodyPr/>
          <a:lstStyle/>
          <a:p>
            <a:fld id="{9DEAFAB0-C5D1-4B77-B973-2549AC0A0EE9}" type="slidenum">
              <a:rPr lang="en-GB" smtClean="0"/>
              <a:t>2</a:t>
            </a:fld>
            <a:endParaRPr lang="en-GB"/>
          </a:p>
        </p:txBody>
      </p:sp>
    </p:spTree>
    <p:extLst>
      <p:ext uri="{BB962C8B-B14F-4D97-AF65-F5344CB8AC3E}">
        <p14:creationId xmlns:p14="http://schemas.microsoft.com/office/powerpoint/2010/main" val="22798712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9DEAFAB0-C5D1-4B77-B973-2549AC0A0EE9}" type="slidenum">
              <a:rPr lang="en-GB" smtClean="0"/>
              <a:t>3</a:t>
            </a:fld>
            <a:endParaRPr lang="en-GB"/>
          </a:p>
        </p:txBody>
      </p:sp>
    </p:spTree>
    <p:extLst>
      <p:ext uri="{BB962C8B-B14F-4D97-AF65-F5344CB8AC3E}">
        <p14:creationId xmlns:p14="http://schemas.microsoft.com/office/powerpoint/2010/main" val="9462420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There were no patients which were classified as critically </a:t>
            </a:r>
            <a:r>
              <a:rPr lang="en-US" dirty="0" err="1">
                <a:cs typeface="Calibri"/>
              </a:rPr>
              <a:t>ischaemic</a:t>
            </a:r>
            <a:endParaRPr lang="en-US" dirty="0">
              <a:cs typeface="Calibri"/>
            </a:endParaRPr>
          </a:p>
          <a:p>
            <a:r>
              <a:rPr lang="en-US" dirty="0">
                <a:cs typeface="Calibri"/>
              </a:rPr>
              <a:t>Unfortunately, none of these patients went on to have a duplex so I was unable to look at the agreement with these results. </a:t>
            </a:r>
          </a:p>
        </p:txBody>
      </p:sp>
      <p:sp>
        <p:nvSpPr>
          <p:cNvPr id="4" name="Slide Number Placeholder 3"/>
          <p:cNvSpPr>
            <a:spLocks noGrp="1"/>
          </p:cNvSpPr>
          <p:nvPr>
            <p:ph type="sldNum" sz="quarter" idx="5"/>
          </p:nvPr>
        </p:nvSpPr>
        <p:spPr/>
        <p:txBody>
          <a:bodyPr/>
          <a:lstStyle/>
          <a:p>
            <a:fld id="{9DEAFAB0-C5D1-4B77-B973-2549AC0A0EE9}" type="slidenum">
              <a:rPr lang="en-GB" smtClean="0"/>
              <a:t>4</a:t>
            </a:fld>
            <a:endParaRPr lang="en-GB"/>
          </a:p>
        </p:txBody>
      </p:sp>
    </p:spTree>
    <p:extLst>
      <p:ext uri="{BB962C8B-B14F-4D97-AF65-F5344CB8AC3E}">
        <p14:creationId xmlns:p14="http://schemas.microsoft.com/office/powerpoint/2010/main" val="28488274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highlights poor correlation at low pressures</a:t>
            </a:r>
          </a:p>
        </p:txBody>
      </p:sp>
      <p:sp>
        <p:nvSpPr>
          <p:cNvPr id="4" name="Slide Number Placeholder 3"/>
          <p:cNvSpPr>
            <a:spLocks noGrp="1"/>
          </p:cNvSpPr>
          <p:nvPr>
            <p:ph type="sldNum" sz="quarter" idx="5"/>
          </p:nvPr>
        </p:nvSpPr>
        <p:spPr/>
        <p:txBody>
          <a:bodyPr/>
          <a:lstStyle/>
          <a:p>
            <a:fld id="{9DEAFAB0-C5D1-4B77-B973-2549AC0A0EE9}" type="slidenum">
              <a:rPr lang="en-GB" smtClean="0"/>
              <a:t>5</a:t>
            </a:fld>
            <a:endParaRPr lang="en-GB"/>
          </a:p>
        </p:txBody>
      </p:sp>
    </p:spTree>
    <p:extLst>
      <p:ext uri="{BB962C8B-B14F-4D97-AF65-F5344CB8AC3E}">
        <p14:creationId xmlns:p14="http://schemas.microsoft.com/office/powerpoint/2010/main" val="41752595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Most of these TBI results were lower than 0.7 and some indicating critical ischaemia. </a:t>
            </a:r>
          </a:p>
        </p:txBody>
      </p:sp>
      <p:sp>
        <p:nvSpPr>
          <p:cNvPr id="4" name="Slide Number Placeholder 3"/>
          <p:cNvSpPr>
            <a:spLocks noGrp="1"/>
          </p:cNvSpPr>
          <p:nvPr>
            <p:ph type="sldNum" sz="quarter" idx="5"/>
          </p:nvPr>
        </p:nvSpPr>
        <p:spPr/>
        <p:txBody>
          <a:bodyPr/>
          <a:lstStyle/>
          <a:p>
            <a:fld id="{9DEAFAB0-C5D1-4B77-B973-2549AC0A0EE9}" type="slidenum">
              <a:rPr lang="en-GB" smtClean="0"/>
              <a:t>6</a:t>
            </a:fld>
            <a:endParaRPr lang="en-GB"/>
          </a:p>
        </p:txBody>
      </p:sp>
    </p:spTree>
    <p:extLst>
      <p:ext uri="{BB962C8B-B14F-4D97-AF65-F5344CB8AC3E}">
        <p14:creationId xmlns:p14="http://schemas.microsoft.com/office/powerpoint/2010/main" val="33534937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pPr algn="l"/>
            <a:r>
              <a:rPr lang="en-GB" dirty="0"/>
              <a:t>Firstly, this is a very small scale audit. TP values vary greatly depending on the device used. </a:t>
            </a:r>
          </a:p>
          <a:p>
            <a:pPr algn="l"/>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Previous studies </a:t>
            </a:r>
            <a:r>
              <a:rPr lang="en-GB" sz="1800" b="0" i="0" u="none" strike="noStrike" baseline="0" dirty="0">
                <a:latin typeface="AdvPS7C2E"/>
              </a:rPr>
              <a:t>have shown that LD gives higher TBP values than the PPG. </a:t>
            </a:r>
            <a:endParaRPr lang="en-GB" sz="1800" dirty="0"/>
          </a:p>
          <a:p>
            <a:pPr algn="l"/>
            <a:endParaRPr lang="en-GB" sz="1800" b="0" i="0" u="none" strike="noStrike" baseline="0" dirty="0">
              <a:latin typeface="AdvPS7C2E"/>
            </a:endParaRPr>
          </a:p>
          <a:p>
            <a:pPr algn="l"/>
            <a:r>
              <a:rPr lang="en-GB" sz="1800" b="0" i="0" u="none" strike="noStrike" baseline="0" dirty="0">
                <a:latin typeface="AdvPS7C2E"/>
              </a:rPr>
              <a:t>Previous studies have commented that LD may detect lower toe pressures, notably in diabetics, because LD appeared more sensitive to perfusion changes than PPG. </a:t>
            </a:r>
            <a:r>
              <a:rPr lang="en-GB" dirty="0"/>
              <a:t>There was on patient in which LD could not detect a perfusion signal, whereas the PPG could not.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Arial" panose="020B0604020202020204" pitchFamily="34" charset="0"/>
              <a:ea typeface="Calibri" panose="020F0502020204030204" pitchFamily="34" charset="0"/>
              <a:cs typeface="Times New Roman" panose="02020603050405020304" pitchFamily="18" charset="0"/>
            </a:endParaRPr>
          </a:p>
          <a:p>
            <a:pPr algn="l"/>
            <a:r>
              <a:rPr lang="en-GB" sz="1800" b="0" i="0" u="none" strike="noStrike" baseline="0" dirty="0">
                <a:solidFill>
                  <a:srgbClr val="000000"/>
                </a:solidFill>
                <a:latin typeface="AdvPS7C2E"/>
              </a:rPr>
              <a:t>Using the LD for TBP measurements gave the investigators the impression of a more accurate assessment, because the exact moment of reappearance</a:t>
            </a:r>
          </a:p>
          <a:p>
            <a:pPr algn="l"/>
            <a:r>
              <a:rPr lang="en-GB" sz="1800" b="0" i="0" u="none" strike="noStrike" baseline="0" dirty="0">
                <a:solidFill>
                  <a:srgbClr val="000000"/>
                </a:solidFill>
                <a:latin typeface="AdvPS7C2E"/>
              </a:rPr>
              <a:t>of the perfusion could be assessed off-line, which was not possible with the PPG. Poor signals in the lower pressure range can be difficult to discern with both techniques, due to background noise.</a:t>
            </a:r>
          </a:p>
          <a:p>
            <a:pPr algn="l"/>
            <a:endParaRPr lang="en-GB" sz="1800" b="0" i="0" u="none" strike="noStrike" baseline="0" dirty="0">
              <a:solidFill>
                <a:srgbClr val="000000"/>
              </a:solidFill>
              <a:effectLst/>
              <a:latin typeface="AdvPS7C2E"/>
              <a:ea typeface="Calibri" panose="020F0502020204030204" pitchFamily="34" charset="0"/>
              <a:cs typeface="Times New Roman" panose="02020603050405020304" pitchFamily="18" charset="0"/>
            </a:endParaRPr>
          </a:p>
          <a:p>
            <a:pPr algn="l"/>
            <a:r>
              <a:rPr lang="en-GB" sz="1800" b="0" i="0" u="none" strike="noStrike" baseline="0" dirty="0">
                <a:solidFill>
                  <a:srgbClr val="000000"/>
                </a:solidFill>
                <a:effectLst/>
                <a:latin typeface="AdvPS7C2E"/>
                <a:ea typeface="Calibri" panose="020F0502020204030204" pitchFamily="34" charset="0"/>
                <a:cs typeface="Times New Roman" panose="02020603050405020304" pitchFamily="18" charset="0"/>
              </a:rPr>
              <a:t>Highlights the importance of clinical history and assessment. Do the patients symptoms match the TBI? Treat low readings with some caution. Record which equipment is used. </a:t>
            </a:r>
            <a:r>
              <a:rPr lang="en-GB" sz="1800" b="0" i="0" u="none" strike="noStrike" baseline="0" dirty="0">
                <a:latin typeface="AdvTT7b515deb"/>
              </a:rPr>
              <a:t>PERIMED functions as a screening tool identifying patients in need of further imaging.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a:p>
            <a:r>
              <a:rPr lang="en-GB" dirty="0" err="1"/>
              <a:t>Huntleigh</a:t>
            </a:r>
            <a:r>
              <a:rPr lang="en-GB" dirty="0"/>
              <a:t> requires more training and is more operator dependent. Many staff are not confident to use it and does take more time. </a:t>
            </a:r>
          </a:p>
          <a:p>
            <a:endParaRPr lang="en-GB" dirty="0"/>
          </a:p>
          <a:p>
            <a:endParaRPr lang="en-GB" dirty="0"/>
          </a:p>
        </p:txBody>
      </p:sp>
      <p:sp>
        <p:nvSpPr>
          <p:cNvPr id="4" name="Slide Number Placeholder 3"/>
          <p:cNvSpPr>
            <a:spLocks noGrp="1"/>
          </p:cNvSpPr>
          <p:nvPr>
            <p:ph type="sldNum" sz="quarter" idx="5"/>
          </p:nvPr>
        </p:nvSpPr>
        <p:spPr/>
        <p:txBody>
          <a:bodyPr/>
          <a:lstStyle/>
          <a:p>
            <a:fld id="{9DEAFAB0-C5D1-4B77-B973-2549AC0A0EE9}" type="slidenum">
              <a:rPr lang="en-GB" smtClean="0"/>
              <a:t>7</a:t>
            </a:fld>
            <a:endParaRPr lang="en-GB"/>
          </a:p>
        </p:txBody>
      </p:sp>
    </p:spTree>
    <p:extLst>
      <p:ext uri="{BB962C8B-B14F-4D97-AF65-F5344CB8AC3E}">
        <p14:creationId xmlns:p14="http://schemas.microsoft.com/office/powerpoint/2010/main" val="5453464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DFA17D-80AA-45B0-86D7-874836FDD3D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51CCD0E-D5C9-4DDA-AB0D-4ACE1878EFF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991E0C3-EE67-4ECC-998F-595FF275062E}"/>
              </a:ext>
            </a:extLst>
          </p:cNvPr>
          <p:cNvSpPr>
            <a:spLocks noGrp="1"/>
          </p:cNvSpPr>
          <p:nvPr>
            <p:ph type="dt" sz="half" idx="10"/>
          </p:nvPr>
        </p:nvSpPr>
        <p:spPr/>
        <p:txBody>
          <a:bodyPr/>
          <a:lstStyle/>
          <a:p>
            <a:fld id="{5987109A-BF72-4258-9F6A-4F45721809D4}" type="datetimeFigureOut">
              <a:rPr lang="en-GB" smtClean="0"/>
              <a:t>17/07/2023</a:t>
            </a:fld>
            <a:endParaRPr lang="en-GB"/>
          </a:p>
        </p:txBody>
      </p:sp>
      <p:sp>
        <p:nvSpPr>
          <p:cNvPr id="5" name="Footer Placeholder 4">
            <a:extLst>
              <a:ext uri="{FF2B5EF4-FFF2-40B4-BE49-F238E27FC236}">
                <a16:creationId xmlns:a16="http://schemas.microsoft.com/office/drawing/2014/main" id="{12032B2E-B8D5-4F5B-88BB-8138390FA83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2107CAE-158F-4BE7-98A6-7D122B9F6E51}"/>
              </a:ext>
            </a:extLst>
          </p:cNvPr>
          <p:cNvSpPr>
            <a:spLocks noGrp="1"/>
          </p:cNvSpPr>
          <p:nvPr>
            <p:ph type="sldNum" sz="quarter" idx="12"/>
          </p:nvPr>
        </p:nvSpPr>
        <p:spPr/>
        <p:txBody>
          <a:bodyPr/>
          <a:lstStyle/>
          <a:p>
            <a:fld id="{F6393612-83DF-4791-81D4-E182C5B514F5}" type="slidenum">
              <a:rPr lang="en-GB" smtClean="0"/>
              <a:t>‹#›</a:t>
            </a:fld>
            <a:endParaRPr lang="en-GB"/>
          </a:p>
        </p:txBody>
      </p:sp>
    </p:spTree>
    <p:extLst>
      <p:ext uri="{BB962C8B-B14F-4D97-AF65-F5344CB8AC3E}">
        <p14:creationId xmlns:p14="http://schemas.microsoft.com/office/powerpoint/2010/main" val="4030197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0B16A3-0355-49B4-89E7-958F6CE6E2F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6E41086-876C-455F-BED9-43E00EE01E5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2C9F32B-EFF8-4871-84CF-D6D6D7E3BC3D}"/>
              </a:ext>
            </a:extLst>
          </p:cNvPr>
          <p:cNvSpPr>
            <a:spLocks noGrp="1"/>
          </p:cNvSpPr>
          <p:nvPr>
            <p:ph type="dt" sz="half" idx="10"/>
          </p:nvPr>
        </p:nvSpPr>
        <p:spPr/>
        <p:txBody>
          <a:bodyPr/>
          <a:lstStyle/>
          <a:p>
            <a:fld id="{5987109A-BF72-4258-9F6A-4F45721809D4}" type="datetimeFigureOut">
              <a:rPr lang="en-GB" smtClean="0"/>
              <a:t>17/07/2023</a:t>
            </a:fld>
            <a:endParaRPr lang="en-GB"/>
          </a:p>
        </p:txBody>
      </p:sp>
      <p:sp>
        <p:nvSpPr>
          <p:cNvPr id="5" name="Footer Placeholder 4">
            <a:extLst>
              <a:ext uri="{FF2B5EF4-FFF2-40B4-BE49-F238E27FC236}">
                <a16:creationId xmlns:a16="http://schemas.microsoft.com/office/drawing/2014/main" id="{556736F8-A0C3-4FD7-85BD-4995363ADBA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138BF7C-06C7-4B10-A10F-6CE89E36C774}"/>
              </a:ext>
            </a:extLst>
          </p:cNvPr>
          <p:cNvSpPr>
            <a:spLocks noGrp="1"/>
          </p:cNvSpPr>
          <p:nvPr>
            <p:ph type="sldNum" sz="quarter" idx="12"/>
          </p:nvPr>
        </p:nvSpPr>
        <p:spPr/>
        <p:txBody>
          <a:bodyPr/>
          <a:lstStyle/>
          <a:p>
            <a:fld id="{F6393612-83DF-4791-81D4-E182C5B514F5}" type="slidenum">
              <a:rPr lang="en-GB" smtClean="0"/>
              <a:t>‹#›</a:t>
            </a:fld>
            <a:endParaRPr lang="en-GB"/>
          </a:p>
        </p:txBody>
      </p:sp>
    </p:spTree>
    <p:extLst>
      <p:ext uri="{BB962C8B-B14F-4D97-AF65-F5344CB8AC3E}">
        <p14:creationId xmlns:p14="http://schemas.microsoft.com/office/powerpoint/2010/main" val="34785298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F492CB5-9190-48BB-8822-BB664B3E85B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5BA00D4-BA37-4E9D-9950-B709D3F8DC4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A59DAD1-2B26-4352-8428-9F805FC6CF10}"/>
              </a:ext>
            </a:extLst>
          </p:cNvPr>
          <p:cNvSpPr>
            <a:spLocks noGrp="1"/>
          </p:cNvSpPr>
          <p:nvPr>
            <p:ph type="dt" sz="half" idx="10"/>
          </p:nvPr>
        </p:nvSpPr>
        <p:spPr/>
        <p:txBody>
          <a:bodyPr/>
          <a:lstStyle/>
          <a:p>
            <a:fld id="{5987109A-BF72-4258-9F6A-4F45721809D4}" type="datetimeFigureOut">
              <a:rPr lang="en-GB" smtClean="0"/>
              <a:t>17/07/2023</a:t>
            </a:fld>
            <a:endParaRPr lang="en-GB"/>
          </a:p>
        </p:txBody>
      </p:sp>
      <p:sp>
        <p:nvSpPr>
          <p:cNvPr id="5" name="Footer Placeholder 4">
            <a:extLst>
              <a:ext uri="{FF2B5EF4-FFF2-40B4-BE49-F238E27FC236}">
                <a16:creationId xmlns:a16="http://schemas.microsoft.com/office/drawing/2014/main" id="{0442F171-CDB1-4155-93EC-DE05646D50D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894E4C6-D960-48F7-BD45-951F2B90A647}"/>
              </a:ext>
            </a:extLst>
          </p:cNvPr>
          <p:cNvSpPr>
            <a:spLocks noGrp="1"/>
          </p:cNvSpPr>
          <p:nvPr>
            <p:ph type="sldNum" sz="quarter" idx="12"/>
          </p:nvPr>
        </p:nvSpPr>
        <p:spPr/>
        <p:txBody>
          <a:bodyPr/>
          <a:lstStyle/>
          <a:p>
            <a:fld id="{F6393612-83DF-4791-81D4-E182C5B514F5}" type="slidenum">
              <a:rPr lang="en-GB" smtClean="0"/>
              <a:t>‹#›</a:t>
            </a:fld>
            <a:endParaRPr lang="en-GB"/>
          </a:p>
        </p:txBody>
      </p:sp>
    </p:spTree>
    <p:extLst>
      <p:ext uri="{BB962C8B-B14F-4D97-AF65-F5344CB8AC3E}">
        <p14:creationId xmlns:p14="http://schemas.microsoft.com/office/powerpoint/2010/main" val="721913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A3D11D-84E2-4E57-A243-D22C0FDD751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8277EA8-634B-4EDD-BF68-995CCB614BD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6BD07E9-526C-4287-BBA1-8FCFA1593FA9}"/>
              </a:ext>
            </a:extLst>
          </p:cNvPr>
          <p:cNvSpPr>
            <a:spLocks noGrp="1"/>
          </p:cNvSpPr>
          <p:nvPr>
            <p:ph type="dt" sz="half" idx="10"/>
          </p:nvPr>
        </p:nvSpPr>
        <p:spPr/>
        <p:txBody>
          <a:bodyPr/>
          <a:lstStyle/>
          <a:p>
            <a:fld id="{5987109A-BF72-4258-9F6A-4F45721809D4}" type="datetimeFigureOut">
              <a:rPr lang="en-GB" smtClean="0"/>
              <a:t>17/07/2023</a:t>
            </a:fld>
            <a:endParaRPr lang="en-GB"/>
          </a:p>
        </p:txBody>
      </p:sp>
      <p:sp>
        <p:nvSpPr>
          <p:cNvPr id="5" name="Footer Placeholder 4">
            <a:extLst>
              <a:ext uri="{FF2B5EF4-FFF2-40B4-BE49-F238E27FC236}">
                <a16:creationId xmlns:a16="http://schemas.microsoft.com/office/drawing/2014/main" id="{4822EA66-553F-402E-B350-E36CE4F2B5A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A37F8B7-3D5F-4F3A-816C-0170674ECD90}"/>
              </a:ext>
            </a:extLst>
          </p:cNvPr>
          <p:cNvSpPr>
            <a:spLocks noGrp="1"/>
          </p:cNvSpPr>
          <p:nvPr>
            <p:ph type="sldNum" sz="quarter" idx="12"/>
          </p:nvPr>
        </p:nvSpPr>
        <p:spPr/>
        <p:txBody>
          <a:bodyPr/>
          <a:lstStyle/>
          <a:p>
            <a:fld id="{F6393612-83DF-4791-81D4-E182C5B514F5}" type="slidenum">
              <a:rPr lang="en-GB" smtClean="0"/>
              <a:t>‹#›</a:t>
            </a:fld>
            <a:endParaRPr lang="en-GB"/>
          </a:p>
        </p:txBody>
      </p:sp>
    </p:spTree>
    <p:extLst>
      <p:ext uri="{BB962C8B-B14F-4D97-AF65-F5344CB8AC3E}">
        <p14:creationId xmlns:p14="http://schemas.microsoft.com/office/powerpoint/2010/main" val="5099987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4FAD4-34E0-47FE-A37D-B793A38DE14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30B03EF-8565-446F-8AF4-BAF1BB82CA5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2618AFE-92CB-4FA0-841C-8FBDEF4E5DB9}"/>
              </a:ext>
            </a:extLst>
          </p:cNvPr>
          <p:cNvSpPr>
            <a:spLocks noGrp="1"/>
          </p:cNvSpPr>
          <p:nvPr>
            <p:ph type="dt" sz="half" idx="10"/>
          </p:nvPr>
        </p:nvSpPr>
        <p:spPr/>
        <p:txBody>
          <a:bodyPr/>
          <a:lstStyle/>
          <a:p>
            <a:fld id="{5987109A-BF72-4258-9F6A-4F45721809D4}" type="datetimeFigureOut">
              <a:rPr lang="en-GB" smtClean="0"/>
              <a:t>17/07/2023</a:t>
            </a:fld>
            <a:endParaRPr lang="en-GB"/>
          </a:p>
        </p:txBody>
      </p:sp>
      <p:sp>
        <p:nvSpPr>
          <p:cNvPr id="5" name="Footer Placeholder 4">
            <a:extLst>
              <a:ext uri="{FF2B5EF4-FFF2-40B4-BE49-F238E27FC236}">
                <a16:creationId xmlns:a16="http://schemas.microsoft.com/office/drawing/2014/main" id="{83117A2F-6DB3-46BD-BFB6-96F88A4C351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265EDED-A0D6-4418-A80C-A7C912460831}"/>
              </a:ext>
            </a:extLst>
          </p:cNvPr>
          <p:cNvSpPr>
            <a:spLocks noGrp="1"/>
          </p:cNvSpPr>
          <p:nvPr>
            <p:ph type="sldNum" sz="quarter" idx="12"/>
          </p:nvPr>
        </p:nvSpPr>
        <p:spPr/>
        <p:txBody>
          <a:bodyPr/>
          <a:lstStyle/>
          <a:p>
            <a:fld id="{F6393612-83DF-4791-81D4-E182C5B514F5}" type="slidenum">
              <a:rPr lang="en-GB" smtClean="0"/>
              <a:t>‹#›</a:t>
            </a:fld>
            <a:endParaRPr lang="en-GB"/>
          </a:p>
        </p:txBody>
      </p:sp>
    </p:spTree>
    <p:extLst>
      <p:ext uri="{BB962C8B-B14F-4D97-AF65-F5344CB8AC3E}">
        <p14:creationId xmlns:p14="http://schemas.microsoft.com/office/powerpoint/2010/main" val="940678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136879-7373-4091-965C-CD7D99A5969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1B926FC-EDA6-43A8-B5A7-FF8060C3F68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8988E7B-C8AA-4E55-B5A8-8CA1D5E0B2D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5D2AF84-A840-495C-9CC9-827C06F16817}"/>
              </a:ext>
            </a:extLst>
          </p:cNvPr>
          <p:cNvSpPr>
            <a:spLocks noGrp="1"/>
          </p:cNvSpPr>
          <p:nvPr>
            <p:ph type="dt" sz="half" idx="10"/>
          </p:nvPr>
        </p:nvSpPr>
        <p:spPr/>
        <p:txBody>
          <a:bodyPr/>
          <a:lstStyle/>
          <a:p>
            <a:fld id="{5987109A-BF72-4258-9F6A-4F45721809D4}" type="datetimeFigureOut">
              <a:rPr lang="en-GB" smtClean="0"/>
              <a:t>17/07/2023</a:t>
            </a:fld>
            <a:endParaRPr lang="en-GB"/>
          </a:p>
        </p:txBody>
      </p:sp>
      <p:sp>
        <p:nvSpPr>
          <p:cNvPr id="6" name="Footer Placeholder 5">
            <a:extLst>
              <a:ext uri="{FF2B5EF4-FFF2-40B4-BE49-F238E27FC236}">
                <a16:creationId xmlns:a16="http://schemas.microsoft.com/office/drawing/2014/main" id="{8560A227-983E-4239-B574-7F3C087ED7C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DC13909-D658-4541-ABC9-7013C19854D8}"/>
              </a:ext>
            </a:extLst>
          </p:cNvPr>
          <p:cNvSpPr>
            <a:spLocks noGrp="1"/>
          </p:cNvSpPr>
          <p:nvPr>
            <p:ph type="sldNum" sz="quarter" idx="12"/>
          </p:nvPr>
        </p:nvSpPr>
        <p:spPr/>
        <p:txBody>
          <a:bodyPr/>
          <a:lstStyle/>
          <a:p>
            <a:fld id="{F6393612-83DF-4791-81D4-E182C5B514F5}" type="slidenum">
              <a:rPr lang="en-GB" smtClean="0"/>
              <a:t>‹#›</a:t>
            </a:fld>
            <a:endParaRPr lang="en-GB"/>
          </a:p>
        </p:txBody>
      </p:sp>
    </p:spTree>
    <p:extLst>
      <p:ext uri="{BB962C8B-B14F-4D97-AF65-F5344CB8AC3E}">
        <p14:creationId xmlns:p14="http://schemas.microsoft.com/office/powerpoint/2010/main" val="6590565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77C995-954D-432F-96B2-EA474B1433B3}"/>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F301B8F-2F04-41CE-81FA-99FBF8B90F0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EF42E17-3FA8-4B5C-AB69-C9293A1F525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52357C8-8692-4312-B756-AD0BE43562F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F2C41B5-C01A-457D-A812-03FE9D5BED2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B043A80-316C-4224-978F-5170E5204534}"/>
              </a:ext>
            </a:extLst>
          </p:cNvPr>
          <p:cNvSpPr>
            <a:spLocks noGrp="1"/>
          </p:cNvSpPr>
          <p:nvPr>
            <p:ph type="dt" sz="half" idx="10"/>
          </p:nvPr>
        </p:nvSpPr>
        <p:spPr/>
        <p:txBody>
          <a:bodyPr/>
          <a:lstStyle/>
          <a:p>
            <a:fld id="{5987109A-BF72-4258-9F6A-4F45721809D4}" type="datetimeFigureOut">
              <a:rPr lang="en-GB" smtClean="0"/>
              <a:t>17/07/2023</a:t>
            </a:fld>
            <a:endParaRPr lang="en-GB"/>
          </a:p>
        </p:txBody>
      </p:sp>
      <p:sp>
        <p:nvSpPr>
          <p:cNvPr id="8" name="Footer Placeholder 7">
            <a:extLst>
              <a:ext uri="{FF2B5EF4-FFF2-40B4-BE49-F238E27FC236}">
                <a16:creationId xmlns:a16="http://schemas.microsoft.com/office/drawing/2014/main" id="{32C935AA-41AC-4E05-8F2E-72231770978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2D5C3CD-2913-4356-B9E0-FA679261861F}"/>
              </a:ext>
            </a:extLst>
          </p:cNvPr>
          <p:cNvSpPr>
            <a:spLocks noGrp="1"/>
          </p:cNvSpPr>
          <p:nvPr>
            <p:ph type="sldNum" sz="quarter" idx="12"/>
          </p:nvPr>
        </p:nvSpPr>
        <p:spPr/>
        <p:txBody>
          <a:bodyPr/>
          <a:lstStyle/>
          <a:p>
            <a:fld id="{F6393612-83DF-4791-81D4-E182C5B514F5}" type="slidenum">
              <a:rPr lang="en-GB" smtClean="0"/>
              <a:t>‹#›</a:t>
            </a:fld>
            <a:endParaRPr lang="en-GB"/>
          </a:p>
        </p:txBody>
      </p:sp>
    </p:spTree>
    <p:extLst>
      <p:ext uri="{BB962C8B-B14F-4D97-AF65-F5344CB8AC3E}">
        <p14:creationId xmlns:p14="http://schemas.microsoft.com/office/powerpoint/2010/main" val="30771827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38875-339E-414F-B301-A3BD60CC9110}"/>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4D601DD7-49EA-40B6-840A-7570E9477C90}"/>
              </a:ext>
            </a:extLst>
          </p:cNvPr>
          <p:cNvSpPr>
            <a:spLocks noGrp="1"/>
          </p:cNvSpPr>
          <p:nvPr>
            <p:ph type="dt" sz="half" idx="10"/>
          </p:nvPr>
        </p:nvSpPr>
        <p:spPr/>
        <p:txBody>
          <a:bodyPr/>
          <a:lstStyle/>
          <a:p>
            <a:fld id="{5987109A-BF72-4258-9F6A-4F45721809D4}" type="datetimeFigureOut">
              <a:rPr lang="en-GB" smtClean="0"/>
              <a:t>17/07/2023</a:t>
            </a:fld>
            <a:endParaRPr lang="en-GB"/>
          </a:p>
        </p:txBody>
      </p:sp>
      <p:sp>
        <p:nvSpPr>
          <p:cNvPr id="4" name="Footer Placeholder 3">
            <a:extLst>
              <a:ext uri="{FF2B5EF4-FFF2-40B4-BE49-F238E27FC236}">
                <a16:creationId xmlns:a16="http://schemas.microsoft.com/office/drawing/2014/main" id="{A2DFE290-F186-4A67-8584-41EEF9062A2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18EEFDE-43D0-4DA9-84F4-4EAEED46425B}"/>
              </a:ext>
            </a:extLst>
          </p:cNvPr>
          <p:cNvSpPr>
            <a:spLocks noGrp="1"/>
          </p:cNvSpPr>
          <p:nvPr>
            <p:ph type="sldNum" sz="quarter" idx="12"/>
          </p:nvPr>
        </p:nvSpPr>
        <p:spPr/>
        <p:txBody>
          <a:bodyPr/>
          <a:lstStyle/>
          <a:p>
            <a:fld id="{F6393612-83DF-4791-81D4-E182C5B514F5}" type="slidenum">
              <a:rPr lang="en-GB" smtClean="0"/>
              <a:t>‹#›</a:t>
            </a:fld>
            <a:endParaRPr lang="en-GB"/>
          </a:p>
        </p:txBody>
      </p:sp>
    </p:spTree>
    <p:extLst>
      <p:ext uri="{BB962C8B-B14F-4D97-AF65-F5344CB8AC3E}">
        <p14:creationId xmlns:p14="http://schemas.microsoft.com/office/powerpoint/2010/main" val="2968978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F054AB3-5516-41AF-8B35-42494A8FD463}"/>
              </a:ext>
            </a:extLst>
          </p:cNvPr>
          <p:cNvSpPr>
            <a:spLocks noGrp="1"/>
          </p:cNvSpPr>
          <p:nvPr>
            <p:ph type="dt" sz="half" idx="10"/>
          </p:nvPr>
        </p:nvSpPr>
        <p:spPr/>
        <p:txBody>
          <a:bodyPr/>
          <a:lstStyle/>
          <a:p>
            <a:fld id="{5987109A-BF72-4258-9F6A-4F45721809D4}" type="datetimeFigureOut">
              <a:rPr lang="en-GB" smtClean="0"/>
              <a:t>17/07/2023</a:t>
            </a:fld>
            <a:endParaRPr lang="en-GB"/>
          </a:p>
        </p:txBody>
      </p:sp>
      <p:sp>
        <p:nvSpPr>
          <p:cNvPr id="3" name="Footer Placeholder 2">
            <a:extLst>
              <a:ext uri="{FF2B5EF4-FFF2-40B4-BE49-F238E27FC236}">
                <a16:creationId xmlns:a16="http://schemas.microsoft.com/office/drawing/2014/main" id="{5A400F69-BB74-4A4C-9519-BD1A2169106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ADF0F928-D46B-42A6-AAFF-E4689C43FE91}"/>
              </a:ext>
            </a:extLst>
          </p:cNvPr>
          <p:cNvSpPr>
            <a:spLocks noGrp="1"/>
          </p:cNvSpPr>
          <p:nvPr>
            <p:ph type="sldNum" sz="quarter" idx="12"/>
          </p:nvPr>
        </p:nvSpPr>
        <p:spPr/>
        <p:txBody>
          <a:bodyPr/>
          <a:lstStyle/>
          <a:p>
            <a:fld id="{F6393612-83DF-4791-81D4-E182C5B514F5}" type="slidenum">
              <a:rPr lang="en-GB" smtClean="0"/>
              <a:t>‹#›</a:t>
            </a:fld>
            <a:endParaRPr lang="en-GB"/>
          </a:p>
        </p:txBody>
      </p:sp>
    </p:spTree>
    <p:extLst>
      <p:ext uri="{BB962C8B-B14F-4D97-AF65-F5344CB8AC3E}">
        <p14:creationId xmlns:p14="http://schemas.microsoft.com/office/powerpoint/2010/main" val="9786068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EEB850-12D2-41BD-80B0-45C76ED9F08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24370E7-2FC3-4390-9243-10F6E4EF0D9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5FF59968-D9AA-4616-9C2D-2099B93068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7115D67-FA39-4921-B2E7-C684B75D07E3}"/>
              </a:ext>
            </a:extLst>
          </p:cNvPr>
          <p:cNvSpPr>
            <a:spLocks noGrp="1"/>
          </p:cNvSpPr>
          <p:nvPr>
            <p:ph type="dt" sz="half" idx="10"/>
          </p:nvPr>
        </p:nvSpPr>
        <p:spPr/>
        <p:txBody>
          <a:bodyPr/>
          <a:lstStyle/>
          <a:p>
            <a:fld id="{5987109A-BF72-4258-9F6A-4F45721809D4}" type="datetimeFigureOut">
              <a:rPr lang="en-GB" smtClean="0"/>
              <a:t>17/07/2023</a:t>
            </a:fld>
            <a:endParaRPr lang="en-GB"/>
          </a:p>
        </p:txBody>
      </p:sp>
      <p:sp>
        <p:nvSpPr>
          <p:cNvPr id="6" name="Footer Placeholder 5">
            <a:extLst>
              <a:ext uri="{FF2B5EF4-FFF2-40B4-BE49-F238E27FC236}">
                <a16:creationId xmlns:a16="http://schemas.microsoft.com/office/drawing/2014/main" id="{65E64442-26CE-4C83-A67D-44449596968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87A5A51-41E7-4FC7-9AA0-8A6A1433A084}"/>
              </a:ext>
            </a:extLst>
          </p:cNvPr>
          <p:cNvSpPr>
            <a:spLocks noGrp="1"/>
          </p:cNvSpPr>
          <p:nvPr>
            <p:ph type="sldNum" sz="quarter" idx="12"/>
          </p:nvPr>
        </p:nvSpPr>
        <p:spPr/>
        <p:txBody>
          <a:bodyPr/>
          <a:lstStyle/>
          <a:p>
            <a:fld id="{F6393612-83DF-4791-81D4-E182C5B514F5}" type="slidenum">
              <a:rPr lang="en-GB" smtClean="0"/>
              <a:t>‹#›</a:t>
            </a:fld>
            <a:endParaRPr lang="en-GB"/>
          </a:p>
        </p:txBody>
      </p:sp>
    </p:spTree>
    <p:extLst>
      <p:ext uri="{BB962C8B-B14F-4D97-AF65-F5344CB8AC3E}">
        <p14:creationId xmlns:p14="http://schemas.microsoft.com/office/powerpoint/2010/main" val="19018505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B6C43-0FBD-4858-A146-DA58F1D52AD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C62DA1D-3CB4-4788-BD26-851B816775B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434C91B-23E4-4579-AE23-1D28CB56377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6AD4631-71F0-4525-BFAF-4443279E8B90}"/>
              </a:ext>
            </a:extLst>
          </p:cNvPr>
          <p:cNvSpPr>
            <a:spLocks noGrp="1"/>
          </p:cNvSpPr>
          <p:nvPr>
            <p:ph type="dt" sz="half" idx="10"/>
          </p:nvPr>
        </p:nvSpPr>
        <p:spPr/>
        <p:txBody>
          <a:bodyPr/>
          <a:lstStyle/>
          <a:p>
            <a:fld id="{5987109A-BF72-4258-9F6A-4F45721809D4}" type="datetimeFigureOut">
              <a:rPr lang="en-GB" smtClean="0"/>
              <a:t>17/07/2023</a:t>
            </a:fld>
            <a:endParaRPr lang="en-GB"/>
          </a:p>
        </p:txBody>
      </p:sp>
      <p:sp>
        <p:nvSpPr>
          <p:cNvPr id="6" name="Footer Placeholder 5">
            <a:extLst>
              <a:ext uri="{FF2B5EF4-FFF2-40B4-BE49-F238E27FC236}">
                <a16:creationId xmlns:a16="http://schemas.microsoft.com/office/drawing/2014/main" id="{305D3061-3A4E-4F38-920C-03A66A03704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68B2252-CF7B-4121-B5AF-821D32710D0A}"/>
              </a:ext>
            </a:extLst>
          </p:cNvPr>
          <p:cNvSpPr>
            <a:spLocks noGrp="1"/>
          </p:cNvSpPr>
          <p:nvPr>
            <p:ph type="sldNum" sz="quarter" idx="12"/>
          </p:nvPr>
        </p:nvSpPr>
        <p:spPr/>
        <p:txBody>
          <a:bodyPr/>
          <a:lstStyle/>
          <a:p>
            <a:fld id="{F6393612-83DF-4791-81D4-E182C5B514F5}" type="slidenum">
              <a:rPr lang="en-GB" smtClean="0"/>
              <a:t>‹#›</a:t>
            </a:fld>
            <a:endParaRPr lang="en-GB"/>
          </a:p>
        </p:txBody>
      </p:sp>
    </p:spTree>
    <p:extLst>
      <p:ext uri="{BB962C8B-B14F-4D97-AF65-F5344CB8AC3E}">
        <p14:creationId xmlns:p14="http://schemas.microsoft.com/office/powerpoint/2010/main" val="24210521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26B23AE-09E2-497E-87A9-08DA3270E4C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438FD77-6234-4ACB-AA80-1184C6359CE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205433A-CF2B-462E-8991-95A51735F54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87109A-BF72-4258-9F6A-4F45721809D4}" type="datetimeFigureOut">
              <a:rPr lang="en-GB" smtClean="0"/>
              <a:t>17/07/2023</a:t>
            </a:fld>
            <a:endParaRPr lang="en-GB"/>
          </a:p>
        </p:txBody>
      </p:sp>
      <p:sp>
        <p:nvSpPr>
          <p:cNvPr id="5" name="Footer Placeholder 4">
            <a:extLst>
              <a:ext uri="{FF2B5EF4-FFF2-40B4-BE49-F238E27FC236}">
                <a16:creationId xmlns:a16="http://schemas.microsoft.com/office/drawing/2014/main" id="{C4B686C3-7536-4702-BC03-19492868157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1AA774CB-CF12-463E-BDD0-6C0E1072335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393612-83DF-4791-81D4-E182C5B514F5}" type="slidenum">
              <a:rPr lang="en-GB" smtClean="0"/>
              <a:t>‹#›</a:t>
            </a:fld>
            <a:endParaRPr lang="en-GB"/>
          </a:p>
        </p:txBody>
      </p:sp>
    </p:spTree>
    <p:extLst>
      <p:ext uri="{BB962C8B-B14F-4D97-AF65-F5344CB8AC3E}">
        <p14:creationId xmlns:p14="http://schemas.microsoft.com/office/powerpoint/2010/main" val="42880451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E4C4B34A-442B-41A9-9CBE-590459FA5FB3}"/>
              </a:ext>
            </a:extLst>
          </p:cNvPr>
          <p:cNvSpPr>
            <a:spLocks noGrp="1"/>
          </p:cNvSpPr>
          <p:nvPr>
            <p:ph type="title"/>
          </p:nvPr>
        </p:nvSpPr>
        <p:spPr>
          <a:xfrm>
            <a:off x="808638" y="386930"/>
            <a:ext cx="9236700" cy="1188950"/>
          </a:xfrm>
        </p:spPr>
        <p:txBody>
          <a:bodyPr anchor="b">
            <a:noAutofit/>
          </a:bodyPr>
          <a:lstStyle/>
          <a:p>
            <a:r>
              <a:rPr lang="en-GB" sz="4000" dirty="0">
                <a:solidFill>
                  <a:schemeClr val="accent5">
                    <a:lumMod val="75000"/>
                  </a:schemeClr>
                </a:solidFill>
                <a:latin typeface="Georgia Pro Cond Semibold" panose="020B0604020202020204" pitchFamily="18" charset="0"/>
                <a:cs typeface="Aldhabi" panose="01000000000000000000" pitchFamily="2" charset="-78"/>
              </a:rPr>
              <a:t>Recently Completed Research Projects</a:t>
            </a:r>
          </a:p>
        </p:txBody>
      </p:sp>
      <p:grpSp>
        <p:nvGrpSpPr>
          <p:cNvPr id="12" name="Group 11">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3" name="Rectangle 12">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 name="Rectangle 15">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Content Placeholder 4">
            <a:extLst>
              <a:ext uri="{FF2B5EF4-FFF2-40B4-BE49-F238E27FC236}">
                <a16:creationId xmlns:a16="http://schemas.microsoft.com/office/drawing/2014/main" id="{BFE2E845-F29D-4F2D-9759-EBC011D4CEA4}"/>
              </a:ext>
            </a:extLst>
          </p:cNvPr>
          <p:cNvSpPr>
            <a:spLocks noGrp="1"/>
          </p:cNvSpPr>
          <p:nvPr>
            <p:ph idx="1"/>
          </p:nvPr>
        </p:nvSpPr>
        <p:spPr>
          <a:xfrm>
            <a:off x="793660" y="2599509"/>
            <a:ext cx="10143668" cy="3435531"/>
          </a:xfrm>
        </p:spPr>
        <p:txBody>
          <a:bodyPr anchor="ctr">
            <a:normAutofit/>
          </a:bodyPr>
          <a:lstStyle/>
          <a:p>
            <a:r>
              <a:rPr lang="en-GB" sz="2000" dirty="0"/>
              <a:t>Connor </a:t>
            </a:r>
            <a:r>
              <a:rPr lang="en-GB" sz="2000" dirty="0" err="1"/>
              <a:t>Hiscocks</a:t>
            </a:r>
            <a:r>
              <a:rPr lang="en-GB" sz="2000" dirty="0"/>
              <a:t> – Oxford University Hospital NHS Trust</a:t>
            </a:r>
          </a:p>
          <a:p>
            <a:r>
              <a:rPr lang="en-GB" sz="2000" dirty="0"/>
              <a:t>“A local evaluation of manual and automated Ankle Brachial Pressure Index techniques currently available within the Vascular Studies Unit”</a:t>
            </a:r>
          </a:p>
          <a:p>
            <a:r>
              <a:rPr lang="en-GB" sz="2000" dirty="0"/>
              <a:t>Compared automated air plethysmography ABPI to manual ABPI and duplex ultrasound</a:t>
            </a:r>
          </a:p>
          <a:p>
            <a:r>
              <a:rPr lang="en-GB" sz="2000" dirty="0"/>
              <a:t>24 patients </a:t>
            </a:r>
          </a:p>
          <a:p>
            <a:r>
              <a:rPr lang="en-GB" sz="2000" dirty="0"/>
              <a:t>Compared to duplex; </a:t>
            </a:r>
            <a:r>
              <a:rPr lang="en-GB" sz="2000" dirty="0" err="1"/>
              <a:t>autoABPI</a:t>
            </a:r>
            <a:r>
              <a:rPr lang="en-GB" sz="2000" dirty="0"/>
              <a:t> 44% sensitivity and 89% specificity, </a:t>
            </a:r>
            <a:r>
              <a:rPr lang="en-GB" sz="2000" dirty="0" err="1"/>
              <a:t>manABPI</a:t>
            </a:r>
            <a:r>
              <a:rPr lang="en-GB" sz="2000" dirty="0"/>
              <a:t> 91% sensitivity and 100% specificity. </a:t>
            </a:r>
          </a:p>
          <a:p>
            <a:r>
              <a:rPr lang="en-GB" sz="2000" dirty="0"/>
              <a:t>Findings suggest that </a:t>
            </a:r>
            <a:r>
              <a:rPr lang="en-GB" sz="2000" dirty="0" err="1"/>
              <a:t>autoABPI</a:t>
            </a:r>
            <a:r>
              <a:rPr lang="en-GB" sz="2000" dirty="0"/>
              <a:t> should not be primary method.</a:t>
            </a:r>
          </a:p>
          <a:p>
            <a:r>
              <a:rPr lang="en-GB" sz="2000" dirty="0" err="1"/>
              <a:t>AutoABPI</a:t>
            </a:r>
            <a:r>
              <a:rPr lang="en-GB" sz="2000" dirty="0"/>
              <a:t> agreement with duplex worse at low results </a:t>
            </a:r>
          </a:p>
        </p:txBody>
      </p:sp>
    </p:spTree>
    <p:extLst>
      <p:ext uri="{BB962C8B-B14F-4D97-AF65-F5344CB8AC3E}">
        <p14:creationId xmlns:p14="http://schemas.microsoft.com/office/powerpoint/2010/main" val="19977623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8A7314-EAE2-4FE4-8736-7F9F1D829039}"/>
              </a:ext>
            </a:extLst>
          </p:cNvPr>
          <p:cNvSpPr>
            <a:spLocks noGrp="1"/>
          </p:cNvSpPr>
          <p:nvPr>
            <p:ph type="title"/>
          </p:nvPr>
        </p:nvSpPr>
        <p:spPr/>
        <p:txBody>
          <a:bodyPr>
            <a:normAutofit/>
          </a:bodyPr>
          <a:lstStyle/>
          <a:p>
            <a:r>
              <a:rPr lang="en-GB" sz="5400" dirty="0">
                <a:solidFill>
                  <a:srgbClr val="0070C0"/>
                </a:solidFill>
                <a:latin typeface="Georgia Pro Cond Semibold" panose="02040706050405020303" pitchFamily="18" charset="0"/>
              </a:rPr>
              <a:t>Department Audit</a:t>
            </a:r>
          </a:p>
        </p:txBody>
      </p:sp>
      <p:pic>
        <p:nvPicPr>
          <p:cNvPr id="4" name="Content Placeholder 3">
            <a:extLst>
              <a:ext uri="{FF2B5EF4-FFF2-40B4-BE49-F238E27FC236}">
                <a16:creationId xmlns:a16="http://schemas.microsoft.com/office/drawing/2014/main" id="{7BEED197-6938-4368-8362-B5FE41BEEA5A}"/>
              </a:ext>
            </a:extLst>
          </p:cNvPr>
          <p:cNvPicPr>
            <a:picLocks noGrp="1" noChangeAspect="1"/>
          </p:cNvPicPr>
          <p:nvPr>
            <p:ph idx="1"/>
          </p:nvPr>
        </p:nvPicPr>
        <p:blipFill rotWithShape="1">
          <a:blip r:embed="rId3"/>
          <a:srcRect t="8576"/>
          <a:stretch/>
        </p:blipFill>
        <p:spPr>
          <a:xfrm>
            <a:off x="740256" y="1690688"/>
            <a:ext cx="3401826" cy="4541331"/>
          </a:xfrm>
          <a:prstGeom prst="rect">
            <a:avLst/>
          </a:prstGeom>
        </p:spPr>
      </p:pic>
      <p:pic>
        <p:nvPicPr>
          <p:cNvPr id="5" name="Picture 4">
            <a:extLst>
              <a:ext uri="{FF2B5EF4-FFF2-40B4-BE49-F238E27FC236}">
                <a16:creationId xmlns:a16="http://schemas.microsoft.com/office/drawing/2014/main" id="{0F67FE96-DDD5-44B8-9E32-02722E519AB1}"/>
              </a:ext>
            </a:extLst>
          </p:cNvPr>
          <p:cNvPicPr>
            <a:picLocks noChangeAspect="1"/>
          </p:cNvPicPr>
          <p:nvPr/>
        </p:nvPicPr>
        <p:blipFill>
          <a:blip r:embed="rId4"/>
          <a:stretch>
            <a:fillRect/>
          </a:stretch>
        </p:blipFill>
        <p:spPr>
          <a:xfrm>
            <a:off x="7592291" y="2017568"/>
            <a:ext cx="2643620" cy="3131278"/>
          </a:xfrm>
          <a:prstGeom prst="rect">
            <a:avLst/>
          </a:prstGeom>
        </p:spPr>
      </p:pic>
      <p:sp>
        <p:nvSpPr>
          <p:cNvPr id="7" name="TextBox 6">
            <a:extLst>
              <a:ext uri="{FF2B5EF4-FFF2-40B4-BE49-F238E27FC236}">
                <a16:creationId xmlns:a16="http://schemas.microsoft.com/office/drawing/2014/main" id="{776190AB-4889-4C44-AE55-D79820A34EEA}"/>
              </a:ext>
            </a:extLst>
          </p:cNvPr>
          <p:cNvSpPr txBox="1"/>
          <p:nvPr/>
        </p:nvSpPr>
        <p:spPr>
          <a:xfrm>
            <a:off x="4059380" y="2452254"/>
            <a:ext cx="3319125" cy="2677656"/>
          </a:xfrm>
          <a:prstGeom prst="rect">
            <a:avLst/>
          </a:prstGeom>
          <a:noFill/>
        </p:spPr>
        <p:txBody>
          <a:bodyPr wrap="square" rtlCol="0">
            <a:spAutoFit/>
          </a:bodyPr>
          <a:lstStyle/>
          <a:p>
            <a:r>
              <a:rPr lang="en-GB" sz="2400" dirty="0"/>
              <a:t>PERIMED Laser Doppler (LD) </a:t>
            </a:r>
          </a:p>
          <a:p>
            <a:pPr algn="ctr"/>
            <a:r>
              <a:rPr lang="en-GB" sz="2400" dirty="0"/>
              <a:t>VS</a:t>
            </a:r>
          </a:p>
          <a:p>
            <a:pPr algn="ctr"/>
            <a:endParaRPr lang="en-GB" sz="2400" dirty="0"/>
          </a:p>
          <a:p>
            <a:r>
              <a:rPr lang="en-GB" sz="2400" dirty="0" err="1"/>
              <a:t>Huntleigh</a:t>
            </a:r>
            <a:r>
              <a:rPr lang="en-GB" sz="2400" dirty="0"/>
              <a:t> </a:t>
            </a:r>
            <a:r>
              <a:rPr lang="en-GB" sz="2400" dirty="0" err="1"/>
              <a:t>Dopplex</a:t>
            </a:r>
            <a:r>
              <a:rPr lang="en-GB" sz="2400" dirty="0"/>
              <a:t> Photoplethysmography (PPG) </a:t>
            </a:r>
          </a:p>
        </p:txBody>
      </p:sp>
    </p:spTree>
    <p:extLst>
      <p:ext uri="{BB962C8B-B14F-4D97-AF65-F5344CB8AC3E}">
        <p14:creationId xmlns:p14="http://schemas.microsoft.com/office/powerpoint/2010/main" val="2941466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D84D5BF-3352-4113-8CEC-B8AFB3771A97}"/>
              </a:ext>
            </a:extLst>
          </p:cNvPr>
          <p:cNvSpPr>
            <a:spLocks noGrp="1"/>
          </p:cNvSpPr>
          <p:nvPr>
            <p:ph type="title"/>
          </p:nvPr>
        </p:nvSpPr>
        <p:spPr>
          <a:xfrm>
            <a:off x="808638" y="386930"/>
            <a:ext cx="9236700" cy="1188950"/>
          </a:xfrm>
        </p:spPr>
        <p:txBody>
          <a:bodyPr anchor="b">
            <a:normAutofit/>
          </a:bodyPr>
          <a:lstStyle/>
          <a:p>
            <a:r>
              <a:rPr lang="en-GB" sz="5400" dirty="0">
                <a:solidFill>
                  <a:schemeClr val="accent5">
                    <a:lumMod val="75000"/>
                  </a:schemeClr>
                </a:solidFill>
                <a:latin typeface="Georgia Pro Cond Semibold" panose="02040706050405020303" pitchFamily="18" charset="0"/>
              </a:rPr>
              <a:t>Department Audit</a:t>
            </a:r>
          </a:p>
        </p:txBody>
      </p:sp>
      <p:grpSp>
        <p:nvGrpSpPr>
          <p:cNvPr id="10"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1"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1C99F9BB-A5D7-4723-B984-D53C83A3275F}"/>
              </a:ext>
            </a:extLst>
          </p:cNvPr>
          <p:cNvSpPr>
            <a:spLocks noGrp="1"/>
          </p:cNvSpPr>
          <p:nvPr>
            <p:ph idx="1"/>
          </p:nvPr>
        </p:nvSpPr>
        <p:spPr>
          <a:xfrm>
            <a:off x="793660" y="2599509"/>
            <a:ext cx="10143668" cy="3435531"/>
          </a:xfrm>
        </p:spPr>
        <p:txBody>
          <a:bodyPr anchor="ctr">
            <a:normAutofit/>
          </a:bodyPr>
          <a:lstStyle/>
          <a:p>
            <a:r>
              <a:rPr lang="en-GB" sz="2400" dirty="0"/>
              <a:t>Compare </a:t>
            </a:r>
            <a:r>
              <a:rPr lang="en-GB" sz="2400" dirty="0">
                <a:effectLst/>
                <a:ea typeface="Calibri" panose="020F0502020204030204" pitchFamily="34" charset="0"/>
              </a:rPr>
              <a:t>toe pressure measurements obtained using the Laser Doppler method (LD) (PERIMED </a:t>
            </a:r>
            <a:r>
              <a:rPr lang="en-GB" sz="2400" dirty="0" err="1">
                <a:effectLst/>
                <a:ea typeface="Calibri" panose="020F0502020204030204" pitchFamily="34" charset="0"/>
              </a:rPr>
              <a:t>PeriFlux</a:t>
            </a:r>
            <a:r>
              <a:rPr lang="en-GB" sz="2400" dirty="0">
                <a:effectLst/>
                <a:ea typeface="Calibri" panose="020F0502020204030204" pitchFamily="34" charset="0"/>
              </a:rPr>
              <a:t>), with those obtained with a portable device using photoplethysmography (PPG) (</a:t>
            </a:r>
            <a:r>
              <a:rPr lang="en-GB" sz="2400" dirty="0" err="1">
                <a:effectLst/>
                <a:ea typeface="Calibri" panose="020F0502020204030204" pitchFamily="34" charset="0"/>
              </a:rPr>
              <a:t>Dopplex</a:t>
            </a:r>
            <a:r>
              <a:rPr lang="en-GB" sz="2400" dirty="0">
                <a:effectLst/>
                <a:ea typeface="Calibri" panose="020F0502020204030204" pitchFamily="34" charset="0"/>
              </a:rPr>
              <a:t> DMX, </a:t>
            </a:r>
            <a:r>
              <a:rPr lang="en-GB" sz="2400" dirty="0" err="1">
                <a:effectLst/>
                <a:ea typeface="Calibri" panose="020F0502020204030204" pitchFamily="34" charset="0"/>
              </a:rPr>
              <a:t>Huntleigh</a:t>
            </a:r>
            <a:r>
              <a:rPr lang="en-GB" sz="2400" dirty="0">
                <a:effectLst/>
                <a:ea typeface="Calibri" panose="020F0502020204030204" pitchFamily="34" charset="0"/>
              </a:rPr>
              <a:t>).</a:t>
            </a:r>
          </a:p>
          <a:p>
            <a:r>
              <a:rPr lang="en-GB" sz="2400" dirty="0"/>
              <a:t>Six patients referred to our vascular laboratory for TBI measurements </a:t>
            </a:r>
          </a:p>
          <a:p>
            <a:r>
              <a:rPr lang="en-GB" sz="2400" dirty="0"/>
              <a:t>During the study period six patients, comprising eight legs, were investigated. Their mean age was 78 years (range 60–86 years). Of these, 66% were males and 50% had diabetes. Their clinical symptoms were intermittent claudication, rest pain and/or ulceration, or prior to compression hosiery. </a:t>
            </a:r>
          </a:p>
        </p:txBody>
      </p:sp>
    </p:spTree>
    <p:extLst>
      <p:ext uri="{BB962C8B-B14F-4D97-AF65-F5344CB8AC3E}">
        <p14:creationId xmlns:p14="http://schemas.microsoft.com/office/powerpoint/2010/main" val="38402876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058A14AF-9FB5-4CC7-BA35-E8E85D3EDF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9E56C19-77D2-4AFB-8449-F452FA7E81BB}"/>
              </a:ext>
            </a:extLst>
          </p:cNvPr>
          <p:cNvSpPr>
            <a:spLocks noGrp="1"/>
          </p:cNvSpPr>
          <p:nvPr>
            <p:ph type="title"/>
          </p:nvPr>
        </p:nvSpPr>
        <p:spPr>
          <a:xfrm>
            <a:off x="793662" y="386930"/>
            <a:ext cx="10066122" cy="1298448"/>
          </a:xfrm>
        </p:spPr>
        <p:txBody>
          <a:bodyPr anchor="b">
            <a:normAutofit/>
          </a:bodyPr>
          <a:lstStyle/>
          <a:p>
            <a:r>
              <a:rPr lang="en-GB" sz="5400" dirty="0">
                <a:solidFill>
                  <a:srgbClr val="0070C0"/>
                </a:solidFill>
                <a:latin typeface="Georgia Pro Cond Semibold" panose="02040706050405020303" pitchFamily="18" charset="0"/>
              </a:rPr>
              <a:t>Results</a:t>
            </a:r>
          </a:p>
        </p:txBody>
      </p:sp>
      <p:sp>
        <p:nvSpPr>
          <p:cNvPr id="29" name="Rectangle 28">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267991"/>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Content Placeholder 7">
            <a:extLst>
              <a:ext uri="{FF2B5EF4-FFF2-40B4-BE49-F238E27FC236}">
                <a16:creationId xmlns:a16="http://schemas.microsoft.com/office/drawing/2014/main" id="{A6F2C24C-95D7-A1A6-6136-1809F03C6D81}"/>
              </a:ext>
            </a:extLst>
          </p:cNvPr>
          <p:cNvSpPr>
            <a:spLocks noGrp="1"/>
          </p:cNvSpPr>
          <p:nvPr>
            <p:ph idx="1"/>
          </p:nvPr>
        </p:nvSpPr>
        <p:spPr>
          <a:xfrm>
            <a:off x="722430" y="2806082"/>
            <a:ext cx="4530898" cy="3639450"/>
          </a:xfrm>
        </p:spPr>
        <p:txBody>
          <a:bodyPr anchor="ctr">
            <a:normAutofit lnSpcReduction="10000"/>
          </a:bodyPr>
          <a:lstStyle/>
          <a:p>
            <a:r>
              <a:rPr lang="en-GB" sz="2400" dirty="0"/>
              <a:t>In total, 3/8 (38%) limbs had TBIs of &gt;0.70, and 5/8 (62%) limbs had TBIs of &lt;0.70.</a:t>
            </a:r>
            <a:endParaRPr lang="en-GB" sz="2400" dirty="0">
              <a:cs typeface="Calibri"/>
            </a:endParaRPr>
          </a:p>
          <a:p>
            <a:r>
              <a:rPr lang="en-GB" sz="2400" dirty="0"/>
              <a:t>18.5mmHg mean difference in absolute toe pressure</a:t>
            </a:r>
            <a:endParaRPr lang="en-GB" sz="2400" dirty="0">
              <a:cs typeface="Calibri"/>
            </a:endParaRPr>
          </a:p>
          <a:p>
            <a:r>
              <a:rPr lang="en-GB" sz="2400" dirty="0"/>
              <a:t>Absolute toe pressure difference &gt;10mmHg in 63% of patients</a:t>
            </a:r>
            <a:endParaRPr lang="en-GB" sz="2400" dirty="0">
              <a:cs typeface="Calibri"/>
            </a:endParaRPr>
          </a:p>
          <a:p>
            <a:r>
              <a:rPr lang="en-GB" sz="2400" dirty="0">
                <a:cs typeface="Calibri"/>
              </a:rPr>
              <a:t>One patient, unable to obtain a reading using the </a:t>
            </a:r>
            <a:r>
              <a:rPr lang="en-GB" sz="2400" dirty="0" err="1">
                <a:cs typeface="Calibri" panose="020F0502020204030204"/>
              </a:rPr>
              <a:t>Huntleigh</a:t>
            </a:r>
            <a:r>
              <a:rPr lang="en-GB" sz="2400" dirty="0">
                <a:cs typeface="Calibri" panose="020F0502020204030204"/>
              </a:rPr>
              <a:t> </a:t>
            </a:r>
            <a:r>
              <a:rPr lang="en-GB" sz="2400" dirty="0" err="1">
                <a:cs typeface="Calibri" panose="020F0502020204030204"/>
              </a:rPr>
              <a:t>Dopplex</a:t>
            </a:r>
            <a:endParaRPr lang="en-GB" sz="2400" dirty="0">
              <a:cs typeface="Calibri" panose="020F0502020204030204"/>
            </a:endParaRPr>
          </a:p>
          <a:p>
            <a:pPr marL="0" indent="0">
              <a:buNone/>
            </a:pPr>
            <a:endParaRPr lang="en-GB" sz="2000" dirty="0">
              <a:cs typeface="Calibri" panose="020F0502020204030204"/>
            </a:endParaRPr>
          </a:p>
          <a:p>
            <a:endParaRPr lang="en-US" sz="2000" dirty="0">
              <a:cs typeface="Calibri" panose="020F0502020204030204"/>
            </a:endParaRPr>
          </a:p>
        </p:txBody>
      </p:sp>
      <p:sp>
        <p:nvSpPr>
          <p:cNvPr id="33" name="Rectangle 32">
            <a:extLst>
              <a:ext uri="{FF2B5EF4-FFF2-40B4-BE49-F238E27FC236}">
                <a16:creationId xmlns:a16="http://schemas.microsoft.com/office/drawing/2014/main" id="{E6995CE5-F890-4ABA-82A2-26507CE8D2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D25F9FFF-386C-4A79-B030-EADFA66AB294}"/>
              </a:ext>
            </a:extLst>
          </p:cNvPr>
          <p:cNvPicPr>
            <a:picLocks noChangeAspect="1"/>
          </p:cNvPicPr>
          <p:nvPr/>
        </p:nvPicPr>
        <p:blipFill>
          <a:blip r:embed="rId3"/>
          <a:stretch>
            <a:fillRect/>
          </a:stretch>
        </p:blipFill>
        <p:spPr>
          <a:xfrm>
            <a:off x="5324559" y="2599509"/>
            <a:ext cx="5904474" cy="3161165"/>
          </a:xfrm>
          <a:prstGeom prst="rect">
            <a:avLst/>
          </a:prstGeom>
        </p:spPr>
      </p:pic>
    </p:spTree>
    <p:extLst>
      <p:ext uri="{BB962C8B-B14F-4D97-AF65-F5344CB8AC3E}">
        <p14:creationId xmlns:p14="http://schemas.microsoft.com/office/powerpoint/2010/main" val="4409663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597797-7CCB-42CB-99FD-B5A032AC1F24}"/>
              </a:ext>
            </a:extLst>
          </p:cNvPr>
          <p:cNvSpPr>
            <a:spLocks noGrp="1"/>
          </p:cNvSpPr>
          <p:nvPr>
            <p:ph type="title"/>
          </p:nvPr>
        </p:nvSpPr>
        <p:spPr/>
        <p:txBody>
          <a:bodyPr>
            <a:normAutofit/>
          </a:bodyPr>
          <a:lstStyle/>
          <a:p>
            <a:r>
              <a:rPr lang="en-GB" sz="5400" dirty="0">
                <a:solidFill>
                  <a:schemeClr val="accent5">
                    <a:lumMod val="75000"/>
                  </a:schemeClr>
                </a:solidFill>
                <a:latin typeface="Georgia Pro Cond Semibold" panose="02040706050405020303" pitchFamily="18" charset="0"/>
              </a:rPr>
              <a:t>Results</a:t>
            </a:r>
          </a:p>
        </p:txBody>
      </p:sp>
      <p:pic>
        <p:nvPicPr>
          <p:cNvPr id="4" name="Content Placeholder 3">
            <a:extLst>
              <a:ext uri="{FF2B5EF4-FFF2-40B4-BE49-F238E27FC236}">
                <a16:creationId xmlns:a16="http://schemas.microsoft.com/office/drawing/2014/main" id="{282EA847-B516-4592-B1ED-30B7BA1A72F6}"/>
              </a:ext>
            </a:extLst>
          </p:cNvPr>
          <p:cNvPicPr>
            <a:picLocks noGrp="1" noChangeAspect="1"/>
          </p:cNvPicPr>
          <p:nvPr>
            <p:ph idx="1"/>
          </p:nvPr>
        </p:nvPicPr>
        <p:blipFill>
          <a:blip r:embed="rId3"/>
          <a:stretch>
            <a:fillRect/>
          </a:stretch>
        </p:blipFill>
        <p:spPr>
          <a:xfrm>
            <a:off x="838200" y="2255488"/>
            <a:ext cx="4964570" cy="2984024"/>
          </a:xfrm>
          <a:prstGeom prst="rect">
            <a:avLst/>
          </a:prstGeom>
        </p:spPr>
      </p:pic>
      <p:pic>
        <p:nvPicPr>
          <p:cNvPr id="5" name="Picture 4">
            <a:extLst>
              <a:ext uri="{FF2B5EF4-FFF2-40B4-BE49-F238E27FC236}">
                <a16:creationId xmlns:a16="http://schemas.microsoft.com/office/drawing/2014/main" id="{1A8C49EC-E2CD-479C-95F2-5EAE47099C6D}"/>
              </a:ext>
            </a:extLst>
          </p:cNvPr>
          <p:cNvPicPr>
            <a:picLocks noChangeAspect="1"/>
          </p:cNvPicPr>
          <p:nvPr/>
        </p:nvPicPr>
        <p:blipFill>
          <a:blip r:embed="rId4"/>
          <a:stretch>
            <a:fillRect/>
          </a:stretch>
        </p:blipFill>
        <p:spPr>
          <a:xfrm>
            <a:off x="6084971" y="2255488"/>
            <a:ext cx="4964570" cy="2984024"/>
          </a:xfrm>
          <a:prstGeom prst="rect">
            <a:avLst/>
          </a:prstGeom>
        </p:spPr>
      </p:pic>
    </p:spTree>
    <p:extLst>
      <p:ext uri="{BB962C8B-B14F-4D97-AF65-F5344CB8AC3E}">
        <p14:creationId xmlns:p14="http://schemas.microsoft.com/office/powerpoint/2010/main" val="35885023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423671F-45C7-47B3-B9EE-7CA167DB111A}"/>
              </a:ext>
            </a:extLst>
          </p:cNvPr>
          <p:cNvSpPr>
            <a:spLocks noGrp="1"/>
          </p:cNvSpPr>
          <p:nvPr>
            <p:ph type="title"/>
          </p:nvPr>
        </p:nvSpPr>
        <p:spPr>
          <a:xfrm>
            <a:off x="808638" y="386930"/>
            <a:ext cx="9236700" cy="1188950"/>
          </a:xfrm>
        </p:spPr>
        <p:txBody>
          <a:bodyPr vert="horz" lIns="91440" tIns="45720" rIns="91440" bIns="45720" rtlCol="0" anchor="b">
            <a:normAutofit/>
          </a:bodyPr>
          <a:lstStyle/>
          <a:p>
            <a:r>
              <a:rPr lang="en-US" sz="5400" kern="1200" dirty="0">
                <a:solidFill>
                  <a:schemeClr val="accent5">
                    <a:lumMod val="75000"/>
                  </a:schemeClr>
                </a:solidFill>
                <a:latin typeface="Georgia Pro Cond Semibold" panose="02040706050405020303" pitchFamily="18" charset="0"/>
              </a:rPr>
              <a:t>Results</a:t>
            </a:r>
          </a:p>
        </p:txBody>
      </p:sp>
      <p:grpSp>
        <p:nvGrpSpPr>
          <p:cNvPr id="12" name="Group 11">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3" name="Rectangle 12">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 name="Rectangle 15">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2DE2EB23-1287-446B-80B7-7F310EFFA30F}"/>
              </a:ext>
            </a:extLst>
          </p:cNvPr>
          <p:cNvSpPr txBox="1"/>
          <p:nvPr/>
        </p:nvSpPr>
        <p:spPr>
          <a:xfrm>
            <a:off x="793660" y="2203079"/>
            <a:ext cx="10143668" cy="3831960"/>
          </a:xfrm>
          <a:prstGeom prst="rect">
            <a:avLst/>
          </a:prstGeom>
        </p:spPr>
        <p:txBody>
          <a:bodyPr vert="horz" lIns="91440" tIns="45720" rIns="91440" bIns="45720" rtlCol="0" anchor="ctr">
            <a:normAutofit/>
          </a:bodyPr>
          <a:lstStyle/>
          <a:p>
            <a:pPr indent="-228600" algn="just">
              <a:lnSpc>
                <a:spcPct val="90000"/>
              </a:lnSpc>
              <a:spcAft>
                <a:spcPts val="600"/>
              </a:spcAft>
              <a:buFont typeface="Arial" panose="020B0604020202020204" pitchFamily="34" charset="0"/>
              <a:buChar char="•"/>
            </a:pPr>
            <a:r>
              <a:rPr lang="en-GB" sz="2400" dirty="0"/>
              <a:t>Comparison with Duplex results over 6 month period from March-September 2022</a:t>
            </a:r>
          </a:p>
          <a:p>
            <a:pPr indent="-228600" algn="just">
              <a:lnSpc>
                <a:spcPct val="90000"/>
              </a:lnSpc>
              <a:spcAft>
                <a:spcPts val="600"/>
              </a:spcAft>
              <a:buFont typeface="Arial" panose="020B0604020202020204" pitchFamily="34" charset="0"/>
              <a:buChar char="•"/>
            </a:pPr>
            <a:endParaRPr lang="en-GB" sz="2400" dirty="0"/>
          </a:p>
          <a:p>
            <a:pPr indent="-228600" algn="just">
              <a:lnSpc>
                <a:spcPct val="90000"/>
              </a:lnSpc>
              <a:spcAft>
                <a:spcPts val="600"/>
              </a:spcAft>
              <a:buFont typeface="Arial" panose="020B0604020202020204" pitchFamily="34" charset="0"/>
              <a:buChar char="•"/>
            </a:pPr>
            <a:r>
              <a:rPr lang="en-GB" sz="2400" dirty="0"/>
              <a:t>Reviewed PERIMED TBI reports with TBI &lt;0.7 referred for lower limb arterial duplex </a:t>
            </a:r>
          </a:p>
          <a:p>
            <a:pPr indent="-228600" algn="just">
              <a:lnSpc>
                <a:spcPct val="90000"/>
              </a:lnSpc>
              <a:spcAft>
                <a:spcPts val="600"/>
              </a:spcAft>
              <a:buFont typeface="Arial" panose="020B0604020202020204" pitchFamily="34" charset="0"/>
              <a:buChar char="•"/>
            </a:pPr>
            <a:endParaRPr lang="en-GB" sz="2400" dirty="0"/>
          </a:p>
          <a:p>
            <a:pPr indent="-228600" algn="just">
              <a:lnSpc>
                <a:spcPct val="90000"/>
              </a:lnSpc>
              <a:spcAft>
                <a:spcPts val="600"/>
              </a:spcAft>
              <a:buFont typeface="Arial" panose="020B0604020202020204" pitchFamily="34" charset="0"/>
              <a:buChar char="•"/>
            </a:pPr>
            <a:r>
              <a:rPr lang="en-GB" sz="2400" dirty="0"/>
              <a:t>54 reports were compared, 36 of which were found to have significant disease and 18 no significant disease found on Duplex</a:t>
            </a:r>
            <a:endParaRPr lang="en-US" sz="2400" dirty="0"/>
          </a:p>
          <a:p>
            <a:pPr algn="just">
              <a:lnSpc>
                <a:spcPct val="90000"/>
              </a:lnSpc>
              <a:spcAft>
                <a:spcPts val="600"/>
              </a:spcAft>
            </a:pPr>
            <a:endParaRPr lang="en-US" sz="2000" b="1" dirty="0"/>
          </a:p>
        </p:txBody>
      </p:sp>
    </p:spTree>
    <p:extLst>
      <p:ext uri="{BB962C8B-B14F-4D97-AF65-F5344CB8AC3E}">
        <p14:creationId xmlns:p14="http://schemas.microsoft.com/office/powerpoint/2010/main" val="5251090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B6C16B5-A175-4A97-B05C-BD7B2C4D74A0}"/>
              </a:ext>
            </a:extLst>
          </p:cNvPr>
          <p:cNvSpPr>
            <a:spLocks noGrp="1"/>
          </p:cNvSpPr>
          <p:nvPr>
            <p:ph type="title"/>
          </p:nvPr>
        </p:nvSpPr>
        <p:spPr>
          <a:xfrm>
            <a:off x="808638" y="386930"/>
            <a:ext cx="9236700" cy="1188950"/>
          </a:xfrm>
        </p:spPr>
        <p:txBody>
          <a:bodyPr anchor="b">
            <a:normAutofit/>
          </a:bodyPr>
          <a:lstStyle/>
          <a:p>
            <a:r>
              <a:rPr lang="en-GB" sz="5400" dirty="0">
                <a:solidFill>
                  <a:srgbClr val="0070C0"/>
                </a:solidFill>
                <a:latin typeface="Georgia Pro Cond Semibold" panose="02040706050405020303" pitchFamily="18" charset="0"/>
              </a:rPr>
              <a:t>Discussion</a:t>
            </a:r>
          </a:p>
        </p:txBody>
      </p:sp>
      <p:grpSp>
        <p:nvGrpSpPr>
          <p:cNvPr id="20"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21"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95FAF78-991F-4C16-AD6D-E5B069114B1F}"/>
              </a:ext>
            </a:extLst>
          </p:cNvPr>
          <p:cNvSpPr>
            <a:spLocks noGrp="1"/>
          </p:cNvSpPr>
          <p:nvPr>
            <p:ph idx="1"/>
          </p:nvPr>
        </p:nvSpPr>
        <p:spPr>
          <a:xfrm>
            <a:off x="793660" y="2599509"/>
            <a:ext cx="10143668" cy="3435531"/>
          </a:xfrm>
        </p:spPr>
        <p:txBody>
          <a:bodyPr anchor="ctr">
            <a:normAutofit/>
          </a:bodyPr>
          <a:lstStyle/>
          <a:p>
            <a:r>
              <a:rPr lang="en-GB" sz="2400" dirty="0"/>
              <a:t>Toe pressures measured by the PERIMED were lower than those measured by </a:t>
            </a:r>
            <a:r>
              <a:rPr lang="en-GB" sz="2400" dirty="0" err="1"/>
              <a:t>Huntleigh</a:t>
            </a:r>
            <a:r>
              <a:rPr lang="en-GB" sz="2400" dirty="0"/>
              <a:t> with greater variation at low pressures</a:t>
            </a:r>
          </a:p>
          <a:p>
            <a:r>
              <a:rPr lang="en-GB" sz="2400" dirty="0"/>
              <a:t>One third of PERIMED results compared with Duplex did not show agreement</a:t>
            </a:r>
          </a:p>
          <a:p>
            <a:r>
              <a:rPr lang="en-GB" sz="2400" dirty="0"/>
              <a:t>The PERIMED showed reasonable agreement with the </a:t>
            </a:r>
            <a:r>
              <a:rPr lang="en-GB" sz="2400" dirty="0" err="1"/>
              <a:t>Huntleigh</a:t>
            </a:r>
            <a:r>
              <a:rPr lang="en-GB" sz="2400" dirty="0"/>
              <a:t> </a:t>
            </a:r>
            <a:r>
              <a:rPr lang="en-GB" sz="2400" dirty="0" err="1"/>
              <a:t>Dopplex</a:t>
            </a:r>
            <a:r>
              <a:rPr lang="en-GB" sz="2400" dirty="0"/>
              <a:t> and Duplex. However, this agreement became poor at low pressures which may result in a degree of overdiagnosis </a:t>
            </a:r>
          </a:p>
          <a:p>
            <a:r>
              <a:rPr lang="en-GB" sz="2400" dirty="0"/>
              <a:t>This highlights the importance of clinical history </a:t>
            </a:r>
          </a:p>
          <a:p>
            <a:r>
              <a:rPr lang="en-GB" sz="2400" dirty="0"/>
              <a:t>Record which equipment is used when reporting</a:t>
            </a:r>
          </a:p>
        </p:txBody>
      </p:sp>
    </p:spTree>
    <p:extLst>
      <p:ext uri="{BB962C8B-B14F-4D97-AF65-F5344CB8AC3E}">
        <p14:creationId xmlns:p14="http://schemas.microsoft.com/office/powerpoint/2010/main" val="29801420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681</TotalTime>
  <Words>825</Words>
  <Application>Microsoft Office PowerPoint</Application>
  <PresentationFormat>Widescreen</PresentationFormat>
  <Paragraphs>67</Paragraphs>
  <Slides>7</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AdvPS7C2E</vt:lpstr>
      <vt:lpstr>AdvTT7b515deb</vt:lpstr>
      <vt:lpstr>Arial</vt:lpstr>
      <vt:lpstr>Calibri</vt:lpstr>
      <vt:lpstr>Calibri Light</vt:lpstr>
      <vt:lpstr>Georgia Pro Cond Semibold</vt:lpstr>
      <vt:lpstr>Office Theme</vt:lpstr>
      <vt:lpstr>Recently Completed Research Projects</vt:lpstr>
      <vt:lpstr>Department Audit</vt:lpstr>
      <vt:lpstr>Department Audit</vt:lpstr>
      <vt:lpstr>Results</vt:lpstr>
      <vt:lpstr>Results</vt:lpstr>
      <vt:lpstr>Results</vt:lpstr>
      <vt:lpstr>Discussion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Recently Completed Research Projects</dc:title>
  <dc:creator>Joanne Widdup</dc:creator>
  <cp:lastModifiedBy>Joanne Widdup</cp:lastModifiedBy>
  <cp:revision>13</cp:revision>
  <dcterms:created xsi:type="dcterms:W3CDTF">2022-12-07T08:19:43Z</dcterms:created>
  <dcterms:modified xsi:type="dcterms:W3CDTF">2023-07-17T07:09:22Z</dcterms:modified>
</cp:coreProperties>
</file>