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4FF"/>
    <a:srgbClr val="E98517"/>
    <a:srgbClr val="D9F1FF"/>
    <a:srgbClr val="F2C70E"/>
    <a:srgbClr val="398780"/>
    <a:srgbClr val="502898"/>
    <a:srgbClr val="2C8F94"/>
    <a:srgbClr val="2B6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7" autoAdjust="0"/>
    <p:restoredTop sz="94660"/>
  </p:normalViewPr>
  <p:slideViewPr>
    <p:cSldViewPr snapToGrid="0">
      <p:cViewPr>
        <p:scale>
          <a:sx n="75" d="100"/>
          <a:sy n="75" d="100"/>
        </p:scale>
        <p:origin x="-348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8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9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74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8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5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7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68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3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8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4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5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4522-D081-4A8A-AD04-901C3BEECA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EFE25-F037-4589-9E31-58326D279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7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uact=8&amp;ved=0CAcQjRxqFQoTCPXU-4T-88gCFcqcGgodXmIIsg&amp;url=http://www.envisagecoda.co.uk/media/168/stroke-fast-campaign-male&amp;psig=AFQjCNGtDYAZwzgjqY_uaKnzpI86NL9tXw&amp;ust=144663070982420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&amp;url=http://sconti.com/edreams&amp;psig=AFQjCNGqIY6S85IpqncuoFRiXS34q65RYQ&amp;ust=1446116519419027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rct=j&amp;q=&amp;esrc=s&amp;source=images&amp;cd=&amp;cad=rja&amp;uact=8&amp;ved=0CAcQjRxqFQoTCIWXl-n5_ccCFUW1Ggodw7kO1w&amp;url=http://www.slideshare.net/chs1028/chads2-and-abcd-score&amp;bvm=bv.102829193,d.d2s&amp;psig=AFQjCNEw9Uw316VGQnVuuqWzyqVREqYWqw&amp;ust=1442575270278093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CAcQjRxqFQoTCPmsm9qE_scCFYjnGgodSoQBYQ&amp;url=http://totalassist.co.uk/gloucestershire-hospitals-nhs-foundation-trust-selects-total-assist-as-their-managed-service-provider-for-medical-locums/&amp;psig=AFQjCNG5gNP2HI_ibOgh59--eCIf4JzaLQ&amp;ust=1442578183336494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hyperlink" Target="http://www.google.co.uk/url?sa=i&amp;rct=j&amp;q=&amp;esrc=s&amp;source=images&amp;cd=&amp;cad=rja&amp;uact=8&amp;ved=0CAcQjRxqFQoTCI7x0IiT8sgCFYF_GgodQ-UHrw&amp;url=http://www.sas.com/en_us/insights/analytics.html&amp;bvm=bv.106379543,d.d2s&amp;psig=AFQjCNFLE_J6TcSqOjKCgg0Ti8n584j3Mg&amp;ust=1446567760632825" TargetMode="External"/><Relationship Id="rId2" Type="http://schemas.openxmlformats.org/officeDocument/2006/relationships/hyperlink" Target="http://www.google.co.uk/url?sa=i&amp;rct=j&amp;q=&amp;esrc=s&amp;source=images&amp;cd=&amp;cad=rja&amp;uact=8&amp;ved=0CAcQjRxqFQoTCOvgqOCQ8sgCFcy2GgodF-wHCA&amp;url=http://sngroup.com/sng-tools-for-economic-development/&amp;psig=AFQjCNFp5tOoCQlle-zz5RD60-GtQ26vTg&amp;ust=144656652825635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CAcQjRxqFQoTCMfdmOGE_scCFUuJGgodWLUEeA&amp;url=http://www.panoramio.com/photo/51649576&amp;psig=AFQjCNG5gNP2HI_ibOgh59--eCIf4JzaLQ&amp;ust=1442578183336494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hyperlink" Target="http://www.google.co.uk/url?sa=i&amp;rct=j&amp;q=&amp;esrc=s&amp;source=images&amp;cd=&amp;cad=rja&amp;uact=8&amp;ved=0CAcQjRxqFQoTCICR57ax8cgCFcTAFAodlNAOSg&amp;url=http://www.jfsg.com/our-services/feasibility-studies/&amp;psig=AFQjCNG6OYM-VK_Bd4MYWkhbe1D8SrvGmw&amp;ust=1446541540972452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9707" y="-1"/>
            <a:ext cx="11437184" cy="66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B3E4FF"/>
                </a:solidFill>
              </a:rPr>
              <a:t>Are current triaging systems reflecting risk of significant carotid stenosis?</a:t>
            </a:r>
            <a:endParaRPr lang="en-GB" sz="4800" b="1" dirty="0">
              <a:solidFill>
                <a:srgbClr val="B3E4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708" y="5676900"/>
            <a:ext cx="11437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B3E4FF"/>
                </a:solidFill>
              </a:rPr>
              <a:t>Joanne Clapp</a:t>
            </a:r>
          </a:p>
          <a:p>
            <a:pPr algn="ctr"/>
            <a:r>
              <a:rPr lang="en-GB" sz="2400" dirty="0" smtClean="0">
                <a:solidFill>
                  <a:srgbClr val="B3E4FF"/>
                </a:solidFill>
              </a:rPr>
              <a:t>Gloucestershire Hospitals NHS Foundation Trust</a:t>
            </a:r>
            <a:endParaRPr lang="en-GB" sz="2400" dirty="0">
              <a:solidFill>
                <a:srgbClr val="B3E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envisage-media.info/images/cms/video_168_0_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80" y="835527"/>
            <a:ext cx="4912254" cy="426876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982" y="537986"/>
            <a:ext cx="11276718" cy="5408955"/>
          </a:xfrm>
          <a:ln>
            <a:noFill/>
          </a:ln>
        </p:spPr>
        <p:txBody>
          <a:bodyPr>
            <a:noAutofit/>
          </a:bodyPr>
          <a:lstStyle/>
          <a:p>
            <a:pPr marL="27432" algn="l"/>
            <a:r>
              <a:rPr lang="en-GB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pPr marL="27432" algn="l"/>
            <a:endParaRPr lang="en-GB" sz="2400" b="1" dirty="0" smtClean="0">
              <a:solidFill>
                <a:srgbClr val="B3E4FF"/>
              </a:solidFill>
            </a:endParaRPr>
          </a:p>
          <a:p>
            <a:pPr marL="484632" indent="-4572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TIA and stroke patients</a:t>
            </a:r>
            <a:br>
              <a:rPr lang="en-GB" sz="2400" b="1" dirty="0" smtClean="0">
                <a:solidFill>
                  <a:srgbClr val="B3E4FF"/>
                </a:solidFill>
              </a:rPr>
            </a:br>
            <a:endParaRPr lang="en-GB" sz="2400" b="1" dirty="0">
              <a:solidFill>
                <a:srgbClr val="B3E4FF"/>
              </a:solidFill>
            </a:endParaRPr>
          </a:p>
          <a:p>
            <a:pPr marL="484632" indent="-4572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ABCD2 score</a:t>
            </a:r>
            <a:br>
              <a:rPr lang="en-GB" sz="2400" b="1" dirty="0" smtClean="0">
                <a:solidFill>
                  <a:srgbClr val="B3E4FF"/>
                </a:solidFill>
              </a:rPr>
            </a:br>
            <a:endParaRPr lang="en-GB" sz="2400" b="1" dirty="0" smtClean="0">
              <a:solidFill>
                <a:srgbClr val="B3E4FF"/>
              </a:solidFill>
            </a:endParaRPr>
          </a:p>
          <a:p>
            <a:pPr marL="484632" indent="-4572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Visual symptoms</a:t>
            </a:r>
            <a:br>
              <a:rPr lang="en-GB" sz="2400" b="1" dirty="0" smtClean="0">
                <a:solidFill>
                  <a:srgbClr val="B3E4FF"/>
                </a:solidFill>
              </a:rPr>
            </a:br>
            <a:endParaRPr lang="en-GB" sz="2400" b="1" dirty="0" smtClean="0">
              <a:solidFill>
                <a:srgbClr val="B3E4FF"/>
              </a:solidFill>
            </a:endParaRPr>
          </a:p>
          <a:p>
            <a:pPr marL="484632" indent="-4572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Carotid ultrasound</a:t>
            </a:r>
            <a:r>
              <a:rPr lang="en-GB" sz="2400" dirty="0" smtClean="0">
                <a:solidFill>
                  <a:schemeClr val="accent5">
                    <a:lumMod val="20000"/>
                    <a:lumOff val="80000"/>
                    <a:alpha val="2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accent5">
                    <a:lumMod val="20000"/>
                    <a:lumOff val="80000"/>
                    <a:alpha val="25000"/>
                  </a:schemeClr>
                </a:solidFill>
              </a:rPr>
            </a:br>
            <a:endParaRPr lang="en-GB" sz="24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GB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Aim</a:t>
            </a:r>
            <a:endParaRPr lang="en-GB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endParaRPr lang="en-GB" sz="24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 significant carotid stenosis associated with visual symptoms?</a:t>
            </a:r>
            <a:endParaRPr lang="en-GB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0" name="Picture 6" descr="http://image.slidesharecdn.com/chadabcdscore-111029024736-phpapp02/95/chads2-and-abcd-score-2-728.jpg?cb=131985650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13706" r="50000" b="33058"/>
          <a:stretch/>
        </p:blipFill>
        <p:spPr bwMode="auto">
          <a:xfrm>
            <a:off x="6242880" y="835527"/>
            <a:ext cx="4912254" cy="42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3-eu-west-1.amazonaws.com/pannacotta-production/medium/16/file_name/beach_splash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80" y="824448"/>
            <a:ext cx="4912254" cy="43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0091813" y="535693"/>
            <a:ext cx="1183055" cy="4568600"/>
          </a:xfrm>
          <a:prstGeom prst="ellipse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22" y="814938"/>
            <a:ext cx="4939012" cy="431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://image.slidesharecdn.com/chadabcdscore-111029024736-phpapp02/95/chads2-and-abcd-score-2-728.jpg?cb=131985650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13706" r="50000" b="33058"/>
          <a:stretch/>
        </p:blipFill>
        <p:spPr bwMode="auto">
          <a:xfrm>
            <a:off x="6242880" y="824448"/>
            <a:ext cx="4939012" cy="43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 rot="5400000">
            <a:off x="7780062" y="173466"/>
            <a:ext cx="1811131" cy="5479155"/>
          </a:xfrm>
          <a:prstGeom prst="ellipse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\\GLOS\GHTUsers\Users25\Jo.Clapp\Vascular Research\ICA stenosis_0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80" y="824448"/>
            <a:ext cx="4983375" cy="43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ngroup.com/wp-content/uploads/2013/03/Data-collection-620x40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5" y="1343850"/>
            <a:ext cx="5010133" cy="43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57200" y="514350"/>
            <a:ext cx="11219218" cy="5640791"/>
          </a:xfrm>
        </p:spPr>
        <p:txBody>
          <a:bodyPr>
            <a:normAutofit/>
          </a:bodyPr>
          <a:lstStyle/>
          <a:p>
            <a:pPr marL="0" algn="l"/>
            <a:r>
              <a:rPr lang="en-GB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Method</a:t>
            </a:r>
          </a:p>
          <a:p>
            <a:pPr marL="0" algn="l"/>
            <a:endParaRPr lang="en-GB" sz="2400" b="1" dirty="0">
              <a:solidFill>
                <a:srgbClr val="B3E4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Initial feasibility study</a:t>
            </a:r>
            <a:br>
              <a:rPr lang="en-GB" sz="2400" b="1" dirty="0" smtClean="0">
                <a:solidFill>
                  <a:srgbClr val="B3E4FF"/>
                </a:solidFill>
              </a:rPr>
            </a:br>
            <a:endParaRPr lang="en-GB" sz="2400" b="1" dirty="0">
              <a:solidFill>
                <a:srgbClr val="B3E4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Prospective observational study</a:t>
            </a:r>
            <a:br>
              <a:rPr lang="en-GB" sz="2400" b="1" dirty="0" smtClean="0">
                <a:solidFill>
                  <a:srgbClr val="B3E4FF"/>
                </a:solidFill>
              </a:rPr>
            </a:br>
            <a:endParaRPr lang="en-GB" sz="2400" b="1" dirty="0" smtClean="0">
              <a:solidFill>
                <a:srgbClr val="B3E4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Data collection </a:t>
            </a:r>
            <a:r>
              <a:rPr lang="en-GB" sz="2400" b="1" dirty="0">
                <a:solidFill>
                  <a:srgbClr val="B3E4FF"/>
                </a:solidFill>
              </a:rPr>
              <a:t>June 2015 -</a:t>
            </a:r>
            <a:r>
              <a:rPr lang="en-GB" sz="2400" b="1" dirty="0" smtClean="0">
                <a:solidFill>
                  <a:srgbClr val="B3E4FF"/>
                </a:solidFill>
              </a:rPr>
              <a:t> Jan 2016</a:t>
            </a:r>
            <a:br>
              <a:rPr lang="en-GB" sz="2400" b="1" dirty="0" smtClean="0">
                <a:solidFill>
                  <a:srgbClr val="B3E4FF"/>
                </a:solidFill>
              </a:rPr>
            </a:br>
            <a:endParaRPr lang="en-GB" sz="2400" b="1" dirty="0" smtClean="0">
              <a:solidFill>
                <a:srgbClr val="B3E4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10 Vascular Scientists</a:t>
            </a:r>
            <a:br>
              <a:rPr lang="en-GB" sz="2400" b="1" dirty="0" smtClean="0">
                <a:solidFill>
                  <a:srgbClr val="B3E4FF"/>
                </a:solidFill>
              </a:rPr>
            </a:br>
            <a:endParaRPr lang="en-GB" sz="2400" b="1" dirty="0" smtClean="0">
              <a:solidFill>
                <a:srgbClr val="B3E4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Significant carotid stenosis = NASCET</a:t>
            </a:r>
            <a:br>
              <a:rPr lang="en-GB" sz="2400" b="1" dirty="0" smtClean="0">
                <a:solidFill>
                  <a:srgbClr val="B3E4FF"/>
                </a:solidFill>
              </a:rPr>
            </a:br>
            <a:endParaRPr lang="en-GB" sz="2400" b="1" dirty="0" smtClean="0">
              <a:solidFill>
                <a:srgbClr val="B3E4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B3E4FF"/>
                </a:solidFill>
              </a:rPr>
              <a:t>Statistical analysis</a:t>
            </a:r>
            <a:endParaRPr lang="en-GB" sz="2400" b="1" dirty="0">
              <a:solidFill>
                <a:srgbClr val="B3E4FF"/>
              </a:solidFill>
            </a:endParaRPr>
          </a:p>
        </p:txBody>
      </p:sp>
      <p:pic>
        <p:nvPicPr>
          <p:cNvPr id="1026" name="Picture 2" descr="http://www.jfsg.com/wp-content/uploads/2014/05/1aaFeasibility-Study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r="5973"/>
          <a:stretch/>
        </p:blipFill>
        <p:spPr bwMode="auto">
          <a:xfrm>
            <a:off x="6351909" y="1343850"/>
            <a:ext cx="5010133" cy="43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panoramio.com/photos/large/5164957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6" y="1343850"/>
            <a:ext cx="5010134" cy="43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otalassist.co.uk/wp-content/uploads/2015/06/Gloucester-Royal-Hospita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7" y="1343850"/>
            <a:ext cx="5010133" cy="43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31569" t="5051" r="32541" b="5051"/>
          <a:stretch/>
        </p:blipFill>
        <p:spPr>
          <a:xfrm>
            <a:off x="6351909" y="1343850"/>
            <a:ext cx="5010134" cy="430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/>
          <a:srcRect l="35664" t="16971" r="39357" b="17233"/>
          <a:stretch/>
        </p:blipFill>
        <p:spPr>
          <a:xfrm>
            <a:off x="6351906" y="1343850"/>
            <a:ext cx="5010133" cy="4308374"/>
          </a:xfrm>
          <a:prstGeom prst="rect">
            <a:avLst/>
          </a:prstGeom>
        </p:spPr>
      </p:pic>
      <p:pic>
        <p:nvPicPr>
          <p:cNvPr id="11" name="Picture 6" descr="http://www.sas.com/content/dam/SAS/en_us/image/sas-com/Insights/statistical-analysis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393"/>
          <a:stretch/>
        </p:blipFill>
        <p:spPr bwMode="auto">
          <a:xfrm>
            <a:off x="6351910" y="1343850"/>
            <a:ext cx="5010133" cy="43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7214</TotalTime>
  <Words>27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current triaging systems reflecting risk of significant carotid stenosis?</dc:title>
  <dc:creator>Joanne Clapp</dc:creator>
  <cp:lastModifiedBy>Account</cp:lastModifiedBy>
  <cp:revision>100</cp:revision>
  <dcterms:created xsi:type="dcterms:W3CDTF">2015-08-13T09:54:33Z</dcterms:created>
  <dcterms:modified xsi:type="dcterms:W3CDTF">2015-11-09T14:55:14Z</dcterms:modified>
</cp:coreProperties>
</file>