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72" r:id="rId3"/>
    <p:sldId id="274" r:id="rId4"/>
    <p:sldId id="263" r:id="rId5"/>
    <p:sldId id="275" r:id="rId6"/>
    <p:sldId id="278" r:id="rId7"/>
    <p:sldId id="279" r:id="rId8"/>
    <p:sldId id="259" r:id="rId9"/>
    <p:sldId id="280" r:id="rId10"/>
    <p:sldId id="277" r:id="rId11"/>
    <p:sldId id="267" r:id="rId12"/>
    <p:sldId id="261"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2F1"/>
    <a:srgbClr val="90C0E0"/>
    <a:srgbClr val="1C7378"/>
    <a:srgbClr val="F8CBAD"/>
    <a:srgbClr val="E08365"/>
    <a:srgbClr val="BFBFBF"/>
    <a:srgbClr val="734432"/>
    <a:srgbClr val="228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045" autoAdjust="0"/>
  </p:normalViewPr>
  <p:slideViewPr>
    <p:cSldViewPr snapToGrid="0">
      <p:cViewPr varScale="1">
        <p:scale>
          <a:sx n="67" d="100"/>
          <a:sy n="67" d="100"/>
        </p:scale>
        <p:origin x="22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23777-7C31-4FCF-8C4E-711DCE70F29C}"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4B581-B2DF-4EDB-BD44-A8891D04F817}" type="slidenum">
              <a:rPr lang="en-GB" smtClean="0"/>
              <a:t>‹#›</a:t>
            </a:fld>
            <a:endParaRPr lang="en-GB"/>
          </a:p>
        </p:txBody>
      </p:sp>
    </p:spTree>
    <p:extLst>
      <p:ext uri="{BB962C8B-B14F-4D97-AF65-F5344CB8AC3E}">
        <p14:creationId xmlns:p14="http://schemas.microsoft.com/office/powerpoint/2010/main" val="252194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p>
          <a:p>
            <a:r>
              <a:rPr lang="en-GB" dirty="0"/>
              <a:t>Anna from Oxford and I’m speaking about my project investigating AAA patients’ perceptions of their post intervention care at my trust (Oxford).</a:t>
            </a:r>
          </a:p>
          <a:p>
            <a:endParaRPr lang="en-GB" dirty="0"/>
          </a:p>
        </p:txBody>
      </p:sp>
      <p:sp>
        <p:nvSpPr>
          <p:cNvPr id="4" name="Slide Number Placeholder 3"/>
          <p:cNvSpPr>
            <a:spLocks noGrp="1"/>
          </p:cNvSpPr>
          <p:nvPr>
            <p:ph type="sldNum" sz="quarter" idx="5"/>
          </p:nvPr>
        </p:nvSpPr>
        <p:spPr/>
        <p:txBody>
          <a:bodyPr/>
          <a:lstStyle/>
          <a:p>
            <a:fld id="{AEBDC66E-8CA8-4769-9361-B3D64C351DB3}" type="slidenum">
              <a:rPr lang="en-GB" smtClean="0"/>
              <a:t>1</a:t>
            </a:fld>
            <a:endParaRPr lang="en-GB"/>
          </a:p>
        </p:txBody>
      </p:sp>
    </p:spTree>
    <p:extLst>
      <p:ext uri="{BB962C8B-B14F-4D97-AF65-F5344CB8AC3E}">
        <p14:creationId xmlns:p14="http://schemas.microsoft.com/office/powerpoint/2010/main" val="274616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qualitative data, five main themes were identified across both open and endovascular repair groups. These were:</a:t>
            </a:r>
          </a:p>
          <a:p>
            <a:pPr marL="228600" indent="-228600">
              <a:buAutoNum type="arabicParenR"/>
            </a:pPr>
            <a:r>
              <a:rPr lang="en-GB" dirty="0"/>
              <a:t>Being an active participant in their care</a:t>
            </a:r>
          </a:p>
          <a:p>
            <a:pPr marL="228600" indent="-228600">
              <a:buAutoNum type="arabicParenR"/>
            </a:pPr>
            <a:r>
              <a:rPr lang="en-GB" dirty="0"/>
              <a:t>Feelings of gratitude </a:t>
            </a:r>
          </a:p>
          <a:p>
            <a:pPr marL="228600" indent="-228600">
              <a:buAutoNum type="arabicParenR"/>
            </a:pPr>
            <a:r>
              <a:rPr lang="en-GB" dirty="0"/>
              <a:t>The hospital environment</a:t>
            </a:r>
          </a:p>
          <a:p>
            <a:pPr marL="228600" indent="-228600">
              <a:buAutoNum type="arabicParenR"/>
            </a:pPr>
            <a:r>
              <a:rPr lang="en-GB" dirty="0"/>
              <a:t>Communication with staff</a:t>
            </a:r>
          </a:p>
          <a:p>
            <a:pPr marL="228600" indent="-228600">
              <a:buAutoNum type="arabicParenR"/>
            </a:pPr>
            <a:r>
              <a:rPr lang="en-GB" dirty="0"/>
              <a:t>Confidence in staff</a:t>
            </a:r>
          </a:p>
          <a:p>
            <a:pPr marL="0" indent="0">
              <a:buNone/>
            </a:pPr>
            <a:endParaRPr lang="en-GB" dirty="0"/>
          </a:p>
          <a:p>
            <a:pPr marL="0" indent="0">
              <a:buNone/>
            </a:pPr>
            <a:r>
              <a:rPr lang="en-GB" dirty="0"/>
              <a:t>Positive and negative things were said within each theme. However, key areas to improve from these themes were that the hospital environment was very noisy and busy (theme 3) and that discharge conversations were sometimes unclear (theme 4).</a:t>
            </a:r>
          </a:p>
          <a:p>
            <a:pPr marL="0" indent="0">
              <a:buNone/>
            </a:pPr>
            <a:endParaRPr lang="en-GB" dirty="0"/>
          </a:p>
          <a:p>
            <a:pPr marL="0" indent="0">
              <a:buNone/>
            </a:pPr>
            <a:r>
              <a:rPr lang="en-GB" dirty="0"/>
              <a:t>The open repair group also identified several unique sub-themes:</a:t>
            </a:r>
          </a:p>
          <a:p>
            <a:pPr marL="228600" indent="-228600">
              <a:buAutoNum type="arabicParenR"/>
            </a:pPr>
            <a:r>
              <a:rPr lang="en-US" dirty="0"/>
              <a:t>Open repair patients mentioned that they had to have patience with the recovery process as well.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All patients often expressed gratitude towards staff, however open repair patients also felt grateful to have survived the operation.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In terms of the hospital environment, open repair patients were concerned about infection from other patients whilst they were in hospital and spoke about links to the outside world, for example window views or being able to leave the ward easily.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Open repair patients also mentioned that they needed to have a role in advocating for their needs whilst staying on the ward e.g. preferences for pain relief and how to use the toilet.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dirty="0"/>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2714B581-B2DF-4EDB-BD44-A8891D04F817}" type="slidenum">
              <a:rPr lang="en-GB" smtClean="0"/>
              <a:t>10</a:t>
            </a:fld>
            <a:endParaRPr lang="en-GB"/>
          </a:p>
        </p:txBody>
      </p:sp>
    </p:spTree>
    <p:extLst>
      <p:ext uri="{BB962C8B-B14F-4D97-AF65-F5344CB8AC3E}">
        <p14:creationId xmlns:p14="http://schemas.microsoft.com/office/powerpoint/2010/main" val="635740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themes help us to understand how AAA patients feel about their care and how to improve.</a:t>
            </a:r>
          </a:p>
          <a:p>
            <a:endParaRPr lang="en-US" dirty="0"/>
          </a:p>
          <a:p>
            <a:r>
              <a:rPr lang="en-US" dirty="0"/>
              <a:t>Areas to improve include noise levels and information provision at discharge.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subthemes from the open repair group demonstrate that they have additional priorities, likely due to the invasiveness of open repair and longer hospital stays.</a:t>
            </a:r>
          </a:p>
          <a:p>
            <a:endParaRPr lang="en-GB" dirty="0"/>
          </a:p>
          <a:p>
            <a:endParaRPr lang="en-GB" dirty="0"/>
          </a:p>
          <a:p>
            <a:endParaRPr lang="en-GB" dirty="0"/>
          </a:p>
          <a:p>
            <a:endParaRPr lang="en-GB" dirty="0"/>
          </a:p>
          <a:p>
            <a:endParaRPr lang="en-GB" dirty="0"/>
          </a:p>
          <a:p>
            <a:r>
              <a:rPr lang="en-GB" dirty="0"/>
              <a:t>Limits: </a:t>
            </a:r>
          </a:p>
          <a:p>
            <a:r>
              <a:rPr lang="en-US" dirty="0"/>
              <a:t>• Qualitative data collection did not occur face-to-face, which is the gold standard. (i.e. no non-verbal cues, interruptions) </a:t>
            </a:r>
          </a:p>
          <a:p>
            <a:r>
              <a:rPr lang="en-US" dirty="0"/>
              <a:t>• Learning effect of conducting qualitative interviews/questionnaires (e.g. leading questions)</a:t>
            </a:r>
          </a:p>
          <a:p>
            <a:r>
              <a:rPr lang="en-US" dirty="0"/>
              <a:t>• Unconscious bias in selecting interview participants. Extra reviewers will be good.</a:t>
            </a:r>
          </a:p>
          <a:p>
            <a:r>
              <a:rPr lang="en-US" dirty="0"/>
              <a:t>• PPE-15 has limited understanding of the vascular patient population as it is for all inpatients.</a:t>
            </a:r>
            <a:endParaRPr lang="en-GB" dirty="0"/>
          </a:p>
        </p:txBody>
      </p:sp>
      <p:sp>
        <p:nvSpPr>
          <p:cNvPr id="4" name="Slide Number Placeholder 3"/>
          <p:cNvSpPr>
            <a:spLocks noGrp="1"/>
          </p:cNvSpPr>
          <p:nvPr>
            <p:ph type="sldNum" sz="quarter" idx="5"/>
          </p:nvPr>
        </p:nvSpPr>
        <p:spPr/>
        <p:txBody>
          <a:bodyPr/>
          <a:lstStyle/>
          <a:p>
            <a:fld id="{2714B581-B2DF-4EDB-BD44-A8891D04F817}" type="slidenum">
              <a:rPr lang="en-GB" smtClean="0"/>
              <a:t>11</a:t>
            </a:fld>
            <a:endParaRPr lang="en-GB"/>
          </a:p>
        </p:txBody>
      </p:sp>
    </p:spTree>
    <p:extLst>
      <p:ext uri="{BB962C8B-B14F-4D97-AF65-F5344CB8AC3E}">
        <p14:creationId xmlns:p14="http://schemas.microsoft.com/office/powerpoint/2010/main" val="2181018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help improve the care we provide to our care for AAA patients, we have:</a:t>
            </a:r>
          </a:p>
          <a:p>
            <a:r>
              <a:rPr lang="en-US" dirty="0"/>
              <a:t>Installed a noise monitor on the ward to try and remind staff to minimize noise where possible, but aware that there is a level of noise needed for communication between staff, other patients etc. </a:t>
            </a:r>
          </a:p>
          <a:p>
            <a:r>
              <a:rPr lang="en-US" dirty="0"/>
              <a:t>Patients are given headphones, ear plugs etc. for when we can’t control the noise levels</a:t>
            </a:r>
          </a:p>
          <a:p>
            <a:r>
              <a:rPr lang="en-US" dirty="0"/>
              <a:t>Physiotherapist on the ward is updating the discharge information to help improve patient awareness of the next steps when going home</a:t>
            </a:r>
          </a:p>
          <a:p>
            <a:endParaRPr lang="en-US" dirty="0"/>
          </a:p>
          <a:p>
            <a:r>
              <a:rPr lang="en-US" dirty="0"/>
              <a:t>Our vascular service manager is also looking to develop an information day for AAA patients which had been previously successful for NAAASP patients in the region.</a:t>
            </a:r>
            <a:endParaRPr lang="en-GB" dirty="0"/>
          </a:p>
          <a:p>
            <a:endParaRPr lang="en-GB" dirty="0"/>
          </a:p>
        </p:txBody>
      </p:sp>
      <p:sp>
        <p:nvSpPr>
          <p:cNvPr id="4" name="Slide Number Placeholder 3"/>
          <p:cNvSpPr>
            <a:spLocks noGrp="1"/>
          </p:cNvSpPr>
          <p:nvPr>
            <p:ph type="sldNum" sz="quarter" idx="5"/>
          </p:nvPr>
        </p:nvSpPr>
        <p:spPr/>
        <p:txBody>
          <a:bodyPr/>
          <a:lstStyle/>
          <a:p>
            <a:fld id="{2714B581-B2DF-4EDB-BD44-A8891D04F817}" type="slidenum">
              <a:rPr lang="en-GB" smtClean="0"/>
              <a:t>12</a:t>
            </a:fld>
            <a:endParaRPr lang="en-GB"/>
          </a:p>
        </p:txBody>
      </p:sp>
    </p:spTree>
    <p:extLst>
      <p:ext uri="{BB962C8B-B14F-4D97-AF65-F5344CB8AC3E}">
        <p14:creationId xmlns:p14="http://schemas.microsoft.com/office/powerpoint/2010/main" val="201678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week in Oxford, about 2-4 patients undergo elective AAA repair operations, so we almost always have AAA patients on the vascular ward in some stage of their post-operative recovery.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study by Lee et al. included a survey of AAA patients at our hospital asked </a:t>
            </a:r>
            <a:r>
              <a:rPr lang="en-US" dirty="0"/>
              <a:t>‘How satisfied they were with their care on the ward?’.38 Just over a fifth of AAA patients in our ward felt that their care could be improved (answered acceptable or not satisfied), but we didn’t know why they felt this way from this survey.</a:t>
            </a:r>
          </a:p>
        </p:txBody>
      </p:sp>
      <p:sp>
        <p:nvSpPr>
          <p:cNvPr id="4" name="Slide Number Placeholder 3"/>
          <p:cNvSpPr>
            <a:spLocks noGrp="1"/>
          </p:cNvSpPr>
          <p:nvPr>
            <p:ph type="sldNum" sz="quarter" idx="5"/>
          </p:nvPr>
        </p:nvSpPr>
        <p:spPr/>
        <p:txBody>
          <a:bodyPr/>
          <a:lstStyle/>
          <a:p>
            <a:fld id="{2714B581-B2DF-4EDB-BD44-A8891D04F817}" type="slidenum">
              <a:rPr lang="en-GB" smtClean="0"/>
              <a:t>2</a:t>
            </a:fld>
            <a:endParaRPr lang="en-GB"/>
          </a:p>
        </p:txBody>
      </p:sp>
    </p:spTree>
    <p:extLst>
      <p:ext uri="{BB962C8B-B14F-4D97-AF65-F5344CB8AC3E}">
        <p14:creationId xmlns:p14="http://schemas.microsoft.com/office/powerpoint/2010/main" val="194339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Hence, this service evaluation had two objectives:</a:t>
            </a:r>
          </a:p>
          <a:p>
            <a:endParaRPr lang="en-GB" dirty="0"/>
          </a:p>
          <a:p>
            <a:r>
              <a:rPr lang="en-US" dirty="0"/>
              <a:t>The primary objective was to understand the experiences of patients receiving an AAA repair towards their inpatient care during recovery at OUH. 35 The secondary objective was to understand whether there are differences in these perceptions between the open repair and endovascular groups. </a:t>
            </a:r>
            <a:endParaRPr lang="en-GB" dirty="0"/>
          </a:p>
          <a:p>
            <a:endParaRPr lang="en-GB" dirty="0"/>
          </a:p>
          <a:p>
            <a:endParaRPr lang="en-GB" dirty="0"/>
          </a:p>
          <a:p>
            <a:r>
              <a:rPr lang="en-GB" dirty="0"/>
              <a:t>(Inpatient care to focus the study as I couldn’t look at everything)</a:t>
            </a:r>
          </a:p>
          <a:p>
            <a:endParaRPr lang="en-GB" dirty="0"/>
          </a:p>
        </p:txBody>
      </p:sp>
      <p:sp>
        <p:nvSpPr>
          <p:cNvPr id="4" name="Slide Number Placeholder 3"/>
          <p:cNvSpPr>
            <a:spLocks noGrp="1"/>
          </p:cNvSpPr>
          <p:nvPr>
            <p:ph type="sldNum" sz="quarter" idx="5"/>
          </p:nvPr>
        </p:nvSpPr>
        <p:spPr/>
        <p:txBody>
          <a:bodyPr/>
          <a:lstStyle/>
          <a:p>
            <a:fld id="{2714B581-B2DF-4EDB-BD44-A8891D04F817}" type="slidenum">
              <a:rPr lang="en-GB" smtClean="0"/>
              <a:t>3</a:t>
            </a:fld>
            <a:endParaRPr lang="en-GB"/>
          </a:p>
        </p:txBody>
      </p:sp>
    </p:spTree>
    <p:extLst>
      <p:ext uri="{BB962C8B-B14F-4D97-AF65-F5344CB8AC3E}">
        <p14:creationId xmlns:p14="http://schemas.microsoft.com/office/powerpoint/2010/main" val="106836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a mixed methods service evaluation using qualitative and quantitative assessment methods:</a:t>
            </a:r>
          </a:p>
          <a:p>
            <a:r>
              <a:rPr lang="en-GB" dirty="0"/>
              <a:t>An open-ended qualitative questionnaire asking patients to describe aspects of their care in their own words. </a:t>
            </a:r>
          </a:p>
          <a:p>
            <a:r>
              <a:rPr lang="en-GB" dirty="0"/>
              <a:t>A subset of patients underwent a longer qualitative interview covering their experiences in more detail.</a:t>
            </a:r>
          </a:p>
          <a:p>
            <a:r>
              <a:rPr lang="en-GB" b="0" dirty="0"/>
              <a:t>(These were piloted by two patients who had undergone an open and EVAR intervention.)</a:t>
            </a:r>
          </a:p>
          <a:p>
            <a:endParaRPr lang="en-GB" b="0" dirty="0"/>
          </a:p>
          <a:p>
            <a:r>
              <a:rPr lang="en-GB" b="0" dirty="0"/>
              <a:t>A validated quantitative survey called the PPE-15 was also used to allow patients to identify problems with aspects of the inpatient experience by selecting pre-defined answers.</a:t>
            </a:r>
            <a:endParaRPr lang="en-GB" dirty="0"/>
          </a:p>
          <a:p>
            <a:r>
              <a:rPr lang="en-GB" dirty="0"/>
              <a:t>(A quantitative survey called the patient picker experience 15 question tool (PPE-15) is a validated method for assessing inpatient care where patients rate their care from a range of predefined answers which can be categorised as a problem or no problem. This means I can calculate the percentage of patients identifying a problem with different aspects of the inpatient experience.)</a:t>
            </a:r>
          </a:p>
        </p:txBody>
      </p:sp>
      <p:sp>
        <p:nvSpPr>
          <p:cNvPr id="4" name="Slide Number Placeholder 3"/>
          <p:cNvSpPr>
            <a:spLocks noGrp="1"/>
          </p:cNvSpPr>
          <p:nvPr>
            <p:ph type="sldNum" sz="quarter" idx="5"/>
          </p:nvPr>
        </p:nvSpPr>
        <p:spPr/>
        <p:txBody>
          <a:bodyPr/>
          <a:lstStyle/>
          <a:p>
            <a:fld id="{2714B581-B2DF-4EDB-BD44-A8891D04F817}" type="slidenum">
              <a:rPr lang="en-GB" smtClean="0"/>
              <a:t>4</a:t>
            </a:fld>
            <a:endParaRPr lang="en-GB"/>
          </a:p>
        </p:txBody>
      </p:sp>
    </p:spTree>
    <p:extLst>
      <p:ext uri="{BB962C8B-B14F-4D97-AF65-F5344CB8AC3E}">
        <p14:creationId xmlns:p14="http://schemas.microsoft.com/office/powerpoint/2010/main" val="353986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patient agreed to take part, they were asked to complete the PPE-15 and the open-ended questionnaire, ideally 7-14 days post-discharge over the telephone. (Self-reported demographic data was also collected at this point.) Ideally, interviews took place after their consultant follow up appoint, 6 weeks or more after discharge. (Allowing patients to be selected throughout the study period based on particularly positive or negative events – opportunities for the most learning). </a:t>
            </a:r>
          </a:p>
          <a:p>
            <a:endParaRPr lang="en-GB" dirty="0"/>
          </a:p>
          <a:p>
            <a:r>
              <a:rPr lang="en-GB" dirty="0"/>
              <a:t>The qualitative data was analysed thematically, using </a:t>
            </a:r>
            <a:r>
              <a:rPr lang="en-GB" dirty="0" err="1"/>
              <a:t>Nvivo</a:t>
            </a:r>
            <a:r>
              <a:rPr lang="en-GB" dirty="0"/>
              <a:t>. (After transcription and anonymisation, multiple active readings). Themes were identified for the whole cohort and then compared between groups. </a:t>
            </a:r>
          </a:p>
          <a:p>
            <a:endParaRPr lang="en-GB" dirty="0"/>
          </a:p>
          <a:p>
            <a:r>
              <a:rPr lang="en-US" dirty="0"/>
              <a:t>Tests for normality on the quantitative data were performed using the Shapiro-Wilk test. Differences in demographic data and responses to the PPE-15 questionnaire between the open and endovascular repair groups were </a:t>
            </a:r>
            <a:r>
              <a:rPr lang="en-US" dirty="0" err="1"/>
              <a:t>analysed</a:t>
            </a:r>
            <a:r>
              <a:rPr lang="en-US" dirty="0"/>
              <a:t> using a variety of tests (including unpaired t-test, chi-squared test, Fischer’s exact test or Mann-Whitney U test), as appropriate, depending on the distribution and sample size. </a:t>
            </a:r>
            <a:endParaRPr lang="en-GB" dirty="0"/>
          </a:p>
          <a:p>
            <a:endParaRPr lang="en-GB" dirty="0"/>
          </a:p>
          <a:p>
            <a:endParaRPr lang="en-GB" dirty="0"/>
          </a:p>
          <a:p>
            <a:endParaRPr lang="en-GB" dirty="0"/>
          </a:p>
          <a:p>
            <a:r>
              <a:rPr lang="en-GB" u="sng" dirty="0"/>
              <a:t>Extra bits:</a:t>
            </a:r>
          </a:p>
          <a:p>
            <a:pPr marL="171450" indent="-171450">
              <a:buFont typeface="Arial" panose="020B0604020202020204" pitchFamily="34" charset="0"/>
              <a:buChar char="•"/>
            </a:pPr>
            <a:r>
              <a:rPr lang="en-US" dirty="0"/>
              <a:t>Participants were eligible if they met the inclusion criteria: </a:t>
            </a:r>
          </a:p>
          <a:p>
            <a:r>
              <a:rPr lang="en-US" dirty="0"/>
              <a:t>aged 18 years or older</a:t>
            </a:r>
          </a:p>
          <a:p>
            <a:r>
              <a:rPr lang="en-US" dirty="0"/>
              <a:t>undergoing elective AAA repair (endovascular or open)</a:t>
            </a:r>
          </a:p>
          <a:p>
            <a:r>
              <a:rPr lang="en-US" dirty="0"/>
              <a:t>understands and speaks English</a:t>
            </a:r>
          </a:p>
          <a:p>
            <a:r>
              <a:rPr lang="en-US" dirty="0"/>
              <a:t>has capacity to consent</a:t>
            </a:r>
          </a:p>
          <a:p>
            <a:pPr marL="171450" indent="-171450">
              <a:buFont typeface="Arial" panose="020B0604020202020204" pitchFamily="34" charset="0"/>
              <a:buChar char="•"/>
            </a:pPr>
            <a:r>
              <a:rPr lang="en-US" dirty="0"/>
              <a:t>Patients meeting any of the exclusion criteria were not recruited:</a:t>
            </a:r>
          </a:p>
          <a:p>
            <a:r>
              <a:rPr lang="en-US" dirty="0"/>
              <a:t>younger than 18 years</a:t>
            </a:r>
          </a:p>
          <a:p>
            <a:r>
              <a:rPr lang="en-US" dirty="0"/>
              <a:t>undergoing emergency AAA repair</a:t>
            </a:r>
          </a:p>
          <a:p>
            <a:r>
              <a:rPr lang="en-US" dirty="0"/>
              <a:t>undergoing complex aneurysmal repair (fenestrated or thoracic aneurysm repair)</a:t>
            </a:r>
          </a:p>
          <a:p>
            <a:r>
              <a:rPr lang="en-US" dirty="0"/>
              <a:t>those without capacity to consent.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Times New Roman" panose="02020603050405020304" pitchFamily="18" charset="0"/>
                <a:cs typeface="Calibri" panose="020F0502020204030204" pitchFamily="34" charset="0"/>
              </a:rPr>
              <a:t>To achieve acceptable levels of risk of Type I and II errors, a p&lt;0.05 value was selected as the threshold to determine whether there is a statistically significant difference between the groups, and 80% power was selected, respectively. The anticipated incidence of problems originates from the publication validating the PPE-15 questionnaire, where an average of 32.4% of UK inpatients identified a problem with their care, across all questionnaire items.</a:t>
            </a:r>
            <a:r>
              <a:rPr lang="en-GB" sz="1800" baseline="30000" dirty="0">
                <a:effectLst/>
                <a:latin typeface="Calibri" panose="020F0502020204030204" pitchFamily="34" charset="0"/>
                <a:ea typeface="Times New Roman" panose="02020603050405020304" pitchFamily="18" charset="0"/>
                <a:cs typeface="Calibri" panose="020F0502020204030204" pitchFamily="34" charset="0"/>
              </a:rPr>
              <a:t>44</a:t>
            </a:r>
            <a:r>
              <a:rPr lang="en-GB" sz="1800" dirty="0">
                <a:effectLst/>
                <a:latin typeface="Calibri" panose="020F0502020204030204" pitchFamily="34" charset="0"/>
                <a:ea typeface="Times New Roman" panose="02020603050405020304" pitchFamily="18" charset="0"/>
                <a:cs typeface="Calibri" panose="020F0502020204030204" pitchFamily="34" charset="0"/>
              </a:rPr>
              <a:t> With little published research on inpatient care after AAA surgery, Professor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Handa</a:t>
            </a:r>
            <a:r>
              <a:rPr lang="en-GB" sz="1800" dirty="0">
                <a:effectLst/>
                <a:latin typeface="Calibri" panose="020F0502020204030204" pitchFamily="34" charset="0"/>
                <a:ea typeface="Times New Roman" panose="02020603050405020304" pitchFamily="18" charset="0"/>
                <a:cs typeface="Calibri" panose="020F0502020204030204" pitchFamily="34" charset="0"/>
              </a:rPr>
              <a:t> was consulted to determine what constitutes a meaningful clinical difference between the patient groups. He suggested that a difference of 30% may be considered meaningful as the surgeries have very different recovery pathways. 84 patients are required to detect a difference of ≥30% above the anticipated incidence, which is also provides sufficient power to detect a ≥25% difference below the anticipated incidence (78 patients required).</a:t>
            </a:r>
            <a:r>
              <a:rPr lang="en-GB" sz="1800" baseline="30000" dirty="0">
                <a:effectLst/>
                <a:latin typeface="Calibri" panose="020F0502020204030204" pitchFamily="34" charset="0"/>
                <a:ea typeface="Times New Roman" panose="02020603050405020304" pitchFamily="18" charset="0"/>
                <a:cs typeface="Calibri" panose="020F0502020204030204" pitchFamily="34" charset="0"/>
              </a:rPr>
              <a:t>56</a:t>
            </a:r>
            <a:r>
              <a:rPr lang="en-GB" sz="1800" dirty="0">
                <a:effectLst/>
                <a:latin typeface="Calibri" panose="020F0502020204030204" pitchFamily="34" charset="0"/>
                <a:ea typeface="Times New Roman" panose="02020603050405020304" pitchFamily="18" charset="0"/>
                <a:cs typeface="Calibri" panose="020F0502020204030204" pitchFamily="34" charset="0"/>
              </a:rPr>
              <a:t> Recruitment of this many patients should also be possible within the timeframe.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Although needed 84 patients for statistical power which was not achieved.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714B581-B2DF-4EDB-BD44-A8891D04F817}" type="slidenum">
              <a:rPr lang="en-GB" smtClean="0"/>
              <a:t>5</a:t>
            </a:fld>
            <a:endParaRPr lang="en-GB"/>
          </a:p>
        </p:txBody>
      </p:sp>
    </p:spTree>
    <p:extLst>
      <p:ext uri="{BB962C8B-B14F-4D97-AF65-F5344CB8AC3E}">
        <p14:creationId xmlns:p14="http://schemas.microsoft.com/office/powerpoint/2010/main" val="321286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38 patients were recruited in total, however 2 of these patients did not complete questionnaires/interviews so have been removed from the results, so 36 patients were included in total 15 endovascular patients and 21 open repair patients.</a:t>
            </a:r>
          </a:p>
          <a:p>
            <a:endParaRPr lang="en-GB" dirty="0"/>
          </a:p>
          <a:p>
            <a:r>
              <a:rPr lang="en-GB" dirty="0"/>
              <a:t>3 patients from each group completed an interview.</a:t>
            </a:r>
          </a:p>
          <a:p>
            <a:endParaRPr lang="en-GB" dirty="0"/>
          </a:p>
          <a:p>
            <a:r>
              <a:rPr lang="en-GB" dirty="0"/>
              <a:t>(Unfortunately, the two patients  who did not complete the questionnaires were both originally from the endovascular group, which partially accounts for the uneven split, between the two groups).</a:t>
            </a:r>
          </a:p>
          <a:p>
            <a:endParaRPr lang="en-GB" dirty="0"/>
          </a:p>
          <a:p>
            <a:r>
              <a:rPr lang="en-GB" dirty="0"/>
              <a:t>All patients were male, with an average age of 74.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were a range of medical histories, with smoking history and hypertension being most common (expected), and apart from the difference in age, no other statistical difference between the two groups was seen in terms of patient medical characteristics.</a:t>
            </a:r>
          </a:p>
          <a:p>
            <a:endParaRPr lang="en-GB" dirty="0"/>
          </a:p>
          <a:p>
            <a:endParaRPr lang="en-GB" dirty="0"/>
          </a:p>
        </p:txBody>
      </p:sp>
      <p:sp>
        <p:nvSpPr>
          <p:cNvPr id="4" name="Slide Number Placeholder 3"/>
          <p:cNvSpPr>
            <a:spLocks noGrp="1"/>
          </p:cNvSpPr>
          <p:nvPr>
            <p:ph type="sldNum" sz="quarter" idx="5"/>
          </p:nvPr>
        </p:nvSpPr>
        <p:spPr/>
        <p:txBody>
          <a:bodyPr/>
          <a:lstStyle/>
          <a:p>
            <a:fld id="{2714B581-B2DF-4EDB-BD44-A8891D04F817}" type="slidenum">
              <a:rPr lang="en-GB" smtClean="0"/>
              <a:t>6</a:t>
            </a:fld>
            <a:endParaRPr lang="en-GB"/>
          </a:p>
        </p:txBody>
      </p:sp>
    </p:spTree>
    <p:extLst>
      <p:ext uri="{BB962C8B-B14F-4D97-AF65-F5344CB8AC3E}">
        <p14:creationId xmlns:p14="http://schemas.microsoft.com/office/powerpoint/2010/main" val="212960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other demographic data, only the employment status and length of the hospital stay between the two groups was statistically different. (likely due to slightly older age too).</a:t>
            </a:r>
          </a:p>
          <a:p>
            <a:endParaRPr lang="en-GB" dirty="0"/>
          </a:p>
          <a:p>
            <a:r>
              <a:rPr lang="en-GB" dirty="0"/>
              <a:t>(Length of hospital stay was significantly different between the two groups, (</a:t>
            </a:r>
            <a:r>
              <a:rPr lang="en-GB" dirty="0" err="1"/>
              <a:t>evar</a:t>
            </a:r>
            <a:r>
              <a:rPr lang="en-GB" dirty="0"/>
              <a:t> patients go home quickly unless there’s complications, whereas OR patients spend time in ICU and then on the ward before going home) but the length of time after discharge the questionnaires were completed was not.) </a:t>
            </a:r>
          </a:p>
          <a:p>
            <a:endParaRPr lang="en-GB" dirty="0"/>
          </a:p>
        </p:txBody>
      </p:sp>
      <p:sp>
        <p:nvSpPr>
          <p:cNvPr id="4" name="Slide Number Placeholder 3"/>
          <p:cNvSpPr>
            <a:spLocks noGrp="1"/>
          </p:cNvSpPr>
          <p:nvPr>
            <p:ph type="sldNum" sz="quarter" idx="5"/>
          </p:nvPr>
        </p:nvSpPr>
        <p:spPr/>
        <p:txBody>
          <a:bodyPr/>
          <a:lstStyle/>
          <a:p>
            <a:fld id="{2714B581-B2DF-4EDB-BD44-A8891D04F817}" type="slidenum">
              <a:rPr lang="en-GB" smtClean="0"/>
              <a:t>7</a:t>
            </a:fld>
            <a:endParaRPr lang="en-GB"/>
          </a:p>
        </p:txBody>
      </p:sp>
    </p:spTree>
    <p:extLst>
      <p:ext uri="{BB962C8B-B14F-4D97-AF65-F5344CB8AC3E}">
        <p14:creationId xmlns:p14="http://schemas.microsoft.com/office/powerpoint/2010/main" val="429032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15 questions on the PPE-15 which were grouped by different dimensions of care so I’m going to briefly run over the questions where the highest proportion of patients reported problems:</a:t>
            </a:r>
          </a:p>
          <a:p>
            <a:endParaRPr lang="en-GB" dirty="0"/>
          </a:p>
          <a:p>
            <a:r>
              <a:rPr lang="en-GB" dirty="0"/>
              <a:t>Physical comfort domain: </a:t>
            </a:r>
          </a:p>
          <a:p>
            <a:r>
              <a:rPr lang="en-GB" dirty="0"/>
              <a:t>78% of patients reported being in pain (Q10a), with a statistical difference between the open and endovascular repair group. Thankfully, far fewer patients felt that their pain was not being sufficiently managed (18%) (Q10b), and the statistical difference had been lost between the two groups. </a:t>
            </a:r>
          </a:p>
          <a:p>
            <a:endParaRPr lang="en-GB" dirty="0"/>
          </a:p>
          <a:p>
            <a:endParaRPr lang="en-GB" dirty="0"/>
          </a:p>
          <a:p>
            <a:r>
              <a:rPr lang="en-GB" dirty="0"/>
              <a:t>(Pain difficult to avoid due to operation, questions include a range of answers for ‘problem’).</a:t>
            </a:r>
          </a:p>
        </p:txBody>
      </p:sp>
      <p:sp>
        <p:nvSpPr>
          <p:cNvPr id="4" name="Slide Number Placeholder 3"/>
          <p:cNvSpPr>
            <a:spLocks noGrp="1"/>
          </p:cNvSpPr>
          <p:nvPr>
            <p:ph type="sldNum" sz="quarter" idx="5"/>
          </p:nvPr>
        </p:nvSpPr>
        <p:spPr/>
        <p:txBody>
          <a:bodyPr/>
          <a:lstStyle/>
          <a:p>
            <a:fld id="{2714B581-B2DF-4EDB-BD44-A8891D04F817}" type="slidenum">
              <a:rPr lang="en-GB" smtClean="0"/>
              <a:t>8</a:t>
            </a:fld>
            <a:endParaRPr lang="en-GB"/>
          </a:p>
        </p:txBody>
      </p:sp>
    </p:spTree>
    <p:extLst>
      <p:ext uri="{BB962C8B-B14F-4D97-AF65-F5344CB8AC3E}">
        <p14:creationId xmlns:p14="http://schemas.microsoft.com/office/powerpoint/2010/main" val="36136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also raised problems with the continuity and transition, with </a:t>
            </a:r>
          </a:p>
          <a:p>
            <a:r>
              <a:rPr lang="en-GB" dirty="0"/>
              <a:t>56% of all patients reporting problems with receiving sufficient information about danger signals to observe at home (Q15).</a:t>
            </a:r>
          </a:p>
          <a:p>
            <a:endParaRPr lang="en-GB" dirty="0"/>
          </a:p>
          <a:p>
            <a:endParaRPr lang="en-GB" dirty="0"/>
          </a:p>
          <a:p>
            <a:r>
              <a:rPr lang="en-GB" dirty="0"/>
              <a:t>(42% of patients had problems with information about medication side effects (Q14) and also with receiving conflicting information from different staff members.)</a:t>
            </a:r>
          </a:p>
          <a:p>
            <a:endParaRPr lang="en-GB" dirty="0"/>
          </a:p>
        </p:txBody>
      </p:sp>
      <p:sp>
        <p:nvSpPr>
          <p:cNvPr id="4" name="Slide Number Placeholder 3"/>
          <p:cNvSpPr>
            <a:spLocks noGrp="1"/>
          </p:cNvSpPr>
          <p:nvPr>
            <p:ph type="sldNum" sz="quarter" idx="5"/>
          </p:nvPr>
        </p:nvSpPr>
        <p:spPr/>
        <p:txBody>
          <a:bodyPr/>
          <a:lstStyle/>
          <a:p>
            <a:fld id="{2714B581-B2DF-4EDB-BD44-A8891D04F817}" type="slidenum">
              <a:rPr lang="en-GB" smtClean="0"/>
              <a:t>9</a:t>
            </a:fld>
            <a:endParaRPr lang="en-GB"/>
          </a:p>
        </p:txBody>
      </p:sp>
    </p:spTree>
    <p:extLst>
      <p:ext uri="{BB962C8B-B14F-4D97-AF65-F5344CB8AC3E}">
        <p14:creationId xmlns:p14="http://schemas.microsoft.com/office/powerpoint/2010/main" val="261808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20F7-2518-DB6A-AE3C-364C928B5D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DE1BB7-78F2-98ED-066F-BAC16AF9F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96BC72-B373-7275-0565-BDB6C6DF78E5}"/>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5" name="Footer Placeholder 4">
            <a:extLst>
              <a:ext uri="{FF2B5EF4-FFF2-40B4-BE49-F238E27FC236}">
                <a16:creationId xmlns:a16="http://schemas.microsoft.com/office/drawing/2014/main" id="{E288DB15-7073-5246-EDF5-E1CFFA942F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8BFB9D-C236-CCFF-B171-62EFB041F7E3}"/>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303080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E067-A082-7B46-1C9A-D27D51141D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F1334-9D31-D3BB-8323-E0FC457A17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4531C3-764E-ED30-7756-F5F592C51C6F}"/>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5" name="Footer Placeholder 4">
            <a:extLst>
              <a:ext uri="{FF2B5EF4-FFF2-40B4-BE49-F238E27FC236}">
                <a16:creationId xmlns:a16="http://schemas.microsoft.com/office/drawing/2014/main" id="{5EFAAF7B-108E-A73E-951C-E2E789D5D2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F7B4A9-5ADA-BB20-4863-A02845F13DC3}"/>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6020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BD8528-9E50-B26E-721E-8850A04269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380133-5CF8-5FE7-8D00-DEB0A7BD43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EB1971-952C-72C3-828D-5BDC7880CE31}"/>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5" name="Footer Placeholder 4">
            <a:extLst>
              <a:ext uri="{FF2B5EF4-FFF2-40B4-BE49-F238E27FC236}">
                <a16:creationId xmlns:a16="http://schemas.microsoft.com/office/drawing/2014/main" id="{8A756892-9A61-2B61-3C7E-86B43A849E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1BE382-2A87-B858-3BAC-DD090DB9C12B}"/>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42327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C185-BB56-4D75-9BA8-44C2819EA2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D9427A-093C-91E8-73CA-64E6CC075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7D1542-9D23-5F3D-14DA-A5A39FA9C4ED}"/>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5" name="Footer Placeholder 4">
            <a:extLst>
              <a:ext uri="{FF2B5EF4-FFF2-40B4-BE49-F238E27FC236}">
                <a16:creationId xmlns:a16="http://schemas.microsoft.com/office/drawing/2014/main" id="{4D613A98-2D0A-3992-F1E2-7EF4108BE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60150-B905-0120-B4F8-F966DFC3AF33}"/>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33542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CCEA-3A29-5A7B-2EBF-9C3CB6D7A1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60DFF9-667A-BFCB-B35D-6151E46D2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556AE6-44F2-E8C7-0BD0-C8E7E12352C6}"/>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5" name="Footer Placeholder 4">
            <a:extLst>
              <a:ext uri="{FF2B5EF4-FFF2-40B4-BE49-F238E27FC236}">
                <a16:creationId xmlns:a16="http://schemas.microsoft.com/office/drawing/2014/main" id="{30E9D2B3-9A23-3F7A-265D-9D2F013A64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B5F59-40C1-8568-81A7-CF6E742FD91D}"/>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252808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E3C7-6EF3-2897-BAA9-6EEC46D71F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0CAD34-434C-DE11-24C7-07E2574182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DD752C-6294-9E6A-938F-46A20E3AD6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CCE62B-D10E-20F1-1620-F9F2722B293F}"/>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6" name="Footer Placeholder 5">
            <a:extLst>
              <a:ext uri="{FF2B5EF4-FFF2-40B4-BE49-F238E27FC236}">
                <a16:creationId xmlns:a16="http://schemas.microsoft.com/office/drawing/2014/main" id="{053FD749-9FED-74B5-E0F8-43B925C0A3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12FD16-7076-C3B6-F8BD-2CCCEAEB5916}"/>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7453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6E8F-E5B4-11DD-8F41-A3A318376F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2FAFCC-9A35-79DE-6F0F-A4727AFBA9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C62650-CDEF-D7F8-B721-030B4AFF3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E880A8-9A58-1334-EDAB-5DE2A12DD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38134-04AC-ED2F-98E2-8C84758968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F95866-04F9-0906-D50D-DD55C8880B79}"/>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8" name="Footer Placeholder 7">
            <a:extLst>
              <a:ext uri="{FF2B5EF4-FFF2-40B4-BE49-F238E27FC236}">
                <a16:creationId xmlns:a16="http://schemas.microsoft.com/office/drawing/2014/main" id="{7D632A26-C723-7505-6F3B-E3676111E1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D0CBF2-B487-1949-65B9-0FECC9BA2A8E}"/>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155536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A1BD-D281-A380-9462-2B95D9C185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C81956-9E96-089A-785E-08FB40836D91}"/>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4" name="Footer Placeholder 3">
            <a:extLst>
              <a:ext uri="{FF2B5EF4-FFF2-40B4-BE49-F238E27FC236}">
                <a16:creationId xmlns:a16="http://schemas.microsoft.com/office/drawing/2014/main" id="{8592AA08-91D0-00F9-4A9A-E310BE782E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E8EB52-C51F-060D-9C65-D8F9A5DB3C91}"/>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215686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6FDA8-95C9-B024-7909-B3C0875FF909}"/>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3" name="Footer Placeholder 2">
            <a:extLst>
              <a:ext uri="{FF2B5EF4-FFF2-40B4-BE49-F238E27FC236}">
                <a16:creationId xmlns:a16="http://schemas.microsoft.com/office/drawing/2014/main" id="{21838FB5-7017-FBF4-D70B-04E1809FD7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C7BF25-261C-D0F6-DEF9-9D24C12CB98C}"/>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137545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32E9-200A-08D6-7001-B56881924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256B10-0455-0AC5-5E08-25DEAB456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840FC3-4E55-9443-36F3-BF4519B18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BB50E-1A7E-E811-730D-A1E671B0DB45}"/>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6" name="Footer Placeholder 5">
            <a:extLst>
              <a:ext uri="{FF2B5EF4-FFF2-40B4-BE49-F238E27FC236}">
                <a16:creationId xmlns:a16="http://schemas.microsoft.com/office/drawing/2014/main" id="{CDA588DE-30B9-29A7-9497-24A2D7390E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6B2E51-A0C0-F99E-8A58-BAD7392B1F6B}"/>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26724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E6C1-1BB8-3602-3FB8-77EC566C1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FD5E41-E0CC-8B62-20DC-84FE4EF8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43C125-4C7B-31BD-F2A8-E471E0753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45686-2E5C-842C-7B64-881FF25193B2}"/>
              </a:ext>
            </a:extLst>
          </p:cNvPr>
          <p:cNvSpPr>
            <a:spLocks noGrp="1"/>
          </p:cNvSpPr>
          <p:nvPr>
            <p:ph type="dt" sz="half" idx="10"/>
          </p:nvPr>
        </p:nvSpPr>
        <p:spPr/>
        <p:txBody>
          <a:bodyPr/>
          <a:lstStyle/>
          <a:p>
            <a:fld id="{6DA51B71-CCE0-423B-A4D0-E30B62DBB1D3}" type="datetimeFigureOut">
              <a:rPr lang="en-GB" smtClean="0"/>
              <a:t>04/12/2023</a:t>
            </a:fld>
            <a:endParaRPr lang="en-GB"/>
          </a:p>
        </p:txBody>
      </p:sp>
      <p:sp>
        <p:nvSpPr>
          <p:cNvPr id="6" name="Footer Placeholder 5">
            <a:extLst>
              <a:ext uri="{FF2B5EF4-FFF2-40B4-BE49-F238E27FC236}">
                <a16:creationId xmlns:a16="http://schemas.microsoft.com/office/drawing/2014/main" id="{20FDB078-0685-2AB9-A481-3A4B55F09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E4D968-9D93-D236-000C-617219397A82}"/>
              </a:ext>
            </a:extLst>
          </p:cNvPr>
          <p:cNvSpPr>
            <a:spLocks noGrp="1"/>
          </p:cNvSpPr>
          <p:nvPr>
            <p:ph type="sldNum" sz="quarter" idx="12"/>
          </p:nvPr>
        </p:nvSpPr>
        <p:spPr/>
        <p:txBody>
          <a:bodyPr/>
          <a:lstStyle/>
          <a:p>
            <a:fld id="{C9AED9D6-6E07-4965-BD90-D7A77DD77200}" type="slidenum">
              <a:rPr lang="en-GB" smtClean="0"/>
              <a:t>‹#›</a:t>
            </a:fld>
            <a:endParaRPr lang="en-GB"/>
          </a:p>
        </p:txBody>
      </p:sp>
    </p:spTree>
    <p:extLst>
      <p:ext uri="{BB962C8B-B14F-4D97-AF65-F5344CB8AC3E}">
        <p14:creationId xmlns:p14="http://schemas.microsoft.com/office/powerpoint/2010/main" val="220403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029AF-68A7-24F1-0DD7-443462309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5DBD6F-0272-D880-03C5-FC7A04E8C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0EE570-55BA-1A8C-A100-BD45BD5E1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51B71-CCE0-423B-A4D0-E30B62DBB1D3}" type="datetimeFigureOut">
              <a:rPr lang="en-GB" smtClean="0"/>
              <a:t>04/12/2023</a:t>
            </a:fld>
            <a:endParaRPr lang="en-GB"/>
          </a:p>
        </p:txBody>
      </p:sp>
      <p:sp>
        <p:nvSpPr>
          <p:cNvPr id="5" name="Footer Placeholder 4">
            <a:extLst>
              <a:ext uri="{FF2B5EF4-FFF2-40B4-BE49-F238E27FC236}">
                <a16:creationId xmlns:a16="http://schemas.microsoft.com/office/drawing/2014/main" id="{1FEF47BD-3AE0-CCAD-CDA1-66CFA31EF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460AD4-811A-95DE-DC0F-25ECC1F92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ED9D6-6E07-4965-BD90-D7A77DD77200}" type="slidenum">
              <a:rPr lang="en-GB" smtClean="0"/>
              <a:t>‹#›</a:t>
            </a:fld>
            <a:endParaRPr lang="en-GB"/>
          </a:p>
        </p:txBody>
      </p:sp>
    </p:spTree>
    <p:extLst>
      <p:ext uri="{BB962C8B-B14F-4D97-AF65-F5344CB8AC3E}">
        <p14:creationId xmlns:p14="http://schemas.microsoft.com/office/powerpoint/2010/main" val="3033917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4.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6.svg"/><Relationship Id="rId2" Type="http://schemas.openxmlformats.org/officeDocument/2006/relationships/notesSlide" Target="../notesSlides/notesSlide12.xml"/><Relationship Id="rId16"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5.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2.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image" Target="../media/image7.png"/><Relationship Id="rId17" Type="http://schemas.openxmlformats.org/officeDocument/2006/relationships/image" Target="../media/image27.sv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5.svg"/><Relationship Id="rId5" Type="http://schemas.openxmlformats.org/officeDocument/2006/relationships/image" Target="../media/image22.png"/><Relationship Id="rId1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2.svg"/><Relationship Id="rId9" Type="http://schemas.openxmlformats.org/officeDocument/2006/relationships/image" Target="../media/image20.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852383" y="4990447"/>
            <a:ext cx="4849308" cy="4664153"/>
          </a:xfrm>
          <a:custGeom>
            <a:avLst/>
            <a:gdLst/>
            <a:ahLst/>
            <a:cxnLst/>
            <a:rect l="l" t="t" r="r" b="b"/>
            <a:pathLst>
              <a:path w="7273962" h="6996229">
                <a:moveTo>
                  <a:pt x="0" y="0"/>
                </a:moveTo>
                <a:lnTo>
                  <a:pt x="7273961" y="0"/>
                </a:lnTo>
                <a:lnTo>
                  <a:pt x="7273961" y="6996229"/>
                </a:lnTo>
                <a:lnTo>
                  <a:pt x="0" y="69962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5" name="TextBox 5"/>
          <p:cNvSpPr txBox="1"/>
          <p:nvPr/>
        </p:nvSpPr>
        <p:spPr>
          <a:xfrm>
            <a:off x="1148330" y="1658980"/>
            <a:ext cx="10105824" cy="2503827"/>
          </a:xfrm>
          <a:prstGeom prst="rect">
            <a:avLst/>
          </a:prstGeom>
        </p:spPr>
        <p:txBody>
          <a:bodyPr wrap="square" lIns="0" tIns="0" rIns="0" bIns="0" rtlCol="0" anchor="t">
            <a:spAutoFit/>
          </a:bodyPr>
          <a:lstStyle/>
          <a:p>
            <a:pPr>
              <a:lnSpc>
                <a:spcPts val="5000"/>
              </a:lnSpc>
            </a:pPr>
            <a:r>
              <a:rPr lang="en-US" sz="3300" b="1" spc="49" dirty="0">
                <a:solidFill>
                  <a:srgbClr val="1C7378"/>
                </a:solidFill>
                <a:latin typeface="Proxima Nova Bold"/>
              </a:rPr>
              <a:t>Open repair Abdominal Aortic Aneurysm (AAA) patients provide additional insights into their post-operative inpatient care compared to those undergoing endovascular repair</a:t>
            </a:r>
          </a:p>
        </p:txBody>
      </p:sp>
      <p:sp>
        <p:nvSpPr>
          <p:cNvPr id="6" name="TextBox 6"/>
          <p:cNvSpPr txBox="1"/>
          <p:nvPr/>
        </p:nvSpPr>
        <p:spPr>
          <a:xfrm>
            <a:off x="1148330" y="4148006"/>
            <a:ext cx="7995670" cy="911211"/>
          </a:xfrm>
          <a:prstGeom prst="rect">
            <a:avLst/>
          </a:prstGeom>
        </p:spPr>
        <p:txBody>
          <a:bodyPr wrap="square" lIns="0" tIns="0" rIns="0" bIns="0" rtlCol="0" anchor="t">
            <a:spAutoFit/>
          </a:bodyPr>
          <a:lstStyle/>
          <a:p>
            <a:pPr>
              <a:lnSpc>
                <a:spcPts val="3750"/>
              </a:lnSpc>
            </a:pPr>
            <a:r>
              <a:rPr lang="en-US" sz="2000" dirty="0">
                <a:solidFill>
                  <a:srgbClr val="1C7378"/>
                </a:solidFill>
                <a:latin typeface="Proxima Nova"/>
              </a:rPr>
              <a:t>Anna Corby – Junior Vascular Scientist</a:t>
            </a:r>
          </a:p>
          <a:p>
            <a:pPr>
              <a:lnSpc>
                <a:spcPts val="3750"/>
              </a:lnSpc>
            </a:pPr>
            <a:r>
              <a:rPr lang="en-US" sz="2000" dirty="0">
                <a:solidFill>
                  <a:srgbClr val="1C7378"/>
                </a:solidFill>
                <a:latin typeface="Proxima Nova"/>
              </a:rPr>
              <a:t>Oxford University Hospitals (OUH) NHS Foundation Trust</a:t>
            </a:r>
          </a:p>
        </p:txBody>
      </p:sp>
      <p:sp>
        <p:nvSpPr>
          <p:cNvPr id="11" name="Freeform 2">
            <a:extLst>
              <a:ext uri="{FF2B5EF4-FFF2-40B4-BE49-F238E27FC236}">
                <a16:creationId xmlns:a16="http://schemas.microsoft.com/office/drawing/2014/main" id="{AB567365-AC61-BD3F-9609-0010258061B9}"/>
              </a:ext>
            </a:extLst>
          </p:cNvPr>
          <p:cNvSpPr>
            <a:spLocks noChangeAspect="1"/>
          </p:cNvSpPr>
          <p:nvPr/>
        </p:nvSpPr>
        <p:spPr>
          <a:xfrm>
            <a:off x="8795549" y="4254234"/>
            <a:ext cx="2824179" cy="4220920"/>
          </a:xfrm>
          <a:custGeom>
            <a:avLst/>
            <a:gdLst/>
            <a:ahLst/>
            <a:cxnLst/>
            <a:rect l="l" t="t" r="r" b="b"/>
            <a:pathLst>
              <a:path w="7224198" h="10797035">
                <a:moveTo>
                  <a:pt x="0" y="0"/>
                </a:moveTo>
                <a:lnTo>
                  <a:pt x="7224197" y="0"/>
                </a:lnTo>
                <a:lnTo>
                  <a:pt x="7224197" y="10797035"/>
                </a:lnTo>
                <a:lnTo>
                  <a:pt x="0" y="10797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3738046">
            <a:off x="-1581813" y="-2564762"/>
            <a:ext cx="4308168" cy="4190673"/>
          </a:xfrm>
          <a:custGeom>
            <a:avLst/>
            <a:gdLst/>
            <a:ahLst/>
            <a:cxnLst/>
            <a:rect l="l" t="t" r="r" b="b"/>
            <a:pathLst>
              <a:path w="6462252" h="6286009">
                <a:moveTo>
                  <a:pt x="0" y="0"/>
                </a:moveTo>
                <a:lnTo>
                  <a:pt x="6462251" y="0"/>
                </a:lnTo>
                <a:lnTo>
                  <a:pt x="6462251" y="6286009"/>
                </a:lnTo>
                <a:lnTo>
                  <a:pt x="0" y="62860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12" name="Freeform 2">
            <a:extLst>
              <a:ext uri="{FF2B5EF4-FFF2-40B4-BE49-F238E27FC236}">
                <a16:creationId xmlns:a16="http://schemas.microsoft.com/office/drawing/2014/main" id="{917FBB28-DCBC-94CC-D621-AF9049A39BDC}"/>
              </a:ext>
            </a:extLst>
          </p:cNvPr>
          <p:cNvSpPr/>
          <p:nvPr/>
        </p:nvSpPr>
        <p:spPr>
          <a:xfrm rot="14262316">
            <a:off x="9767346" y="-2207027"/>
            <a:ext cx="4849308" cy="4664153"/>
          </a:xfrm>
          <a:custGeom>
            <a:avLst/>
            <a:gdLst/>
            <a:ahLst/>
            <a:cxnLst/>
            <a:rect l="l" t="t" r="r" b="b"/>
            <a:pathLst>
              <a:path w="7273962" h="6996229">
                <a:moveTo>
                  <a:pt x="0" y="0"/>
                </a:moveTo>
                <a:lnTo>
                  <a:pt x="7273961" y="0"/>
                </a:lnTo>
                <a:lnTo>
                  <a:pt x="7273961" y="6996229"/>
                </a:lnTo>
                <a:lnTo>
                  <a:pt x="0" y="69962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2032" y="-148106"/>
            <a:ext cx="6438129" cy="7154212"/>
            <a:chOff x="0" y="0"/>
            <a:chExt cx="4353061" cy="4652221"/>
          </a:xfrm>
        </p:grpSpPr>
        <p:sp>
          <p:nvSpPr>
            <p:cNvPr id="4" name="Freeform 4"/>
            <p:cNvSpPr/>
            <p:nvPr/>
          </p:nvSpPr>
          <p:spPr>
            <a:xfrm>
              <a:off x="0" y="0"/>
              <a:ext cx="4353061" cy="4652221"/>
            </a:xfrm>
            <a:custGeom>
              <a:avLst/>
              <a:gdLst/>
              <a:ahLst/>
              <a:cxnLst/>
              <a:rect l="l" t="t" r="r" b="b"/>
              <a:pathLst>
                <a:path w="4353061" h="4652221">
                  <a:moveTo>
                    <a:pt x="0" y="0"/>
                  </a:moveTo>
                  <a:lnTo>
                    <a:pt x="4353061" y="0"/>
                  </a:lnTo>
                  <a:lnTo>
                    <a:pt x="4353061" y="4652221"/>
                  </a:lnTo>
                  <a:lnTo>
                    <a:pt x="0" y="4652221"/>
                  </a:lnTo>
                  <a:close/>
                </a:path>
              </a:pathLst>
            </a:custGeom>
            <a:solidFill>
              <a:srgbClr val="CAE7E4"/>
            </a:solidFill>
          </p:spPr>
          <p:txBody>
            <a:bodyPr/>
            <a:lstStyle/>
            <a:p>
              <a:endParaRPr lang="en-GB" sz="1200"/>
            </a:p>
          </p:txBody>
        </p:sp>
      </p:grpSp>
      <p:sp>
        <p:nvSpPr>
          <p:cNvPr id="7" name="TextBox 7"/>
          <p:cNvSpPr txBox="1"/>
          <p:nvPr/>
        </p:nvSpPr>
        <p:spPr>
          <a:xfrm>
            <a:off x="406496" y="666750"/>
            <a:ext cx="5789661" cy="680636"/>
          </a:xfrm>
          <a:prstGeom prst="rect">
            <a:avLst/>
          </a:prstGeom>
        </p:spPr>
        <p:txBody>
          <a:bodyPr wrap="square" lIns="0" tIns="0" rIns="0" bIns="0" rtlCol="0" anchor="t">
            <a:spAutoFit/>
          </a:bodyPr>
          <a:lstStyle/>
          <a:p>
            <a:pPr>
              <a:lnSpc>
                <a:spcPts val="5666"/>
              </a:lnSpc>
            </a:pPr>
            <a:r>
              <a:rPr lang="en-US" sz="4400" b="1" spc="45" dirty="0">
                <a:solidFill>
                  <a:srgbClr val="1C7378"/>
                </a:solidFill>
                <a:latin typeface="Proxima Nova Bold"/>
              </a:rPr>
              <a:t>4) Results – themes</a:t>
            </a:r>
          </a:p>
        </p:txBody>
      </p:sp>
      <p:sp>
        <p:nvSpPr>
          <p:cNvPr id="9" name="Freeform 8">
            <a:extLst>
              <a:ext uri="{FF2B5EF4-FFF2-40B4-BE49-F238E27FC236}">
                <a16:creationId xmlns:a16="http://schemas.microsoft.com/office/drawing/2014/main" id="{F8077819-8744-5A31-9F85-F184E5117127}"/>
              </a:ext>
            </a:extLst>
          </p:cNvPr>
          <p:cNvSpPr/>
          <p:nvPr/>
        </p:nvSpPr>
        <p:spPr>
          <a:xfrm rot="1666749">
            <a:off x="9764487" y="-1856565"/>
            <a:ext cx="4726496" cy="4439992"/>
          </a:xfrm>
          <a:custGeom>
            <a:avLst/>
            <a:gdLst/>
            <a:ahLst/>
            <a:cxnLst/>
            <a:rect l="l" t="t" r="r" b="b"/>
            <a:pathLst>
              <a:path w="5134853" h="4938795">
                <a:moveTo>
                  <a:pt x="0" y="0"/>
                </a:moveTo>
                <a:lnTo>
                  <a:pt x="5134854" y="0"/>
                </a:lnTo>
                <a:lnTo>
                  <a:pt x="5134854" y="4938795"/>
                </a:lnTo>
                <a:lnTo>
                  <a:pt x="0" y="4938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pic>
        <p:nvPicPr>
          <p:cNvPr id="6" name="Picture 5">
            <a:extLst>
              <a:ext uri="{FF2B5EF4-FFF2-40B4-BE49-F238E27FC236}">
                <a16:creationId xmlns:a16="http://schemas.microsoft.com/office/drawing/2014/main" id="{7934195C-64EB-EEE2-FEE2-4B0D50664BC9}"/>
              </a:ext>
            </a:extLst>
          </p:cNvPr>
          <p:cNvPicPr>
            <a:picLocks noChangeAspect="1"/>
          </p:cNvPicPr>
          <p:nvPr/>
        </p:nvPicPr>
        <p:blipFill>
          <a:blip r:embed="rId5"/>
          <a:stretch>
            <a:fillRect/>
          </a:stretch>
        </p:blipFill>
        <p:spPr>
          <a:xfrm flipH="1">
            <a:off x="-127873" y="4408556"/>
            <a:ext cx="2688413" cy="2449444"/>
          </a:xfrm>
          <a:prstGeom prst="rect">
            <a:avLst/>
          </a:prstGeom>
        </p:spPr>
      </p:pic>
      <p:sp>
        <p:nvSpPr>
          <p:cNvPr id="10" name="Freeform 5">
            <a:extLst>
              <a:ext uri="{FF2B5EF4-FFF2-40B4-BE49-F238E27FC236}">
                <a16:creationId xmlns:a16="http://schemas.microsoft.com/office/drawing/2014/main" id="{32308C17-FDF3-43FB-DB3E-4F4DC97D0C15}"/>
              </a:ext>
            </a:extLst>
          </p:cNvPr>
          <p:cNvSpPr/>
          <p:nvPr/>
        </p:nvSpPr>
        <p:spPr>
          <a:xfrm flipH="1">
            <a:off x="4506660" y="4408556"/>
            <a:ext cx="1589341" cy="4114800"/>
          </a:xfrm>
          <a:custGeom>
            <a:avLst/>
            <a:gdLst/>
            <a:ahLst/>
            <a:cxnLst/>
            <a:rect l="l" t="t" r="r" b="b"/>
            <a:pathLst>
              <a:path w="1589341" h="4114800">
                <a:moveTo>
                  <a:pt x="0" y="0"/>
                </a:moveTo>
                <a:lnTo>
                  <a:pt x="1589342" y="0"/>
                </a:lnTo>
                <a:lnTo>
                  <a:pt x="158934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Speech Bubble: Rectangle 10">
            <a:extLst>
              <a:ext uri="{FF2B5EF4-FFF2-40B4-BE49-F238E27FC236}">
                <a16:creationId xmlns:a16="http://schemas.microsoft.com/office/drawing/2014/main" id="{6D65B276-1360-5213-3F62-8A66854FAEB7}"/>
              </a:ext>
            </a:extLst>
          </p:cNvPr>
          <p:cNvSpPr/>
          <p:nvPr/>
        </p:nvSpPr>
        <p:spPr>
          <a:xfrm>
            <a:off x="1152145" y="1881275"/>
            <a:ext cx="4348758" cy="1993392"/>
          </a:xfrm>
          <a:prstGeom prst="wedgeRectCallout">
            <a:avLst>
              <a:gd name="adj1" fmla="val -35690"/>
              <a:gd name="adj2" fmla="val 86354"/>
            </a:avLst>
          </a:prstGeom>
          <a:solidFill>
            <a:srgbClr val="F8CBAD"/>
          </a:solidFill>
          <a:ln w="76200">
            <a:solidFill>
              <a:srgbClr val="E083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eech Bubble: Rectangle 12">
            <a:extLst>
              <a:ext uri="{FF2B5EF4-FFF2-40B4-BE49-F238E27FC236}">
                <a16:creationId xmlns:a16="http://schemas.microsoft.com/office/drawing/2014/main" id="{DCB4FF50-79D8-68C1-06A2-E47AB3F1873D}"/>
              </a:ext>
            </a:extLst>
          </p:cNvPr>
          <p:cNvSpPr/>
          <p:nvPr/>
        </p:nvSpPr>
        <p:spPr>
          <a:xfrm>
            <a:off x="849086" y="1425223"/>
            <a:ext cx="4907847" cy="2449444"/>
          </a:xfrm>
          <a:prstGeom prst="wedgeRectCallout">
            <a:avLst>
              <a:gd name="adj1" fmla="val 27897"/>
              <a:gd name="adj2" fmla="val 79697"/>
            </a:avLst>
          </a:prstGeom>
          <a:solidFill>
            <a:srgbClr val="F8CBAD"/>
          </a:solidFill>
          <a:ln w="76200">
            <a:solidFill>
              <a:srgbClr val="E083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15">
            <a:extLst>
              <a:ext uri="{FF2B5EF4-FFF2-40B4-BE49-F238E27FC236}">
                <a16:creationId xmlns:a16="http://schemas.microsoft.com/office/drawing/2014/main" id="{B7529984-D8BC-1F69-04F9-F25A7BCDEE6C}"/>
              </a:ext>
            </a:extLst>
          </p:cNvPr>
          <p:cNvSpPr/>
          <p:nvPr/>
        </p:nvSpPr>
        <p:spPr>
          <a:xfrm rot="5896527">
            <a:off x="1851035" y="3510852"/>
            <a:ext cx="1131406" cy="1023247"/>
          </a:xfrm>
          <a:prstGeom prst="triangle">
            <a:avLst>
              <a:gd name="adj" fmla="val 25752"/>
            </a:avLst>
          </a:prstGeom>
          <a:solidFill>
            <a:srgbClr val="F8CBAD"/>
          </a:solidFill>
          <a:ln>
            <a:solidFill>
              <a:srgbClr val="F8C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514A003-C634-D6DA-B1E9-A607D38A531A}"/>
              </a:ext>
            </a:extLst>
          </p:cNvPr>
          <p:cNvSpPr txBox="1"/>
          <p:nvPr/>
        </p:nvSpPr>
        <p:spPr>
          <a:xfrm>
            <a:off x="849086" y="1716279"/>
            <a:ext cx="4907847" cy="1754326"/>
          </a:xfrm>
          <a:prstGeom prst="rect">
            <a:avLst/>
          </a:prstGeom>
          <a:noFill/>
        </p:spPr>
        <p:txBody>
          <a:bodyPr wrap="square" rtlCol="0">
            <a:spAutoFit/>
          </a:bodyPr>
          <a:lstStyle/>
          <a:p>
            <a:pPr marL="228600" indent="-228600">
              <a:buAutoNum type="arabicParenR"/>
            </a:pPr>
            <a:r>
              <a:rPr lang="en-GB" dirty="0">
                <a:solidFill>
                  <a:srgbClr val="1C7378"/>
                </a:solidFill>
                <a:latin typeface="Proxima Nova" panose="020B0604020202020204" charset="0"/>
              </a:rPr>
              <a:t>Being an active participant in their care</a:t>
            </a:r>
          </a:p>
          <a:p>
            <a:pPr marL="228600" indent="-228600">
              <a:buAutoNum type="arabicParenR"/>
            </a:pPr>
            <a:r>
              <a:rPr lang="en-GB" dirty="0">
                <a:solidFill>
                  <a:srgbClr val="1C7378"/>
                </a:solidFill>
                <a:latin typeface="Proxima Nova" panose="020B0604020202020204" charset="0"/>
              </a:rPr>
              <a:t>Feelings of gratitude </a:t>
            </a:r>
          </a:p>
          <a:p>
            <a:pPr marL="228600" indent="-228600">
              <a:buAutoNum type="arabicParenR"/>
            </a:pPr>
            <a:r>
              <a:rPr lang="en-GB" dirty="0">
                <a:solidFill>
                  <a:srgbClr val="1C7378"/>
                </a:solidFill>
                <a:latin typeface="Proxima Nova" panose="020B0604020202020204" charset="0"/>
              </a:rPr>
              <a:t>The hospital environment – noisy</a:t>
            </a:r>
          </a:p>
          <a:p>
            <a:pPr marL="228600" indent="-228600">
              <a:buAutoNum type="arabicParenR"/>
            </a:pPr>
            <a:r>
              <a:rPr lang="en-GB" dirty="0">
                <a:solidFill>
                  <a:srgbClr val="1C7378"/>
                </a:solidFill>
                <a:latin typeface="Proxima Nova" panose="020B0604020202020204" charset="0"/>
              </a:rPr>
              <a:t>Communication with staff – discharge conversations sometimes unclear</a:t>
            </a:r>
          </a:p>
          <a:p>
            <a:pPr marL="228600" indent="-228600">
              <a:buAutoNum type="arabicParenR"/>
            </a:pPr>
            <a:r>
              <a:rPr lang="en-GB" dirty="0">
                <a:solidFill>
                  <a:srgbClr val="1C7378"/>
                </a:solidFill>
                <a:latin typeface="Proxima Nova" panose="020B0604020202020204" charset="0"/>
              </a:rPr>
              <a:t>Confidence in staff</a:t>
            </a:r>
          </a:p>
        </p:txBody>
      </p:sp>
      <p:sp>
        <p:nvSpPr>
          <p:cNvPr id="19" name="Freeform 5">
            <a:extLst>
              <a:ext uri="{FF2B5EF4-FFF2-40B4-BE49-F238E27FC236}">
                <a16:creationId xmlns:a16="http://schemas.microsoft.com/office/drawing/2014/main" id="{FE6CE34C-42F3-2297-A33D-3A791C56C975}"/>
              </a:ext>
            </a:extLst>
          </p:cNvPr>
          <p:cNvSpPr/>
          <p:nvPr/>
        </p:nvSpPr>
        <p:spPr>
          <a:xfrm flipH="1">
            <a:off x="10009849" y="4629614"/>
            <a:ext cx="1589341" cy="4114800"/>
          </a:xfrm>
          <a:custGeom>
            <a:avLst/>
            <a:gdLst/>
            <a:ahLst/>
            <a:cxnLst/>
            <a:rect l="l" t="t" r="r" b="b"/>
            <a:pathLst>
              <a:path w="1589341" h="4114800">
                <a:moveTo>
                  <a:pt x="0" y="0"/>
                </a:moveTo>
                <a:lnTo>
                  <a:pt x="1589342" y="0"/>
                </a:lnTo>
                <a:lnTo>
                  <a:pt x="158934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0" name="Speech Bubble: Rectangle 19">
            <a:extLst>
              <a:ext uri="{FF2B5EF4-FFF2-40B4-BE49-F238E27FC236}">
                <a16:creationId xmlns:a16="http://schemas.microsoft.com/office/drawing/2014/main" id="{21A7B3A1-5C76-5680-E266-3C20623A47C8}"/>
              </a:ext>
            </a:extLst>
          </p:cNvPr>
          <p:cNvSpPr/>
          <p:nvPr/>
        </p:nvSpPr>
        <p:spPr>
          <a:xfrm>
            <a:off x="6674098" y="2254461"/>
            <a:ext cx="3757418" cy="2031325"/>
          </a:xfrm>
          <a:prstGeom prst="wedgeRectCallout">
            <a:avLst>
              <a:gd name="adj1" fmla="val 32436"/>
              <a:gd name="adj2" fmla="val 78097"/>
            </a:avLst>
          </a:prstGeom>
          <a:solidFill>
            <a:srgbClr val="CBE2F1"/>
          </a:solidFill>
          <a:ln w="76200">
            <a:solidFill>
              <a:srgbClr val="90C0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56F736EE-0F09-6C0A-9149-8E099F234B84}"/>
              </a:ext>
            </a:extLst>
          </p:cNvPr>
          <p:cNvSpPr txBox="1"/>
          <p:nvPr/>
        </p:nvSpPr>
        <p:spPr>
          <a:xfrm>
            <a:off x="6831715" y="2400249"/>
            <a:ext cx="3836285" cy="2031325"/>
          </a:xfrm>
          <a:prstGeom prst="rect">
            <a:avLst/>
          </a:prstGeom>
          <a:noFill/>
        </p:spPr>
        <p:txBody>
          <a:bodyPr wrap="square" rtlCol="0">
            <a:spAutoFit/>
          </a:bodyPr>
          <a:lstStyle/>
          <a:p>
            <a:pPr marL="228600" indent="-228600">
              <a:buAutoNum type="arabicParenR"/>
            </a:pPr>
            <a:r>
              <a:rPr lang="en-US" dirty="0">
                <a:solidFill>
                  <a:srgbClr val="1C7378"/>
                </a:solidFill>
                <a:latin typeface="Proxima Nova" panose="020B0604020202020204" charset="0"/>
              </a:rPr>
              <a:t>Patience with recovery</a:t>
            </a:r>
          </a:p>
          <a:p>
            <a:pPr marL="228600" indent="-228600">
              <a:buAutoNum type="arabicParenR"/>
            </a:pPr>
            <a:r>
              <a:rPr lang="en-US" dirty="0">
                <a:solidFill>
                  <a:srgbClr val="1C7378"/>
                </a:solidFill>
                <a:latin typeface="Proxima Nova" panose="020B0604020202020204" charset="0"/>
              </a:rPr>
              <a:t>Feeling lucky</a:t>
            </a:r>
          </a:p>
          <a:p>
            <a:pPr marL="228600" indent="-228600">
              <a:buAutoNum type="arabicParenR"/>
            </a:pPr>
            <a:r>
              <a:rPr lang="en-US" dirty="0">
                <a:solidFill>
                  <a:srgbClr val="1C7378"/>
                </a:solidFill>
                <a:latin typeface="Proxima Nova" panose="020B0604020202020204" charset="0"/>
              </a:rPr>
              <a:t>Fearing infection from other patients</a:t>
            </a:r>
          </a:p>
          <a:p>
            <a:r>
              <a:rPr lang="en-US" dirty="0">
                <a:solidFill>
                  <a:srgbClr val="1C7378"/>
                </a:solidFill>
                <a:latin typeface="Proxima Nova" panose="020B0604020202020204" charset="0"/>
              </a:rPr>
              <a:t>    Links to the outside world</a:t>
            </a:r>
          </a:p>
          <a:p>
            <a:r>
              <a:rPr lang="en-US" dirty="0">
                <a:solidFill>
                  <a:srgbClr val="1C7378"/>
                </a:solidFill>
                <a:latin typeface="Proxima Nova" panose="020B0604020202020204" charset="0"/>
              </a:rPr>
              <a:t>4) Advocating for their needs</a:t>
            </a:r>
          </a:p>
          <a:p>
            <a:pPr marL="228600" indent="-228600">
              <a:buAutoNum type="arabicParenR"/>
            </a:pPr>
            <a:endParaRPr lang="en-GB" dirty="0">
              <a:solidFill>
                <a:srgbClr val="1C7378"/>
              </a:solidFill>
              <a:latin typeface="Proxima Nova" panose="020B0604020202020204" charset="0"/>
            </a:endParaRPr>
          </a:p>
        </p:txBody>
      </p:sp>
      <p:sp>
        <p:nvSpPr>
          <p:cNvPr id="22" name="TextBox 7">
            <a:extLst>
              <a:ext uri="{FF2B5EF4-FFF2-40B4-BE49-F238E27FC236}">
                <a16:creationId xmlns:a16="http://schemas.microsoft.com/office/drawing/2014/main" id="{8B6695C2-8105-9AB1-3086-FF6EF65F0E1C}"/>
              </a:ext>
            </a:extLst>
          </p:cNvPr>
          <p:cNvSpPr txBox="1"/>
          <p:nvPr/>
        </p:nvSpPr>
        <p:spPr>
          <a:xfrm>
            <a:off x="1921643" y="4624525"/>
            <a:ext cx="2825386" cy="707886"/>
          </a:xfrm>
          <a:prstGeom prst="rect">
            <a:avLst/>
          </a:prstGeom>
        </p:spPr>
        <p:txBody>
          <a:bodyPr wrap="square" lIns="0" tIns="0" rIns="0" bIns="0" rtlCol="0" anchor="t">
            <a:spAutoFit/>
          </a:bodyPr>
          <a:lstStyle/>
          <a:p>
            <a:pPr algn="ctr"/>
            <a:r>
              <a:rPr lang="en-US" sz="2300" spc="45" dirty="0">
                <a:latin typeface="Proxima Nova" panose="020B0604020202020204" charset="0"/>
              </a:rPr>
              <a:t>Both intervention groups</a:t>
            </a:r>
          </a:p>
        </p:txBody>
      </p:sp>
      <p:sp>
        <p:nvSpPr>
          <p:cNvPr id="23" name="TextBox 7">
            <a:extLst>
              <a:ext uri="{FF2B5EF4-FFF2-40B4-BE49-F238E27FC236}">
                <a16:creationId xmlns:a16="http://schemas.microsoft.com/office/drawing/2014/main" id="{8E09411B-859B-C612-B65E-DF267099E526}"/>
              </a:ext>
            </a:extLst>
          </p:cNvPr>
          <p:cNvSpPr txBox="1"/>
          <p:nvPr/>
        </p:nvSpPr>
        <p:spPr>
          <a:xfrm>
            <a:off x="6831715" y="5225459"/>
            <a:ext cx="2825386" cy="707886"/>
          </a:xfrm>
          <a:prstGeom prst="rect">
            <a:avLst/>
          </a:prstGeom>
        </p:spPr>
        <p:txBody>
          <a:bodyPr wrap="square" lIns="0" tIns="0" rIns="0" bIns="0" rtlCol="0" anchor="t">
            <a:spAutoFit/>
          </a:bodyPr>
          <a:lstStyle/>
          <a:p>
            <a:pPr algn="ctr"/>
            <a:r>
              <a:rPr lang="en-US" sz="2300" spc="45" dirty="0">
                <a:latin typeface="Proxima Nova" panose="020B0604020202020204" charset="0"/>
              </a:rPr>
              <a:t>Open repair patients only</a:t>
            </a:r>
          </a:p>
        </p:txBody>
      </p:sp>
    </p:spTree>
    <p:extLst>
      <p:ext uri="{BB962C8B-B14F-4D97-AF65-F5344CB8AC3E}">
        <p14:creationId xmlns:p14="http://schemas.microsoft.com/office/powerpoint/2010/main" val="28727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fade">
                                      <p:cBhvr>
                                        <p:cTn id="20" dur="500"/>
                                        <p:tgtEl>
                                          <p:spTgt spid="1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0"/>
                                  </p:iterate>
                                  <p:childTnLst>
                                    <p:set>
                                      <p:cBhvr>
                                        <p:cTn id="24" dur="1" fill="hold">
                                          <p:stCondLst>
                                            <p:cond delay="0"/>
                                          </p:stCondLst>
                                        </p:cTn>
                                        <p:tgtEl>
                                          <p:spTgt spid="17">
                                            <p:txEl>
                                              <p:pRg st="2" end="2"/>
                                            </p:txEl>
                                          </p:spTgt>
                                        </p:tgtEl>
                                        <p:attrNameLst>
                                          <p:attrName>style.visibility</p:attrName>
                                        </p:attrNameLst>
                                      </p:cBhvr>
                                      <p:to>
                                        <p:strVal val="visible"/>
                                      </p:to>
                                    </p:set>
                                    <p:animEffect transition="in" filter="fade">
                                      <p:cBhvr>
                                        <p:cTn id="25" dur="500"/>
                                        <p:tgtEl>
                                          <p:spTgt spid="1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iterate type="lt">
                                    <p:tmPct val="0"/>
                                  </p:iterate>
                                  <p:childTnLst>
                                    <p:set>
                                      <p:cBhvr>
                                        <p:cTn id="29" dur="1" fill="hold">
                                          <p:stCondLst>
                                            <p:cond delay="0"/>
                                          </p:stCondLst>
                                        </p:cTn>
                                        <p:tgtEl>
                                          <p:spTgt spid="17">
                                            <p:txEl>
                                              <p:pRg st="3" end="3"/>
                                            </p:txEl>
                                          </p:spTgt>
                                        </p:tgtEl>
                                        <p:attrNameLst>
                                          <p:attrName>style.visibility</p:attrName>
                                        </p:attrNameLst>
                                      </p:cBhvr>
                                      <p:to>
                                        <p:strVal val="visible"/>
                                      </p:to>
                                    </p:set>
                                    <p:animEffect transition="in" filter="fade">
                                      <p:cBhvr>
                                        <p:cTn id="30" dur="500"/>
                                        <p:tgtEl>
                                          <p:spTgt spid="1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xEl>
                                              <p:pRg st="4" end="4"/>
                                            </p:txEl>
                                          </p:spTgt>
                                        </p:tgtEl>
                                        <p:attrNameLst>
                                          <p:attrName>style.visibility</p:attrName>
                                        </p:attrNameLst>
                                      </p:cBhvr>
                                      <p:to>
                                        <p:strVal val="visible"/>
                                      </p:to>
                                    </p:set>
                                    <p:animEffect transition="in" filter="fade">
                                      <p:cBhvr>
                                        <p:cTn id="35" dur="500"/>
                                        <p:tgtEl>
                                          <p:spTgt spid="1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mph" presetSubtype="0" nodeType="clickEffect">
                                  <p:stCondLst>
                                    <p:cond delay="0"/>
                                  </p:stCondLst>
                                  <p:iterate type="lt">
                                    <p:tmAbs val="25"/>
                                  </p:iterate>
                                  <p:childTnLst>
                                    <p:set>
                                      <p:cBhvr override="childStyle">
                                        <p:cTn id="39" dur="indefinite"/>
                                        <p:tgtEl>
                                          <p:spTgt spid="17">
                                            <p:txEl>
                                              <p:pRg st="2" end="2"/>
                                            </p:txEl>
                                          </p:spTgt>
                                        </p:tgtEl>
                                        <p:attrNameLst>
                                          <p:attrName>style.fontWeight</p:attrName>
                                        </p:attrNameLst>
                                      </p:cBhvr>
                                      <p:to>
                                        <p:strVal val="bold"/>
                                      </p:to>
                                    </p:set>
                                  </p:childTnLst>
                                </p:cTn>
                              </p:par>
                            </p:childTnLst>
                          </p:cTn>
                        </p:par>
                      </p:childTnLst>
                    </p:cTn>
                  </p:par>
                  <p:par>
                    <p:cTn id="40" fill="hold">
                      <p:stCondLst>
                        <p:cond delay="indefinite"/>
                      </p:stCondLst>
                      <p:childTnLst>
                        <p:par>
                          <p:cTn id="41" fill="hold">
                            <p:stCondLst>
                              <p:cond delay="0"/>
                            </p:stCondLst>
                            <p:childTnLst>
                              <p:par>
                                <p:cTn id="42" presetID="15" presetClass="emph" presetSubtype="0" nodeType="clickEffect">
                                  <p:stCondLst>
                                    <p:cond delay="0"/>
                                  </p:stCondLst>
                                  <p:iterate type="lt">
                                    <p:tmAbs val="25"/>
                                  </p:iterate>
                                  <p:childTnLst>
                                    <p:set>
                                      <p:cBhvr override="childStyle">
                                        <p:cTn id="43" dur="indefinite"/>
                                        <p:tgtEl>
                                          <p:spTgt spid="17">
                                            <p:txEl>
                                              <p:pRg st="3" end="3"/>
                                            </p:txEl>
                                          </p:spTgt>
                                        </p:tgtEl>
                                        <p:attrNameLst>
                                          <p:attrName>style.fontWeight</p:attrName>
                                        </p:attrNameLst>
                                      </p:cBhvr>
                                      <p:to>
                                        <p:strVal val="bold"/>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xEl>
                                              <p:pRg st="1" end="1"/>
                                            </p:txEl>
                                          </p:spTgt>
                                        </p:tgtEl>
                                        <p:attrNameLst>
                                          <p:attrName>style.visibility</p:attrName>
                                        </p:attrNameLst>
                                      </p:cBhvr>
                                      <p:to>
                                        <p:strVal val="visible"/>
                                      </p:to>
                                    </p:set>
                                    <p:animEffect transition="in" filter="fade">
                                      <p:cBhvr>
                                        <p:cTn id="53" dur="500"/>
                                        <p:tgtEl>
                                          <p:spTgt spid="21">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1">
                                            <p:txEl>
                                              <p:pRg st="2" end="2"/>
                                            </p:txEl>
                                          </p:spTgt>
                                        </p:tgtEl>
                                        <p:attrNameLst>
                                          <p:attrName>style.visibility</p:attrName>
                                        </p:attrNameLst>
                                      </p:cBhvr>
                                      <p:to>
                                        <p:strVal val="visible"/>
                                      </p:to>
                                    </p:set>
                                    <p:animEffect transition="in" filter="fade">
                                      <p:cBhvr>
                                        <p:cTn id="58" dur="500"/>
                                        <p:tgtEl>
                                          <p:spTgt spid="21">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xEl>
                                              <p:pRg st="3" end="3"/>
                                            </p:txEl>
                                          </p:spTgt>
                                        </p:tgtEl>
                                        <p:attrNameLst>
                                          <p:attrName>style.visibility</p:attrName>
                                        </p:attrNameLst>
                                      </p:cBhvr>
                                      <p:to>
                                        <p:strVal val="visible"/>
                                      </p:to>
                                    </p:set>
                                    <p:animEffect transition="in" filter="fade">
                                      <p:cBhvr>
                                        <p:cTn id="63" dur="500"/>
                                        <p:tgtEl>
                                          <p:spTgt spid="21">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xEl>
                                              <p:pRg st="4" end="4"/>
                                            </p:txEl>
                                          </p:spTgt>
                                        </p:tgtEl>
                                        <p:attrNameLst>
                                          <p:attrName>style.visibility</p:attrName>
                                        </p:attrNameLst>
                                      </p:cBhvr>
                                      <p:to>
                                        <p:strVal val="visible"/>
                                      </p:to>
                                    </p:set>
                                    <p:animEffect transition="in" filter="fade">
                                      <p:cBhvr>
                                        <p:cTn id="68"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4FBE-EBC8-268F-70A2-BD1A526F8CE4}"/>
              </a:ext>
            </a:extLst>
          </p:cNvPr>
          <p:cNvSpPr>
            <a:spLocks noGrp="1"/>
          </p:cNvSpPr>
          <p:nvPr>
            <p:ph type="title"/>
          </p:nvPr>
        </p:nvSpPr>
        <p:spPr/>
        <p:txBody>
          <a:bodyPr/>
          <a:lstStyle/>
          <a:p>
            <a:r>
              <a:rPr lang="en-GB" b="1" dirty="0">
                <a:solidFill>
                  <a:srgbClr val="1C7378"/>
                </a:solidFill>
                <a:latin typeface="Proxima Nova" panose="020B0604020202020204" charset="0"/>
              </a:rPr>
              <a:t>5) Conclusions</a:t>
            </a:r>
          </a:p>
        </p:txBody>
      </p:sp>
      <p:sp>
        <p:nvSpPr>
          <p:cNvPr id="4" name="TextBox 3">
            <a:extLst>
              <a:ext uri="{FF2B5EF4-FFF2-40B4-BE49-F238E27FC236}">
                <a16:creationId xmlns:a16="http://schemas.microsoft.com/office/drawing/2014/main" id="{B34324C8-7545-B750-BD3E-A14EAEFA4FB3}"/>
              </a:ext>
            </a:extLst>
          </p:cNvPr>
          <p:cNvSpPr txBox="1"/>
          <p:nvPr/>
        </p:nvSpPr>
        <p:spPr>
          <a:xfrm>
            <a:off x="1612972" y="1690688"/>
            <a:ext cx="8966055" cy="3596369"/>
          </a:xfrm>
          <a:prstGeom prst="rect">
            <a:avLst/>
          </a:prstGeom>
          <a:solidFill>
            <a:srgbClr val="228D92">
              <a:alpha val="32157"/>
            </a:srgbClr>
          </a:solidFill>
          <a:ln w="76200">
            <a:solidFill>
              <a:srgbClr val="228D92"/>
            </a:solidFill>
          </a:ln>
        </p:spPr>
        <p:txBody>
          <a:bodyPr wrap="square" rtlCol="0">
            <a:spAutoFit/>
          </a:bodyPr>
          <a:lstStyle/>
          <a:p>
            <a:pPr marL="457200" indent="-457200">
              <a:buFont typeface="Arial" panose="020B0604020202020204" pitchFamily="34" charset="0"/>
              <a:buChar char="•"/>
            </a:pPr>
            <a:r>
              <a:rPr lang="en-GB" sz="2530" dirty="0">
                <a:latin typeface="Proxima Nova" panose="020B0604020202020204" charset="0"/>
              </a:rPr>
              <a:t>Themes help us to understand </a:t>
            </a:r>
            <a:r>
              <a:rPr lang="en-GB" sz="2530" b="1" dirty="0">
                <a:latin typeface="Proxima Nova" panose="020B0604020202020204" charset="0"/>
              </a:rPr>
              <a:t>how AAA patients feel </a:t>
            </a:r>
            <a:r>
              <a:rPr lang="en-GB" sz="2530" dirty="0">
                <a:latin typeface="Proxima Nova" panose="020B0604020202020204" charset="0"/>
              </a:rPr>
              <a:t>about their care and </a:t>
            </a:r>
            <a:r>
              <a:rPr lang="en-GB" sz="2530" b="1" dirty="0">
                <a:latin typeface="Proxima Nova" panose="020B0604020202020204" charset="0"/>
              </a:rPr>
              <a:t>how to improve</a:t>
            </a:r>
            <a:r>
              <a:rPr lang="en-GB" sz="2530" dirty="0">
                <a:latin typeface="Proxima Nova" panose="020B0604020202020204" charset="0"/>
              </a:rPr>
              <a:t>.</a:t>
            </a:r>
          </a:p>
          <a:p>
            <a:endParaRPr lang="en-GB" sz="2530" dirty="0">
              <a:latin typeface="Proxima Nova" panose="020B0604020202020204" charset="0"/>
            </a:endParaRPr>
          </a:p>
          <a:p>
            <a:pPr marL="457200" indent="-457200">
              <a:buFont typeface="Arial" panose="020B0604020202020204" pitchFamily="34" charset="0"/>
              <a:buChar char="•"/>
            </a:pPr>
            <a:r>
              <a:rPr lang="en-GB" sz="2530" b="1" dirty="0">
                <a:latin typeface="Proxima Nova" panose="020B0604020202020204" charset="0"/>
              </a:rPr>
              <a:t>Areas to improve </a:t>
            </a:r>
            <a:r>
              <a:rPr lang="en-GB" sz="2530" dirty="0">
                <a:latin typeface="Proxima Nova" panose="020B0604020202020204" charset="0"/>
              </a:rPr>
              <a:t>include: </a:t>
            </a:r>
          </a:p>
          <a:p>
            <a:pPr lvl="1"/>
            <a:r>
              <a:rPr lang="en-GB" sz="2530" dirty="0">
                <a:latin typeface="Proxima Nova" panose="020B0604020202020204" charset="0"/>
              </a:rPr>
              <a:t>	- Noise levels</a:t>
            </a:r>
          </a:p>
          <a:p>
            <a:pPr lvl="1"/>
            <a:r>
              <a:rPr lang="en-GB" sz="2530" dirty="0">
                <a:latin typeface="Proxima Nova" panose="020B0604020202020204" charset="0"/>
              </a:rPr>
              <a:t>	- Information provision at discharge</a:t>
            </a:r>
          </a:p>
          <a:p>
            <a:pPr marL="457200" indent="-457200">
              <a:buFont typeface="Arial" panose="020B0604020202020204" pitchFamily="34" charset="0"/>
              <a:buChar char="•"/>
            </a:pPr>
            <a:endParaRPr lang="en-GB" sz="2530" dirty="0">
              <a:latin typeface="Proxima Nova" panose="020B0604020202020204" charset="0"/>
            </a:endParaRPr>
          </a:p>
          <a:p>
            <a:pPr marL="457200" indent="-457200">
              <a:buFont typeface="Arial" panose="020B0604020202020204" pitchFamily="34" charset="0"/>
              <a:buChar char="•"/>
            </a:pPr>
            <a:r>
              <a:rPr lang="en-GB" sz="2530" dirty="0">
                <a:latin typeface="Proxima Nova" panose="020B0604020202020204" charset="0"/>
              </a:rPr>
              <a:t>Additional subthemes in the </a:t>
            </a:r>
            <a:r>
              <a:rPr lang="en-GB" sz="2530" b="1" dirty="0">
                <a:latin typeface="Proxima Nova" panose="020B0604020202020204" charset="0"/>
              </a:rPr>
              <a:t>open repair group </a:t>
            </a:r>
            <a:r>
              <a:rPr lang="en-GB" sz="2530" dirty="0">
                <a:latin typeface="Proxima Nova" panose="020B0604020202020204" charset="0"/>
              </a:rPr>
              <a:t>demonstrate they </a:t>
            </a:r>
            <a:r>
              <a:rPr lang="en-GB" sz="2530" b="1" dirty="0">
                <a:latin typeface="Proxima Nova" panose="020B0604020202020204" charset="0"/>
              </a:rPr>
              <a:t>have additional priorities</a:t>
            </a:r>
            <a:r>
              <a:rPr lang="en-GB" sz="2530" dirty="0">
                <a:latin typeface="Proxima Nova" panose="020B0604020202020204" charset="0"/>
              </a:rPr>
              <a:t>.</a:t>
            </a:r>
          </a:p>
        </p:txBody>
      </p:sp>
      <p:sp>
        <p:nvSpPr>
          <p:cNvPr id="5" name="Freeform 8">
            <a:extLst>
              <a:ext uri="{FF2B5EF4-FFF2-40B4-BE49-F238E27FC236}">
                <a16:creationId xmlns:a16="http://schemas.microsoft.com/office/drawing/2014/main" id="{1498C094-7061-794B-A929-E2ED220F44D2}"/>
              </a:ext>
            </a:extLst>
          </p:cNvPr>
          <p:cNvSpPr/>
          <p:nvPr/>
        </p:nvSpPr>
        <p:spPr>
          <a:xfrm rot="295702">
            <a:off x="9102662" y="-2455972"/>
            <a:ext cx="4726496" cy="4439992"/>
          </a:xfrm>
          <a:custGeom>
            <a:avLst/>
            <a:gdLst/>
            <a:ahLst/>
            <a:cxnLst/>
            <a:rect l="l" t="t" r="r" b="b"/>
            <a:pathLst>
              <a:path w="5134853" h="4938795">
                <a:moveTo>
                  <a:pt x="0" y="0"/>
                </a:moveTo>
                <a:lnTo>
                  <a:pt x="5134854" y="0"/>
                </a:lnTo>
                <a:lnTo>
                  <a:pt x="5134854" y="4938795"/>
                </a:lnTo>
                <a:lnTo>
                  <a:pt x="0" y="4938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8">
            <a:extLst>
              <a:ext uri="{FF2B5EF4-FFF2-40B4-BE49-F238E27FC236}">
                <a16:creationId xmlns:a16="http://schemas.microsoft.com/office/drawing/2014/main" id="{77FD11CB-64F1-1B8A-E7A7-0356DE23259F}"/>
              </a:ext>
            </a:extLst>
          </p:cNvPr>
          <p:cNvSpPr/>
          <p:nvPr/>
        </p:nvSpPr>
        <p:spPr>
          <a:xfrm rot="295702">
            <a:off x="-2260922" y="4272879"/>
            <a:ext cx="4726496" cy="4439992"/>
          </a:xfrm>
          <a:custGeom>
            <a:avLst/>
            <a:gdLst/>
            <a:ahLst/>
            <a:cxnLst/>
            <a:rect l="l" t="t" r="r" b="b"/>
            <a:pathLst>
              <a:path w="5134853" h="4938795">
                <a:moveTo>
                  <a:pt x="0" y="0"/>
                </a:moveTo>
                <a:lnTo>
                  <a:pt x="5134854" y="0"/>
                </a:lnTo>
                <a:lnTo>
                  <a:pt x="5134854" y="4938795"/>
                </a:lnTo>
                <a:lnTo>
                  <a:pt x="0" y="4938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23236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0" y="-78258"/>
            <a:ext cx="6243569" cy="7014516"/>
            <a:chOff x="0" y="0"/>
            <a:chExt cx="4060051" cy="4561380"/>
          </a:xfrm>
        </p:grpSpPr>
        <p:sp>
          <p:nvSpPr>
            <p:cNvPr id="3" name="Freeform 3"/>
            <p:cNvSpPr/>
            <p:nvPr/>
          </p:nvSpPr>
          <p:spPr>
            <a:xfrm>
              <a:off x="0" y="0"/>
              <a:ext cx="4060051" cy="4561380"/>
            </a:xfrm>
            <a:custGeom>
              <a:avLst/>
              <a:gdLst/>
              <a:ahLst/>
              <a:cxnLst/>
              <a:rect l="l" t="t" r="r" b="b"/>
              <a:pathLst>
                <a:path w="4060051" h="4561380">
                  <a:moveTo>
                    <a:pt x="0" y="0"/>
                  </a:moveTo>
                  <a:lnTo>
                    <a:pt x="4060051" y="0"/>
                  </a:lnTo>
                  <a:lnTo>
                    <a:pt x="4060051" y="4561380"/>
                  </a:lnTo>
                  <a:lnTo>
                    <a:pt x="0" y="4561380"/>
                  </a:lnTo>
                  <a:close/>
                </a:path>
              </a:pathLst>
            </a:custGeom>
            <a:solidFill>
              <a:srgbClr val="CAE7E4"/>
            </a:solidFill>
          </p:spPr>
          <p:txBody>
            <a:bodyPr/>
            <a:lstStyle/>
            <a:p>
              <a:endParaRPr lang="en-GB" sz="1200"/>
            </a:p>
          </p:txBody>
        </p:sp>
      </p:grpSp>
      <p:sp>
        <p:nvSpPr>
          <p:cNvPr id="4" name="Freeform 4"/>
          <p:cNvSpPr/>
          <p:nvPr/>
        </p:nvSpPr>
        <p:spPr>
          <a:xfrm rot="78320">
            <a:off x="307579" y="1639699"/>
            <a:ext cx="5631332" cy="5549421"/>
          </a:xfrm>
          <a:custGeom>
            <a:avLst/>
            <a:gdLst/>
            <a:ahLst/>
            <a:cxnLst/>
            <a:rect l="l" t="t" r="r" b="b"/>
            <a:pathLst>
              <a:path w="8446998" h="8324132">
                <a:moveTo>
                  <a:pt x="0" y="0"/>
                </a:moveTo>
                <a:lnTo>
                  <a:pt x="8446998" y="0"/>
                </a:lnTo>
                <a:lnTo>
                  <a:pt x="8446998" y="8324132"/>
                </a:lnTo>
                <a:lnTo>
                  <a:pt x="0" y="8324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5" name="TextBox 5"/>
          <p:cNvSpPr txBox="1"/>
          <p:nvPr/>
        </p:nvSpPr>
        <p:spPr>
          <a:xfrm>
            <a:off x="6617997" y="1499714"/>
            <a:ext cx="5027903" cy="859466"/>
          </a:xfrm>
          <a:prstGeom prst="rect">
            <a:avLst/>
          </a:prstGeom>
        </p:spPr>
        <p:txBody>
          <a:bodyPr lIns="0" tIns="0" rIns="0" bIns="0" rtlCol="0" anchor="t">
            <a:spAutoFit/>
          </a:bodyPr>
          <a:lstStyle/>
          <a:p>
            <a:pPr>
              <a:lnSpc>
                <a:spcPts val="3546"/>
              </a:lnSpc>
            </a:pPr>
            <a:r>
              <a:rPr lang="en-US" sz="2533" dirty="0">
                <a:solidFill>
                  <a:srgbClr val="1C7378"/>
                </a:solidFill>
                <a:latin typeface="Proxima Nova"/>
              </a:rPr>
              <a:t>To improve our AAA patient experience on the ward:</a:t>
            </a:r>
          </a:p>
        </p:txBody>
      </p:sp>
      <p:sp>
        <p:nvSpPr>
          <p:cNvPr id="6" name="TextBox 6"/>
          <p:cNvSpPr txBox="1"/>
          <p:nvPr/>
        </p:nvSpPr>
        <p:spPr>
          <a:xfrm>
            <a:off x="6617997" y="666750"/>
            <a:ext cx="5027903" cy="680636"/>
          </a:xfrm>
          <a:prstGeom prst="rect">
            <a:avLst/>
          </a:prstGeom>
        </p:spPr>
        <p:txBody>
          <a:bodyPr lIns="0" tIns="0" rIns="0" bIns="0" rtlCol="0" anchor="t">
            <a:spAutoFit/>
          </a:bodyPr>
          <a:lstStyle/>
          <a:p>
            <a:pPr>
              <a:lnSpc>
                <a:spcPts val="5666"/>
              </a:lnSpc>
            </a:pPr>
            <a:r>
              <a:rPr lang="en-US" sz="4400" b="1" spc="45" dirty="0">
                <a:solidFill>
                  <a:srgbClr val="1C7378"/>
                </a:solidFill>
                <a:latin typeface="Proxima Nova Bold"/>
              </a:rPr>
              <a:t>6) Next steps</a:t>
            </a:r>
          </a:p>
        </p:txBody>
      </p:sp>
      <p:sp>
        <p:nvSpPr>
          <p:cNvPr id="7" name="Freeform 7" descr="Badge with solid fill"/>
          <p:cNvSpPr/>
          <p:nvPr/>
        </p:nvSpPr>
        <p:spPr>
          <a:xfrm>
            <a:off x="6617997" y="3434003"/>
            <a:ext cx="375448" cy="375448"/>
          </a:xfrm>
          <a:custGeom>
            <a:avLst/>
            <a:gdLst/>
            <a:ahLst/>
            <a:cxnLst/>
            <a:rect l="l" t="t" r="r" b="b"/>
            <a:pathLst>
              <a:path w="563172" h="563172">
                <a:moveTo>
                  <a:pt x="0" y="0"/>
                </a:moveTo>
                <a:lnTo>
                  <a:pt x="563173" y="0"/>
                </a:lnTo>
                <a:lnTo>
                  <a:pt x="563173" y="563172"/>
                </a:lnTo>
                <a:lnTo>
                  <a:pt x="0" y="563172"/>
                </a:lnTo>
                <a:lnTo>
                  <a:pt x="0" y="0"/>
                </a:lnTo>
                <a:close/>
              </a:path>
            </a:pathLst>
          </a:cu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txBody>
          <a:bodyPr/>
          <a:lstStyle/>
          <a:p>
            <a:endParaRPr lang="en-GB" sz="1200" dirty="0"/>
          </a:p>
        </p:txBody>
      </p:sp>
      <p:sp>
        <p:nvSpPr>
          <p:cNvPr id="8" name="Freeform 8" descr="Badge 1 with solid fill"/>
          <p:cNvSpPr/>
          <p:nvPr/>
        </p:nvSpPr>
        <p:spPr>
          <a:xfrm>
            <a:off x="6617997" y="2587978"/>
            <a:ext cx="375448" cy="375448"/>
          </a:xfrm>
          <a:custGeom>
            <a:avLst/>
            <a:gdLst/>
            <a:ahLst/>
            <a:cxnLst/>
            <a:rect l="l" t="t" r="r" b="b"/>
            <a:pathLst>
              <a:path w="563172" h="563172">
                <a:moveTo>
                  <a:pt x="0" y="0"/>
                </a:moveTo>
                <a:lnTo>
                  <a:pt x="563173" y="0"/>
                </a:lnTo>
                <a:lnTo>
                  <a:pt x="563173" y="563172"/>
                </a:lnTo>
                <a:lnTo>
                  <a:pt x="0" y="563172"/>
                </a:lnTo>
                <a:lnTo>
                  <a:pt x="0" y="0"/>
                </a:lnTo>
                <a:close/>
              </a:path>
            </a:pathLst>
          </a:cu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txBody>
          <a:bodyPr/>
          <a:lstStyle/>
          <a:p>
            <a:endParaRPr lang="en-GB" sz="1200" dirty="0"/>
          </a:p>
        </p:txBody>
      </p:sp>
      <p:sp>
        <p:nvSpPr>
          <p:cNvPr id="9" name="Freeform 9" descr="Badge 3 with solid fill"/>
          <p:cNvSpPr/>
          <p:nvPr/>
        </p:nvSpPr>
        <p:spPr>
          <a:xfrm>
            <a:off x="6617997" y="4239626"/>
            <a:ext cx="375448" cy="375448"/>
          </a:xfrm>
          <a:custGeom>
            <a:avLst/>
            <a:gdLst/>
            <a:ahLst/>
            <a:cxnLst/>
            <a:rect l="l" t="t" r="r" b="b"/>
            <a:pathLst>
              <a:path w="563172" h="563172">
                <a:moveTo>
                  <a:pt x="0" y="0"/>
                </a:moveTo>
                <a:lnTo>
                  <a:pt x="563173" y="0"/>
                </a:lnTo>
                <a:lnTo>
                  <a:pt x="563173" y="563172"/>
                </a:lnTo>
                <a:lnTo>
                  <a:pt x="0" y="563172"/>
                </a:lnTo>
                <a:lnTo>
                  <a:pt x="0" y="0"/>
                </a:lnTo>
                <a:close/>
              </a:path>
            </a:pathLst>
          </a:cu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txBody>
          <a:bodyPr/>
          <a:lstStyle/>
          <a:p>
            <a:endParaRPr lang="en-GB" sz="1200"/>
          </a:p>
        </p:txBody>
      </p:sp>
      <p:sp>
        <p:nvSpPr>
          <p:cNvPr id="11" name="TextBox 11"/>
          <p:cNvSpPr txBox="1"/>
          <p:nvPr/>
        </p:nvSpPr>
        <p:spPr>
          <a:xfrm>
            <a:off x="7088055" y="3476342"/>
            <a:ext cx="4575821" cy="619465"/>
          </a:xfrm>
          <a:prstGeom prst="rect">
            <a:avLst/>
          </a:prstGeom>
        </p:spPr>
        <p:txBody>
          <a:bodyPr lIns="0" tIns="0" rIns="0" bIns="0" rtlCol="0" anchor="t">
            <a:spAutoFit/>
          </a:bodyPr>
          <a:lstStyle/>
          <a:p>
            <a:pPr>
              <a:lnSpc>
                <a:spcPts val="2500"/>
              </a:lnSpc>
            </a:pPr>
            <a:r>
              <a:rPr lang="en-US" sz="2000" spc="25" dirty="0">
                <a:solidFill>
                  <a:srgbClr val="1C7378"/>
                </a:solidFill>
                <a:latin typeface="Proxima Nova"/>
              </a:rPr>
              <a:t>Provide patients with ear plugs and headphones</a:t>
            </a:r>
          </a:p>
        </p:txBody>
      </p:sp>
      <p:sp>
        <p:nvSpPr>
          <p:cNvPr id="12" name="TextBox 12"/>
          <p:cNvSpPr txBox="1"/>
          <p:nvPr/>
        </p:nvSpPr>
        <p:spPr>
          <a:xfrm>
            <a:off x="7088055" y="2625826"/>
            <a:ext cx="4575821" cy="619465"/>
          </a:xfrm>
          <a:prstGeom prst="rect">
            <a:avLst/>
          </a:prstGeom>
        </p:spPr>
        <p:txBody>
          <a:bodyPr wrap="square" lIns="0" tIns="0" rIns="0" bIns="0" rtlCol="0" anchor="t">
            <a:spAutoFit/>
          </a:bodyPr>
          <a:lstStyle/>
          <a:p>
            <a:pPr>
              <a:lnSpc>
                <a:spcPts val="2500"/>
              </a:lnSpc>
            </a:pPr>
            <a:r>
              <a:rPr lang="en-US" sz="2000" spc="25" dirty="0">
                <a:solidFill>
                  <a:srgbClr val="1C7378"/>
                </a:solidFill>
                <a:latin typeface="Proxima Nova"/>
              </a:rPr>
              <a:t>Installed a noise monitor at the nurses' station</a:t>
            </a:r>
          </a:p>
        </p:txBody>
      </p:sp>
      <p:sp>
        <p:nvSpPr>
          <p:cNvPr id="15" name="Freeform 15"/>
          <p:cNvSpPr/>
          <p:nvPr/>
        </p:nvSpPr>
        <p:spPr>
          <a:xfrm rot="6967708">
            <a:off x="10430039" y="5134917"/>
            <a:ext cx="3017852" cy="2935547"/>
          </a:xfrm>
          <a:custGeom>
            <a:avLst/>
            <a:gdLst/>
            <a:ahLst/>
            <a:cxnLst/>
            <a:rect l="l" t="t" r="r" b="b"/>
            <a:pathLst>
              <a:path w="4526778" h="4403320">
                <a:moveTo>
                  <a:pt x="0" y="0"/>
                </a:moveTo>
                <a:lnTo>
                  <a:pt x="4526778" y="0"/>
                </a:lnTo>
                <a:lnTo>
                  <a:pt x="4526778" y="4403321"/>
                </a:lnTo>
                <a:lnTo>
                  <a:pt x="0" y="44033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sz="1200"/>
          </a:p>
        </p:txBody>
      </p:sp>
      <p:sp>
        <p:nvSpPr>
          <p:cNvPr id="16" name="Freeform 16"/>
          <p:cNvSpPr/>
          <p:nvPr/>
        </p:nvSpPr>
        <p:spPr>
          <a:xfrm rot="10022704">
            <a:off x="-1725959" y="-1935690"/>
            <a:ext cx="3505405" cy="3750919"/>
          </a:xfrm>
          <a:custGeom>
            <a:avLst/>
            <a:gdLst/>
            <a:ahLst/>
            <a:cxnLst/>
            <a:rect l="l" t="t" r="r" b="b"/>
            <a:pathLst>
              <a:path w="5258107" h="5626379">
                <a:moveTo>
                  <a:pt x="0" y="0"/>
                </a:moveTo>
                <a:lnTo>
                  <a:pt x="5258107" y="0"/>
                </a:lnTo>
                <a:lnTo>
                  <a:pt x="5258107" y="5626379"/>
                </a:lnTo>
                <a:lnTo>
                  <a:pt x="0" y="56263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sz="1200"/>
          </a:p>
        </p:txBody>
      </p:sp>
      <p:sp>
        <p:nvSpPr>
          <p:cNvPr id="17" name="TextBox 11">
            <a:extLst>
              <a:ext uri="{FF2B5EF4-FFF2-40B4-BE49-F238E27FC236}">
                <a16:creationId xmlns:a16="http://schemas.microsoft.com/office/drawing/2014/main" id="{86F4A797-F9CD-4649-2BB2-0A778A37C421}"/>
              </a:ext>
            </a:extLst>
          </p:cNvPr>
          <p:cNvSpPr txBox="1"/>
          <p:nvPr/>
        </p:nvSpPr>
        <p:spPr>
          <a:xfrm>
            <a:off x="7070079" y="4283826"/>
            <a:ext cx="4575821" cy="619465"/>
          </a:xfrm>
          <a:prstGeom prst="rect">
            <a:avLst/>
          </a:prstGeom>
        </p:spPr>
        <p:txBody>
          <a:bodyPr lIns="0" tIns="0" rIns="0" bIns="0" rtlCol="0" anchor="t">
            <a:spAutoFit/>
          </a:bodyPr>
          <a:lstStyle/>
          <a:p>
            <a:pPr>
              <a:lnSpc>
                <a:spcPts val="2500"/>
              </a:lnSpc>
            </a:pPr>
            <a:r>
              <a:rPr lang="en-US" sz="2000" spc="25" dirty="0">
                <a:solidFill>
                  <a:srgbClr val="1C7378"/>
                </a:solidFill>
                <a:latin typeface="Proxima Nova"/>
              </a:rPr>
              <a:t>Team lead physiotherapist is updating discharge information for AAA patients</a:t>
            </a:r>
          </a:p>
        </p:txBody>
      </p:sp>
      <p:sp>
        <p:nvSpPr>
          <p:cNvPr id="10" name="Freeform 10" descr="Future with solid fill">
            <a:extLst>
              <a:ext uri="{FF2B5EF4-FFF2-40B4-BE49-F238E27FC236}">
                <a16:creationId xmlns:a16="http://schemas.microsoft.com/office/drawing/2014/main" id="{5A495D4C-E922-8256-AC2D-DCC447E75481}"/>
              </a:ext>
            </a:extLst>
          </p:cNvPr>
          <p:cNvSpPr/>
          <p:nvPr/>
        </p:nvSpPr>
        <p:spPr>
          <a:xfrm>
            <a:off x="6617997" y="5130498"/>
            <a:ext cx="375448" cy="375448"/>
          </a:xfrm>
          <a:custGeom>
            <a:avLst/>
            <a:gdLst/>
            <a:ahLst/>
            <a:cxnLst/>
            <a:rect l="l" t="t" r="r" b="b"/>
            <a:pathLst>
              <a:path w="563172" h="563172">
                <a:moveTo>
                  <a:pt x="0" y="0"/>
                </a:moveTo>
                <a:lnTo>
                  <a:pt x="563173" y="0"/>
                </a:lnTo>
                <a:lnTo>
                  <a:pt x="563173" y="563172"/>
                </a:lnTo>
                <a:lnTo>
                  <a:pt x="0" y="563172"/>
                </a:lnTo>
                <a:lnTo>
                  <a:pt x="0" y="0"/>
                </a:lnTo>
                <a:close/>
              </a:path>
            </a:pathLst>
          </a:cu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p:spPr>
        <p:txBody>
          <a:bodyPr/>
          <a:lstStyle/>
          <a:p>
            <a:endParaRPr lang="en-GB" sz="1200"/>
          </a:p>
        </p:txBody>
      </p:sp>
      <p:sp>
        <p:nvSpPr>
          <p:cNvPr id="13" name="TextBox 11">
            <a:extLst>
              <a:ext uri="{FF2B5EF4-FFF2-40B4-BE49-F238E27FC236}">
                <a16:creationId xmlns:a16="http://schemas.microsoft.com/office/drawing/2014/main" id="{1AA6A468-89D5-8361-1389-CED2CA56E4C1}"/>
              </a:ext>
            </a:extLst>
          </p:cNvPr>
          <p:cNvSpPr txBox="1"/>
          <p:nvPr/>
        </p:nvSpPr>
        <p:spPr>
          <a:xfrm>
            <a:off x="7070078" y="5168790"/>
            <a:ext cx="4575821" cy="298864"/>
          </a:xfrm>
          <a:prstGeom prst="rect">
            <a:avLst/>
          </a:prstGeom>
        </p:spPr>
        <p:txBody>
          <a:bodyPr lIns="0" tIns="0" rIns="0" bIns="0" rtlCol="0" anchor="t">
            <a:spAutoFit/>
          </a:bodyPr>
          <a:lstStyle/>
          <a:p>
            <a:pPr>
              <a:lnSpc>
                <a:spcPts val="2500"/>
              </a:lnSpc>
            </a:pPr>
            <a:r>
              <a:rPr lang="en-US" sz="2000" spc="25" dirty="0">
                <a:solidFill>
                  <a:srgbClr val="1C7378"/>
                </a:solidFill>
                <a:latin typeface="Proxima Nova"/>
              </a:rPr>
              <a:t>Information day for AAA patients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7" grpId="0"/>
      <p:bldP spid="10"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9593" y="-148106"/>
            <a:ext cx="12644321" cy="7154212"/>
            <a:chOff x="0" y="0"/>
            <a:chExt cx="4353061" cy="4652221"/>
          </a:xfrm>
        </p:grpSpPr>
        <p:sp>
          <p:nvSpPr>
            <p:cNvPr id="4" name="Freeform 4"/>
            <p:cNvSpPr/>
            <p:nvPr/>
          </p:nvSpPr>
          <p:spPr>
            <a:xfrm>
              <a:off x="0" y="0"/>
              <a:ext cx="4353061" cy="4652221"/>
            </a:xfrm>
            <a:custGeom>
              <a:avLst/>
              <a:gdLst/>
              <a:ahLst/>
              <a:cxnLst/>
              <a:rect l="l" t="t" r="r" b="b"/>
              <a:pathLst>
                <a:path w="4353061" h="4652221">
                  <a:moveTo>
                    <a:pt x="0" y="0"/>
                  </a:moveTo>
                  <a:lnTo>
                    <a:pt x="4353061" y="0"/>
                  </a:lnTo>
                  <a:lnTo>
                    <a:pt x="4353061" y="4652221"/>
                  </a:lnTo>
                  <a:lnTo>
                    <a:pt x="0" y="4652221"/>
                  </a:lnTo>
                  <a:close/>
                </a:path>
              </a:pathLst>
            </a:custGeom>
            <a:solidFill>
              <a:srgbClr val="CAE7E4"/>
            </a:solidFill>
          </p:spPr>
          <p:txBody>
            <a:bodyPr/>
            <a:lstStyle/>
            <a:p>
              <a:endParaRPr lang="en-GB" sz="1200"/>
            </a:p>
          </p:txBody>
        </p:sp>
      </p:grpSp>
      <p:sp>
        <p:nvSpPr>
          <p:cNvPr id="6" name="Freeform 6"/>
          <p:cNvSpPr/>
          <p:nvPr/>
        </p:nvSpPr>
        <p:spPr>
          <a:xfrm rot="1132809">
            <a:off x="-596023" y="5319918"/>
            <a:ext cx="2563645" cy="2743200"/>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7" name="TextBox 7"/>
          <p:cNvSpPr txBox="1"/>
          <p:nvPr/>
        </p:nvSpPr>
        <p:spPr>
          <a:xfrm>
            <a:off x="-155719" y="3088682"/>
            <a:ext cx="12644321" cy="680636"/>
          </a:xfrm>
          <a:prstGeom prst="rect">
            <a:avLst/>
          </a:prstGeom>
        </p:spPr>
        <p:txBody>
          <a:bodyPr wrap="square" lIns="0" tIns="0" rIns="0" bIns="0" rtlCol="0" anchor="t">
            <a:spAutoFit/>
          </a:bodyPr>
          <a:lstStyle/>
          <a:p>
            <a:pPr algn="ctr">
              <a:lnSpc>
                <a:spcPts val="5666"/>
              </a:lnSpc>
            </a:pPr>
            <a:r>
              <a:rPr lang="en-US" sz="4533" b="1" spc="45" dirty="0">
                <a:solidFill>
                  <a:srgbClr val="1C7378"/>
                </a:solidFill>
                <a:latin typeface="Proxima Nova Bold"/>
              </a:rPr>
              <a:t>Thank you for listening</a:t>
            </a:r>
          </a:p>
        </p:txBody>
      </p:sp>
      <p:sp>
        <p:nvSpPr>
          <p:cNvPr id="9" name="Freeform 8">
            <a:extLst>
              <a:ext uri="{FF2B5EF4-FFF2-40B4-BE49-F238E27FC236}">
                <a16:creationId xmlns:a16="http://schemas.microsoft.com/office/drawing/2014/main" id="{51CCDBCF-4445-BDDB-FD6F-715F86800783}"/>
              </a:ext>
            </a:extLst>
          </p:cNvPr>
          <p:cNvSpPr/>
          <p:nvPr/>
        </p:nvSpPr>
        <p:spPr>
          <a:xfrm rot="10994245">
            <a:off x="9082995" y="-1140911"/>
            <a:ext cx="4726496" cy="4439992"/>
          </a:xfrm>
          <a:custGeom>
            <a:avLst/>
            <a:gdLst/>
            <a:ahLst/>
            <a:cxnLst/>
            <a:rect l="l" t="t" r="r" b="b"/>
            <a:pathLst>
              <a:path w="5134853" h="4938795">
                <a:moveTo>
                  <a:pt x="0" y="0"/>
                </a:moveTo>
                <a:lnTo>
                  <a:pt x="5134854" y="0"/>
                </a:lnTo>
                <a:lnTo>
                  <a:pt x="5134854" y="4938795"/>
                </a:lnTo>
                <a:lnTo>
                  <a:pt x="0" y="49387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191144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6619" y="-129592"/>
            <a:ext cx="6719928" cy="7117186"/>
            <a:chOff x="0" y="0"/>
            <a:chExt cx="4369816" cy="4628144"/>
          </a:xfrm>
        </p:grpSpPr>
        <p:sp>
          <p:nvSpPr>
            <p:cNvPr id="4" name="Freeform 4"/>
            <p:cNvSpPr/>
            <p:nvPr/>
          </p:nvSpPr>
          <p:spPr>
            <a:xfrm>
              <a:off x="0" y="0"/>
              <a:ext cx="4369816" cy="4628144"/>
            </a:xfrm>
            <a:custGeom>
              <a:avLst/>
              <a:gdLst/>
              <a:ahLst/>
              <a:cxnLst/>
              <a:rect l="l" t="t" r="r" b="b"/>
              <a:pathLst>
                <a:path w="4369816" h="4628144">
                  <a:moveTo>
                    <a:pt x="0" y="0"/>
                  </a:moveTo>
                  <a:lnTo>
                    <a:pt x="4369816" y="0"/>
                  </a:lnTo>
                  <a:lnTo>
                    <a:pt x="4369816" y="4628144"/>
                  </a:lnTo>
                  <a:lnTo>
                    <a:pt x="0" y="4628144"/>
                  </a:lnTo>
                  <a:close/>
                </a:path>
              </a:pathLst>
            </a:custGeom>
            <a:solidFill>
              <a:srgbClr val="CAE7E4"/>
            </a:solidFill>
          </p:spPr>
          <p:txBody>
            <a:bodyPr/>
            <a:lstStyle/>
            <a:p>
              <a:endParaRPr lang="en-GB" sz="1200"/>
            </a:p>
          </p:txBody>
        </p:sp>
      </p:grpSp>
      <p:sp>
        <p:nvSpPr>
          <p:cNvPr id="5" name="TextBox 5"/>
          <p:cNvSpPr txBox="1"/>
          <p:nvPr/>
        </p:nvSpPr>
        <p:spPr>
          <a:xfrm>
            <a:off x="513645" y="1527772"/>
            <a:ext cx="5410200" cy="3552511"/>
          </a:xfrm>
          <a:prstGeom prst="rect">
            <a:avLst/>
          </a:prstGeom>
        </p:spPr>
        <p:txBody>
          <a:bodyPr lIns="0" tIns="0" rIns="0" bIns="0" rtlCol="0" anchor="t">
            <a:spAutoFit/>
          </a:bodyPr>
          <a:lstStyle/>
          <a:p>
            <a:pPr marL="457200" indent="-457200">
              <a:lnSpc>
                <a:spcPts val="3546"/>
              </a:lnSpc>
              <a:buFont typeface="Arial" panose="020B0604020202020204" pitchFamily="34" charset="0"/>
              <a:buChar char="•"/>
            </a:pPr>
            <a:r>
              <a:rPr lang="en-US" sz="2533" dirty="0">
                <a:solidFill>
                  <a:srgbClr val="1C7378"/>
                </a:solidFill>
                <a:latin typeface="Proxima Nova"/>
              </a:rPr>
              <a:t>2-4 elective AAA repairs a week in Oxford.</a:t>
            </a:r>
          </a:p>
          <a:p>
            <a:pPr marL="457200" indent="-457200">
              <a:lnSpc>
                <a:spcPts val="3546"/>
              </a:lnSpc>
              <a:buFont typeface="Arial" panose="020B0604020202020204" pitchFamily="34" charset="0"/>
              <a:buChar char="•"/>
            </a:pPr>
            <a:endParaRPr lang="en-US" sz="2533" dirty="0">
              <a:solidFill>
                <a:srgbClr val="1C7378"/>
              </a:solidFill>
              <a:latin typeface="Proxima Nova"/>
            </a:endParaRPr>
          </a:p>
          <a:p>
            <a:pPr marL="457200" indent="-457200">
              <a:lnSpc>
                <a:spcPts val="3546"/>
              </a:lnSpc>
              <a:buFont typeface="Arial" panose="020B0604020202020204" pitchFamily="34" charset="0"/>
              <a:buChar char="•"/>
            </a:pPr>
            <a:r>
              <a:rPr lang="en-US" sz="2533" dirty="0">
                <a:solidFill>
                  <a:srgbClr val="1C7378"/>
                </a:solidFill>
                <a:latin typeface="Proxima Nova"/>
              </a:rPr>
              <a:t>Lee et al. (2017) asked Oxford AAA patients:</a:t>
            </a:r>
          </a:p>
          <a:p>
            <a:pPr marL="457200" indent="-457200">
              <a:lnSpc>
                <a:spcPts val="3546"/>
              </a:lnSpc>
              <a:buFont typeface="Arial" panose="020B0604020202020204" pitchFamily="34" charset="0"/>
              <a:buChar char="•"/>
            </a:pPr>
            <a:endParaRPr lang="en-US" sz="2533" dirty="0">
              <a:solidFill>
                <a:srgbClr val="1C7378"/>
              </a:solidFill>
              <a:latin typeface="Proxima Nova"/>
            </a:endParaRPr>
          </a:p>
          <a:p>
            <a:pPr marL="457200" indent="-457200">
              <a:lnSpc>
                <a:spcPts val="3546"/>
              </a:lnSpc>
              <a:buFont typeface="Arial" panose="020B0604020202020204" pitchFamily="34" charset="0"/>
              <a:buChar char="•"/>
            </a:pPr>
            <a:r>
              <a:rPr lang="en-US" sz="2533" b="1" dirty="0">
                <a:solidFill>
                  <a:srgbClr val="1C7378"/>
                </a:solidFill>
                <a:latin typeface="Proxima Nova"/>
              </a:rPr>
              <a:t>“How satisfied are you with your care on the ward?”</a:t>
            </a:r>
          </a:p>
        </p:txBody>
      </p:sp>
      <p:sp>
        <p:nvSpPr>
          <p:cNvPr id="6" name="TextBox 6"/>
          <p:cNvSpPr txBox="1"/>
          <p:nvPr/>
        </p:nvSpPr>
        <p:spPr>
          <a:xfrm>
            <a:off x="513645" y="666750"/>
            <a:ext cx="5410200" cy="680636"/>
          </a:xfrm>
          <a:prstGeom prst="rect">
            <a:avLst/>
          </a:prstGeom>
        </p:spPr>
        <p:txBody>
          <a:bodyPr lIns="0" tIns="0" rIns="0" bIns="0" rtlCol="0" anchor="t">
            <a:spAutoFit/>
          </a:bodyPr>
          <a:lstStyle/>
          <a:p>
            <a:pPr>
              <a:lnSpc>
                <a:spcPts val="5666"/>
              </a:lnSpc>
            </a:pPr>
            <a:r>
              <a:rPr lang="en-US" sz="4400" b="1" spc="45" dirty="0">
                <a:solidFill>
                  <a:srgbClr val="1C7378"/>
                </a:solidFill>
                <a:latin typeface="Proxima Nova Bold"/>
              </a:rPr>
              <a:t>1) Background</a:t>
            </a:r>
          </a:p>
        </p:txBody>
      </p:sp>
      <p:sp>
        <p:nvSpPr>
          <p:cNvPr id="7" name="Freeform 7"/>
          <p:cNvSpPr/>
          <p:nvPr/>
        </p:nvSpPr>
        <p:spPr>
          <a:xfrm rot="3708155">
            <a:off x="-1092662" y="5078324"/>
            <a:ext cx="2840449" cy="3039391"/>
          </a:xfrm>
          <a:custGeom>
            <a:avLst/>
            <a:gdLst/>
            <a:ahLst/>
            <a:cxnLst/>
            <a:rect l="l" t="t" r="r" b="b"/>
            <a:pathLst>
              <a:path w="4260674" h="4559087">
                <a:moveTo>
                  <a:pt x="0" y="0"/>
                </a:moveTo>
                <a:lnTo>
                  <a:pt x="4260674" y="0"/>
                </a:lnTo>
                <a:lnTo>
                  <a:pt x="4260674" y="4559087"/>
                </a:lnTo>
                <a:lnTo>
                  <a:pt x="0" y="4559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8" name="Freeform 8"/>
          <p:cNvSpPr/>
          <p:nvPr/>
        </p:nvSpPr>
        <p:spPr>
          <a:xfrm rot="7624047">
            <a:off x="10746171" y="-1712346"/>
            <a:ext cx="3298760" cy="3208794"/>
          </a:xfrm>
          <a:custGeom>
            <a:avLst/>
            <a:gdLst/>
            <a:ahLst/>
            <a:cxnLst/>
            <a:rect l="l" t="t" r="r" b="b"/>
            <a:pathLst>
              <a:path w="4948140" h="4813191">
                <a:moveTo>
                  <a:pt x="0" y="0"/>
                </a:moveTo>
                <a:lnTo>
                  <a:pt x="4948140" y="0"/>
                </a:lnTo>
                <a:lnTo>
                  <a:pt x="4948140" y="4813190"/>
                </a:lnTo>
                <a:lnTo>
                  <a:pt x="0" y="48131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9" name="Freeform 4">
            <a:extLst>
              <a:ext uri="{FF2B5EF4-FFF2-40B4-BE49-F238E27FC236}">
                <a16:creationId xmlns:a16="http://schemas.microsoft.com/office/drawing/2014/main" id="{DBD5E24F-3DDB-8CB3-C66D-89DDB263FE4A}"/>
              </a:ext>
            </a:extLst>
          </p:cNvPr>
          <p:cNvSpPr/>
          <p:nvPr/>
        </p:nvSpPr>
        <p:spPr>
          <a:xfrm>
            <a:off x="7063636" y="1527772"/>
            <a:ext cx="4856176" cy="4114800"/>
          </a:xfrm>
          <a:custGeom>
            <a:avLst/>
            <a:gdLst/>
            <a:ahLst/>
            <a:cxnLst/>
            <a:rect l="l" t="t" r="r" b="b"/>
            <a:pathLst>
              <a:path w="4856176" h="4114800">
                <a:moveTo>
                  <a:pt x="0" y="0"/>
                </a:moveTo>
                <a:lnTo>
                  <a:pt x="4856176" y="0"/>
                </a:lnTo>
                <a:lnTo>
                  <a:pt x="485617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19" name="Picture 18">
            <a:extLst>
              <a:ext uri="{FF2B5EF4-FFF2-40B4-BE49-F238E27FC236}">
                <a16:creationId xmlns:a16="http://schemas.microsoft.com/office/drawing/2014/main" id="{8D0C8D87-3E80-7B08-D350-E4EAB98B6251}"/>
              </a:ext>
            </a:extLst>
          </p:cNvPr>
          <p:cNvPicPr>
            <a:picLocks noChangeAspect="1"/>
          </p:cNvPicPr>
          <p:nvPr/>
        </p:nvPicPr>
        <p:blipFill>
          <a:blip r:embed="rId9"/>
          <a:stretch>
            <a:fillRect/>
          </a:stretch>
        </p:blipFill>
        <p:spPr>
          <a:xfrm>
            <a:off x="6744304" y="440949"/>
            <a:ext cx="5064544" cy="6191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923845" y="-129594"/>
            <a:ext cx="6268155" cy="7117186"/>
            <a:chOff x="0" y="0"/>
            <a:chExt cx="4369816" cy="4628144"/>
          </a:xfrm>
        </p:grpSpPr>
        <p:sp>
          <p:nvSpPr>
            <p:cNvPr id="4" name="Freeform 4"/>
            <p:cNvSpPr/>
            <p:nvPr/>
          </p:nvSpPr>
          <p:spPr>
            <a:xfrm>
              <a:off x="0" y="0"/>
              <a:ext cx="4369816" cy="4628144"/>
            </a:xfrm>
            <a:custGeom>
              <a:avLst/>
              <a:gdLst/>
              <a:ahLst/>
              <a:cxnLst/>
              <a:rect l="l" t="t" r="r" b="b"/>
              <a:pathLst>
                <a:path w="4369816" h="4628144">
                  <a:moveTo>
                    <a:pt x="0" y="0"/>
                  </a:moveTo>
                  <a:lnTo>
                    <a:pt x="4369816" y="0"/>
                  </a:lnTo>
                  <a:lnTo>
                    <a:pt x="4369816" y="4628144"/>
                  </a:lnTo>
                  <a:lnTo>
                    <a:pt x="0" y="4628144"/>
                  </a:lnTo>
                  <a:close/>
                </a:path>
              </a:pathLst>
            </a:custGeom>
            <a:solidFill>
              <a:srgbClr val="CAE7E4"/>
            </a:solidFill>
          </p:spPr>
          <p:txBody>
            <a:bodyPr/>
            <a:lstStyle/>
            <a:p>
              <a:endParaRPr lang="en-GB" sz="1200" dirty="0"/>
            </a:p>
          </p:txBody>
        </p:sp>
      </p:grpSp>
      <p:sp>
        <p:nvSpPr>
          <p:cNvPr id="6" name="TextBox 6"/>
          <p:cNvSpPr txBox="1"/>
          <p:nvPr/>
        </p:nvSpPr>
        <p:spPr>
          <a:xfrm>
            <a:off x="6391925" y="666750"/>
            <a:ext cx="5410200" cy="680636"/>
          </a:xfrm>
          <a:prstGeom prst="rect">
            <a:avLst/>
          </a:prstGeom>
        </p:spPr>
        <p:txBody>
          <a:bodyPr lIns="0" tIns="0" rIns="0" bIns="0" rtlCol="0" anchor="t">
            <a:spAutoFit/>
          </a:bodyPr>
          <a:lstStyle/>
          <a:p>
            <a:pPr>
              <a:lnSpc>
                <a:spcPts val="5666"/>
              </a:lnSpc>
            </a:pPr>
            <a:r>
              <a:rPr lang="en-US" sz="4400" b="1" spc="45" dirty="0">
                <a:solidFill>
                  <a:srgbClr val="1C7378"/>
                </a:solidFill>
                <a:latin typeface="Proxima Nova Bold"/>
              </a:rPr>
              <a:t>2) Aims</a:t>
            </a:r>
          </a:p>
        </p:txBody>
      </p:sp>
      <p:sp>
        <p:nvSpPr>
          <p:cNvPr id="8" name="Freeform 8"/>
          <p:cNvSpPr/>
          <p:nvPr/>
        </p:nvSpPr>
        <p:spPr>
          <a:xfrm rot="21118361">
            <a:off x="-1135735" y="5178955"/>
            <a:ext cx="3298760" cy="3208794"/>
          </a:xfrm>
          <a:custGeom>
            <a:avLst/>
            <a:gdLst/>
            <a:ahLst/>
            <a:cxnLst/>
            <a:rect l="l" t="t" r="r" b="b"/>
            <a:pathLst>
              <a:path w="4948140" h="4813191">
                <a:moveTo>
                  <a:pt x="0" y="0"/>
                </a:moveTo>
                <a:lnTo>
                  <a:pt x="4948140" y="0"/>
                </a:lnTo>
                <a:lnTo>
                  <a:pt x="4948140" y="4813190"/>
                </a:lnTo>
                <a:lnTo>
                  <a:pt x="0" y="4813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2" name="Freeform 3">
            <a:extLst>
              <a:ext uri="{FF2B5EF4-FFF2-40B4-BE49-F238E27FC236}">
                <a16:creationId xmlns:a16="http://schemas.microsoft.com/office/drawing/2014/main" id="{DF73323D-26EF-917B-0C12-B5FE00B85D8B}"/>
              </a:ext>
            </a:extLst>
          </p:cNvPr>
          <p:cNvSpPr>
            <a:spLocks noChangeAspect="1"/>
          </p:cNvSpPr>
          <p:nvPr/>
        </p:nvSpPr>
        <p:spPr>
          <a:xfrm>
            <a:off x="513645" y="1406945"/>
            <a:ext cx="5124691" cy="3857495"/>
          </a:xfrm>
          <a:custGeom>
            <a:avLst/>
            <a:gdLst/>
            <a:ahLst/>
            <a:cxnLst/>
            <a:rect l="l" t="t" r="r" b="b"/>
            <a:pathLst>
              <a:path w="10867464" h="8180236">
                <a:moveTo>
                  <a:pt x="0" y="0"/>
                </a:moveTo>
                <a:lnTo>
                  <a:pt x="10867464" y="0"/>
                </a:lnTo>
                <a:lnTo>
                  <a:pt x="10867464" y="8180236"/>
                </a:lnTo>
                <a:lnTo>
                  <a:pt x="0" y="8180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dirty="0"/>
          </a:p>
        </p:txBody>
      </p:sp>
      <p:sp>
        <p:nvSpPr>
          <p:cNvPr id="10" name="Freeform 8">
            <a:extLst>
              <a:ext uri="{FF2B5EF4-FFF2-40B4-BE49-F238E27FC236}">
                <a16:creationId xmlns:a16="http://schemas.microsoft.com/office/drawing/2014/main" id="{00094042-28A9-1B42-76A3-989408CD3CA3}"/>
              </a:ext>
            </a:extLst>
          </p:cNvPr>
          <p:cNvSpPr/>
          <p:nvPr/>
        </p:nvSpPr>
        <p:spPr>
          <a:xfrm rot="5400000">
            <a:off x="9692596" y="-1950032"/>
            <a:ext cx="4726496" cy="4439992"/>
          </a:xfrm>
          <a:custGeom>
            <a:avLst/>
            <a:gdLst/>
            <a:ahLst/>
            <a:cxnLst/>
            <a:rect l="l" t="t" r="r" b="b"/>
            <a:pathLst>
              <a:path w="5134853" h="4938795">
                <a:moveTo>
                  <a:pt x="0" y="0"/>
                </a:moveTo>
                <a:lnTo>
                  <a:pt x="5134854" y="0"/>
                </a:lnTo>
                <a:lnTo>
                  <a:pt x="5134854" y="4938795"/>
                </a:lnTo>
                <a:lnTo>
                  <a:pt x="0" y="49387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9B22B014-A88F-50B6-0A45-87879F85DEF5}"/>
              </a:ext>
            </a:extLst>
          </p:cNvPr>
          <p:cNvSpPr txBox="1"/>
          <p:nvPr/>
        </p:nvSpPr>
        <p:spPr>
          <a:xfrm>
            <a:off x="6419462" y="2276971"/>
            <a:ext cx="4941653" cy="1260345"/>
          </a:xfrm>
          <a:prstGeom prst="rect">
            <a:avLst/>
          </a:prstGeom>
          <a:solidFill>
            <a:srgbClr val="228D92">
              <a:alpha val="32157"/>
            </a:srgbClr>
          </a:solidFill>
          <a:ln w="76200">
            <a:solidFill>
              <a:srgbClr val="228D92"/>
            </a:solidFill>
          </a:ln>
        </p:spPr>
        <p:txBody>
          <a:bodyPr wrap="square" rtlCol="0">
            <a:spAutoFit/>
          </a:bodyPr>
          <a:lstStyle/>
          <a:p>
            <a:r>
              <a:rPr lang="en-GB" sz="2530" dirty="0">
                <a:latin typeface="Proxima Nova" panose="020B0604020202020204" charset="0"/>
              </a:rPr>
              <a:t>A) Understand the perceptions of AAA repair patients about their post-operative inpatient care  </a:t>
            </a:r>
          </a:p>
        </p:txBody>
      </p:sp>
      <p:sp>
        <p:nvSpPr>
          <p:cNvPr id="12" name="TextBox 11">
            <a:extLst>
              <a:ext uri="{FF2B5EF4-FFF2-40B4-BE49-F238E27FC236}">
                <a16:creationId xmlns:a16="http://schemas.microsoft.com/office/drawing/2014/main" id="{DA0F42A8-FC95-C8CF-BE0A-67AB148DD14D}"/>
              </a:ext>
            </a:extLst>
          </p:cNvPr>
          <p:cNvSpPr txBox="1"/>
          <p:nvPr/>
        </p:nvSpPr>
        <p:spPr>
          <a:xfrm>
            <a:off x="6419462" y="4480356"/>
            <a:ext cx="4941653" cy="1260345"/>
          </a:xfrm>
          <a:prstGeom prst="rect">
            <a:avLst/>
          </a:prstGeom>
          <a:solidFill>
            <a:srgbClr val="228D92">
              <a:alpha val="32157"/>
            </a:srgbClr>
          </a:solidFill>
          <a:ln w="76200">
            <a:solidFill>
              <a:srgbClr val="228D92"/>
            </a:solidFill>
          </a:ln>
        </p:spPr>
        <p:txBody>
          <a:bodyPr wrap="square" rtlCol="0">
            <a:spAutoFit/>
          </a:bodyPr>
          <a:lstStyle/>
          <a:p>
            <a:r>
              <a:rPr lang="en-GB" sz="2530" dirty="0">
                <a:latin typeface="Proxima Nova" panose="020B0604020202020204" charset="0"/>
              </a:rPr>
              <a:t>B) Explore differences in perceptions between open repair and endovascular repair groups</a:t>
            </a:r>
          </a:p>
        </p:txBody>
      </p:sp>
    </p:spTree>
    <p:extLst>
      <p:ext uri="{BB962C8B-B14F-4D97-AF65-F5344CB8AC3E}">
        <p14:creationId xmlns:p14="http://schemas.microsoft.com/office/powerpoint/2010/main" val="26549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54477-6298-5BA3-E3EC-961A4EE2CE27}"/>
              </a:ext>
            </a:extLst>
          </p:cNvPr>
          <p:cNvSpPr>
            <a:spLocks noGrp="1"/>
          </p:cNvSpPr>
          <p:nvPr>
            <p:ph type="title"/>
          </p:nvPr>
        </p:nvSpPr>
        <p:spPr/>
        <p:txBody>
          <a:bodyPr/>
          <a:lstStyle/>
          <a:p>
            <a:r>
              <a:rPr lang="en-GB" b="1" dirty="0">
                <a:solidFill>
                  <a:srgbClr val="1C7378"/>
                </a:solidFill>
                <a:latin typeface="Proxima Nova" panose="020B0604020202020204" charset="0"/>
              </a:rPr>
              <a:t>3) Methods</a:t>
            </a:r>
          </a:p>
        </p:txBody>
      </p:sp>
      <p:sp>
        <p:nvSpPr>
          <p:cNvPr id="12" name="Content Placeholder 11">
            <a:extLst>
              <a:ext uri="{FF2B5EF4-FFF2-40B4-BE49-F238E27FC236}">
                <a16:creationId xmlns:a16="http://schemas.microsoft.com/office/drawing/2014/main" id="{17DDE86E-C6E3-8720-2C90-C1C897886F49}"/>
              </a:ext>
            </a:extLst>
          </p:cNvPr>
          <p:cNvSpPr>
            <a:spLocks noGrp="1"/>
          </p:cNvSpPr>
          <p:nvPr>
            <p:ph idx="1"/>
          </p:nvPr>
        </p:nvSpPr>
        <p:spPr>
          <a:xfrm>
            <a:off x="838200" y="1628406"/>
            <a:ext cx="10515600" cy="4351338"/>
          </a:xfrm>
        </p:spPr>
        <p:txBody>
          <a:bodyPr/>
          <a:lstStyle/>
          <a:p>
            <a:r>
              <a:rPr lang="en-GB" dirty="0">
                <a:solidFill>
                  <a:srgbClr val="1C7378"/>
                </a:solidFill>
                <a:latin typeface="Proxima Nova" panose="020B0604020202020204" charset="0"/>
              </a:rPr>
              <a:t>Mixed methods service evaluation:</a:t>
            </a:r>
          </a:p>
        </p:txBody>
      </p:sp>
      <p:sp>
        <p:nvSpPr>
          <p:cNvPr id="3" name="Freeform 2">
            <a:extLst>
              <a:ext uri="{FF2B5EF4-FFF2-40B4-BE49-F238E27FC236}">
                <a16:creationId xmlns:a16="http://schemas.microsoft.com/office/drawing/2014/main" id="{1E7732D9-04C6-2080-D5E3-8C2975A7B234}"/>
              </a:ext>
            </a:extLst>
          </p:cNvPr>
          <p:cNvSpPr/>
          <p:nvPr/>
        </p:nvSpPr>
        <p:spPr>
          <a:xfrm rot="938521">
            <a:off x="9110802" y="-2344379"/>
            <a:ext cx="4849308" cy="4664153"/>
          </a:xfrm>
          <a:custGeom>
            <a:avLst/>
            <a:gdLst/>
            <a:ahLst/>
            <a:cxnLst/>
            <a:rect l="l" t="t" r="r" b="b"/>
            <a:pathLst>
              <a:path w="7273962" h="6996229">
                <a:moveTo>
                  <a:pt x="0" y="0"/>
                </a:moveTo>
                <a:lnTo>
                  <a:pt x="7273961" y="0"/>
                </a:lnTo>
                <a:lnTo>
                  <a:pt x="7273961" y="6996229"/>
                </a:lnTo>
                <a:lnTo>
                  <a:pt x="0" y="69962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4" name="Freeform 7">
            <a:extLst>
              <a:ext uri="{FF2B5EF4-FFF2-40B4-BE49-F238E27FC236}">
                <a16:creationId xmlns:a16="http://schemas.microsoft.com/office/drawing/2014/main" id="{841B0B0F-9F63-A24F-F507-967C695A8311}"/>
              </a:ext>
            </a:extLst>
          </p:cNvPr>
          <p:cNvSpPr/>
          <p:nvPr/>
        </p:nvSpPr>
        <p:spPr>
          <a:xfrm rot="4735003">
            <a:off x="-1273417" y="4792206"/>
            <a:ext cx="2840449" cy="3039391"/>
          </a:xfrm>
          <a:custGeom>
            <a:avLst/>
            <a:gdLst/>
            <a:ahLst/>
            <a:cxnLst/>
            <a:rect l="l" t="t" r="r" b="b"/>
            <a:pathLst>
              <a:path w="4260674" h="4559087">
                <a:moveTo>
                  <a:pt x="0" y="0"/>
                </a:moveTo>
                <a:lnTo>
                  <a:pt x="4260674" y="0"/>
                </a:lnTo>
                <a:lnTo>
                  <a:pt x="4260674" y="4559087"/>
                </a:lnTo>
                <a:lnTo>
                  <a:pt x="0" y="4559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grpSp>
        <p:nvGrpSpPr>
          <p:cNvPr id="19" name="Group 18">
            <a:extLst>
              <a:ext uri="{FF2B5EF4-FFF2-40B4-BE49-F238E27FC236}">
                <a16:creationId xmlns:a16="http://schemas.microsoft.com/office/drawing/2014/main" id="{301C4C87-3212-50AC-5094-D5277CACF02F}"/>
              </a:ext>
            </a:extLst>
          </p:cNvPr>
          <p:cNvGrpSpPr/>
          <p:nvPr/>
        </p:nvGrpSpPr>
        <p:grpSpPr>
          <a:xfrm>
            <a:off x="4404221" y="2531060"/>
            <a:ext cx="3225765" cy="3238532"/>
            <a:chOff x="4404221" y="2531060"/>
            <a:chExt cx="3225765" cy="3238532"/>
          </a:xfrm>
        </p:grpSpPr>
        <p:sp>
          <p:nvSpPr>
            <p:cNvPr id="6" name="Oval 5">
              <a:extLst>
                <a:ext uri="{FF2B5EF4-FFF2-40B4-BE49-F238E27FC236}">
                  <a16:creationId xmlns:a16="http://schemas.microsoft.com/office/drawing/2014/main" id="{E9095F1C-769F-B0B3-56F7-A46D0744CC3F}"/>
                </a:ext>
              </a:extLst>
            </p:cNvPr>
            <p:cNvSpPr/>
            <p:nvPr/>
          </p:nvSpPr>
          <p:spPr>
            <a:xfrm rot="14939490">
              <a:off x="4397838" y="2537443"/>
              <a:ext cx="3238532" cy="3225765"/>
            </a:xfrm>
            <a:custGeom>
              <a:avLst/>
              <a:gdLst>
                <a:gd name="connsiteX0" fmla="*/ 0 w 3238532"/>
                <a:gd name="connsiteY0" fmla="*/ 1612883 h 3225765"/>
                <a:gd name="connsiteX1" fmla="*/ 1619266 w 3238532"/>
                <a:gd name="connsiteY1" fmla="*/ 0 h 3225765"/>
                <a:gd name="connsiteX2" fmla="*/ 3238532 w 3238532"/>
                <a:gd name="connsiteY2" fmla="*/ 1612883 h 3225765"/>
                <a:gd name="connsiteX3" fmla="*/ 1619266 w 3238532"/>
                <a:gd name="connsiteY3" fmla="*/ 3225766 h 3225765"/>
                <a:gd name="connsiteX4" fmla="*/ 0 w 3238532"/>
                <a:gd name="connsiteY4" fmla="*/ 1612883 h 322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32" h="3225765" fill="none" extrusionOk="0">
                  <a:moveTo>
                    <a:pt x="0" y="1612883"/>
                  </a:moveTo>
                  <a:cubicBezTo>
                    <a:pt x="110548" y="848077"/>
                    <a:pt x="627794" y="-33203"/>
                    <a:pt x="1619266" y="0"/>
                  </a:cubicBezTo>
                  <a:cubicBezTo>
                    <a:pt x="2660119" y="-77828"/>
                    <a:pt x="3082235" y="820882"/>
                    <a:pt x="3238532" y="1612883"/>
                  </a:cubicBezTo>
                  <a:cubicBezTo>
                    <a:pt x="3233687" y="2439095"/>
                    <a:pt x="2600327" y="3324573"/>
                    <a:pt x="1619266" y="3225766"/>
                  </a:cubicBezTo>
                  <a:cubicBezTo>
                    <a:pt x="621135" y="3123967"/>
                    <a:pt x="-30551" y="2300763"/>
                    <a:pt x="0" y="1612883"/>
                  </a:cubicBezTo>
                  <a:close/>
                </a:path>
                <a:path w="3238532" h="3225765" stroke="0" extrusionOk="0">
                  <a:moveTo>
                    <a:pt x="0" y="1612883"/>
                  </a:moveTo>
                  <a:cubicBezTo>
                    <a:pt x="-49947" y="884676"/>
                    <a:pt x="752976" y="153023"/>
                    <a:pt x="1619266" y="0"/>
                  </a:cubicBezTo>
                  <a:cubicBezTo>
                    <a:pt x="2441695" y="-34051"/>
                    <a:pt x="3377724" y="600434"/>
                    <a:pt x="3238532" y="1612883"/>
                  </a:cubicBezTo>
                  <a:cubicBezTo>
                    <a:pt x="3228748" y="2476951"/>
                    <a:pt x="2574199" y="3067764"/>
                    <a:pt x="1619266" y="3225766"/>
                  </a:cubicBezTo>
                  <a:cubicBezTo>
                    <a:pt x="756972" y="3371643"/>
                    <a:pt x="-21376" y="2463338"/>
                    <a:pt x="0" y="1612883"/>
                  </a:cubicBezTo>
                  <a:close/>
                </a:path>
              </a:pathLst>
            </a:custGeom>
            <a:solidFill>
              <a:srgbClr val="90C0E0"/>
            </a:solidFill>
            <a:ln w="57150">
              <a:extLst>
                <a:ext uri="{C807C97D-BFC1-408E-A445-0C87EB9F89A2}">
                  <ask:lineSketchStyleProps xmlns:ask="http://schemas.microsoft.com/office/drawing/2018/sketchyshapes" sd="9174933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6">
              <a:extLst>
                <a:ext uri="{FF2B5EF4-FFF2-40B4-BE49-F238E27FC236}">
                  <a16:creationId xmlns:a16="http://schemas.microsoft.com/office/drawing/2014/main" id="{7741E0BA-DEBF-3351-4415-2C72E5D566ED}"/>
                </a:ext>
              </a:extLst>
            </p:cNvPr>
            <p:cNvSpPr>
              <a:spLocks noChangeAspect="1"/>
            </p:cNvSpPr>
            <p:nvPr/>
          </p:nvSpPr>
          <p:spPr>
            <a:xfrm>
              <a:off x="4786850" y="3222973"/>
              <a:ext cx="2555487" cy="1854704"/>
            </a:xfrm>
            <a:custGeom>
              <a:avLst/>
              <a:gdLst/>
              <a:ahLst/>
              <a:cxnLst/>
              <a:rect l="l" t="t" r="r" b="b"/>
              <a:pathLst>
                <a:path w="6805044" h="4797556">
                  <a:moveTo>
                    <a:pt x="0" y="0"/>
                  </a:moveTo>
                  <a:lnTo>
                    <a:pt x="6805044" y="0"/>
                  </a:lnTo>
                  <a:lnTo>
                    <a:pt x="6805044" y="4797556"/>
                  </a:lnTo>
                  <a:lnTo>
                    <a:pt x="0" y="47975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grpSp>
        <p:nvGrpSpPr>
          <p:cNvPr id="20" name="Group 19">
            <a:extLst>
              <a:ext uri="{FF2B5EF4-FFF2-40B4-BE49-F238E27FC236}">
                <a16:creationId xmlns:a16="http://schemas.microsoft.com/office/drawing/2014/main" id="{AAA0D0D9-2E0F-608A-C48B-FFBEF4259960}"/>
              </a:ext>
            </a:extLst>
          </p:cNvPr>
          <p:cNvGrpSpPr/>
          <p:nvPr/>
        </p:nvGrpSpPr>
        <p:grpSpPr>
          <a:xfrm>
            <a:off x="8089403" y="2125126"/>
            <a:ext cx="3510254" cy="3476256"/>
            <a:chOff x="8089403" y="2376132"/>
            <a:chExt cx="3510254" cy="3476256"/>
          </a:xfrm>
        </p:grpSpPr>
        <p:sp>
          <p:nvSpPr>
            <p:cNvPr id="7" name="Oval 6">
              <a:extLst>
                <a:ext uri="{FF2B5EF4-FFF2-40B4-BE49-F238E27FC236}">
                  <a16:creationId xmlns:a16="http://schemas.microsoft.com/office/drawing/2014/main" id="{4049A3EE-3B75-C262-3FE9-4AF841143CB8}"/>
                </a:ext>
              </a:extLst>
            </p:cNvPr>
            <p:cNvSpPr/>
            <p:nvPr/>
          </p:nvSpPr>
          <p:spPr>
            <a:xfrm rot="6255905">
              <a:off x="8106402" y="2359133"/>
              <a:ext cx="3476256" cy="3510254"/>
            </a:xfrm>
            <a:custGeom>
              <a:avLst/>
              <a:gdLst>
                <a:gd name="connsiteX0" fmla="*/ 0 w 3476256"/>
                <a:gd name="connsiteY0" fmla="*/ 1755127 h 3510254"/>
                <a:gd name="connsiteX1" fmla="*/ 1738128 w 3476256"/>
                <a:gd name="connsiteY1" fmla="*/ 0 h 3510254"/>
                <a:gd name="connsiteX2" fmla="*/ 3476256 w 3476256"/>
                <a:gd name="connsiteY2" fmla="*/ 1755127 h 3510254"/>
                <a:gd name="connsiteX3" fmla="*/ 1738128 w 3476256"/>
                <a:gd name="connsiteY3" fmla="*/ 3510254 h 3510254"/>
                <a:gd name="connsiteX4" fmla="*/ 0 w 3476256"/>
                <a:gd name="connsiteY4" fmla="*/ 1755127 h 3510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6" h="3510254" fill="none" extrusionOk="0">
                  <a:moveTo>
                    <a:pt x="0" y="1755127"/>
                  </a:moveTo>
                  <a:cubicBezTo>
                    <a:pt x="146711" y="952969"/>
                    <a:pt x="645674" y="-45276"/>
                    <a:pt x="1738128" y="0"/>
                  </a:cubicBezTo>
                  <a:cubicBezTo>
                    <a:pt x="2758845" y="-32274"/>
                    <a:pt x="3373664" y="850629"/>
                    <a:pt x="3476256" y="1755127"/>
                  </a:cubicBezTo>
                  <a:cubicBezTo>
                    <a:pt x="3468705" y="2623840"/>
                    <a:pt x="2735599" y="3552992"/>
                    <a:pt x="1738128" y="3510254"/>
                  </a:cubicBezTo>
                  <a:cubicBezTo>
                    <a:pt x="746382" y="3479074"/>
                    <a:pt x="-8425" y="2668506"/>
                    <a:pt x="0" y="1755127"/>
                  </a:cubicBezTo>
                  <a:close/>
                </a:path>
                <a:path w="3476256" h="3510254" stroke="0" extrusionOk="0">
                  <a:moveTo>
                    <a:pt x="0" y="1755127"/>
                  </a:moveTo>
                  <a:cubicBezTo>
                    <a:pt x="-75255" y="1030730"/>
                    <a:pt x="828716" y="276091"/>
                    <a:pt x="1738128" y="0"/>
                  </a:cubicBezTo>
                  <a:cubicBezTo>
                    <a:pt x="2625381" y="-34440"/>
                    <a:pt x="3616133" y="663520"/>
                    <a:pt x="3476256" y="1755127"/>
                  </a:cubicBezTo>
                  <a:cubicBezTo>
                    <a:pt x="3446652" y="2643661"/>
                    <a:pt x="2775576" y="3308298"/>
                    <a:pt x="1738128" y="3510254"/>
                  </a:cubicBezTo>
                  <a:cubicBezTo>
                    <a:pt x="800436" y="3611677"/>
                    <a:pt x="-35025" y="2658397"/>
                    <a:pt x="0" y="1755127"/>
                  </a:cubicBezTo>
                  <a:close/>
                </a:path>
              </a:pathLst>
            </a:custGeom>
            <a:solidFill>
              <a:srgbClr val="90C0E0"/>
            </a:solidFill>
            <a:ln w="57150">
              <a:extLst>
                <a:ext uri="{C807C97D-BFC1-408E-A445-0C87EB9F89A2}">
                  <ask:lineSketchStyleProps xmlns:ask="http://schemas.microsoft.com/office/drawing/2018/sketchyshapes" sd="91749338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AEA4CDA-41DC-EB1D-549D-8B9D967E5009}"/>
                </a:ext>
              </a:extLst>
            </p:cNvPr>
            <p:cNvPicPr>
              <a:picLocks noChangeAspect="1"/>
            </p:cNvPicPr>
            <p:nvPr/>
          </p:nvPicPr>
          <p:blipFill>
            <a:blip r:embed="rId9"/>
            <a:stretch>
              <a:fillRect/>
            </a:stretch>
          </p:blipFill>
          <p:spPr>
            <a:xfrm rot="829401">
              <a:off x="8923323" y="2940811"/>
              <a:ext cx="2341056" cy="2341056"/>
            </a:xfrm>
            <a:prstGeom prst="rect">
              <a:avLst/>
            </a:prstGeom>
          </p:spPr>
        </p:pic>
      </p:grpSp>
      <p:grpSp>
        <p:nvGrpSpPr>
          <p:cNvPr id="18" name="Group 17">
            <a:extLst>
              <a:ext uri="{FF2B5EF4-FFF2-40B4-BE49-F238E27FC236}">
                <a16:creationId xmlns:a16="http://schemas.microsoft.com/office/drawing/2014/main" id="{663513C7-1C13-FBE8-4F85-1924C1B930DA}"/>
              </a:ext>
            </a:extLst>
          </p:cNvPr>
          <p:cNvGrpSpPr/>
          <p:nvPr/>
        </p:nvGrpSpPr>
        <p:grpSpPr>
          <a:xfrm>
            <a:off x="680408" y="2277039"/>
            <a:ext cx="3293281" cy="3243147"/>
            <a:chOff x="680408" y="2277039"/>
            <a:chExt cx="3293281" cy="3243147"/>
          </a:xfrm>
        </p:grpSpPr>
        <p:sp>
          <p:nvSpPr>
            <p:cNvPr id="5" name="Oval 4">
              <a:extLst>
                <a:ext uri="{FF2B5EF4-FFF2-40B4-BE49-F238E27FC236}">
                  <a16:creationId xmlns:a16="http://schemas.microsoft.com/office/drawing/2014/main" id="{FECEB1F5-5212-CC9E-4CE7-94FAAFB11162}"/>
                </a:ext>
              </a:extLst>
            </p:cNvPr>
            <p:cNvSpPr/>
            <p:nvPr/>
          </p:nvSpPr>
          <p:spPr>
            <a:xfrm>
              <a:off x="680408" y="2277039"/>
              <a:ext cx="3293281" cy="3243147"/>
            </a:xfrm>
            <a:custGeom>
              <a:avLst/>
              <a:gdLst>
                <a:gd name="connsiteX0" fmla="*/ 0 w 3293281"/>
                <a:gd name="connsiteY0" fmla="*/ 1621574 h 3243147"/>
                <a:gd name="connsiteX1" fmla="*/ 1646641 w 3293281"/>
                <a:gd name="connsiteY1" fmla="*/ 0 h 3243147"/>
                <a:gd name="connsiteX2" fmla="*/ 3293282 w 3293281"/>
                <a:gd name="connsiteY2" fmla="*/ 1621574 h 3243147"/>
                <a:gd name="connsiteX3" fmla="*/ 1646641 w 3293281"/>
                <a:gd name="connsiteY3" fmla="*/ 3243148 h 3243147"/>
                <a:gd name="connsiteX4" fmla="*/ 0 w 3293281"/>
                <a:gd name="connsiteY4" fmla="*/ 1621574 h 324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281" h="3243147" fill="none" extrusionOk="0">
                  <a:moveTo>
                    <a:pt x="0" y="1621574"/>
                  </a:moveTo>
                  <a:cubicBezTo>
                    <a:pt x="33425" y="764089"/>
                    <a:pt x="595358" y="-48473"/>
                    <a:pt x="1646641" y="0"/>
                  </a:cubicBezTo>
                  <a:cubicBezTo>
                    <a:pt x="2608805" y="-28012"/>
                    <a:pt x="3236298" y="762014"/>
                    <a:pt x="3293282" y="1621574"/>
                  </a:cubicBezTo>
                  <a:cubicBezTo>
                    <a:pt x="3290832" y="2484504"/>
                    <a:pt x="2612288" y="3307185"/>
                    <a:pt x="1646641" y="3243148"/>
                  </a:cubicBezTo>
                  <a:cubicBezTo>
                    <a:pt x="647309" y="3154995"/>
                    <a:pt x="-13658" y="2426442"/>
                    <a:pt x="0" y="1621574"/>
                  </a:cubicBezTo>
                  <a:close/>
                </a:path>
                <a:path w="3293281" h="3243147" stroke="0" extrusionOk="0">
                  <a:moveTo>
                    <a:pt x="0" y="1621574"/>
                  </a:moveTo>
                  <a:cubicBezTo>
                    <a:pt x="-44278" y="870117"/>
                    <a:pt x="749866" y="69065"/>
                    <a:pt x="1646641" y="0"/>
                  </a:cubicBezTo>
                  <a:cubicBezTo>
                    <a:pt x="2484012" y="-34134"/>
                    <a:pt x="3305860" y="715008"/>
                    <a:pt x="3293282" y="1621574"/>
                  </a:cubicBezTo>
                  <a:cubicBezTo>
                    <a:pt x="3255544" y="2414148"/>
                    <a:pt x="2611905" y="3097624"/>
                    <a:pt x="1646641" y="3243148"/>
                  </a:cubicBezTo>
                  <a:cubicBezTo>
                    <a:pt x="741784" y="3263923"/>
                    <a:pt x="-6030" y="2505772"/>
                    <a:pt x="0" y="1621574"/>
                  </a:cubicBezTo>
                  <a:close/>
                </a:path>
              </a:pathLst>
            </a:custGeom>
            <a:solidFill>
              <a:srgbClr val="90C0E0"/>
            </a:solidFill>
            <a:ln w="57150">
              <a:extLst>
                <a:ext uri="{C807C97D-BFC1-408E-A445-0C87EB9F89A2}">
                  <ask:lineSketchStyleProps xmlns:ask="http://schemas.microsoft.com/office/drawing/2018/sketchyshapes" sd="917493384">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36ADC75-A3C1-A582-B225-3355E13B1616}"/>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Lst>
            </a:blip>
            <a:srcRect l="14955" t="10111" r="17627" b="22453"/>
            <a:stretch/>
          </p:blipFill>
          <p:spPr>
            <a:xfrm rot="20909744">
              <a:off x="1138618" y="2775357"/>
              <a:ext cx="2245919" cy="2246509"/>
            </a:xfrm>
            <a:prstGeom prst="rect">
              <a:avLst/>
            </a:prstGeom>
          </p:spPr>
        </p:pic>
      </p:grpSp>
      <p:sp>
        <p:nvSpPr>
          <p:cNvPr id="15" name="Content Placeholder 11">
            <a:extLst>
              <a:ext uri="{FF2B5EF4-FFF2-40B4-BE49-F238E27FC236}">
                <a16:creationId xmlns:a16="http://schemas.microsoft.com/office/drawing/2014/main" id="{94B61D6E-07F3-6DBF-3252-29E536ACEF97}"/>
              </a:ext>
            </a:extLst>
          </p:cNvPr>
          <p:cNvSpPr txBox="1">
            <a:spLocks/>
          </p:cNvSpPr>
          <p:nvPr/>
        </p:nvSpPr>
        <p:spPr>
          <a:xfrm>
            <a:off x="1152817" y="5585955"/>
            <a:ext cx="2668310" cy="895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600" dirty="0">
                <a:solidFill>
                  <a:srgbClr val="1C7378"/>
                </a:solidFill>
                <a:latin typeface="Proxima Nova" panose="020B0604020202020204" charset="0"/>
              </a:rPr>
              <a:t>Open-ended questionnaire</a:t>
            </a:r>
          </a:p>
        </p:txBody>
      </p:sp>
      <p:sp>
        <p:nvSpPr>
          <p:cNvPr id="16" name="Content Placeholder 11">
            <a:extLst>
              <a:ext uri="{FF2B5EF4-FFF2-40B4-BE49-F238E27FC236}">
                <a16:creationId xmlns:a16="http://schemas.microsoft.com/office/drawing/2014/main" id="{93394A09-B797-E92F-2323-5C0B101FF734}"/>
              </a:ext>
            </a:extLst>
          </p:cNvPr>
          <p:cNvSpPr txBox="1">
            <a:spLocks/>
          </p:cNvSpPr>
          <p:nvPr/>
        </p:nvSpPr>
        <p:spPr>
          <a:xfrm>
            <a:off x="4672305" y="5828284"/>
            <a:ext cx="2668310" cy="895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600" dirty="0">
                <a:solidFill>
                  <a:srgbClr val="1C7378"/>
                </a:solidFill>
                <a:latin typeface="Proxima Nova" panose="020B0604020202020204" charset="0"/>
              </a:rPr>
              <a:t>In-depth interview</a:t>
            </a:r>
          </a:p>
        </p:txBody>
      </p:sp>
      <p:sp>
        <p:nvSpPr>
          <p:cNvPr id="17" name="Content Placeholder 11">
            <a:extLst>
              <a:ext uri="{FF2B5EF4-FFF2-40B4-BE49-F238E27FC236}">
                <a16:creationId xmlns:a16="http://schemas.microsoft.com/office/drawing/2014/main" id="{C4F68400-C64A-0C28-00A7-2D8B34BBA43B}"/>
              </a:ext>
            </a:extLst>
          </p:cNvPr>
          <p:cNvSpPr txBox="1">
            <a:spLocks/>
          </p:cNvSpPr>
          <p:nvPr/>
        </p:nvSpPr>
        <p:spPr>
          <a:xfrm>
            <a:off x="7937148" y="5659278"/>
            <a:ext cx="3950459" cy="895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600" dirty="0">
                <a:solidFill>
                  <a:srgbClr val="1C7378"/>
                </a:solidFill>
                <a:latin typeface="Proxima Nova" panose="020B0604020202020204" charset="0"/>
              </a:rPr>
              <a:t>Quantitative questionnaire – PPE-15</a:t>
            </a:r>
          </a:p>
        </p:txBody>
      </p:sp>
    </p:spTree>
    <p:extLst>
      <p:ext uri="{BB962C8B-B14F-4D97-AF65-F5344CB8AC3E}">
        <p14:creationId xmlns:p14="http://schemas.microsoft.com/office/powerpoint/2010/main" val="39159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54477-6298-5BA3-E3EC-961A4EE2CE27}"/>
              </a:ext>
            </a:extLst>
          </p:cNvPr>
          <p:cNvSpPr>
            <a:spLocks noGrp="1"/>
          </p:cNvSpPr>
          <p:nvPr>
            <p:ph type="title"/>
          </p:nvPr>
        </p:nvSpPr>
        <p:spPr/>
        <p:txBody>
          <a:bodyPr/>
          <a:lstStyle/>
          <a:p>
            <a:r>
              <a:rPr lang="en-GB" b="1" dirty="0">
                <a:solidFill>
                  <a:srgbClr val="1C7378"/>
                </a:solidFill>
                <a:latin typeface="Proxima Nova" panose="020B0604020202020204" charset="0"/>
              </a:rPr>
              <a:t>3) Methods</a:t>
            </a:r>
          </a:p>
        </p:txBody>
      </p:sp>
      <p:sp>
        <p:nvSpPr>
          <p:cNvPr id="3" name="Freeform 2">
            <a:extLst>
              <a:ext uri="{FF2B5EF4-FFF2-40B4-BE49-F238E27FC236}">
                <a16:creationId xmlns:a16="http://schemas.microsoft.com/office/drawing/2014/main" id="{1E7732D9-04C6-2080-D5E3-8C2975A7B234}"/>
              </a:ext>
            </a:extLst>
          </p:cNvPr>
          <p:cNvSpPr>
            <a:spLocks noChangeAspect="1"/>
          </p:cNvSpPr>
          <p:nvPr/>
        </p:nvSpPr>
        <p:spPr>
          <a:xfrm>
            <a:off x="8929088" y="-2368695"/>
            <a:ext cx="4150737" cy="3992255"/>
          </a:xfrm>
          <a:custGeom>
            <a:avLst/>
            <a:gdLst/>
            <a:ahLst/>
            <a:cxnLst/>
            <a:rect l="l" t="t" r="r" b="b"/>
            <a:pathLst>
              <a:path w="7273962" h="6996229">
                <a:moveTo>
                  <a:pt x="0" y="0"/>
                </a:moveTo>
                <a:lnTo>
                  <a:pt x="7273961" y="0"/>
                </a:lnTo>
                <a:lnTo>
                  <a:pt x="7273961" y="6996229"/>
                </a:lnTo>
                <a:lnTo>
                  <a:pt x="0" y="69962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dirty="0"/>
          </a:p>
        </p:txBody>
      </p:sp>
      <p:grpSp>
        <p:nvGrpSpPr>
          <p:cNvPr id="14" name="Group 13">
            <a:extLst>
              <a:ext uri="{FF2B5EF4-FFF2-40B4-BE49-F238E27FC236}">
                <a16:creationId xmlns:a16="http://schemas.microsoft.com/office/drawing/2014/main" id="{F02D75FD-D5D8-76D0-6603-5227B2475ADD}"/>
              </a:ext>
            </a:extLst>
          </p:cNvPr>
          <p:cNvGrpSpPr/>
          <p:nvPr/>
        </p:nvGrpSpPr>
        <p:grpSpPr>
          <a:xfrm>
            <a:off x="296855" y="2097378"/>
            <a:ext cx="2230862" cy="2217135"/>
            <a:chOff x="440620" y="2125014"/>
            <a:chExt cx="2489495" cy="2519570"/>
          </a:xfrm>
        </p:grpSpPr>
        <p:sp>
          <p:nvSpPr>
            <p:cNvPr id="6" name="Oval 5">
              <a:extLst>
                <a:ext uri="{FF2B5EF4-FFF2-40B4-BE49-F238E27FC236}">
                  <a16:creationId xmlns:a16="http://schemas.microsoft.com/office/drawing/2014/main" id="{C05795B0-06D7-BF07-DA4C-E58FC82CF76C}"/>
                </a:ext>
              </a:extLst>
            </p:cNvPr>
            <p:cNvSpPr/>
            <p:nvPr/>
          </p:nvSpPr>
          <p:spPr>
            <a:xfrm rot="14939490">
              <a:off x="425583" y="2140051"/>
              <a:ext cx="2519570" cy="2489495"/>
            </a:xfrm>
            <a:custGeom>
              <a:avLst/>
              <a:gdLst>
                <a:gd name="connsiteX0" fmla="*/ 0 w 2519570"/>
                <a:gd name="connsiteY0" fmla="*/ 1244748 h 2489495"/>
                <a:gd name="connsiteX1" fmla="*/ 1259785 w 2519570"/>
                <a:gd name="connsiteY1" fmla="*/ 0 h 2489495"/>
                <a:gd name="connsiteX2" fmla="*/ 2519570 w 2519570"/>
                <a:gd name="connsiteY2" fmla="*/ 1244748 h 2489495"/>
                <a:gd name="connsiteX3" fmla="*/ 1259785 w 2519570"/>
                <a:gd name="connsiteY3" fmla="*/ 2489496 h 2489495"/>
                <a:gd name="connsiteX4" fmla="*/ 0 w 2519570"/>
                <a:gd name="connsiteY4" fmla="*/ 1244748 h 248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570" h="2489495" fill="none" extrusionOk="0">
                  <a:moveTo>
                    <a:pt x="0" y="1244748"/>
                  </a:moveTo>
                  <a:cubicBezTo>
                    <a:pt x="36793" y="599217"/>
                    <a:pt x="445619" y="-40456"/>
                    <a:pt x="1259785" y="0"/>
                  </a:cubicBezTo>
                  <a:cubicBezTo>
                    <a:pt x="2071577" y="-61618"/>
                    <a:pt x="2503182" y="567649"/>
                    <a:pt x="2519570" y="1244748"/>
                  </a:cubicBezTo>
                  <a:cubicBezTo>
                    <a:pt x="2515965" y="1884171"/>
                    <a:pt x="1976406" y="2513252"/>
                    <a:pt x="1259785" y="2489496"/>
                  </a:cubicBezTo>
                  <a:cubicBezTo>
                    <a:pt x="454967" y="2382577"/>
                    <a:pt x="-7042" y="1885434"/>
                    <a:pt x="0" y="1244748"/>
                  </a:cubicBezTo>
                  <a:close/>
                </a:path>
                <a:path w="2519570" h="2489495" stroke="0" extrusionOk="0">
                  <a:moveTo>
                    <a:pt x="0" y="1244748"/>
                  </a:moveTo>
                  <a:cubicBezTo>
                    <a:pt x="-23478" y="633708"/>
                    <a:pt x="591220" y="148594"/>
                    <a:pt x="1259785" y="0"/>
                  </a:cubicBezTo>
                  <a:cubicBezTo>
                    <a:pt x="1803222" y="-72170"/>
                    <a:pt x="2608042" y="479953"/>
                    <a:pt x="2519570" y="1244748"/>
                  </a:cubicBezTo>
                  <a:cubicBezTo>
                    <a:pt x="2464489" y="1781875"/>
                    <a:pt x="1991959" y="2394612"/>
                    <a:pt x="1259785" y="2489496"/>
                  </a:cubicBezTo>
                  <a:cubicBezTo>
                    <a:pt x="581852" y="2570757"/>
                    <a:pt x="-21725" y="1891228"/>
                    <a:pt x="0" y="1244748"/>
                  </a:cubicBezTo>
                  <a:close/>
                </a:path>
              </a:pathLst>
            </a:custGeom>
            <a:solidFill>
              <a:srgbClr val="90C0E0"/>
            </a:solidFill>
            <a:ln w="57150">
              <a:extLst>
                <a:ext uri="{C807C97D-BFC1-408E-A445-0C87EB9F89A2}">
                  <ask:lineSketchStyleProps xmlns:ask="http://schemas.microsoft.com/office/drawing/2018/sketchyshapes" sd="9174933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
              <a:extLst>
                <a:ext uri="{FF2B5EF4-FFF2-40B4-BE49-F238E27FC236}">
                  <a16:creationId xmlns:a16="http://schemas.microsoft.com/office/drawing/2014/main" id="{B3C7283C-801C-7E5B-237C-046F47091734}"/>
                </a:ext>
              </a:extLst>
            </p:cNvPr>
            <p:cNvSpPr>
              <a:spLocks noChangeAspect="1"/>
            </p:cNvSpPr>
            <p:nvPr/>
          </p:nvSpPr>
          <p:spPr>
            <a:xfrm>
              <a:off x="726372" y="2515532"/>
              <a:ext cx="1880535" cy="1593440"/>
            </a:xfrm>
            <a:custGeom>
              <a:avLst/>
              <a:gdLst/>
              <a:ahLst/>
              <a:cxnLst/>
              <a:rect l="l" t="t" r="r" b="b"/>
              <a:pathLst>
                <a:path w="4856176" h="4114800">
                  <a:moveTo>
                    <a:pt x="0" y="0"/>
                  </a:moveTo>
                  <a:lnTo>
                    <a:pt x="4856176" y="0"/>
                  </a:lnTo>
                  <a:lnTo>
                    <a:pt x="485617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grpSp>
      <p:grpSp>
        <p:nvGrpSpPr>
          <p:cNvPr id="15" name="Group 14">
            <a:extLst>
              <a:ext uri="{FF2B5EF4-FFF2-40B4-BE49-F238E27FC236}">
                <a16:creationId xmlns:a16="http://schemas.microsoft.com/office/drawing/2014/main" id="{8E1E36D4-B126-8A58-9DE0-5FBDDDA425FE}"/>
              </a:ext>
            </a:extLst>
          </p:cNvPr>
          <p:cNvGrpSpPr/>
          <p:nvPr/>
        </p:nvGrpSpPr>
        <p:grpSpPr>
          <a:xfrm>
            <a:off x="321365" y="4531676"/>
            <a:ext cx="2337849" cy="713561"/>
            <a:chOff x="1243100" y="4871707"/>
            <a:chExt cx="3024099" cy="713561"/>
          </a:xfrm>
        </p:grpSpPr>
        <p:sp>
          <p:nvSpPr>
            <p:cNvPr id="13" name="Rectangle 12">
              <a:extLst>
                <a:ext uri="{FF2B5EF4-FFF2-40B4-BE49-F238E27FC236}">
                  <a16:creationId xmlns:a16="http://schemas.microsoft.com/office/drawing/2014/main" id="{3E7057BA-3BBC-409E-28C1-B073F6DF7404}"/>
                </a:ext>
              </a:extLst>
            </p:cNvPr>
            <p:cNvSpPr/>
            <p:nvPr/>
          </p:nvSpPr>
          <p:spPr>
            <a:xfrm>
              <a:off x="1243100" y="4871707"/>
              <a:ext cx="3024099" cy="713561"/>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68EA997-0C03-E914-6EF4-0692EFF2B91E}"/>
                </a:ext>
              </a:extLst>
            </p:cNvPr>
            <p:cNvSpPr txBox="1"/>
            <p:nvPr/>
          </p:nvSpPr>
          <p:spPr>
            <a:xfrm>
              <a:off x="1518385" y="5005348"/>
              <a:ext cx="2473525" cy="446276"/>
            </a:xfrm>
            <a:prstGeom prst="rect">
              <a:avLst/>
            </a:prstGeom>
            <a:solidFill>
              <a:schemeClr val="bg1">
                <a:lumMod val="75000"/>
              </a:schemeClr>
            </a:solidFill>
            <a:ln w="76200">
              <a:solidFill>
                <a:schemeClr val="bg1">
                  <a:lumMod val="75000"/>
                </a:schemeClr>
              </a:solidFill>
            </a:ln>
          </p:spPr>
          <p:txBody>
            <a:bodyPr wrap="square" rtlCol="0">
              <a:spAutoFit/>
            </a:bodyPr>
            <a:lstStyle/>
            <a:p>
              <a:pPr algn="ctr"/>
              <a:r>
                <a:rPr lang="en-GB" sz="2300" dirty="0">
                  <a:latin typeface="Proxima Nova" panose="020B0604020202020204" charset="0"/>
                </a:rPr>
                <a:t>Hospital stay</a:t>
              </a:r>
            </a:p>
          </p:txBody>
        </p:sp>
      </p:grpSp>
      <p:grpSp>
        <p:nvGrpSpPr>
          <p:cNvPr id="16" name="Group 15">
            <a:extLst>
              <a:ext uri="{FF2B5EF4-FFF2-40B4-BE49-F238E27FC236}">
                <a16:creationId xmlns:a16="http://schemas.microsoft.com/office/drawing/2014/main" id="{F343D34A-D348-B641-2D03-2F377B8312F1}"/>
              </a:ext>
            </a:extLst>
          </p:cNvPr>
          <p:cNvGrpSpPr/>
          <p:nvPr/>
        </p:nvGrpSpPr>
        <p:grpSpPr>
          <a:xfrm>
            <a:off x="2659210" y="4531325"/>
            <a:ext cx="4013290" cy="713561"/>
            <a:chOff x="1243100" y="4871707"/>
            <a:chExt cx="2128077" cy="713561"/>
          </a:xfrm>
        </p:grpSpPr>
        <p:sp>
          <p:nvSpPr>
            <p:cNvPr id="17" name="Rectangle 16">
              <a:extLst>
                <a:ext uri="{FF2B5EF4-FFF2-40B4-BE49-F238E27FC236}">
                  <a16:creationId xmlns:a16="http://schemas.microsoft.com/office/drawing/2014/main" id="{56200743-2FED-5F7E-0EE6-BE28FF0F54B7}"/>
                </a:ext>
              </a:extLst>
            </p:cNvPr>
            <p:cNvSpPr/>
            <p:nvPr/>
          </p:nvSpPr>
          <p:spPr>
            <a:xfrm>
              <a:off x="1243100" y="4871707"/>
              <a:ext cx="2128077" cy="713561"/>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835B878-730F-323D-DA73-32C6930A7925}"/>
                </a:ext>
              </a:extLst>
            </p:cNvPr>
            <p:cNvSpPr txBox="1"/>
            <p:nvPr/>
          </p:nvSpPr>
          <p:spPr>
            <a:xfrm>
              <a:off x="1284867" y="5005348"/>
              <a:ext cx="2044544" cy="463972"/>
            </a:xfrm>
            <a:prstGeom prst="rect">
              <a:avLst/>
            </a:prstGeom>
            <a:solidFill>
              <a:schemeClr val="bg1">
                <a:lumMod val="75000"/>
              </a:schemeClr>
            </a:solidFill>
            <a:ln w="76200">
              <a:solidFill>
                <a:schemeClr val="bg1">
                  <a:lumMod val="75000"/>
                </a:schemeClr>
              </a:solidFill>
            </a:ln>
          </p:spPr>
          <p:txBody>
            <a:bodyPr wrap="square" rtlCol="0">
              <a:spAutoFit/>
            </a:bodyPr>
            <a:lstStyle/>
            <a:p>
              <a:pPr algn="ctr"/>
              <a:r>
                <a:rPr lang="en-GB" sz="2300" dirty="0">
                  <a:latin typeface="Proxima Nova" panose="020B0604020202020204" charset="0"/>
                </a:rPr>
                <a:t>7-14 days post-discharge</a:t>
              </a:r>
            </a:p>
          </p:txBody>
        </p:sp>
      </p:grpSp>
      <p:grpSp>
        <p:nvGrpSpPr>
          <p:cNvPr id="26" name="Group 25">
            <a:extLst>
              <a:ext uri="{FF2B5EF4-FFF2-40B4-BE49-F238E27FC236}">
                <a16:creationId xmlns:a16="http://schemas.microsoft.com/office/drawing/2014/main" id="{D5B24DA9-3A5A-43F6-EACE-5FBE8938E21C}"/>
              </a:ext>
            </a:extLst>
          </p:cNvPr>
          <p:cNvGrpSpPr/>
          <p:nvPr/>
        </p:nvGrpSpPr>
        <p:grpSpPr>
          <a:xfrm>
            <a:off x="3358751" y="1805055"/>
            <a:ext cx="2655211" cy="2382006"/>
            <a:chOff x="4782663" y="2156585"/>
            <a:chExt cx="2655211" cy="2382006"/>
          </a:xfrm>
        </p:grpSpPr>
        <p:sp>
          <p:nvSpPr>
            <p:cNvPr id="5" name="Oval 4">
              <a:extLst>
                <a:ext uri="{FF2B5EF4-FFF2-40B4-BE49-F238E27FC236}">
                  <a16:creationId xmlns:a16="http://schemas.microsoft.com/office/drawing/2014/main" id="{75A9C769-B4B2-0999-FCD8-E8CF341A79D8}"/>
                </a:ext>
              </a:extLst>
            </p:cNvPr>
            <p:cNvSpPr/>
            <p:nvPr/>
          </p:nvSpPr>
          <p:spPr>
            <a:xfrm>
              <a:off x="4962314" y="2588811"/>
              <a:ext cx="2087988" cy="1949780"/>
            </a:xfrm>
            <a:custGeom>
              <a:avLst/>
              <a:gdLst>
                <a:gd name="connsiteX0" fmla="*/ 0 w 2087988"/>
                <a:gd name="connsiteY0" fmla="*/ 974890 h 1949780"/>
                <a:gd name="connsiteX1" fmla="*/ 1043994 w 2087988"/>
                <a:gd name="connsiteY1" fmla="*/ 0 h 1949780"/>
                <a:gd name="connsiteX2" fmla="*/ 2087988 w 2087988"/>
                <a:gd name="connsiteY2" fmla="*/ 974890 h 1949780"/>
                <a:gd name="connsiteX3" fmla="*/ 1043994 w 2087988"/>
                <a:gd name="connsiteY3" fmla="*/ 1949780 h 1949780"/>
                <a:gd name="connsiteX4" fmla="*/ 0 w 2087988"/>
                <a:gd name="connsiteY4" fmla="*/ 974890 h 194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88" h="1949780" fill="none" extrusionOk="0">
                  <a:moveTo>
                    <a:pt x="0" y="974890"/>
                  </a:moveTo>
                  <a:cubicBezTo>
                    <a:pt x="36013" y="477508"/>
                    <a:pt x="374656" y="-31693"/>
                    <a:pt x="1043994" y="0"/>
                  </a:cubicBezTo>
                  <a:cubicBezTo>
                    <a:pt x="1655278" y="-18429"/>
                    <a:pt x="2046372" y="462772"/>
                    <a:pt x="2087988" y="974890"/>
                  </a:cubicBezTo>
                  <a:cubicBezTo>
                    <a:pt x="2084911" y="1472308"/>
                    <a:pt x="1692475" y="2031659"/>
                    <a:pt x="1043994" y="1949780"/>
                  </a:cubicBezTo>
                  <a:cubicBezTo>
                    <a:pt x="432427" y="1915481"/>
                    <a:pt x="-12439" y="1430699"/>
                    <a:pt x="0" y="974890"/>
                  </a:cubicBezTo>
                  <a:close/>
                </a:path>
                <a:path w="2087988" h="1949780" stroke="0" extrusionOk="0">
                  <a:moveTo>
                    <a:pt x="0" y="974890"/>
                  </a:moveTo>
                  <a:cubicBezTo>
                    <a:pt x="-24572" y="516448"/>
                    <a:pt x="484487" y="93297"/>
                    <a:pt x="1043994" y="0"/>
                  </a:cubicBezTo>
                  <a:cubicBezTo>
                    <a:pt x="1605203" y="-7284"/>
                    <a:pt x="2103904" y="422559"/>
                    <a:pt x="2087988" y="974890"/>
                  </a:cubicBezTo>
                  <a:cubicBezTo>
                    <a:pt x="2062071" y="1442574"/>
                    <a:pt x="1624267" y="1940162"/>
                    <a:pt x="1043994" y="1949780"/>
                  </a:cubicBezTo>
                  <a:cubicBezTo>
                    <a:pt x="483119" y="2021379"/>
                    <a:pt x="-5528" y="1502881"/>
                    <a:pt x="0" y="974890"/>
                  </a:cubicBezTo>
                  <a:close/>
                </a:path>
              </a:pathLst>
            </a:custGeom>
            <a:solidFill>
              <a:srgbClr val="90C0E0"/>
            </a:solidFill>
            <a:ln w="57150">
              <a:extLst>
                <a:ext uri="{C807C97D-BFC1-408E-A445-0C87EB9F89A2}">
                  <ask:lineSketchStyleProps xmlns:ask="http://schemas.microsoft.com/office/drawing/2018/sketchyshapes" sd="917493384">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4BB90F23-1B31-955A-692F-390516F1855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14955" t="10111" r="17627" b="22453"/>
            <a:stretch/>
          </p:blipFill>
          <p:spPr>
            <a:xfrm rot="20147397">
              <a:off x="4782663" y="2156585"/>
              <a:ext cx="1248602" cy="1248930"/>
            </a:xfrm>
            <a:prstGeom prst="rect">
              <a:avLst/>
            </a:prstGeom>
          </p:spPr>
        </p:pic>
        <p:pic>
          <p:nvPicPr>
            <p:cNvPr id="20" name="Picture 19">
              <a:extLst>
                <a:ext uri="{FF2B5EF4-FFF2-40B4-BE49-F238E27FC236}">
                  <a16:creationId xmlns:a16="http://schemas.microsoft.com/office/drawing/2014/main" id="{9CFF40CD-182A-DF40-F230-CA6B9F3709B3}"/>
                </a:ext>
              </a:extLst>
            </p:cNvPr>
            <p:cNvPicPr>
              <a:picLocks noChangeAspect="1"/>
            </p:cNvPicPr>
            <p:nvPr/>
          </p:nvPicPr>
          <p:blipFill>
            <a:blip r:embed="rId9"/>
            <a:stretch>
              <a:fillRect/>
            </a:stretch>
          </p:blipFill>
          <p:spPr>
            <a:xfrm rot="1369472">
              <a:off x="6303979" y="2247015"/>
              <a:ext cx="1133895" cy="1133895"/>
            </a:xfrm>
            <a:prstGeom prst="rect">
              <a:avLst/>
            </a:prstGeom>
          </p:spPr>
        </p:pic>
        <p:sp>
          <p:nvSpPr>
            <p:cNvPr id="25" name="Freeform 13">
              <a:extLst>
                <a:ext uri="{FF2B5EF4-FFF2-40B4-BE49-F238E27FC236}">
                  <a16:creationId xmlns:a16="http://schemas.microsoft.com/office/drawing/2014/main" id="{5BF0979D-FE89-3680-34BE-425D6392E1F6}"/>
                </a:ext>
              </a:extLst>
            </p:cNvPr>
            <p:cNvSpPr>
              <a:spLocks noChangeAspect="1"/>
            </p:cNvSpPr>
            <p:nvPr/>
          </p:nvSpPr>
          <p:spPr>
            <a:xfrm>
              <a:off x="5344752" y="3133198"/>
              <a:ext cx="1567389" cy="1336199"/>
            </a:xfrm>
            <a:custGeom>
              <a:avLst/>
              <a:gdLst/>
              <a:ahLst/>
              <a:cxnLst/>
              <a:rect l="l" t="t" r="r" b="b"/>
              <a:pathLst>
                <a:path w="4826745" h="4114800">
                  <a:moveTo>
                    <a:pt x="0" y="0"/>
                  </a:moveTo>
                  <a:lnTo>
                    <a:pt x="4826745" y="0"/>
                  </a:lnTo>
                  <a:lnTo>
                    <a:pt x="482674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grpSp>
        <p:nvGrpSpPr>
          <p:cNvPr id="28" name="Group 27">
            <a:extLst>
              <a:ext uri="{FF2B5EF4-FFF2-40B4-BE49-F238E27FC236}">
                <a16:creationId xmlns:a16="http://schemas.microsoft.com/office/drawing/2014/main" id="{30470F4D-7994-F53C-0F98-A3CF2F6E7514}"/>
              </a:ext>
            </a:extLst>
          </p:cNvPr>
          <p:cNvGrpSpPr/>
          <p:nvPr/>
        </p:nvGrpSpPr>
        <p:grpSpPr>
          <a:xfrm>
            <a:off x="6593734" y="4534073"/>
            <a:ext cx="5382676" cy="710814"/>
            <a:chOff x="1243100" y="4871707"/>
            <a:chExt cx="2128077" cy="713561"/>
          </a:xfrm>
        </p:grpSpPr>
        <p:sp>
          <p:nvSpPr>
            <p:cNvPr id="29" name="Rectangle 28">
              <a:extLst>
                <a:ext uri="{FF2B5EF4-FFF2-40B4-BE49-F238E27FC236}">
                  <a16:creationId xmlns:a16="http://schemas.microsoft.com/office/drawing/2014/main" id="{683A1A60-72EC-9BC2-9818-77040163131A}"/>
                </a:ext>
              </a:extLst>
            </p:cNvPr>
            <p:cNvSpPr/>
            <p:nvPr/>
          </p:nvSpPr>
          <p:spPr>
            <a:xfrm>
              <a:off x="1243100" y="4871707"/>
              <a:ext cx="2128077" cy="713561"/>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AAD066B7-088E-56B3-936B-548F36FC3222}"/>
                </a:ext>
              </a:extLst>
            </p:cNvPr>
            <p:cNvSpPr txBox="1"/>
            <p:nvPr/>
          </p:nvSpPr>
          <p:spPr>
            <a:xfrm>
              <a:off x="1284867" y="5005348"/>
              <a:ext cx="2044544" cy="463972"/>
            </a:xfrm>
            <a:prstGeom prst="rect">
              <a:avLst/>
            </a:prstGeom>
            <a:solidFill>
              <a:schemeClr val="bg1">
                <a:lumMod val="75000"/>
              </a:schemeClr>
            </a:solidFill>
            <a:ln w="76200">
              <a:solidFill>
                <a:schemeClr val="bg1">
                  <a:lumMod val="75000"/>
                </a:schemeClr>
              </a:solidFill>
            </a:ln>
          </p:spPr>
          <p:txBody>
            <a:bodyPr wrap="square" rtlCol="0">
              <a:spAutoFit/>
            </a:bodyPr>
            <a:lstStyle/>
            <a:p>
              <a:pPr algn="ctr"/>
              <a:r>
                <a:rPr lang="en-GB" sz="2300" dirty="0">
                  <a:latin typeface="Proxima Nova" panose="020B0604020202020204" charset="0"/>
                </a:rPr>
                <a:t>6+ weeks post-discharge</a:t>
              </a:r>
            </a:p>
          </p:txBody>
        </p:sp>
      </p:grpSp>
      <p:sp>
        <p:nvSpPr>
          <p:cNvPr id="31" name="Freeform 7">
            <a:extLst>
              <a:ext uri="{FF2B5EF4-FFF2-40B4-BE49-F238E27FC236}">
                <a16:creationId xmlns:a16="http://schemas.microsoft.com/office/drawing/2014/main" id="{F988D36A-DBB7-D54B-DD16-F2F63E45DD0F}"/>
              </a:ext>
            </a:extLst>
          </p:cNvPr>
          <p:cNvSpPr/>
          <p:nvPr/>
        </p:nvSpPr>
        <p:spPr>
          <a:xfrm rot="2413601">
            <a:off x="-1051690" y="5410616"/>
            <a:ext cx="2840449" cy="3039391"/>
          </a:xfrm>
          <a:custGeom>
            <a:avLst/>
            <a:gdLst/>
            <a:ahLst/>
            <a:cxnLst/>
            <a:rect l="l" t="t" r="r" b="b"/>
            <a:pathLst>
              <a:path w="4260674" h="4559087">
                <a:moveTo>
                  <a:pt x="0" y="0"/>
                </a:moveTo>
                <a:lnTo>
                  <a:pt x="4260674" y="0"/>
                </a:lnTo>
                <a:lnTo>
                  <a:pt x="4260674" y="4559087"/>
                </a:lnTo>
                <a:lnTo>
                  <a:pt x="0" y="455908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
        <p:nvSpPr>
          <p:cNvPr id="33" name="Arrow: Right 32">
            <a:extLst>
              <a:ext uri="{FF2B5EF4-FFF2-40B4-BE49-F238E27FC236}">
                <a16:creationId xmlns:a16="http://schemas.microsoft.com/office/drawing/2014/main" id="{25C7D3FC-D5B5-6142-00A1-2245C22D1DF5}"/>
              </a:ext>
            </a:extLst>
          </p:cNvPr>
          <p:cNvSpPr/>
          <p:nvPr/>
        </p:nvSpPr>
        <p:spPr>
          <a:xfrm>
            <a:off x="2671930" y="2939977"/>
            <a:ext cx="683469" cy="544387"/>
          </a:xfrm>
          <a:custGeom>
            <a:avLst/>
            <a:gdLst>
              <a:gd name="connsiteX0" fmla="*/ 0 w 683469"/>
              <a:gd name="connsiteY0" fmla="*/ 136097 h 544387"/>
              <a:gd name="connsiteX1" fmla="*/ 411276 w 683469"/>
              <a:gd name="connsiteY1" fmla="*/ 136097 h 544387"/>
              <a:gd name="connsiteX2" fmla="*/ 411276 w 683469"/>
              <a:gd name="connsiteY2" fmla="*/ 0 h 544387"/>
              <a:gd name="connsiteX3" fmla="*/ 683469 w 683469"/>
              <a:gd name="connsiteY3" fmla="*/ 272194 h 544387"/>
              <a:gd name="connsiteX4" fmla="*/ 411276 w 683469"/>
              <a:gd name="connsiteY4" fmla="*/ 544387 h 544387"/>
              <a:gd name="connsiteX5" fmla="*/ 411276 w 683469"/>
              <a:gd name="connsiteY5" fmla="*/ 408290 h 544387"/>
              <a:gd name="connsiteX6" fmla="*/ 0 w 683469"/>
              <a:gd name="connsiteY6" fmla="*/ 408290 h 544387"/>
              <a:gd name="connsiteX7" fmla="*/ 0 w 683469"/>
              <a:gd name="connsiteY7" fmla="*/ 136097 h 54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469" h="544387" fill="none" extrusionOk="0">
                <a:moveTo>
                  <a:pt x="0" y="136097"/>
                </a:moveTo>
                <a:cubicBezTo>
                  <a:pt x="172786" y="133258"/>
                  <a:pt x="271252" y="123464"/>
                  <a:pt x="411276" y="136097"/>
                </a:cubicBezTo>
                <a:cubicBezTo>
                  <a:pt x="415093" y="82550"/>
                  <a:pt x="405428" y="34239"/>
                  <a:pt x="411276" y="0"/>
                </a:cubicBezTo>
                <a:cubicBezTo>
                  <a:pt x="525272" y="107234"/>
                  <a:pt x="556264" y="154459"/>
                  <a:pt x="683469" y="272194"/>
                </a:cubicBezTo>
                <a:cubicBezTo>
                  <a:pt x="550445" y="410839"/>
                  <a:pt x="463182" y="486601"/>
                  <a:pt x="411276" y="544387"/>
                </a:cubicBezTo>
                <a:cubicBezTo>
                  <a:pt x="412421" y="480897"/>
                  <a:pt x="413725" y="459638"/>
                  <a:pt x="411276" y="408290"/>
                </a:cubicBezTo>
                <a:cubicBezTo>
                  <a:pt x="221797" y="420076"/>
                  <a:pt x="162160" y="422083"/>
                  <a:pt x="0" y="408290"/>
                </a:cubicBezTo>
                <a:cubicBezTo>
                  <a:pt x="11307" y="276837"/>
                  <a:pt x="4222" y="245593"/>
                  <a:pt x="0" y="136097"/>
                </a:cubicBezTo>
                <a:close/>
              </a:path>
              <a:path w="683469" h="544387" stroke="0" extrusionOk="0">
                <a:moveTo>
                  <a:pt x="0" y="136097"/>
                </a:moveTo>
                <a:cubicBezTo>
                  <a:pt x="191821" y="151699"/>
                  <a:pt x="220057" y="136593"/>
                  <a:pt x="411276" y="136097"/>
                </a:cubicBezTo>
                <a:cubicBezTo>
                  <a:pt x="409824" y="89675"/>
                  <a:pt x="409125" y="28902"/>
                  <a:pt x="411276" y="0"/>
                </a:cubicBezTo>
                <a:cubicBezTo>
                  <a:pt x="499356" y="72508"/>
                  <a:pt x="583012" y="176315"/>
                  <a:pt x="683469" y="272194"/>
                </a:cubicBezTo>
                <a:cubicBezTo>
                  <a:pt x="592721" y="351979"/>
                  <a:pt x="480147" y="451793"/>
                  <a:pt x="411276" y="544387"/>
                </a:cubicBezTo>
                <a:cubicBezTo>
                  <a:pt x="408527" y="491782"/>
                  <a:pt x="413168" y="453405"/>
                  <a:pt x="411276" y="408290"/>
                </a:cubicBezTo>
                <a:cubicBezTo>
                  <a:pt x="301178" y="414180"/>
                  <a:pt x="161633" y="398888"/>
                  <a:pt x="0" y="408290"/>
                </a:cubicBezTo>
                <a:cubicBezTo>
                  <a:pt x="10347" y="317884"/>
                  <a:pt x="13339" y="257807"/>
                  <a:pt x="0" y="136097"/>
                </a:cubicBezTo>
                <a:close/>
              </a:path>
            </a:pathLst>
          </a:custGeom>
          <a:solidFill>
            <a:srgbClr val="1C7378">
              <a:alpha val="21176"/>
            </a:srgbClr>
          </a:solidFill>
          <a:ln w="57150">
            <a:solidFill>
              <a:srgbClr val="1C7378"/>
            </a:solidFill>
            <a:extLst>
              <a:ext uri="{C807C97D-BFC1-408E-A445-0C87EB9F89A2}">
                <ask:lineSketchStyleProps xmlns:ask="http://schemas.microsoft.com/office/drawing/2018/sketchyshapes" sd="3936108245">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9AC211D-31F7-0278-C108-DA153FEA49BD}"/>
              </a:ext>
            </a:extLst>
          </p:cNvPr>
          <p:cNvGrpSpPr/>
          <p:nvPr/>
        </p:nvGrpSpPr>
        <p:grpSpPr>
          <a:xfrm>
            <a:off x="8644278" y="2017603"/>
            <a:ext cx="3261111" cy="2349845"/>
            <a:chOff x="8869128" y="2377363"/>
            <a:chExt cx="3261111" cy="2349845"/>
          </a:xfrm>
        </p:grpSpPr>
        <p:sp>
          <p:nvSpPr>
            <p:cNvPr id="35" name="Arrow: Right 34">
              <a:extLst>
                <a:ext uri="{FF2B5EF4-FFF2-40B4-BE49-F238E27FC236}">
                  <a16:creationId xmlns:a16="http://schemas.microsoft.com/office/drawing/2014/main" id="{A0FC693D-D7E0-3953-B94F-430C992AC9A0}"/>
                </a:ext>
              </a:extLst>
            </p:cNvPr>
            <p:cNvSpPr/>
            <p:nvPr/>
          </p:nvSpPr>
          <p:spPr>
            <a:xfrm>
              <a:off x="8869128" y="3301111"/>
              <a:ext cx="683469" cy="544387"/>
            </a:xfrm>
            <a:custGeom>
              <a:avLst/>
              <a:gdLst>
                <a:gd name="connsiteX0" fmla="*/ 0 w 683469"/>
                <a:gd name="connsiteY0" fmla="*/ 136097 h 544387"/>
                <a:gd name="connsiteX1" fmla="*/ 411276 w 683469"/>
                <a:gd name="connsiteY1" fmla="*/ 136097 h 544387"/>
                <a:gd name="connsiteX2" fmla="*/ 411276 w 683469"/>
                <a:gd name="connsiteY2" fmla="*/ 0 h 544387"/>
                <a:gd name="connsiteX3" fmla="*/ 683469 w 683469"/>
                <a:gd name="connsiteY3" fmla="*/ 272194 h 544387"/>
                <a:gd name="connsiteX4" fmla="*/ 411276 w 683469"/>
                <a:gd name="connsiteY4" fmla="*/ 544387 h 544387"/>
                <a:gd name="connsiteX5" fmla="*/ 411276 w 683469"/>
                <a:gd name="connsiteY5" fmla="*/ 408290 h 544387"/>
                <a:gd name="connsiteX6" fmla="*/ 0 w 683469"/>
                <a:gd name="connsiteY6" fmla="*/ 408290 h 544387"/>
                <a:gd name="connsiteX7" fmla="*/ 0 w 683469"/>
                <a:gd name="connsiteY7" fmla="*/ 136097 h 54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469" h="544387" fill="none" extrusionOk="0">
                  <a:moveTo>
                    <a:pt x="0" y="136097"/>
                  </a:moveTo>
                  <a:cubicBezTo>
                    <a:pt x="172786" y="133258"/>
                    <a:pt x="271252" y="123464"/>
                    <a:pt x="411276" y="136097"/>
                  </a:cubicBezTo>
                  <a:cubicBezTo>
                    <a:pt x="415093" y="82550"/>
                    <a:pt x="405428" y="34239"/>
                    <a:pt x="411276" y="0"/>
                  </a:cubicBezTo>
                  <a:cubicBezTo>
                    <a:pt x="525272" y="107234"/>
                    <a:pt x="556264" y="154459"/>
                    <a:pt x="683469" y="272194"/>
                  </a:cubicBezTo>
                  <a:cubicBezTo>
                    <a:pt x="550445" y="410839"/>
                    <a:pt x="463182" y="486601"/>
                    <a:pt x="411276" y="544387"/>
                  </a:cubicBezTo>
                  <a:cubicBezTo>
                    <a:pt x="412421" y="480897"/>
                    <a:pt x="413725" y="459638"/>
                    <a:pt x="411276" y="408290"/>
                  </a:cubicBezTo>
                  <a:cubicBezTo>
                    <a:pt x="221797" y="420076"/>
                    <a:pt x="162160" y="422083"/>
                    <a:pt x="0" y="408290"/>
                  </a:cubicBezTo>
                  <a:cubicBezTo>
                    <a:pt x="11307" y="276837"/>
                    <a:pt x="4222" y="245593"/>
                    <a:pt x="0" y="136097"/>
                  </a:cubicBezTo>
                  <a:close/>
                </a:path>
                <a:path w="683469" h="544387" stroke="0" extrusionOk="0">
                  <a:moveTo>
                    <a:pt x="0" y="136097"/>
                  </a:moveTo>
                  <a:cubicBezTo>
                    <a:pt x="191821" y="151699"/>
                    <a:pt x="220057" y="136593"/>
                    <a:pt x="411276" y="136097"/>
                  </a:cubicBezTo>
                  <a:cubicBezTo>
                    <a:pt x="409824" y="89675"/>
                    <a:pt x="409125" y="28902"/>
                    <a:pt x="411276" y="0"/>
                  </a:cubicBezTo>
                  <a:cubicBezTo>
                    <a:pt x="499356" y="72508"/>
                    <a:pt x="583012" y="176315"/>
                    <a:pt x="683469" y="272194"/>
                  </a:cubicBezTo>
                  <a:cubicBezTo>
                    <a:pt x="592721" y="351979"/>
                    <a:pt x="480147" y="451793"/>
                    <a:pt x="411276" y="544387"/>
                  </a:cubicBezTo>
                  <a:cubicBezTo>
                    <a:pt x="408527" y="491782"/>
                    <a:pt x="413168" y="453405"/>
                    <a:pt x="411276" y="408290"/>
                  </a:cubicBezTo>
                  <a:cubicBezTo>
                    <a:pt x="301178" y="414180"/>
                    <a:pt x="161633" y="398888"/>
                    <a:pt x="0" y="408290"/>
                  </a:cubicBezTo>
                  <a:cubicBezTo>
                    <a:pt x="10347" y="317884"/>
                    <a:pt x="13339" y="257807"/>
                    <a:pt x="0" y="136097"/>
                  </a:cubicBezTo>
                  <a:close/>
                </a:path>
              </a:pathLst>
            </a:custGeom>
            <a:solidFill>
              <a:srgbClr val="1C7378">
                <a:alpha val="21176"/>
              </a:srgbClr>
            </a:solidFill>
            <a:ln w="57150">
              <a:solidFill>
                <a:srgbClr val="1C7378"/>
              </a:solidFill>
              <a:extLst>
                <a:ext uri="{C807C97D-BFC1-408E-A445-0C87EB9F89A2}">
                  <ask:lineSketchStyleProps xmlns:ask="http://schemas.microsoft.com/office/drawing/2018/sketchyshapes" sd="3936108245">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3F41653F-360F-D022-1DA9-EE0803E4A4C2}"/>
                </a:ext>
              </a:extLst>
            </p:cNvPr>
            <p:cNvGrpSpPr/>
            <p:nvPr/>
          </p:nvGrpSpPr>
          <p:grpSpPr>
            <a:xfrm>
              <a:off x="9749851" y="2377363"/>
              <a:ext cx="2380388" cy="2349845"/>
              <a:chOff x="9803638" y="2377363"/>
              <a:chExt cx="2380388" cy="2349845"/>
            </a:xfrm>
          </p:grpSpPr>
          <p:sp>
            <p:nvSpPr>
              <p:cNvPr id="32" name="Oval 31">
                <a:extLst>
                  <a:ext uri="{FF2B5EF4-FFF2-40B4-BE49-F238E27FC236}">
                    <a16:creationId xmlns:a16="http://schemas.microsoft.com/office/drawing/2014/main" id="{2544FF89-A446-E05D-87DD-C574873F21BC}"/>
                  </a:ext>
                </a:extLst>
              </p:cNvPr>
              <p:cNvSpPr/>
              <p:nvPr/>
            </p:nvSpPr>
            <p:spPr>
              <a:xfrm rot="14939490">
                <a:off x="9818909" y="2362092"/>
                <a:ext cx="2349845" cy="2380388"/>
              </a:xfrm>
              <a:custGeom>
                <a:avLst/>
                <a:gdLst>
                  <a:gd name="connsiteX0" fmla="*/ 0 w 2349845"/>
                  <a:gd name="connsiteY0" fmla="*/ 1190194 h 2380388"/>
                  <a:gd name="connsiteX1" fmla="*/ 1174923 w 2349845"/>
                  <a:gd name="connsiteY1" fmla="*/ 0 h 2380388"/>
                  <a:gd name="connsiteX2" fmla="*/ 2349846 w 2349845"/>
                  <a:gd name="connsiteY2" fmla="*/ 1190194 h 2380388"/>
                  <a:gd name="connsiteX3" fmla="*/ 1174923 w 2349845"/>
                  <a:gd name="connsiteY3" fmla="*/ 2380388 h 2380388"/>
                  <a:gd name="connsiteX4" fmla="*/ 0 w 2349845"/>
                  <a:gd name="connsiteY4" fmla="*/ 1190194 h 238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845" h="2380388" fill="none" extrusionOk="0">
                    <a:moveTo>
                      <a:pt x="0" y="1190194"/>
                    </a:moveTo>
                    <a:cubicBezTo>
                      <a:pt x="19702" y="555317"/>
                      <a:pt x="492090" y="-11597"/>
                      <a:pt x="1174923" y="0"/>
                    </a:cubicBezTo>
                    <a:cubicBezTo>
                      <a:pt x="1937285" y="-60258"/>
                      <a:pt x="2263479" y="587447"/>
                      <a:pt x="2349846" y="1190194"/>
                    </a:cubicBezTo>
                    <a:cubicBezTo>
                      <a:pt x="2348155" y="1824985"/>
                      <a:pt x="1917264" y="2486808"/>
                      <a:pt x="1174923" y="2380388"/>
                    </a:cubicBezTo>
                    <a:cubicBezTo>
                      <a:pt x="470773" y="2326214"/>
                      <a:pt x="-3249" y="1825946"/>
                      <a:pt x="0" y="1190194"/>
                    </a:cubicBezTo>
                    <a:close/>
                  </a:path>
                  <a:path w="2349845" h="2380388" stroke="0" extrusionOk="0">
                    <a:moveTo>
                      <a:pt x="0" y="1190194"/>
                    </a:moveTo>
                    <a:cubicBezTo>
                      <a:pt x="-14916" y="581417"/>
                      <a:pt x="542538" y="90191"/>
                      <a:pt x="1174923" y="0"/>
                    </a:cubicBezTo>
                    <a:cubicBezTo>
                      <a:pt x="1700587" y="-58385"/>
                      <a:pt x="2419240" y="472206"/>
                      <a:pt x="2349846" y="1190194"/>
                    </a:cubicBezTo>
                    <a:cubicBezTo>
                      <a:pt x="2308309" y="1734157"/>
                      <a:pt x="1860967" y="2283582"/>
                      <a:pt x="1174923" y="2380388"/>
                    </a:cubicBezTo>
                    <a:cubicBezTo>
                      <a:pt x="555195" y="2513325"/>
                      <a:pt x="-9874" y="1828897"/>
                      <a:pt x="0" y="1190194"/>
                    </a:cubicBezTo>
                    <a:close/>
                  </a:path>
                </a:pathLst>
              </a:custGeom>
              <a:solidFill>
                <a:srgbClr val="90C0E0"/>
              </a:solidFill>
              <a:ln w="57150">
                <a:extLst>
                  <a:ext uri="{C807C97D-BFC1-408E-A445-0C87EB9F89A2}">
                    <ask:lineSketchStyleProps xmlns:ask="http://schemas.microsoft.com/office/drawing/2018/sketchyshapes" sd="9174933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6">
                <a:extLst>
                  <a:ext uri="{FF2B5EF4-FFF2-40B4-BE49-F238E27FC236}">
                    <a16:creationId xmlns:a16="http://schemas.microsoft.com/office/drawing/2014/main" id="{943F1949-CEBE-F66F-C7B2-3748AB94AB4B}"/>
                  </a:ext>
                </a:extLst>
              </p:cNvPr>
              <p:cNvSpPr>
                <a:spLocks noChangeAspect="1"/>
              </p:cNvSpPr>
              <p:nvPr/>
            </p:nvSpPr>
            <p:spPr>
              <a:xfrm>
                <a:off x="9883561" y="2630640"/>
                <a:ext cx="2220539" cy="1611608"/>
              </a:xfrm>
              <a:custGeom>
                <a:avLst/>
                <a:gdLst/>
                <a:ahLst/>
                <a:cxnLst/>
                <a:rect l="l" t="t" r="r" b="b"/>
                <a:pathLst>
                  <a:path w="6805044" h="4797556">
                    <a:moveTo>
                      <a:pt x="0" y="0"/>
                    </a:moveTo>
                    <a:lnTo>
                      <a:pt x="6805044" y="0"/>
                    </a:lnTo>
                    <a:lnTo>
                      <a:pt x="6805044" y="4797556"/>
                    </a:lnTo>
                    <a:lnTo>
                      <a:pt x="0" y="479755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grpSp>
      </p:grpSp>
      <p:grpSp>
        <p:nvGrpSpPr>
          <p:cNvPr id="41" name="Group 40">
            <a:extLst>
              <a:ext uri="{FF2B5EF4-FFF2-40B4-BE49-F238E27FC236}">
                <a16:creationId xmlns:a16="http://schemas.microsoft.com/office/drawing/2014/main" id="{9A184656-0D06-ED62-7E45-76F444827662}"/>
              </a:ext>
            </a:extLst>
          </p:cNvPr>
          <p:cNvGrpSpPr/>
          <p:nvPr/>
        </p:nvGrpSpPr>
        <p:grpSpPr>
          <a:xfrm>
            <a:off x="5842326" y="2397708"/>
            <a:ext cx="2592223" cy="1725229"/>
            <a:chOff x="6157116" y="2757468"/>
            <a:chExt cx="2592223" cy="1725229"/>
          </a:xfrm>
        </p:grpSpPr>
        <p:sp>
          <p:nvSpPr>
            <p:cNvPr id="27" name="Oval 26">
              <a:extLst>
                <a:ext uri="{FF2B5EF4-FFF2-40B4-BE49-F238E27FC236}">
                  <a16:creationId xmlns:a16="http://schemas.microsoft.com/office/drawing/2014/main" id="{CF6277F1-EECE-DC65-B3DF-EF7B747CEDA6}"/>
                </a:ext>
              </a:extLst>
            </p:cNvPr>
            <p:cNvSpPr/>
            <p:nvPr/>
          </p:nvSpPr>
          <p:spPr>
            <a:xfrm rot="14939490">
              <a:off x="7011708" y="2745067"/>
              <a:ext cx="1725229" cy="1750032"/>
            </a:xfrm>
            <a:custGeom>
              <a:avLst/>
              <a:gdLst>
                <a:gd name="connsiteX0" fmla="*/ 0 w 1725229"/>
                <a:gd name="connsiteY0" fmla="*/ 875016 h 1750032"/>
                <a:gd name="connsiteX1" fmla="*/ 862615 w 1725229"/>
                <a:gd name="connsiteY1" fmla="*/ 0 h 1750032"/>
                <a:gd name="connsiteX2" fmla="*/ 1725230 w 1725229"/>
                <a:gd name="connsiteY2" fmla="*/ 875016 h 1750032"/>
                <a:gd name="connsiteX3" fmla="*/ 862615 w 1725229"/>
                <a:gd name="connsiteY3" fmla="*/ 1750032 h 1750032"/>
                <a:gd name="connsiteX4" fmla="*/ 0 w 1725229"/>
                <a:gd name="connsiteY4" fmla="*/ 875016 h 175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229" h="1750032" fill="none" extrusionOk="0">
                  <a:moveTo>
                    <a:pt x="0" y="875016"/>
                  </a:moveTo>
                  <a:cubicBezTo>
                    <a:pt x="56410" y="456035"/>
                    <a:pt x="341340" y="-15330"/>
                    <a:pt x="862615" y="0"/>
                  </a:cubicBezTo>
                  <a:cubicBezTo>
                    <a:pt x="1382405" y="-23037"/>
                    <a:pt x="1663401" y="430830"/>
                    <a:pt x="1725230" y="875016"/>
                  </a:cubicBezTo>
                  <a:cubicBezTo>
                    <a:pt x="1723593" y="1336463"/>
                    <a:pt x="1403006" y="1822894"/>
                    <a:pt x="862615" y="1750032"/>
                  </a:cubicBezTo>
                  <a:cubicBezTo>
                    <a:pt x="304500" y="1669929"/>
                    <a:pt x="-11355" y="1282862"/>
                    <a:pt x="0" y="875016"/>
                  </a:cubicBezTo>
                  <a:close/>
                </a:path>
                <a:path w="1725229" h="1750032" stroke="0" extrusionOk="0">
                  <a:moveTo>
                    <a:pt x="0" y="875016"/>
                  </a:moveTo>
                  <a:cubicBezTo>
                    <a:pt x="-5637" y="410106"/>
                    <a:pt x="393535" y="40044"/>
                    <a:pt x="862615" y="0"/>
                  </a:cubicBezTo>
                  <a:cubicBezTo>
                    <a:pt x="1253452" y="-40544"/>
                    <a:pt x="1793066" y="332457"/>
                    <a:pt x="1725230" y="875016"/>
                  </a:cubicBezTo>
                  <a:cubicBezTo>
                    <a:pt x="1694255" y="1273736"/>
                    <a:pt x="1361362" y="1691826"/>
                    <a:pt x="862615" y="1750032"/>
                  </a:cubicBezTo>
                  <a:cubicBezTo>
                    <a:pt x="393028" y="1781131"/>
                    <a:pt x="-55504" y="1253590"/>
                    <a:pt x="0" y="875016"/>
                  </a:cubicBezTo>
                  <a:close/>
                </a:path>
              </a:pathLst>
            </a:custGeom>
            <a:solidFill>
              <a:srgbClr val="90C0E0"/>
            </a:solidFill>
            <a:ln w="57150">
              <a:extLst>
                <a:ext uri="{C807C97D-BFC1-408E-A445-0C87EB9F89A2}">
                  <ask:lineSketchStyleProps xmlns:ask="http://schemas.microsoft.com/office/drawing/2018/sketchyshapes" sd="9174933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F7B0807A-C8F9-BCAC-264C-27F54A65AF1F}"/>
                </a:ext>
              </a:extLst>
            </p:cNvPr>
            <p:cNvSpPr/>
            <p:nvPr/>
          </p:nvSpPr>
          <p:spPr>
            <a:xfrm>
              <a:off x="6157116" y="3292478"/>
              <a:ext cx="683469" cy="544387"/>
            </a:xfrm>
            <a:custGeom>
              <a:avLst/>
              <a:gdLst>
                <a:gd name="connsiteX0" fmla="*/ 0 w 683469"/>
                <a:gd name="connsiteY0" fmla="*/ 136097 h 544387"/>
                <a:gd name="connsiteX1" fmla="*/ 411276 w 683469"/>
                <a:gd name="connsiteY1" fmla="*/ 136097 h 544387"/>
                <a:gd name="connsiteX2" fmla="*/ 411276 w 683469"/>
                <a:gd name="connsiteY2" fmla="*/ 0 h 544387"/>
                <a:gd name="connsiteX3" fmla="*/ 683469 w 683469"/>
                <a:gd name="connsiteY3" fmla="*/ 272194 h 544387"/>
                <a:gd name="connsiteX4" fmla="*/ 411276 w 683469"/>
                <a:gd name="connsiteY4" fmla="*/ 544387 h 544387"/>
                <a:gd name="connsiteX5" fmla="*/ 411276 w 683469"/>
                <a:gd name="connsiteY5" fmla="*/ 408290 h 544387"/>
                <a:gd name="connsiteX6" fmla="*/ 0 w 683469"/>
                <a:gd name="connsiteY6" fmla="*/ 408290 h 544387"/>
                <a:gd name="connsiteX7" fmla="*/ 0 w 683469"/>
                <a:gd name="connsiteY7" fmla="*/ 136097 h 54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469" h="544387" fill="none" extrusionOk="0">
                  <a:moveTo>
                    <a:pt x="0" y="136097"/>
                  </a:moveTo>
                  <a:cubicBezTo>
                    <a:pt x="172786" y="133258"/>
                    <a:pt x="271252" y="123464"/>
                    <a:pt x="411276" y="136097"/>
                  </a:cubicBezTo>
                  <a:cubicBezTo>
                    <a:pt x="415093" y="82550"/>
                    <a:pt x="405428" y="34239"/>
                    <a:pt x="411276" y="0"/>
                  </a:cubicBezTo>
                  <a:cubicBezTo>
                    <a:pt x="525272" y="107234"/>
                    <a:pt x="556264" y="154459"/>
                    <a:pt x="683469" y="272194"/>
                  </a:cubicBezTo>
                  <a:cubicBezTo>
                    <a:pt x="550445" y="410839"/>
                    <a:pt x="463182" y="486601"/>
                    <a:pt x="411276" y="544387"/>
                  </a:cubicBezTo>
                  <a:cubicBezTo>
                    <a:pt x="412421" y="480897"/>
                    <a:pt x="413725" y="459638"/>
                    <a:pt x="411276" y="408290"/>
                  </a:cubicBezTo>
                  <a:cubicBezTo>
                    <a:pt x="221797" y="420076"/>
                    <a:pt x="162160" y="422083"/>
                    <a:pt x="0" y="408290"/>
                  </a:cubicBezTo>
                  <a:cubicBezTo>
                    <a:pt x="11307" y="276837"/>
                    <a:pt x="4222" y="245593"/>
                    <a:pt x="0" y="136097"/>
                  </a:cubicBezTo>
                  <a:close/>
                </a:path>
                <a:path w="683469" h="544387" stroke="0" extrusionOk="0">
                  <a:moveTo>
                    <a:pt x="0" y="136097"/>
                  </a:moveTo>
                  <a:cubicBezTo>
                    <a:pt x="191821" y="151699"/>
                    <a:pt x="220057" y="136593"/>
                    <a:pt x="411276" y="136097"/>
                  </a:cubicBezTo>
                  <a:cubicBezTo>
                    <a:pt x="409824" y="89675"/>
                    <a:pt x="409125" y="28902"/>
                    <a:pt x="411276" y="0"/>
                  </a:cubicBezTo>
                  <a:cubicBezTo>
                    <a:pt x="499356" y="72508"/>
                    <a:pt x="583012" y="176315"/>
                    <a:pt x="683469" y="272194"/>
                  </a:cubicBezTo>
                  <a:cubicBezTo>
                    <a:pt x="592721" y="351979"/>
                    <a:pt x="480147" y="451793"/>
                    <a:pt x="411276" y="544387"/>
                  </a:cubicBezTo>
                  <a:cubicBezTo>
                    <a:pt x="408527" y="491782"/>
                    <a:pt x="413168" y="453405"/>
                    <a:pt x="411276" y="408290"/>
                  </a:cubicBezTo>
                  <a:cubicBezTo>
                    <a:pt x="301178" y="414180"/>
                    <a:pt x="161633" y="398888"/>
                    <a:pt x="0" y="408290"/>
                  </a:cubicBezTo>
                  <a:cubicBezTo>
                    <a:pt x="10347" y="317884"/>
                    <a:pt x="13339" y="257807"/>
                    <a:pt x="0" y="136097"/>
                  </a:cubicBezTo>
                  <a:close/>
                </a:path>
              </a:pathLst>
            </a:custGeom>
            <a:solidFill>
              <a:srgbClr val="1C7378">
                <a:alpha val="21176"/>
              </a:srgbClr>
            </a:solidFill>
            <a:ln w="57150">
              <a:solidFill>
                <a:srgbClr val="1C7378"/>
              </a:solidFill>
              <a:extLst>
                <a:ext uri="{C807C97D-BFC1-408E-A445-0C87EB9F89A2}">
                  <ask:lineSketchStyleProps xmlns:ask="http://schemas.microsoft.com/office/drawing/2018/sketchyshapes" sd="3936108245">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6">
              <a:extLst>
                <a:ext uri="{FF2B5EF4-FFF2-40B4-BE49-F238E27FC236}">
                  <a16:creationId xmlns:a16="http://schemas.microsoft.com/office/drawing/2014/main" id="{F50C8AF5-2A4B-8101-A52F-CFEDD32632C8}"/>
                </a:ext>
              </a:extLst>
            </p:cNvPr>
            <p:cNvSpPr>
              <a:spLocks noChangeAspect="1"/>
            </p:cNvSpPr>
            <p:nvPr/>
          </p:nvSpPr>
          <p:spPr>
            <a:xfrm>
              <a:off x="7320318" y="2800780"/>
              <a:ext cx="1083954" cy="1537523"/>
            </a:xfrm>
            <a:custGeom>
              <a:avLst/>
              <a:gdLst/>
              <a:ahLst/>
              <a:cxnLst/>
              <a:rect l="l" t="t" r="r" b="b"/>
              <a:pathLst>
                <a:path w="5815103" h="8248373">
                  <a:moveTo>
                    <a:pt x="0" y="0"/>
                  </a:moveTo>
                  <a:lnTo>
                    <a:pt x="5815103" y="0"/>
                  </a:lnTo>
                  <a:lnTo>
                    <a:pt x="5815103" y="8248373"/>
                  </a:lnTo>
                  <a:lnTo>
                    <a:pt x="0" y="82483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sp>
        <p:nvSpPr>
          <p:cNvPr id="43" name="Content Placeholder 11">
            <a:extLst>
              <a:ext uri="{FF2B5EF4-FFF2-40B4-BE49-F238E27FC236}">
                <a16:creationId xmlns:a16="http://schemas.microsoft.com/office/drawing/2014/main" id="{7508F5F1-8CB0-12E5-4A9C-9C8081C1C411}"/>
              </a:ext>
            </a:extLst>
          </p:cNvPr>
          <p:cNvSpPr txBox="1">
            <a:spLocks/>
          </p:cNvSpPr>
          <p:nvPr/>
        </p:nvSpPr>
        <p:spPr>
          <a:xfrm>
            <a:off x="3211892" y="5311662"/>
            <a:ext cx="3135183" cy="907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1C7378"/>
                </a:solidFill>
                <a:latin typeface="Proxima Nova" panose="020B0604020202020204" charset="0"/>
              </a:rPr>
              <a:t>Open-ended questionnaire</a:t>
            </a:r>
          </a:p>
          <a:p>
            <a:r>
              <a:rPr lang="en-GB" sz="1800" dirty="0">
                <a:solidFill>
                  <a:srgbClr val="1C7378"/>
                </a:solidFill>
                <a:latin typeface="Proxima Nova" panose="020B0604020202020204" charset="0"/>
              </a:rPr>
              <a:t>PPE-15 questionnaire</a:t>
            </a:r>
          </a:p>
          <a:p>
            <a:r>
              <a:rPr lang="en-GB" sz="1800" dirty="0">
                <a:solidFill>
                  <a:srgbClr val="1C7378"/>
                </a:solidFill>
                <a:latin typeface="Proxima Nova" panose="020B0604020202020204" charset="0"/>
              </a:rPr>
              <a:t>Demographic data</a:t>
            </a:r>
          </a:p>
        </p:txBody>
      </p:sp>
      <p:sp>
        <p:nvSpPr>
          <p:cNvPr id="44" name="Content Placeholder 11">
            <a:extLst>
              <a:ext uri="{FF2B5EF4-FFF2-40B4-BE49-F238E27FC236}">
                <a16:creationId xmlns:a16="http://schemas.microsoft.com/office/drawing/2014/main" id="{DF9B17B0-891D-5B08-3F03-B8880ED72D99}"/>
              </a:ext>
            </a:extLst>
          </p:cNvPr>
          <p:cNvSpPr txBox="1">
            <a:spLocks/>
          </p:cNvSpPr>
          <p:nvPr/>
        </p:nvSpPr>
        <p:spPr>
          <a:xfrm>
            <a:off x="6891122" y="5305469"/>
            <a:ext cx="2280025" cy="907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1C7378"/>
                </a:solidFill>
                <a:latin typeface="Proxima Nova" panose="020B0604020202020204" charset="0"/>
              </a:rPr>
              <a:t>Consultant follow up appointment</a:t>
            </a:r>
          </a:p>
          <a:p>
            <a:endParaRPr lang="en-GB" sz="1800" dirty="0">
              <a:solidFill>
                <a:srgbClr val="1C7378"/>
              </a:solidFill>
              <a:latin typeface="Proxima Nova" panose="020B0604020202020204" charset="0"/>
            </a:endParaRPr>
          </a:p>
        </p:txBody>
      </p:sp>
      <p:sp>
        <p:nvSpPr>
          <p:cNvPr id="45" name="Content Placeholder 11">
            <a:extLst>
              <a:ext uri="{FF2B5EF4-FFF2-40B4-BE49-F238E27FC236}">
                <a16:creationId xmlns:a16="http://schemas.microsoft.com/office/drawing/2014/main" id="{9D13B9CC-54D8-F5B1-B248-A2B15D47557B}"/>
              </a:ext>
            </a:extLst>
          </p:cNvPr>
          <p:cNvSpPr txBox="1">
            <a:spLocks/>
          </p:cNvSpPr>
          <p:nvPr/>
        </p:nvSpPr>
        <p:spPr>
          <a:xfrm>
            <a:off x="9380074" y="5317910"/>
            <a:ext cx="2311572" cy="907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1C7378"/>
                </a:solidFill>
                <a:latin typeface="Proxima Nova" panose="020B0604020202020204" charset="0"/>
              </a:rPr>
              <a:t>In-depth interview</a:t>
            </a:r>
          </a:p>
          <a:p>
            <a:endParaRPr lang="en-GB" sz="1800" dirty="0">
              <a:solidFill>
                <a:srgbClr val="1C7378"/>
              </a:solidFill>
              <a:latin typeface="Proxima Nova" panose="020B0604020202020204" charset="0"/>
            </a:endParaRPr>
          </a:p>
        </p:txBody>
      </p:sp>
    </p:spTree>
    <p:extLst>
      <p:ext uri="{BB962C8B-B14F-4D97-AF65-F5344CB8AC3E}">
        <p14:creationId xmlns:p14="http://schemas.microsoft.com/office/powerpoint/2010/main" val="258832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9592" y="-148106"/>
            <a:ext cx="10385216" cy="7154212"/>
            <a:chOff x="0" y="0"/>
            <a:chExt cx="4353061" cy="4652221"/>
          </a:xfrm>
        </p:grpSpPr>
        <p:sp>
          <p:nvSpPr>
            <p:cNvPr id="4" name="Freeform 4"/>
            <p:cNvSpPr/>
            <p:nvPr/>
          </p:nvSpPr>
          <p:spPr>
            <a:xfrm>
              <a:off x="0" y="0"/>
              <a:ext cx="4353061" cy="4652221"/>
            </a:xfrm>
            <a:custGeom>
              <a:avLst/>
              <a:gdLst/>
              <a:ahLst/>
              <a:cxnLst/>
              <a:rect l="l" t="t" r="r" b="b"/>
              <a:pathLst>
                <a:path w="4353061" h="4652221">
                  <a:moveTo>
                    <a:pt x="0" y="0"/>
                  </a:moveTo>
                  <a:lnTo>
                    <a:pt x="4353061" y="0"/>
                  </a:lnTo>
                  <a:lnTo>
                    <a:pt x="4353061" y="4652221"/>
                  </a:lnTo>
                  <a:lnTo>
                    <a:pt x="0" y="4652221"/>
                  </a:lnTo>
                  <a:close/>
                </a:path>
              </a:pathLst>
            </a:custGeom>
            <a:solidFill>
              <a:srgbClr val="CAE7E4"/>
            </a:solidFill>
          </p:spPr>
          <p:txBody>
            <a:bodyPr/>
            <a:lstStyle/>
            <a:p>
              <a:endParaRPr lang="en-GB" sz="1200" dirty="0"/>
            </a:p>
          </p:txBody>
        </p:sp>
      </p:grpSp>
      <p:sp>
        <p:nvSpPr>
          <p:cNvPr id="5" name="Freeform 5"/>
          <p:cNvSpPr/>
          <p:nvPr/>
        </p:nvSpPr>
        <p:spPr>
          <a:xfrm rot="8100000">
            <a:off x="10810002" y="-1511528"/>
            <a:ext cx="3710573" cy="3609375"/>
          </a:xfrm>
          <a:custGeom>
            <a:avLst/>
            <a:gdLst/>
            <a:ahLst/>
            <a:cxnLst/>
            <a:rect l="l" t="t" r="r" b="b"/>
            <a:pathLst>
              <a:path w="5565859" h="5414063">
                <a:moveTo>
                  <a:pt x="0" y="0"/>
                </a:moveTo>
                <a:lnTo>
                  <a:pt x="5565859" y="0"/>
                </a:lnTo>
                <a:lnTo>
                  <a:pt x="5565859" y="5414063"/>
                </a:lnTo>
                <a:lnTo>
                  <a:pt x="0" y="5414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7" name="TextBox 7"/>
          <p:cNvSpPr txBox="1"/>
          <p:nvPr/>
        </p:nvSpPr>
        <p:spPr>
          <a:xfrm>
            <a:off x="493373" y="666750"/>
            <a:ext cx="8327897" cy="676788"/>
          </a:xfrm>
          <a:prstGeom prst="rect">
            <a:avLst/>
          </a:prstGeom>
        </p:spPr>
        <p:txBody>
          <a:bodyPr wrap="square" lIns="0" tIns="0" rIns="0" bIns="0" rtlCol="0" anchor="t">
            <a:spAutoFit/>
          </a:bodyPr>
          <a:lstStyle/>
          <a:p>
            <a:pPr>
              <a:lnSpc>
                <a:spcPts val="5666"/>
              </a:lnSpc>
            </a:pPr>
            <a:r>
              <a:rPr lang="en-US" sz="4400" b="1" spc="45" dirty="0">
                <a:solidFill>
                  <a:srgbClr val="1C7378"/>
                </a:solidFill>
                <a:latin typeface="Proxima Nova Bold"/>
              </a:rPr>
              <a:t>4) Results - demographics</a:t>
            </a:r>
          </a:p>
        </p:txBody>
      </p:sp>
      <p:sp>
        <p:nvSpPr>
          <p:cNvPr id="9" name="Freeform 8">
            <a:extLst>
              <a:ext uri="{FF2B5EF4-FFF2-40B4-BE49-F238E27FC236}">
                <a16:creationId xmlns:a16="http://schemas.microsoft.com/office/drawing/2014/main" id="{F8077819-8744-5A31-9F85-F184E5117127}"/>
              </a:ext>
            </a:extLst>
          </p:cNvPr>
          <p:cNvSpPr/>
          <p:nvPr/>
        </p:nvSpPr>
        <p:spPr>
          <a:xfrm rot="5400000">
            <a:off x="10264616" y="3468557"/>
            <a:ext cx="4726496" cy="4439992"/>
          </a:xfrm>
          <a:custGeom>
            <a:avLst/>
            <a:gdLst/>
            <a:ahLst/>
            <a:cxnLst/>
            <a:rect l="l" t="t" r="r" b="b"/>
            <a:pathLst>
              <a:path w="5134853" h="4938795">
                <a:moveTo>
                  <a:pt x="0" y="0"/>
                </a:moveTo>
                <a:lnTo>
                  <a:pt x="5134854" y="0"/>
                </a:lnTo>
                <a:lnTo>
                  <a:pt x="5134854" y="4938795"/>
                </a:lnTo>
                <a:lnTo>
                  <a:pt x="0" y="49387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5">
            <a:extLst>
              <a:ext uri="{FF2B5EF4-FFF2-40B4-BE49-F238E27FC236}">
                <a16:creationId xmlns:a16="http://schemas.microsoft.com/office/drawing/2014/main" id="{C8AEB429-584F-6BBC-F146-7E9E76110992}"/>
              </a:ext>
            </a:extLst>
          </p:cNvPr>
          <p:cNvSpPr txBox="1"/>
          <p:nvPr/>
        </p:nvSpPr>
        <p:spPr>
          <a:xfrm>
            <a:off x="513644" y="1527772"/>
            <a:ext cx="9060661" cy="2654829"/>
          </a:xfrm>
          <a:prstGeom prst="rect">
            <a:avLst/>
          </a:prstGeom>
        </p:spPr>
        <p:txBody>
          <a:bodyPr wrap="square" lIns="0" tIns="0" rIns="0" bIns="0" rtlCol="0" anchor="t">
            <a:spAutoFit/>
          </a:bodyPr>
          <a:lstStyle/>
          <a:p>
            <a:pPr marL="457200" indent="-457200">
              <a:lnSpc>
                <a:spcPts val="3546"/>
              </a:lnSpc>
              <a:buFont typeface="Arial" panose="020B0604020202020204" pitchFamily="34" charset="0"/>
              <a:buChar char="•"/>
            </a:pPr>
            <a:r>
              <a:rPr lang="en-US" sz="2533" dirty="0">
                <a:solidFill>
                  <a:srgbClr val="1C7378"/>
                </a:solidFill>
                <a:latin typeface="Proxima Nova"/>
              </a:rPr>
              <a:t>36 patients completed the open-ended and PPE-15 questionnaires.</a:t>
            </a:r>
          </a:p>
          <a:p>
            <a:pPr marL="457200" indent="-457200">
              <a:lnSpc>
                <a:spcPts val="3546"/>
              </a:lnSpc>
              <a:buFont typeface="Arial" panose="020B0604020202020204" pitchFamily="34" charset="0"/>
              <a:buChar char="•"/>
            </a:pPr>
            <a:endParaRPr lang="en-US" sz="2533" dirty="0">
              <a:solidFill>
                <a:srgbClr val="1C7378"/>
              </a:solidFill>
              <a:latin typeface="Proxima Nova"/>
            </a:endParaRPr>
          </a:p>
          <a:p>
            <a:pPr marL="457200" indent="-457200">
              <a:lnSpc>
                <a:spcPts val="3546"/>
              </a:lnSpc>
              <a:buFont typeface="Arial" panose="020B0604020202020204" pitchFamily="34" charset="0"/>
              <a:buChar char="•"/>
            </a:pPr>
            <a:r>
              <a:rPr lang="en-US" sz="2533" dirty="0">
                <a:solidFill>
                  <a:srgbClr val="1C7378"/>
                </a:solidFill>
                <a:latin typeface="Proxima Nova"/>
              </a:rPr>
              <a:t>6 patients completed interviews (3 from each intervention group).</a:t>
            </a:r>
          </a:p>
          <a:p>
            <a:pPr marL="457200" indent="-457200">
              <a:lnSpc>
                <a:spcPts val="3546"/>
              </a:lnSpc>
              <a:buFont typeface="Arial" panose="020B0604020202020204" pitchFamily="34" charset="0"/>
              <a:buChar char="•"/>
            </a:pPr>
            <a:endParaRPr lang="en-US" sz="2533" b="1" dirty="0">
              <a:solidFill>
                <a:srgbClr val="1C7378"/>
              </a:solidFill>
              <a:latin typeface="Proxima Nova"/>
            </a:endParaRPr>
          </a:p>
        </p:txBody>
      </p:sp>
      <p:pic>
        <p:nvPicPr>
          <p:cNvPr id="12" name="Picture 11">
            <a:extLst>
              <a:ext uri="{FF2B5EF4-FFF2-40B4-BE49-F238E27FC236}">
                <a16:creationId xmlns:a16="http://schemas.microsoft.com/office/drawing/2014/main" id="{2A2FE018-1573-913D-2FCF-59B16945ADB5}"/>
              </a:ext>
            </a:extLst>
          </p:cNvPr>
          <p:cNvPicPr>
            <a:picLocks noChangeAspect="1"/>
          </p:cNvPicPr>
          <p:nvPr/>
        </p:nvPicPr>
        <p:blipFill rotWithShape="1">
          <a:blip r:embed="rId7"/>
          <a:srcRect t="4822"/>
          <a:stretch/>
        </p:blipFill>
        <p:spPr>
          <a:xfrm>
            <a:off x="1787966" y="1476007"/>
            <a:ext cx="6371296" cy="4373632"/>
          </a:xfrm>
          <a:prstGeom prst="rect">
            <a:avLst/>
          </a:prstGeom>
        </p:spPr>
      </p:pic>
      <p:pic>
        <p:nvPicPr>
          <p:cNvPr id="11" name="Picture 10">
            <a:extLst>
              <a:ext uri="{FF2B5EF4-FFF2-40B4-BE49-F238E27FC236}">
                <a16:creationId xmlns:a16="http://schemas.microsoft.com/office/drawing/2014/main" id="{3FB5F77E-2D88-79DD-B554-9F1BF22B6ABE}"/>
              </a:ext>
            </a:extLst>
          </p:cNvPr>
          <p:cNvPicPr>
            <a:picLocks noChangeAspect="1"/>
          </p:cNvPicPr>
          <p:nvPr/>
        </p:nvPicPr>
        <p:blipFill rotWithShape="1">
          <a:blip r:embed="rId8"/>
          <a:srcRect l="5483" t="4019" r="5303" b="-4370"/>
          <a:stretch/>
        </p:blipFill>
        <p:spPr>
          <a:xfrm>
            <a:off x="1787966" y="5839497"/>
            <a:ext cx="6371296" cy="798133"/>
          </a:xfrm>
          <a:prstGeom prst="rect">
            <a:avLst/>
          </a:prstGeom>
        </p:spPr>
      </p:pic>
      <p:sp>
        <p:nvSpPr>
          <p:cNvPr id="14" name="Rectangle 13">
            <a:extLst>
              <a:ext uri="{FF2B5EF4-FFF2-40B4-BE49-F238E27FC236}">
                <a16:creationId xmlns:a16="http://schemas.microsoft.com/office/drawing/2014/main" id="{860CA3A4-E5A1-0D66-857D-536F037D550A}"/>
              </a:ext>
            </a:extLst>
          </p:cNvPr>
          <p:cNvSpPr/>
          <p:nvPr/>
        </p:nvSpPr>
        <p:spPr>
          <a:xfrm>
            <a:off x="1936376" y="2766269"/>
            <a:ext cx="5953255" cy="234166"/>
          </a:xfrm>
          <a:prstGeom prst="rect">
            <a:avLst/>
          </a:prstGeom>
          <a:noFill/>
          <a:ln w="57150">
            <a:solidFill>
              <a:srgbClr val="E083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669098BB-C4FB-0786-EFED-720FF7C7BCA0}"/>
              </a:ext>
            </a:extLst>
          </p:cNvPr>
          <p:cNvCxnSpPr/>
          <p:nvPr/>
        </p:nvCxnSpPr>
        <p:spPr>
          <a:xfrm>
            <a:off x="2309445" y="4615253"/>
            <a:ext cx="961292" cy="0"/>
          </a:xfrm>
          <a:prstGeom prst="straightConnector1">
            <a:avLst/>
          </a:prstGeom>
          <a:ln w="57150">
            <a:solidFill>
              <a:srgbClr val="E0836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B9B82F6-9740-7C33-3779-A747BB40C41A}"/>
              </a:ext>
            </a:extLst>
          </p:cNvPr>
          <p:cNvCxnSpPr/>
          <p:nvPr/>
        </p:nvCxnSpPr>
        <p:spPr>
          <a:xfrm>
            <a:off x="2309446" y="4169780"/>
            <a:ext cx="961292" cy="0"/>
          </a:xfrm>
          <a:prstGeom prst="straightConnector1">
            <a:avLst/>
          </a:prstGeom>
          <a:ln w="57150">
            <a:solidFill>
              <a:srgbClr val="E0836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71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xEl>
                                              <p:pRg st="0" end="0"/>
                                            </p:txEl>
                                          </p:spTgt>
                                        </p:tgtEl>
                                      </p:cBhvr>
                                    </p:animEffect>
                                    <p:set>
                                      <p:cBhvr>
                                        <p:cTn id="17" dur="1" fill="hold">
                                          <p:stCondLst>
                                            <p:cond delay="499"/>
                                          </p:stCondLst>
                                        </p:cTn>
                                        <p:tgtEl>
                                          <p:spTgt spid="10">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0">
                                            <p:txEl>
                                              <p:pRg st="2" end="2"/>
                                            </p:txEl>
                                          </p:spTgt>
                                        </p:tgtEl>
                                      </p:cBhvr>
                                    </p:animEffect>
                                    <p:set>
                                      <p:cBhvr>
                                        <p:cTn id="20" dur="1" fill="hold">
                                          <p:stCondLst>
                                            <p:cond delay="499"/>
                                          </p:stCondLst>
                                        </p:cTn>
                                        <p:tgtEl>
                                          <p:spTgt spid="10">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9592" y="-148106"/>
            <a:ext cx="10385216" cy="7154212"/>
            <a:chOff x="0" y="0"/>
            <a:chExt cx="4353061" cy="4652221"/>
          </a:xfrm>
        </p:grpSpPr>
        <p:sp>
          <p:nvSpPr>
            <p:cNvPr id="4" name="Freeform 4"/>
            <p:cNvSpPr/>
            <p:nvPr/>
          </p:nvSpPr>
          <p:spPr>
            <a:xfrm>
              <a:off x="0" y="0"/>
              <a:ext cx="4353061" cy="4652221"/>
            </a:xfrm>
            <a:custGeom>
              <a:avLst/>
              <a:gdLst/>
              <a:ahLst/>
              <a:cxnLst/>
              <a:rect l="l" t="t" r="r" b="b"/>
              <a:pathLst>
                <a:path w="4353061" h="4652221">
                  <a:moveTo>
                    <a:pt x="0" y="0"/>
                  </a:moveTo>
                  <a:lnTo>
                    <a:pt x="4353061" y="0"/>
                  </a:lnTo>
                  <a:lnTo>
                    <a:pt x="4353061" y="4652221"/>
                  </a:lnTo>
                  <a:lnTo>
                    <a:pt x="0" y="4652221"/>
                  </a:lnTo>
                  <a:close/>
                </a:path>
              </a:pathLst>
            </a:custGeom>
            <a:solidFill>
              <a:srgbClr val="CAE7E4"/>
            </a:solidFill>
          </p:spPr>
          <p:txBody>
            <a:bodyPr/>
            <a:lstStyle/>
            <a:p>
              <a:endParaRPr lang="en-GB" sz="1200" dirty="0"/>
            </a:p>
          </p:txBody>
        </p:sp>
      </p:grpSp>
      <p:sp>
        <p:nvSpPr>
          <p:cNvPr id="5" name="Freeform 5"/>
          <p:cNvSpPr/>
          <p:nvPr/>
        </p:nvSpPr>
        <p:spPr>
          <a:xfrm rot="8100000">
            <a:off x="10810002" y="-1511528"/>
            <a:ext cx="3710573" cy="3609375"/>
          </a:xfrm>
          <a:custGeom>
            <a:avLst/>
            <a:gdLst/>
            <a:ahLst/>
            <a:cxnLst/>
            <a:rect l="l" t="t" r="r" b="b"/>
            <a:pathLst>
              <a:path w="5565859" h="5414063">
                <a:moveTo>
                  <a:pt x="0" y="0"/>
                </a:moveTo>
                <a:lnTo>
                  <a:pt x="5565859" y="0"/>
                </a:lnTo>
                <a:lnTo>
                  <a:pt x="5565859" y="5414063"/>
                </a:lnTo>
                <a:lnTo>
                  <a:pt x="0" y="5414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7" name="TextBox 7"/>
          <p:cNvSpPr txBox="1"/>
          <p:nvPr/>
        </p:nvSpPr>
        <p:spPr>
          <a:xfrm>
            <a:off x="493373" y="666750"/>
            <a:ext cx="8327897" cy="676788"/>
          </a:xfrm>
          <a:prstGeom prst="rect">
            <a:avLst/>
          </a:prstGeom>
        </p:spPr>
        <p:txBody>
          <a:bodyPr wrap="square" lIns="0" tIns="0" rIns="0" bIns="0" rtlCol="0" anchor="t">
            <a:spAutoFit/>
          </a:bodyPr>
          <a:lstStyle/>
          <a:p>
            <a:pPr>
              <a:lnSpc>
                <a:spcPts val="5666"/>
              </a:lnSpc>
            </a:pPr>
            <a:r>
              <a:rPr lang="en-US" sz="4400" b="1" spc="45" dirty="0">
                <a:solidFill>
                  <a:srgbClr val="1C7378"/>
                </a:solidFill>
                <a:latin typeface="Proxima Nova Bold"/>
              </a:rPr>
              <a:t>4) Results - demographics</a:t>
            </a:r>
          </a:p>
        </p:txBody>
      </p:sp>
      <p:sp>
        <p:nvSpPr>
          <p:cNvPr id="9" name="Freeform 8">
            <a:extLst>
              <a:ext uri="{FF2B5EF4-FFF2-40B4-BE49-F238E27FC236}">
                <a16:creationId xmlns:a16="http://schemas.microsoft.com/office/drawing/2014/main" id="{F8077819-8744-5A31-9F85-F184E5117127}"/>
              </a:ext>
            </a:extLst>
          </p:cNvPr>
          <p:cNvSpPr/>
          <p:nvPr/>
        </p:nvSpPr>
        <p:spPr>
          <a:xfrm rot="5400000">
            <a:off x="10264616" y="3468557"/>
            <a:ext cx="4726496" cy="4439992"/>
          </a:xfrm>
          <a:custGeom>
            <a:avLst/>
            <a:gdLst/>
            <a:ahLst/>
            <a:cxnLst/>
            <a:rect l="l" t="t" r="r" b="b"/>
            <a:pathLst>
              <a:path w="5134853" h="4938795">
                <a:moveTo>
                  <a:pt x="0" y="0"/>
                </a:moveTo>
                <a:lnTo>
                  <a:pt x="5134854" y="0"/>
                </a:lnTo>
                <a:lnTo>
                  <a:pt x="5134854" y="4938795"/>
                </a:lnTo>
                <a:lnTo>
                  <a:pt x="0" y="49387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1">
            <a:extLst>
              <a:ext uri="{FF2B5EF4-FFF2-40B4-BE49-F238E27FC236}">
                <a16:creationId xmlns:a16="http://schemas.microsoft.com/office/drawing/2014/main" id="{2A2FE018-1573-913D-2FCF-59B16945ADB5}"/>
              </a:ext>
            </a:extLst>
          </p:cNvPr>
          <p:cNvPicPr>
            <a:picLocks noChangeAspect="1"/>
          </p:cNvPicPr>
          <p:nvPr/>
        </p:nvPicPr>
        <p:blipFill rotWithShape="1">
          <a:blip r:embed="rId7"/>
          <a:srcRect t="4822"/>
          <a:stretch/>
        </p:blipFill>
        <p:spPr>
          <a:xfrm>
            <a:off x="1787966" y="1390279"/>
            <a:ext cx="6371296" cy="4373632"/>
          </a:xfrm>
          <a:prstGeom prst="rect">
            <a:avLst/>
          </a:prstGeom>
        </p:spPr>
      </p:pic>
      <p:sp>
        <p:nvSpPr>
          <p:cNvPr id="8" name="Rectangle 7">
            <a:extLst>
              <a:ext uri="{FF2B5EF4-FFF2-40B4-BE49-F238E27FC236}">
                <a16:creationId xmlns:a16="http://schemas.microsoft.com/office/drawing/2014/main" id="{BE6538F9-3456-AC10-A56B-67A83F562BA5}"/>
              </a:ext>
            </a:extLst>
          </p:cNvPr>
          <p:cNvSpPr/>
          <p:nvPr/>
        </p:nvSpPr>
        <p:spPr>
          <a:xfrm>
            <a:off x="1936376" y="2881151"/>
            <a:ext cx="5953255" cy="893679"/>
          </a:xfrm>
          <a:prstGeom prst="rect">
            <a:avLst/>
          </a:prstGeom>
          <a:noFill/>
          <a:ln w="57150">
            <a:solidFill>
              <a:srgbClr val="E083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BA1FA188-6C5A-852A-1BBA-CC13FC90ED95}"/>
              </a:ext>
            </a:extLst>
          </p:cNvPr>
          <p:cNvPicPr>
            <a:picLocks noChangeAspect="1"/>
          </p:cNvPicPr>
          <p:nvPr/>
        </p:nvPicPr>
        <p:blipFill rotWithShape="1">
          <a:blip r:embed="rId8"/>
          <a:srcRect l="3099"/>
          <a:stretch/>
        </p:blipFill>
        <p:spPr>
          <a:xfrm>
            <a:off x="1889484" y="1872721"/>
            <a:ext cx="6269778" cy="4309098"/>
          </a:xfrm>
          <a:prstGeom prst="rect">
            <a:avLst/>
          </a:prstGeom>
        </p:spPr>
      </p:pic>
      <p:pic>
        <p:nvPicPr>
          <p:cNvPr id="11" name="Picture 10">
            <a:extLst>
              <a:ext uri="{FF2B5EF4-FFF2-40B4-BE49-F238E27FC236}">
                <a16:creationId xmlns:a16="http://schemas.microsoft.com/office/drawing/2014/main" id="{3FB5F77E-2D88-79DD-B554-9F1BF22B6ABE}"/>
              </a:ext>
            </a:extLst>
          </p:cNvPr>
          <p:cNvPicPr>
            <a:picLocks noChangeAspect="1"/>
          </p:cNvPicPr>
          <p:nvPr/>
        </p:nvPicPr>
        <p:blipFill rotWithShape="1">
          <a:blip r:embed="rId9"/>
          <a:srcRect l="5483" t="4019" r="5303" b="-4370"/>
          <a:stretch/>
        </p:blipFill>
        <p:spPr>
          <a:xfrm>
            <a:off x="1787966" y="6170306"/>
            <a:ext cx="6371296" cy="798133"/>
          </a:xfrm>
          <a:prstGeom prst="rect">
            <a:avLst/>
          </a:prstGeom>
        </p:spPr>
      </p:pic>
      <p:sp>
        <p:nvSpPr>
          <p:cNvPr id="22" name="Rectangle 21">
            <a:extLst>
              <a:ext uri="{FF2B5EF4-FFF2-40B4-BE49-F238E27FC236}">
                <a16:creationId xmlns:a16="http://schemas.microsoft.com/office/drawing/2014/main" id="{D48B803E-62CA-764D-9C86-22B74DCAB2A0}"/>
              </a:ext>
            </a:extLst>
          </p:cNvPr>
          <p:cNvSpPr/>
          <p:nvPr/>
        </p:nvSpPr>
        <p:spPr>
          <a:xfrm>
            <a:off x="1787966" y="5763911"/>
            <a:ext cx="101518" cy="608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B8DC711-7E9D-C995-6E62-D09DF25A1E73}"/>
              </a:ext>
            </a:extLst>
          </p:cNvPr>
          <p:cNvSpPr/>
          <p:nvPr/>
        </p:nvSpPr>
        <p:spPr>
          <a:xfrm>
            <a:off x="2086388" y="2646985"/>
            <a:ext cx="5953255" cy="843280"/>
          </a:xfrm>
          <a:prstGeom prst="rect">
            <a:avLst/>
          </a:prstGeom>
          <a:noFill/>
          <a:ln w="57150">
            <a:solidFill>
              <a:srgbClr val="E083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8675FC4-9162-6F5C-A08F-2CD3823AC1A4}"/>
              </a:ext>
            </a:extLst>
          </p:cNvPr>
          <p:cNvSpPr/>
          <p:nvPr/>
        </p:nvSpPr>
        <p:spPr>
          <a:xfrm>
            <a:off x="2038763" y="5029200"/>
            <a:ext cx="5953255" cy="581666"/>
          </a:xfrm>
          <a:prstGeom prst="rect">
            <a:avLst/>
          </a:prstGeom>
          <a:noFill/>
          <a:ln w="57150">
            <a:solidFill>
              <a:srgbClr val="E083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288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9592" y="-148106"/>
            <a:ext cx="10385216" cy="7154212"/>
            <a:chOff x="0" y="0"/>
            <a:chExt cx="4353061" cy="4652221"/>
          </a:xfrm>
        </p:grpSpPr>
        <p:sp>
          <p:nvSpPr>
            <p:cNvPr id="4" name="Freeform 4"/>
            <p:cNvSpPr/>
            <p:nvPr/>
          </p:nvSpPr>
          <p:spPr>
            <a:xfrm>
              <a:off x="0" y="0"/>
              <a:ext cx="4353061" cy="4652221"/>
            </a:xfrm>
            <a:custGeom>
              <a:avLst/>
              <a:gdLst/>
              <a:ahLst/>
              <a:cxnLst/>
              <a:rect l="l" t="t" r="r" b="b"/>
              <a:pathLst>
                <a:path w="4353061" h="4652221">
                  <a:moveTo>
                    <a:pt x="0" y="0"/>
                  </a:moveTo>
                  <a:lnTo>
                    <a:pt x="4353061" y="0"/>
                  </a:lnTo>
                  <a:lnTo>
                    <a:pt x="4353061" y="4652221"/>
                  </a:lnTo>
                  <a:lnTo>
                    <a:pt x="0" y="4652221"/>
                  </a:lnTo>
                  <a:close/>
                </a:path>
              </a:pathLst>
            </a:custGeom>
            <a:solidFill>
              <a:srgbClr val="CAE7E4"/>
            </a:solidFill>
          </p:spPr>
          <p:txBody>
            <a:bodyPr/>
            <a:lstStyle/>
            <a:p>
              <a:endParaRPr lang="en-GB" sz="1200" dirty="0"/>
            </a:p>
          </p:txBody>
        </p:sp>
      </p:grpSp>
      <p:sp>
        <p:nvSpPr>
          <p:cNvPr id="5" name="Freeform 5"/>
          <p:cNvSpPr/>
          <p:nvPr/>
        </p:nvSpPr>
        <p:spPr>
          <a:xfrm rot="8100000">
            <a:off x="10810002" y="-1511528"/>
            <a:ext cx="3710573" cy="3609375"/>
          </a:xfrm>
          <a:custGeom>
            <a:avLst/>
            <a:gdLst/>
            <a:ahLst/>
            <a:cxnLst/>
            <a:rect l="l" t="t" r="r" b="b"/>
            <a:pathLst>
              <a:path w="5565859" h="5414063">
                <a:moveTo>
                  <a:pt x="0" y="0"/>
                </a:moveTo>
                <a:lnTo>
                  <a:pt x="5565859" y="0"/>
                </a:lnTo>
                <a:lnTo>
                  <a:pt x="5565859" y="5414063"/>
                </a:lnTo>
                <a:lnTo>
                  <a:pt x="0" y="5414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7" name="TextBox 7"/>
          <p:cNvSpPr txBox="1"/>
          <p:nvPr/>
        </p:nvSpPr>
        <p:spPr>
          <a:xfrm>
            <a:off x="493373" y="666750"/>
            <a:ext cx="9205798" cy="680636"/>
          </a:xfrm>
          <a:prstGeom prst="rect">
            <a:avLst/>
          </a:prstGeom>
        </p:spPr>
        <p:txBody>
          <a:bodyPr wrap="square" lIns="0" tIns="0" rIns="0" bIns="0" rtlCol="0" anchor="t">
            <a:spAutoFit/>
          </a:bodyPr>
          <a:lstStyle/>
          <a:p>
            <a:pPr>
              <a:lnSpc>
                <a:spcPts val="5666"/>
              </a:lnSpc>
            </a:pPr>
            <a:r>
              <a:rPr lang="en-US" sz="4400" b="1" spc="45" dirty="0">
                <a:solidFill>
                  <a:srgbClr val="1C7378"/>
                </a:solidFill>
                <a:latin typeface="Proxima Nova Bold"/>
              </a:rPr>
              <a:t>4) Results – PPE-15 responses</a:t>
            </a:r>
          </a:p>
        </p:txBody>
      </p:sp>
      <p:sp>
        <p:nvSpPr>
          <p:cNvPr id="9" name="Freeform 8">
            <a:extLst>
              <a:ext uri="{FF2B5EF4-FFF2-40B4-BE49-F238E27FC236}">
                <a16:creationId xmlns:a16="http://schemas.microsoft.com/office/drawing/2014/main" id="{F8077819-8744-5A31-9F85-F184E5117127}"/>
              </a:ext>
            </a:extLst>
          </p:cNvPr>
          <p:cNvSpPr/>
          <p:nvPr/>
        </p:nvSpPr>
        <p:spPr>
          <a:xfrm rot="5400000">
            <a:off x="10264616" y="3468557"/>
            <a:ext cx="4726496" cy="4439992"/>
          </a:xfrm>
          <a:custGeom>
            <a:avLst/>
            <a:gdLst/>
            <a:ahLst/>
            <a:cxnLst/>
            <a:rect l="l" t="t" r="r" b="b"/>
            <a:pathLst>
              <a:path w="5134853" h="4938795">
                <a:moveTo>
                  <a:pt x="0" y="0"/>
                </a:moveTo>
                <a:lnTo>
                  <a:pt x="5134854" y="0"/>
                </a:lnTo>
                <a:lnTo>
                  <a:pt x="5134854" y="4938795"/>
                </a:lnTo>
                <a:lnTo>
                  <a:pt x="0" y="49387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4" name="Picture 13">
            <a:extLst>
              <a:ext uri="{FF2B5EF4-FFF2-40B4-BE49-F238E27FC236}">
                <a16:creationId xmlns:a16="http://schemas.microsoft.com/office/drawing/2014/main" id="{BEF8A22B-EEC9-492C-CE83-505F739F54F6}"/>
              </a:ext>
            </a:extLst>
          </p:cNvPr>
          <p:cNvPicPr>
            <a:picLocks noChangeAspect="1"/>
          </p:cNvPicPr>
          <p:nvPr/>
        </p:nvPicPr>
        <p:blipFill>
          <a:blip r:embed="rId7"/>
          <a:stretch>
            <a:fillRect/>
          </a:stretch>
        </p:blipFill>
        <p:spPr>
          <a:xfrm>
            <a:off x="2035489" y="1737980"/>
            <a:ext cx="6453762" cy="44532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9592" y="-148106"/>
            <a:ext cx="10385216" cy="7154212"/>
            <a:chOff x="0" y="0"/>
            <a:chExt cx="4353061" cy="4652221"/>
          </a:xfrm>
        </p:grpSpPr>
        <p:sp>
          <p:nvSpPr>
            <p:cNvPr id="4" name="Freeform 4"/>
            <p:cNvSpPr/>
            <p:nvPr/>
          </p:nvSpPr>
          <p:spPr>
            <a:xfrm>
              <a:off x="0" y="0"/>
              <a:ext cx="4353061" cy="4652221"/>
            </a:xfrm>
            <a:custGeom>
              <a:avLst/>
              <a:gdLst/>
              <a:ahLst/>
              <a:cxnLst/>
              <a:rect l="l" t="t" r="r" b="b"/>
              <a:pathLst>
                <a:path w="4353061" h="4652221">
                  <a:moveTo>
                    <a:pt x="0" y="0"/>
                  </a:moveTo>
                  <a:lnTo>
                    <a:pt x="4353061" y="0"/>
                  </a:lnTo>
                  <a:lnTo>
                    <a:pt x="4353061" y="4652221"/>
                  </a:lnTo>
                  <a:lnTo>
                    <a:pt x="0" y="4652221"/>
                  </a:lnTo>
                  <a:close/>
                </a:path>
              </a:pathLst>
            </a:custGeom>
            <a:solidFill>
              <a:srgbClr val="CAE7E4"/>
            </a:solidFill>
          </p:spPr>
          <p:txBody>
            <a:bodyPr/>
            <a:lstStyle/>
            <a:p>
              <a:endParaRPr lang="en-GB" sz="1200" dirty="0"/>
            </a:p>
          </p:txBody>
        </p:sp>
      </p:grpSp>
      <p:sp>
        <p:nvSpPr>
          <p:cNvPr id="5" name="Freeform 5"/>
          <p:cNvSpPr/>
          <p:nvPr/>
        </p:nvSpPr>
        <p:spPr>
          <a:xfrm rot="8100000">
            <a:off x="10810002" y="-1511528"/>
            <a:ext cx="3710573" cy="3609375"/>
          </a:xfrm>
          <a:custGeom>
            <a:avLst/>
            <a:gdLst/>
            <a:ahLst/>
            <a:cxnLst/>
            <a:rect l="l" t="t" r="r" b="b"/>
            <a:pathLst>
              <a:path w="5565859" h="5414063">
                <a:moveTo>
                  <a:pt x="0" y="0"/>
                </a:moveTo>
                <a:lnTo>
                  <a:pt x="5565859" y="0"/>
                </a:lnTo>
                <a:lnTo>
                  <a:pt x="5565859" y="5414063"/>
                </a:lnTo>
                <a:lnTo>
                  <a:pt x="0" y="5414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7" name="TextBox 7"/>
          <p:cNvSpPr txBox="1"/>
          <p:nvPr/>
        </p:nvSpPr>
        <p:spPr>
          <a:xfrm>
            <a:off x="493373" y="666750"/>
            <a:ext cx="9305051" cy="680636"/>
          </a:xfrm>
          <a:prstGeom prst="rect">
            <a:avLst/>
          </a:prstGeom>
        </p:spPr>
        <p:txBody>
          <a:bodyPr wrap="square" lIns="0" tIns="0" rIns="0" bIns="0" rtlCol="0" anchor="t">
            <a:spAutoFit/>
          </a:bodyPr>
          <a:lstStyle/>
          <a:p>
            <a:pPr>
              <a:lnSpc>
                <a:spcPts val="5666"/>
              </a:lnSpc>
            </a:pPr>
            <a:r>
              <a:rPr lang="en-US" sz="4400" b="1" spc="45" dirty="0">
                <a:solidFill>
                  <a:srgbClr val="1C7378"/>
                </a:solidFill>
                <a:latin typeface="Proxima Nova Bold"/>
              </a:rPr>
              <a:t>4) Results – PPE-15 responses</a:t>
            </a:r>
          </a:p>
        </p:txBody>
      </p:sp>
      <p:sp>
        <p:nvSpPr>
          <p:cNvPr id="9" name="Freeform 8">
            <a:extLst>
              <a:ext uri="{FF2B5EF4-FFF2-40B4-BE49-F238E27FC236}">
                <a16:creationId xmlns:a16="http://schemas.microsoft.com/office/drawing/2014/main" id="{F8077819-8744-5A31-9F85-F184E5117127}"/>
              </a:ext>
            </a:extLst>
          </p:cNvPr>
          <p:cNvSpPr/>
          <p:nvPr/>
        </p:nvSpPr>
        <p:spPr>
          <a:xfrm rot="5400000">
            <a:off x="10264616" y="3468557"/>
            <a:ext cx="4726496" cy="4439992"/>
          </a:xfrm>
          <a:custGeom>
            <a:avLst/>
            <a:gdLst/>
            <a:ahLst/>
            <a:cxnLst/>
            <a:rect l="l" t="t" r="r" b="b"/>
            <a:pathLst>
              <a:path w="5134853" h="4938795">
                <a:moveTo>
                  <a:pt x="0" y="0"/>
                </a:moveTo>
                <a:lnTo>
                  <a:pt x="5134854" y="0"/>
                </a:lnTo>
                <a:lnTo>
                  <a:pt x="5134854" y="4938795"/>
                </a:lnTo>
                <a:lnTo>
                  <a:pt x="0" y="49387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2" name="Picture 2">
            <a:extLst>
              <a:ext uri="{FF2B5EF4-FFF2-40B4-BE49-F238E27FC236}">
                <a16:creationId xmlns:a16="http://schemas.microsoft.com/office/drawing/2014/main" id="{E8332944-8641-C39D-6C44-EFCE1D7592E5}"/>
              </a:ext>
            </a:extLst>
          </p:cNvPr>
          <p:cNvPicPr>
            <a:picLocks noChangeAspect="1"/>
          </p:cNvPicPr>
          <p:nvPr/>
        </p:nvPicPr>
        <p:blipFill>
          <a:blip r:embed="rId7"/>
          <a:stretch>
            <a:fillRect/>
          </a:stretch>
        </p:blipFill>
        <p:spPr>
          <a:xfrm>
            <a:off x="251633" y="2366967"/>
            <a:ext cx="3148146" cy="3148146"/>
          </a:xfrm>
          <a:prstGeom prst="rect">
            <a:avLst/>
          </a:prstGeom>
        </p:spPr>
      </p:pic>
      <p:sp>
        <p:nvSpPr>
          <p:cNvPr id="6" name="TextBox 7">
            <a:extLst>
              <a:ext uri="{FF2B5EF4-FFF2-40B4-BE49-F238E27FC236}">
                <a16:creationId xmlns:a16="http://schemas.microsoft.com/office/drawing/2014/main" id="{C8103FA4-ED3E-E86A-A00F-286188510740}"/>
              </a:ext>
            </a:extLst>
          </p:cNvPr>
          <p:cNvSpPr txBox="1"/>
          <p:nvPr/>
        </p:nvSpPr>
        <p:spPr>
          <a:xfrm>
            <a:off x="1273146" y="3600722"/>
            <a:ext cx="1254744" cy="680636"/>
          </a:xfrm>
          <a:prstGeom prst="rect">
            <a:avLst/>
          </a:prstGeom>
        </p:spPr>
        <p:txBody>
          <a:bodyPr wrap="square" lIns="0" tIns="0" rIns="0" bIns="0" rtlCol="0" anchor="t">
            <a:spAutoFit/>
          </a:bodyPr>
          <a:lstStyle/>
          <a:p>
            <a:pPr>
              <a:lnSpc>
                <a:spcPts val="5666"/>
              </a:lnSpc>
            </a:pPr>
            <a:r>
              <a:rPr lang="en-US" sz="4400" spc="45" dirty="0">
                <a:latin typeface="Proxima Nova" panose="020B0604020202020204" charset="0"/>
              </a:rPr>
              <a:t>56%</a:t>
            </a:r>
          </a:p>
        </p:txBody>
      </p:sp>
      <p:sp>
        <p:nvSpPr>
          <p:cNvPr id="13" name="TextBox 7">
            <a:extLst>
              <a:ext uri="{FF2B5EF4-FFF2-40B4-BE49-F238E27FC236}">
                <a16:creationId xmlns:a16="http://schemas.microsoft.com/office/drawing/2014/main" id="{3AA6F663-D9F8-E2E6-ED70-38A047E7A622}"/>
              </a:ext>
            </a:extLst>
          </p:cNvPr>
          <p:cNvSpPr txBox="1"/>
          <p:nvPr/>
        </p:nvSpPr>
        <p:spPr>
          <a:xfrm>
            <a:off x="3408744" y="3451479"/>
            <a:ext cx="6389680" cy="996235"/>
          </a:xfrm>
          <a:prstGeom prst="rect">
            <a:avLst/>
          </a:prstGeom>
        </p:spPr>
        <p:txBody>
          <a:bodyPr wrap="square" lIns="0" tIns="0" rIns="0" bIns="0" rtlCol="0" anchor="t">
            <a:spAutoFit/>
          </a:bodyPr>
          <a:lstStyle/>
          <a:p>
            <a:pPr>
              <a:lnSpc>
                <a:spcPct val="150000"/>
              </a:lnSpc>
            </a:pPr>
            <a:r>
              <a:rPr lang="en-US" sz="2300" spc="45" dirty="0">
                <a:latin typeface="Proxima Nova" panose="020B0604020202020204" charset="0"/>
              </a:rPr>
              <a:t>Not adequately informed about complications to watch for at home. </a:t>
            </a:r>
          </a:p>
        </p:txBody>
      </p:sp>
    </p:spTree>
    <p:extLst>
      <p:ext uri="{BB962C8B-B14F-4D97-AF65-F5344CB8AC3E}">
        <p14:creationId xmlns:p14="http://schemas.microsoft.com/office/powerpoint/2010/main" val="394586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3" grpId="0"/>
      <p:bldP spid="1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6309</TotalTime>
  <Words>2024</Words>
  <Application>Microsoft Office PowerPoint</Application>
  <PresentationFormat>Widescreen</PresentationFormat>
  <Paragraphs>174</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Proxima Nova</vt:lpstr>
      <vt:lpstr>Proxima Nova Bold</vt:lpstr>
      <vt:lpstr>Office Theme</vt:lpstr>
      <vt:lpstr>PowerPoint Presentation</vt:lpstr>
      <vt:lpstr>PowerPoint Presentation</vt:lpstr>
      <vt:lpstr>PowerPoint Presentation</vt:lpstr>
      <vt:lpstr>3) Methods</vt:lpstr>
      <vt:lpstr>3) Methods</vt:lpstr>
      <vt:lpstr>PowerPoint Presentation</vt:lpstr>
      <vt:lpstr>PowerPoint Presentation</vt:lpstr>
      <vt:lpstr>PowerPoint Presentation</vt:lpstr>
      <vt:lpstr>PowerPoint Presentation</vt:lpstr>
      <vt:lpstr>PowerPoint Presentation</vt:lpstr>
      <vt:lpstr>5) Conclusions</vt:lpstr>
      <vt:lpstr>PowerPoint Presentation</vt:lpstr>
      <vt:lpstr>PowerPoint Presentation</vt:lpstr>
    </vt:vector>
  </TitlesOfParts>
  <Company>Oxford University Hosptials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Corby (PGT)</dc:creator>
  <cp:lastModifiedBy>Corby, Anna (RTH) OUH</cp:lastModifiedBy>
  <cp:revision>127</cp:revision>
  <dcterms:created xsi:type="dcterms:W3CDTF">2023-11-15T11:40:12Z</dcterms:created>
  <dcterms:modified xsi:type="dcterms:W3CDTF">2023-12-04T15:29:11Z</dcterms:modified>
</cp:coreProperties>
</file>