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81" r:id="rId3"/>
    <p:sldId id="282" r:id="rId4"/>
    <p:sldId id="283" r:id="rId5"/>
    <p:sldId id="289" r:id="rId6"/>
    <p:sldId id="284" r:id="rId7"/>
    <p:sldId id="267" r:id="rId8"/>
    <p:sldId id="285" r:id="rId9"/>
    <p:sldId id="302" r:id="rId10"/>
    <p:sldId id="291" r:id="rId11"/>
    <p:sldId id="299" r:id="rId12"/>
    <p:sldId id="303" r:id="rId13"/>
    <p:sldId id="268" r:id="rId14"/>
    <p:sldId id="28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6388253-D25A-9E00-DA13-016A04B17583}" name="annarcorby@yahoo.co.uk" initials="a" userId="20d5d73b345404d7"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53" autoAdjust="0"/>
    <p:restoredTop sz="62194" autoAdjust="0"/>
  </p:normalViewPr>
  <p:slideViewPr>
    <p:cSldViewPr snapToGrid="0">
      <p:cViewPr varScale="1">
        <p:scale>
          <a:sx n="48" d="100"/>
          <a:sy n="48" d="100"/>
        </p:scale>
        <p:origin x="1526" y="58"/>
      </p:cViewPr>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explosion val="6"/>
          <c:dPt>
            <c:idx val="0"/>
            <c:bubble3D val="0"/>
            <c:spPr>
              <a:solidFill>
                <a:schemeClr val="accent6"/>
              </a:solidFill>
              <a:ln w="19050">
                <a:solidFill>
                  <a:schemeClr val="lt1"/>
                </a:solidFill>
              </a:ln>
              <a:effectLst/>
            </c:spPr>
            <c:extLst>
              <c:ext xmlns:c16="http://schemas.microsoft.com/office/drawing/2014/chart" uri="{C3380CC4-5D6E-409C-BE32-E72D297353CC}">
                <c16:uniqueId val="{00000001-FE47-4FD9-9FFB-CF4BF4BD1379}"/>
              </c:ext>
            </c:extLst>
          </c:dPt>
          <c:dPt>
            <c:idx val="1"/>
            <c:bubble3D val="0"/>
            <c:spPr>
              <a:pattFill prst="ltVert">
                <a:fgClr>
                  <a:schemeClr val="bg1"/>
                </a:fgClr>
                <a:bgClr>
                  <a:schemeClr val="accent4"/>
                </a:bgClr>
              </a:pattFill>
              <a:ln w="19050">
                <a:solidFill>
                  <a:schemeClr val="lt1"/>
                </a:solidFill>
              </a:ln>
              <a:effectLst/>
            </c:spPr>
            <c:extLst>
              <c:ext xmlns:c16="http://schemas.microsoft.com/office/drawing/2014/chart" uri="{C3380CC4-5D6E-409C-BE32-E72D297353CC}">
                <c16:uniqueId val="{00000003-FE47-4FD9-9FFB-CF4BF4BD1379}"/>
              </c:ext>
            </c:extLst>
          </c:dPt>
          <c:dPt>
            <c:idx val="2"/>
            <c:bubble3D val="0"/>
            <c:spPr>
              <a:pattFill prst="pct90">
                <a:fgClr>
                  <a:srgbClr val="C00000"/>
                </a:fgClr>
                <a:bgClr>
                  <a:schemeClr val="bg1"/>
                </a:bgClr>
              </a:pattFill>
              <a:ln w="19050">
                <a:solidFill>
                  <a:schemeClr val="lt1"/>
                </a:solidFill>
              </a:ln>
              <a:effectLst/>
            </c:spPr>
            <c:extLst>
              <c:ext xmlns:c16="http://schemas.microsoft.com/office/drawing/2014/chart" uri="{C3380CC4-5D6E-409C-BE32-E72D297353CC}">
                <c16:uniqueId val="{00000002-FE47-4FD9-9FFB-CF4BF4BD1379}"/>
              </c:ext>
            </c:extLst>
          </c:dPt>
          <c:cat>
            <c:strRef>
              <c:f>Sheet1!$A$2:$A$4</c:f>
              <c:strCache>
                <c:ptCount val="3"/>
                <c:pt idx="0">
                  <c:v>Very satisfied</c:v>
                </c:pt>
                <c:pt idx="1">
                  <c:v>Acceptable</c:v>
                </c:pt>
                <c:pt idx="2">
                  <c:v>Not satisfied</c:v>
                </c:pt>
              </c:strCache>
            </c:strRef>
          </c:cat>
          <c:val>
            <c:numRef>
              <c:f>Sheet1!$B$2:$B$4</c:f>
              <c:numCache>
                <c:formatCode>General</c:formatCode>
                <c:ptCount val="3"/>
                <c:pt idx="0">
                  <c:v>79</c:v>
                </c:pt>
                <c:pt idx="1">
                  <c:v>13</c:v>
                </c:pt>
                <c:pt idx="2">
                  <c:v>8</c:v>
                </c:pt>
              </c:numCache>
            </c:numRef>
          </c:val>
          <c:extLst>
            <c:ext xmlns:c16="http://schemas.microsoft.com/office/drawing/2014/chart" uri="{C3380CC4-5D6E-409C-BE32-E72D297353CC}">
              <c16:uniqueId val="{00000000-FE47-4FD9-9FFB-CF4BF4BD1379}"/>
            </c:ext>
          </c:extLst>
        </c:ser>
        <c:dLbls>
          <c:showLegendKey val="0"/>
          <c:showVal val="0"/>
          <c:showCatName val="0"/>
          <c:showSerName val="0"/>
          <c:showPercent val="0"/>
          <c:showBubbleSize val="0"/>
          <c:showLeaderLines val="1"/>
        </c:dLbls>
        <c:firstSliceAng val="0"/>
      </c:pieChart>
      <c:spPr>
        <a:noFill/>
        <a:ln>
          <a:noFill/>
        </a:ln>
        <a:effectLst/>
      </c:spPr>
    </c:plotArea>
    <c:legend>
      <c:legendPos val="b"/>
      <c:legendEntry>
        <c:idx val="2"/>
        <c:txPr>
          <a:bodyPr rot="0" spcFirstLastPara="1" vertOverflow="ellipsis" vert="horz" wrap="square" anchor="ctr" anchorCtr="1"/>
          <a:lstStyle/>
          <a:p>
            <a:pPr algn="just">
              <a:defRPr sz="2800" b="0" i="0" u="none" strike="noStrike" kern="1200" baseline="0">
                <a:solidFill>
                  <a:schemeClr val="tx1">
                    <a:lumMod val="65000"/>
                    <a:lumOff val="35000"/>
                  </a:schemeClr>
                </a:solidFill>
                <a:latin typeface="+mn-lt"/>
                <a:ea typeface="+mn-ea"/>
                <a:cs typeface="+mn-cs"/>
              </a:defRPr>
            </a:pPr>
            <a:endParaRPr lang="en-US"/>
          </a:p>
        </c:txPr>
      </c:legendEntry>
      <c:layout>
        <c:manualLayout>
          <c:xMode val="edge"/>
          <c:yMode val="edge"/>
          <c:x val="7.1821440276590681E-2"/>
          <c:y val="0.77150053003384833"/>
          <c:w val="0.91345045029674854"/>
          <c:h val="0.21461319832849923"/>
        </c:manualLayout>
      </c:layout>
      <c:overlay val="0"/>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500" b="0" i="0" u="none" strike="noStrike" kern="1200" spc="0" baseline="0">
                <a:solidFill>
                  <a:schemeClr val="tx1">
                    <a:lumMod val="65000"/>
                    <a:lumOff val="35000"/>
                  </a:schemeClr>
                </a:solidFill>
                <a:latin typeface="+mn-lt"/>
                <a:ea typeface="+mn-ea"/>
                <a:cs typeface="+mn-cs"/>
              </a:defRPr>
            </a:pPr>
            <a:r>
              <a:rPr lang="en-GB" sz="2500" baseline="0" dirty="0"/>
              <a:t>Responses to Question 1</a:t>
            </a:r>
            <a:endParaRPr lang="en-GB" sz="2500" dirty="0"/>
          </a:p>
        </c:rich>
      </c:tx>
      <c:layout>
        <c:manualLayout>
          <c:xMode val="edge"/>
          <c:yMode val="edge"/>
          <c:x val="0.22524595382637647"/>
          <c:y val="1.7853829154318941E-2"/>
        </c:manualLayout>
      </c:layout>
      <c:overlay val="0"/>
      <c:spPr>
        <a:noFill/>
        <a:ln>
          <a:noFill/>
        </a:ln>
        <a:effectLst/>
      </c:spPr>
      <c:txPr>
        <a:bodyPr rot="0" spcFirstLastPara="1" vertOverflow="ellipsis" vert="horz" wrap="square" anchor="ctr" anchorCtr="1"/>
        <a:lstStyle/>
        <a:p>
          <a:pPr>
            <a:defRPr sz="25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No problem</c:v>
                </c:pt>
              </c:strCache>
            </c:strRef>
          </c:tx>
          <c:spPr>
            <a:solidFill>
              <a:schemeClr val="accent5"/>
            </a:solidFill>
            <a:ln>
              <a:noFill/>
            </a:ln>
            <a:effectLst/>
          </c:spPr>
          <c:invertIfNegative val="0"/>
          <c:cat>
            <c:strRef>
              <c:f>Sheet1!$A$2:$A$5</c:f>
              <c:strCache>
                <c:ptCount val="2"/>
                <c:pt idx="0">
                  <c:v>Endovascular</c:v>
                </c:pt>
                <c:pt idx="1">
                  <c:v>Open</c:v>
                </c:pt>
              </c:strCache>
              <c:extLst/>
            </c:strRef>
          </c:cat>
          <c:val>
            <c:numRef>
              <c:f>Sheet1!$B$2:$B$5</c:f>
              <c:numCache>
                <c:formatCode>General</c:formatCode>
                <c:ptCount val="2"/>
                <c:pt idx="0">
                  <c:v>75</c:v>
                </c:pt>
                <c:pt idx="1">
                  <c:v>68</c:v>
                </c:pt>
              </c:numCache>
              <c:extLst/>
            </c:numRef>
          </c:val>
          <c:extLst>
            <c:ext xmlns:c16="http://schemas.microsoft.com/office/drawing/2014/chart" uri="{C3380CC4-5D6E-409C-BE32-E72D297353CC}">
              <c16:uniqueId val="{00000000-08CF-4E69-8B43-3744F45CA1A7}"/>
            </c:ext>
          </c:extLst>
        </c:ser>
        <c:ser>
          <c:idx val="1"/>
          <c:order val="1"/>
          <c:tx>
            <c:strRef>
              <c:f>Sheet1!$C$1</c:f>
              <c:strCache>
                <c:ptCount val="1"/>
                <c:pt idx="0">
                  <c:v>Problem</c:v>
                </c:pt>
              </c:strCache>
            </c:strRef>
          </c:tx>
          <c:spPr>
            <a:solidFill>
              <a:schemeClr val="accent2"/>
            </a:solidFill>
            <a:ln>
              <a:noFill/>
            </a:ln>
            <a:effectLst/>
          </c:spPr>
          <c:invertIfNegative val="0"/>
          <c:cat>
            <c:strRef>
              <c:f>Sheet1!$A$2:$A$5</c:f>
              <c:strCache>
                <c:ptCount val="2"/>
                <c:pt idx="0">
                  <c:v>Endovascular</c:v>
                </c:pt>
                <c:pt idx="1">
                  <c:v>Open</c:v>
                </c:pt>
              </c:strCache>
              <c:extLst/>
            </c:strRef>
          </c:cat>
          <c:val>
            <c:numRef>
              <c:f>Sheet1!$C$2:$C$5</c:f>
              <c:numCache>
                <c:formatCode>General</c:formatCode>
                <c:ptCount val="2"/>
                <c:pt idx="0">
                  <c:v>20</c:v>
                </c:pt>
                <c:pt idx="1">
                  <c:v>25</c:v>
                </c:pt>
              </c:numCache>
              <c:extLst/>
            </c:numRef>
          </c:val>
          <c:extLst>
            <c:ext xmlns:c16="http://schemas.microsoft.com/office/drawing/2014/chart" uri="{C3380CC4-5D6E-409C-BE32-E72D297353CC}">
              <c16:uniqueId val="{00000001-08CF-4E69-8B43-3744F45CA1A7}"/>
            </c:ext>
          </c:extLst>
        </c:ser>
        <c:ser>
          <c:idx val="2"/>
          <c:order val="2"/>
          <c:tx>
            <c:strRef>
              <c:f>Sheet1!$D$1</c:f>
              <c:strCache>
                <c:ptCount val="1"/>
                <c:pt idx="0">
                  <c:v>No need to ask</c:v>
                </c:pt>
              </c:strCache>
            </c:strRef>
          </c:tx>
          <c:spPr>
            <a:solidFill>
              <a:schemeClr val="accent3"/>
            </a:solidFill>
            <a:ln>
              <a:noFill/>
            </a:ln>
            <a:effectLst/>
          </c:spPr>
          <c:invertIfNegative val="0"/>
          <c:cat>
            <c:strRef>
              <c:f>Sheet1!$A$2:$A$5</c:f>
              <c:strCache>
                <c:ptCount val="2"/>
                <c:pt idx="0">
                  <c:v>Endovascular</c:v>
                </c:pt>
                <c:pt idx="1">
                  <c:v>Open</c:v>
                </c:pt>
              </c:strCache>
              <c:extLst/>
            </c:strRef>
          </c:cat>
          <c:val>
            <c:numRef>
              <c:f>Sheet1!$D$2:$D$5</c:f>
              <c:numCache>
                <c:formatCode>General</c:formatCode>
                <c:ptCount val="2"/>
                <c:pt idx="0">
                  <c:v>5</c:v>
                </c:pt>
                <c:pt idx="1">
                  <c:v>7</c:v>
                </c:pt>
              </c:numCache>
              <c:extLst/>
            </c:numRef>
          </c:val>
          <c:extLst>
            <c:ext xmlns:c16="http://schemas.microsoft.com/office/drawing/2014/chart" uri="{C3380CC4-5D6E-409C-BE32-E72D297353CC}">
              <c16:uniqueId val="{00000002-08CF-4E69-8B43-3744F45CA1A7}"/>
            </c:ext>
          </c:extLst>
        </c:ser>
        <c:dLbls>
          <c:showLegendKey val="0"/>
          <c:showVal val="0"/>
          <c:showCatName val="0"/>
          <c:showSerName val="0"/>
          <c:showPercent val="0"/>
          <c:showBubbleSize val="0"/>
        </c:dLbls>
        <c:gapWidth val="219"/>
        <c:overlap val="-27"/>
        <c:axId val="927279375"/>
        <c:axId val="927281039"/>
      </c:barChart>
      <c:catAx>
        <c:axId val="9272793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27281039"/>
        <c:crosses val="autoZero"/>
        <c:auto val="1"/>
        <c:lblAlgn val="ctr"/>
        <c:lblOffset val="100"/>
        <c:noMultiLvlLbl val="0"/>
      </c:catAx>
      <c:valAx>
        <c:axId val="92728103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GB" sz="2000" dirty="0"/>
                  <a:t>% of participants</a:t>
                </a:r>
              </a:p>
            </c:rich>
          </c:tx>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2727937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acrossLinear" id="2">
  <a:schemeClr val="accent1"/>
  <a:schemeClr val="accent2"/>
  <a:schemeClr val="accent3"/>
  <a:schemeClr val="accent4"/>
  <a:schemeClr val="accent5"/>
  <a:schemeClr val="accent6"/>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diagrams/_rels/drawing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svg"/><Relationship Id="rId1" Type="http://schemas.openxmlformats.org/officeDocument/2006/relationships/image" Target="../media/image26.png"/><Relationship Id="rId6" Type="http://schemas.openxmlformats.org/officeDocument/2006/relationships/image" Target="../media/image31.svg"/><Relationship Id="rId5" Type="http://schemas.openxmlformats.org/officeDocument/2006/relationships/image" Target="../media/image30.png"/><Relationship Id="rId4" Type="http://schemas.openxmlformats.org/officeDocument/2006/relationships/image" Target="../media/image29.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4_5">
  <dgm:title val=""/>
  <dgm:desc val=""/>
  <dgm:catLst>
    <dgm:cat type="accent4" pri="11500"/>
  </dgm:catLst>
  <dgm:styleLbl name="node0">
    <dgm:fillClrLst meth="cycle">
      <a:schemeClr val="accent4">
        <a:alpha val="80000"/>
      </a:schemeClr>
    </dgm:fillClrLst>
    <dgm:linClrLst meth="repeat">
      <a:schemeClr val="lt1"/>
    </dgm:linClrLst>
    <dgm:effectClrLst/>
    <dgm:txLinClrLst/>
    <dgm:txFillClrLst/>
    <dgm:txEffectClrLst/>
  </dgm:styleLbl>
  <dgm:styleLbl name="node1">
    <dgm:fillClrLst>
      <a:schemeClr val="accent4">
        <a:alpha val="90000"/>
      </a:schemeClr>
      <a:schemeClr val="accent4">
        <a:alpha val="50000"/>
      </a:schemeClr>
    </dgm:fillClrLst>
    <dgm:linClrLst meth="repeat">
      <a:schemeClr val="lt1"/>
    </dgm:linClrLst>
    <dgm:effectClrLst/>
    <dgm:txLinClrLst/>
    <dgm:txFillClrLst/>
    <dgm:txEffectClrLst/>
  </dgm:styleLbl>
  <dgm:styleLbl name="alignNode1">
    <dgm:fillClrLst>
      <a:schemeClr val="accent4">
        <a:alpha val="90000"/>
      </a:schemeClr>
      <a:schemeClr val="accent4">
        <a:alpha val="50000"/>
      </a:schemeClr>
    </dgm:fillClrLst>
    <dgm:linClrLst>
      <a:schemeClr val="accent4">
        <a:alpha val="90000"/>
      </a:schemeClr>
      <a:schemeClr val="accent4">
        <a:alpha val="50000"/>
      </a:schemeClr>
    </dgm:linClrLst>
    <dgm:effectClrLst/>
    <dgm:txLinClrLst/>
    <dgm:txFillClrLst/>
    <dgm:txEffectClrLst/>
  </dgm:styleLbl>
  <dgm:styleLbl name="lnNode1">
    <dgm:fillClrLst>
      <a:schemeClr val="accent4">
        <a:shade val="90000"/>
      </a:schemeClr>
      <a:schemeClr val="accent4">
        <a:alpha val="50000"/>
        <a:tint val="50000"/>
      </a:schemeClr>
    </dgm:fillClrLst>
    <dgm:linClrLst meth="repeat">
      <a:schemeClr val="lt1"/>
    </dgm:linClrLst>
    <dgm:effectClrLst/>
    <dgm:txLinClrLst/>
    <dgm:txFillClrLst/>
    <dgm:txEffectClrLst/>
  </dgm:styleLbl>
  <dgm:styleLbl name="vennNode1">
    <dgm:fillClrLst>
      <a:schemeClr val="accent4">
        <a:shade val="80000"/>
        <a:alpha val="50000"/>
      </a:schemeClr>
      <a:schemeClr val="accent4">
        <a:alpha val="80000"/>
      </a:schemeClr>
    </dgm:fillClrLst>
    <dgm:linClrLst meth="repeat">
      <a:schemeClr val="lt1"/>
    </dgm:linClrLst>
    <dgm:effectClrLst/>
    <dgm:txLinClrLst/>
    <dgm:txFillClrLst/>
    <dgm:txEffectClrLst/>
  </dgm:styleLbl>
  <dgm:styleLbl name="node2">
    <dgm:fillClrLst>
      <a:schemeClr val="accent4">
        <a:alpha val="70000"/>
      </a:schemeClr>
    </dgm:fillClrLst>
    <dgm:linClrLst meth="repeat">
      <a:schemeClr val="lt1"/>
    </dgm:linClrLst>
    <dgm:effectClrLst/>
    <dgm:txLinClrLst/>
    <dgm:txFillClrLst/>
    <dgm:txEffectClrLst/>
  </dgm:styleLbl>
  <dgm:styleLbl name="node3">
    <dgm:fillClrLst>
      <a:schemeClr val="accent4">
        <a:alpha val="50000"/>
      </a:schemeClr>
    </dgm:fillClrLst>
    <dgm:linClrLst meth="repeat">
      <a:schemeClr val="lt1"/>
    </dgm:linClrLst>
    <dgm:effectClrLst/>
    <dgm:txLinClrLst/>
    <dgm:txFillClrLst/>
    <dgm:txEffectClrLst/>
  </dgm:styleLbl>
  <dgm:styleLbl name="node4">
    <dgm:fillClrLst>
      <a:schemeClr val="accent4">
        <a:alpha val="30000"/>
      </a:schemeClr>
    </dgm:fillClrLst>
    <dgm:linClrLst meth="repeat">
      <a:schemeClr val="lt1"/>
    </dgm:linClrLst>
    <dgm:effectClrLst/>
    <dgm:txLinClrLst/>
    <dgm:txFillClrLst/>
    <dgm:txEffectClrLst/>
  </dgm:styleLbl>
  <dgm:styleLbl name="fgImgPlace1">
    <dgm:fillClrLst>
      <a:schemeClr val="accent4">
        <a:tint val="50000"/>
        <a:alpha val="90000"/>
      </a:schemeClr>
      <a:schemeClr val="accent4">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f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bgSibTrans2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dgm:txEffectClrLst/>
  </dgm:styleLbl>
  <dgm:styleLbl name="sibTrans1D1">
    <dgm:fillClrLst>
      <a:schemeClr val="accent4">
        <a:shade val="90000"/>
      </a:schemeClr>
      <a:schemeClr val="accent4">
        <a:tint val="50000"/>
      </a:schemeClr>
    </dgm:fillClrLst>
    <dgm:linClrLst>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alpha val="90000"/>
      </a:schemeClr>
    </dgm:fillClrLst>
    <dgm:linClrLst meth="repeat">
      <a:schemeClr val="lt1"/>
    </dgm:linClrLst>
    <dgm:effectClrLst/>
    <dgm:txLinClrLst/>
    <dgm:txFillClrLst/>
    <dgm:txEffectClrLst/>
  </dgm:styleLbl>
  <dgm:styleLbl name="asst1">
    <dgm:fillClrLst meth="repeat">
      <a:schemeClr val="accent4">
        <a:alpha val="90000"/>
      </a:schemeClr>
    </dgm:fillClrLst>
    <dgm:linClrLst meth="repeat">
      <a:schemeClr val="lt1"/>
    </dgm:linClrLst>
    <dgm:effectClrLst/>
    <dgm:txLinClrLst/>
    <dgm:txFillClrLst/>
    <dgm:txEffectClrLst/>
  </dgm:styleLbl>
  <dgm:styleLbl name="asst2">
    <dgm:fillClrLst>
      <a:schemeClr val="accent4">
        <a:alpha val="90000"/>
      </a:schemeClr>
    </dgm:fillClrLst>
    <dgm:linClrLst meth="repeat">
      <a:schemeClr val="lt1"/>
    </dgm:linClrLst>
    <dgm:effectClrLst/>
    <dgm:txLinClrLst/>
    <dgm:txFillClrLst/>
    <dgm:txEffectClrLst/>
  </dgm:styleLbl>
  <dgm:styleLbl name="asst3">
    <dgm:fillClrLst>
      <a:schemeClr val="accent4">
        <a:alpha val="70000"/>
      </a:schemeClr>
    </dgm:fillClrLst>
    <dgm:linClrLst meth="repeat">
      <a:schemeClr val="lt1"/>
    </dgm:linClrLst>
    <dgm:effectClrLst/>
    <dgm:txLinClrLst/>
    <dgm:txFillClrLst/>
    <dgm:txEffectClrLst/>
  </dgm:styleLbl>
  <dgm:styleLbl name="asst4">
    <dgm:fillClrLst>
      <a:schemeClr val="accent4">
        <a:alpha val="50000"/>
      </a:schemeClr>
    </dgm:fillClrLst>
    <dgm:linClrLst meth="repeat">
      <a:schemeClr val="lt1"/>
    </dgm:linClrLst>
    <dgm:effectClrLst/>
    <dgm:txLinClrLst/>
    <dgm:txFillClrLst/>
    <dgm:txEffectClrLst/>
  </dgm:styleLbl>
  <dgm:styleLbl name="parChTrans2D1">
    <dgm:fillClrLst meth="repeat">
      <a:schemeClr val="accent4">
        <a:shade val="8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4">
        <a:alpha val="90000"/>
      </a:schemeClr>
      <a:schemeClr val="accent4">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a:schemeClr val="accent4">
        <a:alpha val="90000"/>
        <a:tint val="40000"/>
      </a:schemeClr>
      <a:schemeClr val="accent4">
        <a:alpha val="5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2DC1A66-FC50-46FE-B724-8E7FB3ADC93C}" type="doc">
      <dgm:prSet loTypeId="urn:microsoft.com/office/officeart/2005/8/layout/radial4" loCatId="relationship" qsTypeId="urn:microsoft.com/office/officeart/2005/8/quickstyle/simple1" qsCatId="simple" csTypeId="urn:microsoft.com/office/officeart/2005/8/colors/colorful1" csCatId="colorful" phldr="1"/>
      <dgm:spPr/>
      <dgm:t>
        <a:bodyPr/>
        <a:lstStyle/>
        <a:p>
          <a:endParaRPr lang="en-GB"/>
        </a:p>
      </dgm:t>
    </dgm:pt>
    <dgm:pt modelId="{70F7A7A4-F51F-4E79-9DEC-81F5013602E0}">
      <dgm:prSet phldrT="[Text]"/>
      <dgm:spPr/>
      <dgm:t>
        <a:bodyPr/>
        <a:lstStyle/>
        <a:p>
          <a:r>
            <a:rPr lang="en-GB" b="1" dirty="0"/>
            <a:t>AAA Patient experience</a:t>
          </a:r>
        </a:p>
      </dgm:t>
    </dgm:pt>
    <dgm:pt modelId="{7D3775B8-B311-495B-9DB4-3AB8978203AB}" type="parTrans" cxnId="{8926C2AE-CA80-4920-9481-AC834EFE428E}">
      <dgm:prSet/>
      <dgm:spPr/>
      <dgm:t>
        <a:bodyPr/>
        <a:lstStyle/>
        <a:p>
          <a:endParaRPr lang="en-GB"/>
        </a:p>
      </dgm:t>
    </dgm:pt>
    <dgm:pt modelId="{C925A1AD-5EE7-4FF8-AF4B-8E1DA4F02B7C}" type="sibTrans" cxnId="{8926C2AE-CA80-4920-9481-AC834EFE428E}">
      <dgm:prSet/>
      <dgm:spPr/>
      <dgm:t>
        <a:bodyPr/>
        <a:lstStyle/>
        <a:p>
          <a:endParaRPr lang="en-GB"/>
        </a:p>
      </dgm:t>
    </dgm:pt>
    <dgm:pt modelId="{8DC041BF-8207-4331-9BD3-BB30D5E4C82A}">
      <dgm:prSet phldrT="[Text]"/>
      <dgm:spPr/>
      <dgm:t>
        <a:bodyPr/>
        <a:lstStyle/>
        <a:p>
          <a:r>
            <a:rPr lang="en-GB" dirty="0"/>
            <a:t>Impact of diagnosis</a:t>
          </a:r>
        </a:p>
      </dgm:t>
    </dgm:pt>
    <dgm:pt modelId="{E158A8F0-85E4-46FE-81CC-738CE55E92BF}" type="parTrans" cxnId="{DAD4A99A-D9F4-4284-B5B5-C03F485C1FF1}">
      <dgm:prSet/>
      <dgm:spPr/>
      <dgm:t>
        <a:bodyPr/>
        <a:lstStyle/>
        <a:p>
          <a:endParaRPr lang="en-GB"/>
        </a:p>
      </dgm:t>
    </dgm:pt>
    <dgm:pt modelId="{7678A6EA-0115-4908-B9FD-BB98A26341E1}" type="sibTrans" cxnId="{DAD4A99A-D9F4-4284-B5B5-C03F485C1FF1}">
      <dgm:prSet/>
      <dgm:spPr/>
      <dgm:t>
        <a:bodyPr/>
        <a:lstStyle/>
        <a:p>
          <a:endParaRPr lang="en-GB"/>
        </a:p>
      </dgm:t>
    </dgm:pt>
    <dgm:pt modelId="{88F33DA0-145E-4A2F-B2A4-A555D5D722C9}">
      <dgm:prSet phldrT="[Text]"/>
      <dgm:spPr/>
      <dgm:t>
        <a:bodyPr/>
        <a:lstStyle/>
        <a:p>
          <a:r>
            <a:rPr lang="en-GB" dirty="0"/>
            <a:t>Living with the AAA</a:t>
          </a:r>
        </a:p>
      </dgm:t>
    </dgm:pt>
    <dgm:pt modelId="{24FECA9F-55F1-49DC-AA2E-4B5C3D486543}" type="parTrans" cxnId="{83785541-CBBC-4E4E-AC1A-BDE2CBB65841}">
      <dgm:prSet/>
      <dgm:spPr/>
      <dgm:t>
        <a:bodyPr/>
        <a:lstStyle/>
        <a:p>
          <a:endParaRPr lang="en-GB"/>
        </a:p>
      </dgm:t>
    </dgm:pt>
    <dgm:pt modelId="{D19DD32C-8EEC-4A82-BBA6-30719AC78817}" type="sibTrans" cxnId="{83785541-CBBC-4E4E-AC1A-BDE2CBB65841}">
      <dgm:prSet/>
      <dgm:spPr/>
      <dgm:t>
        <a:bodyPr/>
        <a:lstStyle/>
        <a:p>
          <a:endParaRPr lang="en-GB"/>
        </a:p>
      </dgm:t>
    </dgm:pt>
    <dgm:pt modelId="{C15F6CC8-79CE-49A9-B8A7-6E7067159458}">
      <dgm:prSet phldrT="[Text]"/>
      <dgm:spPr/>
      <dgm:t>
        <a:bodyPr/>
        <a:lstStyle/>
        <a:p>
          <a:r>
            <a:rPr lang="en-GB" dirty="0"/>
            <a:t>Impact of screening </a:t>
          </a:r>
        </a:p>
      </dgm:t>
    </dgm:pt>
    <dgm:pt modelId="{363E92FA-6ECE-48BF-8A88-3703131E8D42}" type="parTrans" cxnId="{40D9B305-C84E-4C4D-AFEF-6914CAE86342}">
      <dgm:prSet/>
      <dgm:spPr/>
      <dgm:t>
        <a:bodyPr/>
        <a:lstStyle/>
        <a:p>
          <a:endParaRPr lang="en-GB"/>
        </a:p>
      </dgm:t>
    </dgm:pt>
    <dgm:pt modelId="{AB75372D-C76A-4DE9-893D-2B85F475FB60}" type="sibTrans" cxnId="{40D9B305-C84E-4C4D-AFEF-6914CAE86342}">
      <dgm:prSet/>
      <dgm:spPr/>
      <dgm:t>
        <a:bodyPr/>
        <a:lstStyle/>
        <a:p>
          <a:endParaRPr lang="en-GB"/>
        </a:p>
      </dgm:t>
    </dgm:pt>
    <dgm:pt modelId="{D8877E10-1E7A-4E39-A011-709CC87D3F8C}">
      <dgm:prSet phldrT="[Text]"/>
      <dgm:spPr/>
      <dgm:t>
        <a:bodyPr/>
        <a:lstStyle/>
        <a:p>
          <a:r>
            <a:rPr lang="en-GB" dirty="0"/>
            <a:t>Impact of open repair</a:t>
          </a:r>
        </a:p>
      </dgm:t>
    </dgm:pt>
    <dgm:pt modelId="{4C618B21-9D27-4234-8B8C-CDDF98BA5693}" type="parTrans" cxnId="{310171E1-3063-433B-B212-317B41E6102A}">
      <dgm:prSet/>
      <dgm:spPr/>
      <dgm:t>
        <a:bodyPr/>
        <a:lstStyle/>
        <a:p>
          <a:endParaRPr lang="en-GB"/>
        </a:p>
      </dgm:t>
    </dgm:pt>
    <dgm:pt modelId="{4B68C026-78D3-4C25-B23C-29B5933E3644}" type="sibTrans" cxnId="{310171E1-3063-433B-B212-317B41E6102A}">
      <dgm:prSet/>
      <dgm:spPr/>
      <dgm:t>
        <a:bodyPr/>
        <a:lstStyle/>
        <a:p>
          <a:endParaRPr lang="en-GB"/>
        </a:p>
      </dgm:t>
    </dgm:pt>
    <dgm:pt modelId="{AEB90656-DF29-459C-B0F4-36B0D3AD813B}">
      <dgm:prSet phldrT="[Text]"/>
      <dgm:spPr/>
      <dgm:t>
        <a:bodyPr/>
        <a:lstStyle/>
        <a:p>
          <a:r>
            <a:rPr lang="en-GB" dirty="0"/>
            <a:t>Impact of endovascular repair</a:t>
          </a:r>
        </a:p>
      </dgm:t>
    </dgm:pt>
    <dgm:pt modelId="{F12946D7-BDC2-4B94-A234-41C0B9BD3E58}" type="parTrans" cxnId="{88D4876C-F235-4E8D-A4FD-59D36A65FF6D}">
      <dgm:prSet/>
      <dgm:spPr/>
      <dgm:t>
        <a:bodyPr/>
        <a:lstStyle/>
        <a:p>
          <a:endParaRPr lang="en-GB"/>
        </a:p>
      </dgm:t>
    </dgm:pt>
    <dgm:pt modelId="{0093FE25-9DEB-438D-8611-7BC7D9B87B01}" type="sibTrans" cxnId="{88D4876C-F235-4E8D-A4FD-59D36A65FF6D}">
      <dgm:prSet/>
      <dgm:spPr/>
      <dgm:t>
        <a:bodyPr/>
        <a:lstStyle/>
        <a:p>
          <a:endParaRPr lang="en-GB"/>
        </a:p>
      </dgm:t>
    </dgm:pt>
    <dgm:pt modelId="{71B0B254-AED5-45B1-A962-EAA77569930B}" type="pres">
      <dgm:prSet presAssocID="{E2DC1A66-FC50-46FE-B724-8E7FB3ADC93C}" presName="cycle" presStyleCnt="0">
        <dgm:presLayoutVars>
          <dgm:chMax val="1"/>
          <dgm:dir/>
          <dgm:animLvl val="ctr"/>
          <dgm:resizeHandles val="exact"/>
        </dgm:presLayoutVars>
      </dgm:prSet>
      <dgm:spPr/>
    </dgm:pt>
    <dgm:pt modelId="{76D91DEF-9EF8-415E-BFFF-CAB0D265C7AA}" type="pres">
      <dgm:prSet presAssocID="{70F7A7A4-F51F-4E79-9DEC-81F5013602E0}" presName="centerShape" presStyleLbl="node0" presStyleIdx="0" presStyleCnt="1"/>
      <dgm:spPr/>
    </dgm:pt>
    <dgm:pt modelId="{6D2B21C9-C817-424B-8191-87EFE3947D38}" type="pres">
      <dgm:prSet presAssocID="{E158A8F0-85E4-46FE-81CC-738CE55E92BF}" presName="parTrans" presStyleLbl="bgSibTrans2D1" presStyleIdx="0" presStyleCnt="5"/>
      <dgm:spPr/>
    </dgm:pt>
    <dgm:pt modelId="{2EB435B7-03AB-4CF6-B797-D17778623C5A}" type="pres">
      <dgm:prSet presAssocID="{8DC041BF-8207-4331-9BD3-BB30D5E4C82A}" presName="node" presStyleLbl="node1" presStyleIdx="0" presStyleCnt="5">
        <dgm:presLayoutVars>
          <dgm:bulletEnabled val="1"/>
        </dgm:presLayoutVars>
      </dgm:prSet>
      <dgm:spPr/>
    </dgm:pt>
    <dgm:pt modelId="{1BA3A768-E134-47B8-87B7-1D338DA4AEEA}" type="pres">
      <dgm:prSet presAssocID="{24FECA9F-55F1-49DC-AA2E-4B5C3D486543}" presName="parTrans" presStyleLbl="bgSibTrans2D1" presStyleIdx="1" presStyleCnt="5"/>
      <dgm:spPr/>
    </dgm:pt>
    <dgm:pt modelId="{37A5769A-A488-49A3-BDDB-0D7C1484ED55}" type="pres">
      <dgm:prSet presAssocID="{88F33DA0-145E-4A2F-B2A4-A555D5D722C9}" presName="node" presStyleLbl="node1" presStyleIdx="1" presStyleCnt="5">
        <dgm:presLayoutVars>
          <dgm:bulletEnabled val="1"/>
        </dgm:presLayoutVars>
      </dgm:prSet>
      <dgm:spPr/>
    </dgm:pt>
    <dgm:pt modelId="{2730E3B5-FF2E-4BC0-B85A-9E38B550C7C8}" type="pres">
      <dgm:prSet presAssocID="{363E92FA-6ECE-48BF-8A88-3703131E8D42}" presName="parTrans" presStyleLbl="bgSibTrans2D1" presStyleIdx="2" presStyleCnt="5"/>
      <dgm:spPr/>
    </dgm:pt>
    <dgm:pt modelId="{E8934CEA-85CB-4078-8177-B0CFE2445314}" type="pres">
      <dgm:prSet presAssocID="{C15F6CC8-79CE-49A9-B8A7-6E7067159458}" presName="node" presStyleLbl="node1" presStyleIdx="2" presStyleCnt="5">
        <dgm:presLayoutVars>
          <dgm:bulletEnabled val="1"/>
        </dgm:presLayoutVars>
      </dgm:prSet>
      <dgm:spPr/>
    </dgm:pt>
    <dgm:pt modelId="{065C0FCF-3517-4BC7-8AFF-170F639A54D1}" type="pres">
      <dgm:prSet presAssocID="{F12946D7-BDC2-4B94-A234-41C0B9BD3E58}" presName="parTrans" presStyleLbl="bgSibTrans2D1" presStyleIdx="3" presStyleCnt="5"/>
      <dgm:spPr/>
    </dgm:pt>
    <dgm:pt modelId="{9DF412F5-2347-4976-BF84-5A98C7F31D39}" type="pres">
      <dgm:prSet presAssocID="{AEB90656-DF29-459C-B0F4-36B0D3AD813B}" presName="node" presStyleLbl="node1" presStyleIdx="3" presStyleCnt="5">
        <dgm:presLayoutVars>
          <dgm:bulletEnabled val="1"/>
        </dgm:presLayoutVars>
      </dgm:prSet>
      <dgm:spPr/>
    </dgm:pt>
    <dgm:pt modelId="{B378E8EB-41C9-4530-8DCE-16DA11272CFC}" type="pres">
      <dgm:prSet presAssocID="{4C618B21-9D27-4234-8B8C-CDDF98BA5693}" presName="parTrans" presStyleLbl="bgSibTrans2D1" presStyleIdx="4" presStyleCnt="5"/>
      <dgm:spPr/>
    </dgm:pt>
    <dgm:pt modelId="{8AD811E2-01D2-456A-B794-398B211F8A50}" type="pres">
      <dgm:prSet presAssocID="{D8877E10-1E7A-4E39-A011-709CC87D3F8C}" presName="node" presStyleLbl="node1" presStyleIdx="4" presStyleCnt="5">
        <dgm:presLayoutVars>
          <dgm:bulletEnabled val="1"/>
        </dgm:presLayoutVars>
      </dgm:prSet>
      <dgm:spPr/>
    </dgm:pt>
  </dgm:ptLst>
  <dgm:cxnLst>
    <dgm:cxn modelId="{40D9B305-C84E-4C4D-AFEF-6914CAE86342}" srcId="{70F7A7A4-F51F-4E79-9DEC-81F5013602E0}" destId="{C15F6CC8-79CE-49A9-B8A7-6E7067159458}" srcOrd="2" destOrd="0" parTransId="{363E92FA-6ECE-48BF-8A88-3703131E8D42}" sibTransId="{AB75372D-C76A-4DE9-893D-2B85F475FB60}"/>
    <dgm:cxn modelId="{D840A90B-F69C-42A1-80AA-32527B5446F8}" type="presOf" srcId="{C15F6CC8-79CE-49A9-B8A7-6E7067159458}" destId="{E8934CEA-85CB-4078-8177-B0CFE2445314}" srcOrd="0" destOrd="0" presId="urn:microsoft.com/office/officeart/2005/8/layout/radial4"/>
    <dgm:cxn modelId="{EFDAB20E-DF98-43F5-B832-EC33731C9395}" type="presOf" srcId="{E2DC1A66-FC50-46FE-B724-8E7FB3ADC93C}" destId="{71B0B254-AED5-45B1-A962-EAA77569930B}" srcOrd="0" destOrd="0" presId="urn:microsoft.com/office/officeart/2005/8/layout/radial4"/>
    <dgm:cxn modelId="{88D00911-ED30-405B-9BFA-B443697258EE}" type="presOf" srcId="{E158A8F0-85E4-46FE-81CC-738CE55E92BF}" destId="{6D2B21C9-C817-424B-8191-87EFE3947D38}" srcOrd="0" destOrd="0" presId="urn:microsoft.com/office/officeart/2005/8/layout/radial4"/>
    <dgm:cxn modelId="{7EE5901D-F253-4CAB-B41F-5943AD3CFC8D}" type="presOf" srcId="{F12946D7-BDC2-4B94-A234-41C0B9BD3E58}" destId="{065C0FCF-3517-4BC7-8AFF-170F639A54D1}" srcOrd="0" destOrd="0" presId="urn:microsoft.com/office/officeart/2005/8/layout/radial4"/>
    <dgm:cxn modelId="{A3F66B3E-6BAD-4A18-ACC8-80779C3AF7A9}" type="presOf" srcId="{4C618B21-9D27-4234-8B8C-CDDF98BA5693}" destId="{B378E8EB-41C9-4530-8DCE-16DA11272CFC}" srcOrd="0" destOrd="0" presId="urn:microsoft.com/office/officeart/2005/8/layout/radial4"/>
    <dgm:cxn modelId="{44E7035E-D7C5-4E33-9B19-33C091ED0FE0}" type="presOf" srcId="{D8877E10-1E7A-4E39-A011-709CC87D3F8C}" destId="{8AD811E2-01D2-456A-B794-398B211F8A50}" srcOrd="0" destOrd="0" presId="urn:microsoft.com/office/officeart/2005/8/layout/radial4"/>
    <dgm:cxn modelId="{83785541-CBBC-4E4E-AC1A-BDE2CBB65841}" srcId="{70F7A7A4-F51F-4E79-9DEC-81F5013602E0}" destId="{88F33DA0-145E-4A2F-B2A4-A555D5D722C9}" srcOrd="1" destOrd="0" parTransId="{24FECA9F-55F1-49DC-AA2E-4B5C3D486543}" sibTransId="{D19DD32C-8EEC-4A82-BBA6-30719AC78817}"/>
    <dgm:cxn modelId="{88D4876C-F235-4E8D-A4FD-59D36A65FF6D}" srcId="{70F7A7A4-F51F-4E79-9DEC-81F5013602E0}" destId="{AEB90656-DF29-459C-B0F4-36B0D3AD813B}" srcOrd="3" destOrd="0" parTransId="{F12946D7-BDC2-4B94-A234-41C0B9BD3E58}" sibTransId="{0093FE25-9DEB-438D-8611-7BC7D9B87B01}"/>
    <dgm:cxn modelId="{CE5FC391-D8F9-44AF-A382-E34B9F37A4BB}" type="presOf" srcId="{8DC041BF-8207-4331-9BD3-BB30D5E4C82A}" destId="{2EB435B7-03AB-4CF6-B797-D17778623C5A}" srcOrd="0" destOrd="0" presId="urn:microsoft.com/office/officeart/2005/8/layout/radial4"/>
    <dgm:cxn modelId="{DAD4A99A-D9F4-4284-B5B5-C03F485C1FF1}" srcId="{70F7A7A4-F51F-4E79-9DEC-81F5013602E0}" destId="{8DC041BF-8207-4331-9BD3-BB30D5E4C82A}" srcOrd="0" destOrd="0" parTransId="{E158A8F0-85E4-46FE-81CC-738CE55E92BF}" sibTransId="{7678A6EA-0115-4908-B9FD-BB98A26341E1}"/>
    <dgm:cxn modelId="{644503A8-8CC1-4068-AF33-604E41E8F6AB}" type="presOf" srcId="{363E92FA-6ECE-48BF-8A88-3703131E8D42}" destId="{2730E3B5-FF2E-4BC0-B85A-9E38B550C7C8}" srcOrd="0" destOrd="0" presId="urn:microsoft.com/office/officeart/2005/8/layout/radial4"/>
    <dgm:cxn modelId="{8926C2AE-CA80-4920-9481-AC834EFE428E}" srcId="{E2DC1A66-FC50-46FE-B724-8E7FB3ADC93C}" destId="{70F7A7A4-F51F-4E79-9DEC-81F5013602E0}" srcOrd="0" destOrd="0" parTransId="{7D3775B8-B311-495B-9DB4-3AB8978203AB}" sibTransId="{C925A1AD-5EE7-4FF8-AF4B-8E1DA4F02B7C}"/>
    <dgm:cxn modelId="{55EAECC5-16AC-4616-A75C-89FAC71B1D3B}" type="presOf" srcId="{AEB90656-DF29-459C-B0F4-36B0D3AD813B}" destId="{9DF412F5-2347-4976-BF84-5A98C7F31D39}" srcOrd="0" destOrd="0" presId="urn:microsoft.com/office/officeart/2005/8/layout/radial4"/>
    <dgm:cxn modelId="{447F77D3-7FA4-4565-9153-8F7867422DAA}" type="presOf" srcId="{88F33DA0-145E-4A2F-B2A4-A555D5D722C9}" destId="{37A5769A-A488-49A3-BDDB-0D7C1484ED55}" srcOrd="0" destOrd="0" presId="urn:microsoft.com/office/officeart/2005/8/layout/radial4"/>
    <dgm:cxn modelId="{310171E1-3063-433B-B212-317B41E6102A}" srcId="{70F7A7A4-F51F-4E79-9DEC-81F5013602E0}" destId="{D8877E10-1E7A-4E39-A011-709CC87D3F8C}" srcOrd="4" destOrd="0" parTransId="{4C618B21-9D27-4234-8B8C-CDDF98BA5693}" sibTransId="{4B68C026-78D3-4C25-B23C-29B5933E3644}"/>
    <dgm:cxn modelId="{1CA293E3-9F04-4B5E-9AAC-2F8A4B7149B5}" type="presOf" srcId="{70F7A7A4-F51F-4E79-9DEC-81F5013602E0}" destId="{76D91DEF-9EF8-415E-BFFF-CAB0D265C7AA}" srcOrd="0" destOrd="0" presId="urn:microsoft.com/office/officeart/2005/8/layout/radial4"/>
    <dgm:cxn modelId="{335109F6-FB37-4842-82F1-87B83602F44A}" type="presOf" srcId="{24FECA9F-55F1-49DC-AA2E-4B5C3D486543}" destId="{1BA3A768-E134-47B8-87B7-1D338DA4AEEA}" srcOrd="0" destOrd="0" presId="urn:microsoft.com/office/officeart/2005/8/layout/radial4"/>
    <dgm:cxn modelId="{932BCB77-4D96-451F-BE99-15FB1806873F}" type="presParOf" srcId="{71B0B254-AED5-45B1-A962-EAA77569930B}" destId="{76D91DEF-9EF8-415E-BFFF-CAB0D265C7AA}" srcOrd="0" destOrd="0" presId="urn:microsoft.com/office/officeart/2005/8/layout/radial4"/>
    <dgm:cxn modelId="{67E05455-700A-4FC9-9037-8F9228F39630}" type="presParOf" srcId="{71B0B254-AED5-45B1-A962-EAA77569930B}" destId="{6D2B21C9-C817-424B-8191-87EFE3947D38}" srcOrd="1" destOrd="0" presId="urn:microsoft.com/office/officeart/2005/8/layout/radial4"/>
    <dgm:cxn modelId="{74D6D197-34AB-4D09-9843-906D06AD5CAE}" type="presParOf" srcId="{71B0B254-AED5-45B1-A962-EAA77569930B}" destId="{2EB435B7-03AB-4CF6-B797-D17778623C5A}" srcOrd="2" destOrd="0" presId="urn:microsoft.com/office/officeart/2005/8/layout/radial4"/>
    <dgm:cxn modelId="{02F68301-CD49-4561-94B7-7C5AB1C976DC}" type="presParOf" srcId="{71B0B254-AED5-45B1-A962-EAA77569930B}" destId="{1BA3A768-E134-47B8-87B7-1D338DA4AEEA}" srcOrd="3" destOrd="0" presId="urn:microsoft.com/office/officeart/2005/8/layout/radial4"/>
    <dgm:cxn modelId="{B97EC7A3-4F77-426B-A4EF-34339FEEE95D}" type="presParOf" srcId="{71B0B254-AED5-45B1-A962-EAA77569930B}" destId="{37A5769A-A488-49A3-BDDB-0D7C1484ED55}" srcOrd="4" destOrd="0" presId="urn:microsoft.com/office/officeart/2005/8/layout/radial4"/>
    <dgm:cxn modelId="{696A41A2-9555-4FE3-844F-F9392D629AF9}" type="presParOf" srcId="{71B0B254-AED5-45B1-A962-EAA77569930B}" destId="{2730E3B5-FF2E-4BC0-B85A-9E38B550C7C8}" srcOrd="5" destOrd="0" presId="urn:microsoft.com/office/officeart/2005/8/layout/radial4"/>
    <dgm:cxn modelId="{E8D504F6-C8DD-4612-B08D-9797AD0AD7CF}" type="presParOf" srcId="{71B0B254-AED5-45B1-A962-EAA77569930B}" destId="{E8934CEA-85CB-4078-8177-B0CFE2445314}" srcOrd="6" destOrd="0" presId="urn:microsoft.com/office/officeart/2005/8/layout/radial4"/>
    <dgm:cxn modelId="{627B95BE-887C-424B-9CE0-E7A3BC280B74}" type="presParOf" srcId="{71B0B254-AED5-45B1-A962-EAA77569930B}" destId="{065C0FCF-3517-4BC7-8AFF-170F639A54D1}" srcOrd="7" destOrd="0" presId="urn:microsoft.com/office/officeart/2005/8/layout/radial4"/>
    <dgm:cxn modelId="{FCD48C33-3C65-4ED8-BCEC-D06D499B8792}" type="presParOf" srcId="{71B0B254-AED5-45B1-A962-EAA77569930B}" destId="{9DF412F5-2347-4976-BF84-5A98C7F31D39}" srcOrd="8" destOrd="0" presId="urn:microsoft.com/office/officeart/2005/8/layout/radial4"/>
    <dgm:cxn modelId="{99642BD2-456E-44A2-BBDE-CB42D91E99AA}" type="presParOf" srcId="{71B0B254-AED5-45B1-A962-EAA77569930B}" destId="{B378E8EB-41C9-4530-8DCE-16DA11272CFC}" srcOrd="9" destOrd="0" presId="urn:microsoft.com/office/officeart/2005/8/layout/radial4"/>
    <dgm:cxn modelId="{AF021F45-E61F-466C-A2C2-63CA64149838}" type="presParOf" srcId="{71B0B254-AED5-45B1-A962-EAA77569930B}" destId="{8AD811E2-01D2-456A-B794-398B211F8A50}" srcOrd="10"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AC76165-CB63-4868-AE5E-81F778107F17}" type="doc">
      <dgm:prSet loTypeId="urn:microsoft.com/office/officeart/2008/layout/PictureStrips" loCatId="picture" qsTypeId="urn:microsoft.com/office/officeart/2005/8/quickstyle/simple1" qsCatId="simple" csTypeId="urn:microsoft.com/office/officeart/2005/8/colors/accent0_1" csCatId="mainScheme" phldr="1"/>
      <dgm:spPr/>
      <dgm:t>
        <a:bodyPr/>
        <a:lstStyle/>
        <a:p>
          <a:endParaRPr lang="en-GB"/>
        </a:p>
      </dgm:t>
    </dgm:pt>
    <dgm:pt modelId="{C1626BF0-0116-4515-9C01-33DCE756E7B0}">
      <dgm:prSet phldrT="[Text]" custT="1"/>
      <dgm:spPr/>
      <dgm:t>
        <a:bodyPr/>
        <a:lstStyle/>
        <a:p>
          <a:pPr marL="541338" indent="0"/>
          <a:r>
            <a:rPr lang="en-GB" sz="2800" dirty="0"/>
            <a:t>Compassionate and empathetic care is a </a:t>
          </a:r>
          <a:r>
            <a:rPr lang="en-GB" sz="2800" b="1" dirty="0"/>
            <a:t>key NHS value.</a:t>
          </a:r>
          <a:endParaRPr lang="en-GB" sz="2800" dirty="0"/>
        </a:p>
      </dgm:t>
    </dgm:pt>
    <dgm:pt modelId="{B8199960-A31C-4EA0-A10C-ECE3F2D26F7C}" type="parTrans" cxnId="{1A1CE7CF-C5F3-4C5D-B6B9-DF299EDCF281}">
      <dgm:prSet/>
      <dgm:spPr/>
      <dgm:t>
        <a:bodyPr/>
        <a:lstStyle/>
        <a:p>
          <a:endParaRPr lang="en-GB"/>
        </a:p>
      </dgm:t>
    </dgm:pt>
    <dgm:pt modelId="{39CA4C68-AF24-4C55-BA07-CDBD27CCBBDE}" type="sibTrans" cxnId="{1A1CE7CF-C5F3-4C5D-B6B9-DF299EDCF281}">
      <dgm:prSet/>
      <dgm:spPr/>
      <dgm:t>
        <a:bodyPr/>
        <a:lstStyle/>
        <a:p>
          <a:endParaRPr lang="en-GB"/>
        </a:p>
      </dgm:t>
    </dgm:pt>
    <dgm:pt modelId="{33955D86-20BD-457F-BFB9-08BCE8A008F1}">
      <dgm:prSet phldrT="[Text]" custT="1"/>
      <dgm:spPr/>
      <dgm:t>
        <a:bodyPr/>
        <a:lstStyle/>
        <a:p>
          <a:pPr marL="541338" indent="0"/>
          <a:r>
            <a:rPr lang="en-GB" sz="2800" dirty="0"/>
            <a:t>Patients with a </a:t>
          </a:r>
          <a:r>
            <a:rPr lang="en-GB" sz="2800" b="1" dirty="0"/>
            <a:t>positive patient experience </a:t>
          </a:r>
          <a:r>
            <a:rPr lang="en-GB" sz="2800" dirty="0"/>
            <a:t>have </a:t>
          </a:r>
          <a:r>
            <a:rPr lang="en-GB" sz="2800" b="1" u="sng" dirty="0"/>
            <a:t>better health outcomes</a:t>
          </a:r>
          <a:r>
            <a:rPr lang="en-GB" sz="2800" b="1" dirty="0"/>
            <a:t>.</a:t>
          </a:r>
          <a:endParaRPr lang="en-GB" sz="2800" dirty="0"/>
        </a:p>
      </dgm:t>
    </dgm:pt>
    <dgm:pt modelId="{BB12F206-A5C7-4624-8AE3-8B29EE409B5F}" type="parTrans" cxnId="{E3A9D0A0-2B56-4057-A3B2-A51F9CC11435}">
      <dgm:prSet/>
      <dgm:spPr/>
      <dgm:t>
        <a:bodyPr/>
        <a:lstStyle/>
        <a:p>
          <a:endParaRPr lang="en-GB"/>
        </a:p>
      </dgm:t>
    </dgm:pt>
    <dgm:pt modelId="{FCF6DDC5-65D5-44FB-8C5D-8EC53A3514FD}" type="sibTrans" cxnId="{E3A9D0A0-2B56-4057-A3B2-A51F9CC11435}">
      <dgm:prSet/>
      <dgm:spPr/>
      <dgm:t>
        <a:bodyPr/>
        <a:lstStyle/>
        <a:p>
          <a:endParaRPr lang="en-GB"/>
        </a:p>
      </dgm:t>
    </dgm:pt>
    <dgm:pt modelId="{631133DC-A1A2-41CD-88E5-419E41F96DB7}">
      <dgm:prSet phldrT="[Text]" custT="1"/>
      <dgm:spPr/>
      <dgm:t>
        <a:bodyPr/>
        <a:lstStyle/>
        <a:p>
          <a:pPr marL="541338" indent="0"/>
          <a:r>
            <a:rPr lang="en-GB" sz="2800" dirty="0"/>
            <a:t>Improving the patient experience is a </a:t>
          </a:r>
          <a:r>
            <a:rPr lang="en-GB" sz="2800" b="1" dirty="0"/>
            <a:t>Vascular Research Collaborative priority</a:t>
          </a:r>
          <a:r>
            <a:rPr lang="en-GB" sz="2800" dirty="0"/>
            <a:t>.</a:t>
          </a:r>
        </a:p>
      </dgm:t>
    </dgm:pt>
    <dgm:pt modelId="{95225490-CBF2-4638-967B-A9C2C7A762DE}" type="parTrans" cxnId="{4297E7B3-25A3-4A62-A2AB-AC0C041EC04C}">
      <dgm:prSet/>
      <dgm:spPr/>
      <dgm:t>
        <a:bodyPr/>
        <a:lstStyle/>
        <a:p>
          <a:endParaRPr lang="en-GB"/>
        </a:p>
      </dgm:t>
    </dgm:pt>
    <dgm:pt modelId="{8B52E246-79F9-4BF1-A86C-57F97078BF0F}" type="sibTrans" cxnId="{4297E7B3-25A3-4A62-A2AB-AC0C041EC04C}">
      <dgm:prSet/>
      <dgm:spPr/>
      <dgm:t>
        <a:bodyPr/>
        <a:lstStyle/>
        <a:p>
          <a:endParaRPr lang="en-GB"/>
        </a:p>
      </dgm:t>
    </dgm:pt>
    <dgm:pt modelId="{1726F0C2-B7F9-403F-9A34-DCF3564ABE45}" type="pres">
      <dgm:prSet presAssocID="{9AC76165-CB63-4868-AE5E-81F778107F17}" presName="Name0" presStyleCnt="0">
        <dgm:presLayoutVars>
          <dgm:dir/>
          <dgm:resizeHandles val="exact"/>
        </dgm:presLayoutVars>
      </dgm:prSet>
      <dgm:spPr/>
    </dgm:pt>
    <dgm:pt modelId="{D8E1FC4C-05F3-4113-8B1C-76CB105C10AB}" type="pres">
      <dgm:prSet presAssocID="{C1626BF0-0116-4515-9C01-33DCE756E7B0}" presName="composite" presStyleCnt="0"/>
      <dgm:spPr/>
    </dgm:pt>
    <dgm:pt modelId="{7904C985-C5FF-443E-97B6-AB5133176B79}" type="pres">
      <dgm:prSet presAssocID="{C1626BF0-0116-4515-9C01-33DCE756E7B0}" presName="rect1" presStyleLbl="trAlignAcc1" presStyleIdx="0" presStyleCnt="3" custScaleX="177505">
        <dgm:presLayoutVars>
          <dgm:bulletEnabled val="1"/>
        </dgm:presLayoutVars>
      </dgm:prSet>
      <dgm:spPr/>
    </dgm:pt>
    <dgm:pt modelId="{165810D4-4B53-45D1-951C-B52C7F03408C}" type="pres">
      <dgm:prSet presAssocID="{C1626BF0-0116-4515-9C01-33DCE756E7B0}" presName="rect2" presStyleLbl="fgImgPlace1" presStyleIdx="0" presStyleCnt="3" custLinFactX="-40705" custLinFactNeighborX="-100000" custLinFactNeighborY="10404"/>
      <dgm:spPr>
        <a:blipFill>
          <a:blip xmlns:r="http://schemas.openxmlformats.org/officeDocument/2006/relationships" r:embed="rId1">
            <a:extLst>
              <a:ext uri="{96DAC541-7B7A-43D3-8B79-37D633B846F1}">
                <asvg:svgBlip xmlns:asvg="http://schemas.microsoft.com/office/drawing/2016/SVG/main" r:embed="rId2"/>
              </a:ext>
            </a:extLst>
          </a:blip>
          <a:srcRect/>
          <a:stretch>
            <a:fillRect l="-25000" r="-25000"/>
          </a:stretch>
        </a:blipFill>
        <a:ln>
          <a:noFill/>
        </a:ln>
      </dgm:spPr>
      <dgm:extLst>
        <a:ext uri="{E40237B7-FDA0-4F09-8148-C483321AD2D9}">
          <dgm14:cNvPr xmlns:dgm14="http://schemas.microsoft.com/office/drawing/2010/diagram" id="0" name="" descr="Greek Pillar outline"/>
        </a:ext>
      </dgm:extLst>
    </dgm:pt>
    <dgm:pt modelId="{4587C123-2EA0-41B0-AC79-3475E866A67E}" type="pres">
      <dgm:prSet presAssocID="{39CA4C68-AF24-4C55-BA07-CDBD27CCBBDE}" presName="sibTrans" presStyleCnt="0"/>
      <dgm:spPr/>
    </dgm:pt>
    <dgm:pt modelId="{6AA0035A-4388-4665-9BB4-EC55F9AE2A5D}" type="pres">
      <dgm:prSet presAssocID="{33955D86-20BD-457F-BFB9-08BCE8A008F1}" presName="composite" presStyleCnt="0"/>
      <dgm:spPr/>
    </dgm:pt>
    <dgm:pt modelId="{A36C70B4-DB50-484D-B4AF-D2835715D1F5}" type="pres">
      <dgm:prSet presAssocID="{33955D86-20BD-457F-BFB9-08BCE8A008F1}" presName="rect1" presStyleLbl="trAlignAcc1" presStyleIdx="1" presStyleCnt="3" custScaleX="177505">
        <dgm:presLayoutVars>
          <dgm:bulletEnabled val="1"/>
        </dgm:presLayoutVars>
      </dgm:prSet>
      <dgm:spPr/>
    </dgm:pt>
    <dgm:pt modelId="{E15F77D7-93A2-4C9C-836A-4017A6D97D17}" type="pres">
      <dgm:prSet presAssocID="{33955D86-20BD-457F-BFB9-08BCE8A008F1}" presName="rect2" presStyleLbl="fgImgPlace1" presStyleIdx="1" presStyleCnt="3" custLinFactX="-40705" custLinFactNeighborX="-100000" custLinFactNeighborY="10404"/>
      <dgm:spPr>
        <a:blipFill>
          <a:blip xmlns:r="http://schemas.openxmlformats.org/officeDocument/2006/relationships" r:embed="rId3">
            <a:extLst>
              <a:ext uri="{96DAC541-7B7A-43D3-8B79-37D633B846F1}">
                <asvg:svgBlip xmlns:asvg="http://schemas.microsoft.com/office/drawing/2016/SVG/main" r:embed="rId4"/>
              </a:ext>
            </a:extLst>
          </a:blip>
          <a:srcRect/>
          <a:stretch>
            <a:fillRect l="-25000" r="-25000"/>
          </a:stretch>
        </a:blipFill>
        <a:ln>
          <a:noFill/>
        </a:ln>
      </dgm:spPr>
      <dgm:extLst>
        <a:ext uri="{E40237B7-FDA0-4F09-8148-C483321AD2D9}">
          <dgm14:cNvPr xmlns:dgm14="http://schemas.microsoft.com/office/drawing/2010/diagram" id="0" name="" descr="Clipboard Checked outline"/>
        </a:ext>
      </dgm:extLst>
    </dgm:pt>
    <dgm:pt modelId="{315CC3AC-AFE8-45B3-9EE5-82A01272F875}" type="pres">
      <dgm:prSet presAssocID="{FCF6DDC5-65D5-44FB-8C5D-8EC53A3514FD}" presName="sibTrans" presStyleCnt="0"/>
      <dgm:spPr/>
    </dgm:pt>
    <dgm:pt modelId="{0A8F2B83-C986-4827-BE20-2D32A381A806}" type="pres">
      <dgm:prSet presAssocID="{631133DC-A1A2-41CD-88E5-419E41F96DB7}" presName="composite" presStyleCnt="0"/>
      <dgm:spPr/>
    </dgm:pt>
    <dgm:pt modelId="{AB02299E-AD9C-414A-B3A1-7A35969793D0}" type="pres">
      <dgm:prSet presAssocID="{631133DC-A1A2-41CD-88E5-419E41F96DB7}" presName="rect1" presStyleLbl="trAlignAcc1" presStyleIdx="2" presStyleCnt="3" custScaleX="177505">
        <dgm:presLayoutVars>
          <dgm:bulletEnabled val="1"/>
        </dgm:presLayoutVars>
      </dgm:prSet>
      <dgm:spPr/>
    </dgm:pt>
    <dgm:pt modelId="{2E9B2998-9760-47E2-8D58-747961ED4F85}" type="pres">
      <dgm:prSet presAssocID="{631133DC-A1A2-41CD-88E5-419E41F96DB7}" presName="rect2" presStyleLbl="fgImgPlace1" presStyleIdx="2" presStyleCnt="3" custLinFactX="-40705" custLinFactNeighborX="-100000" custLinFactNeighborY="1040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l="-25000" r="-25000"/>
          </a:stretch>
        </a:blipFill>
        <a:ln>
          <a:noFill/>
        </a:ln>
      </dgm:spPr>
      <dgm:extLst>
        <a:ext uri="{E40237B7-FDA0-4F09-8148-C483321AD2D9}">
          <dgm14:cNvPr xmlns:dgm14="http://schemas.microsoft.com/office/drawing/2010/diagram" id="0" name="" descr="Bullseye outline"/>
        </a:ext>
      </dgm:extLst>
    </dgm:pt>
  </dgm:ptLst>
  <dgm:cxnLst>
    <dgm:cxn modelId="{19995924-1D9B-4AF3-B78D-729A4272E9CC}" type="presOf" srcId="{C1626BF0-0116-4515-9C01-33DCE756E7B0}" destId="{7904C985-C5FF-443E-97B6-AB5133176B79}" srcOrd="0" destOrd="0" presId="urn:microsoft.com/office/officeart/2008/layout/PictureStrips"/>
    <dgm:cxn modelId="{27E23D44-72A4-4A76-B543-CF356C82EA81}" type="presOf" srcId="{33955D86-20BD-457F-BFB9-08BCE8A008F1}" destId="{A36C70B4-DB50-484D-B4AF-D2835715D1F5}" srcOrd="0" destOrd="0" presId="urn:microsoft.com/office/officeart/2008/layout/PictureStrips"/>
    <dgm:cxn modelId="{E3A9D0A0-2B56-4057-A3B2-A51F9CC11435}" srcId="{9AC76165-CB63-4868-AE5E-81F778107F17}" destId="{33955D86-20BD-457F-BFB9-08BCE8A008F1}" srcOrd="1" destOrd="0" parTransId="{BB12F206-A5C7-4624-8AE3-8B29EE409B5F}" sibTransId="{FCF6DDC5-65D5-44FB-8C5D-8EC53A3514FD}"/>
    <dgm:cxn modelId="{93A8C7AF-7A55-4931-B8BD-89680D1A1FDA}" type="presOf" srcId="{9AC76165-CB63-4868-AE5E-81F778107F17}" destId="{1726F0C2-B7F9-403F-9A34-DCF3564ABE45}" srcOrd="0" destOrd="0" presId="urn:microsoft.com/office/officeart/2008/layout/PictureStrips"/>
    <dgm:cxn modelId="{4297E7B3-25A3-4A62-A2AB-AC0C041EC04C}" srcId="{9AC76165-CB63-4868-AE5E-81F778107F17}" destId="{631133DC-A1A2-41CD-88E5-419E41F96DB7}" srcOrd="2" destOrd="0" parTransId="{95225490-CBF2-4638-967B-A9C2C7A762DE}" sibTransId="{8B52E246-79F9-4BF1-A86C-57F97078BF0F}"/>
    <dgm:cxn modelId="{34B55DC0-FA93-4515-943C-4905DEBD5D1D}" type="presOf" srcId="{631133DC-A1A2-41CD-88E5-419E41F96DB7}" destId="{AB02299E-AD9C-414A-B3A1-7A35969793D0}" srcOrd="0" destOrd="0" presId="urn:microsoft.com/office/officeart/2008/layout/PictureStrips"/>
    <dgm:cxn modelId="{1A1CE7CF-C5F3-4C5D-B6B9-DF299EDCF281}" srcId="{9AC76165-CB63-4868-AE5E-81F778107F17}" destId="{C1626BF0-0116-4515-9C01-33DCE756E7B0}" srcOrd="0" destOrd="0" parTransId="{B8199960-A31C-4EA0-A10C-ECE3F2D26F7C}" sibTransId="{39CA4C68-AF24-4C55-BA07-CDBD27CCBBDE}"/>
    <dgm:cxn modelId="{6EC04FD3-4992-4D5F-982E-9C04A1695D17}" type="presParOf" srcId="{1726F0C2-B7F9-403F-9A34-DCF3564ABE45}" destId="{D8E1FC4C-05F3-4113-8B1C-76CB105C10AB}" srcOrd="0" destOrd="0" presId="urn:microsoft.com/office/officeart/2008/layout/PictureStrips"/>
    <dgm:cxn modelId="{346C81BB-C197-4A95-9B05-F452E22E1145}" type="presParOf" srcId="{D8E1FC4C-05F3-4113-8B1C-76CB105C10AB}" destId="{7904C985-C5FF-443E-97B6-AB5133176B79}" srcOrd="0" destOrd="0" presId="urn:microsoft.com/office/officeart/2008/layout/PictureStrips"/>
    <dgm:cxn modelId="{93C41B01-749F-4C5A-BB7F-58386494B733}" type="presParOf" srcId="{D8E1FC4C-05F3-4113-8B1C-76CB105C10AB}" destId="{165810D4-4B53-45D1-951C-B52C7F03408C}" srcOrd="1" destOrd="0" presId="urn:microsoft.com/office/officeart/2008/layout/PictureStrips"/>
    <dgm:cxn modelId="{24CBECAE-8DFA-4F8D-8F6E-496D8387B6CF}" type="presParOf" srcId="{1726F0C2-B7F9-403F-9A34-DCF3564ABE45}" destId="{4587C123-2EA0-41B0-AC79-3475E866A67E}" srcOrd="1" destOrd="0" presId="urn:microsoft.com/office/officeart/2008/layout/PictureStrips"/>
    <dgm:cxn modelId="{A30D3C9F-B0A5-4C1C-8E5C-5D934FB7807C}" type="presParOf" srcId="{1726F0C2-B7F9-403F-9A34-DCF3564ABE45}" destId="{6AA0035A-4388-4665-9BB4-EC55F9AE2A5D}" srcOrd="2" destOrd="0" presId="urn:microsoft.com/office/officeart/2008/layout/PictureStrips"/>
    <dgm:cxn modelId="{CA0F9626-8A8E-4506-8DD6-059D9D8B2872}" type="presParOf" srcId="{6AA0035A-4388-4665-9BB4-EC55F9AE2A5D}" destId="{A36C70B4-DB50-484D-B4AF-D2835715D1F5}" srcOrd="0" destOrd="0" presId="urn:microsoft.com/office/officeart/2008/layout/PictureStrips"/>
    <dgm:cxn modelId="{ABB42147-6191-480B-B916-788B8D81F1F7}" type="presParOf" srcId="{6AA0035A-4388-4665-9BB4-EC55F9AE2A5D}" destId="{E15F77D7-93A2-4C9C-836A-4017A6D97D17}" srcOrd="1" destOrd="0" presId="urn:microsoft.com/office/officeart/2008/layout/PictureStrips"/>
    <dgm:cxn modelId="{8C3D771C-E146-49C2-8899-D463CDE23810}" type="presParOf" srcId="{1726F0C2-B7F9-403F-9A34-DCF3564ABE45}" destId="{315CC3AC-AFE8-45B3-9EE5-82A01272F875}" srcOrd="3" destOrd="0" presId="urn:microsoft.com/office/officeart/2008/layout/PictureStrips"/>
    <dgm:cxn modelId="{F69E7F52-8494-4A18-B2FC-D510810AA2A1}" type="presParOf" srcId="{1726F0C2-B7F9-403F-9A34-DCF3564ABE45}" destId="{0A8F2B83-C986-4827-BE20-2D32A381A806}" srcOrd="4" destOrd="0" presId="urn:microsoft.com/office/officeart/2008/layout/PictureStrips"/>
    <dgm:cxn modelId="{8A7BE494-090E-4598-AE27-914D285900ED}" type="presParOf" srcId="{0A8F2B83-C986-4827-BE20-2D32A381A806}" destId="{AB02299E-AD9C-414A-B3A1-7A35969793D0}" srcOrd="0" destOrd="0" presId="urn:microsoft.com/office/officeart/2008/layout/PictureStrips"/>
    <dgm:cxn modelId="{321D963C-18F5-49B2-BCFA-2E97D639A41B}" type="presParOf" srcId="{0A8F2B83-C986-4827-BE20-2D32A381A806}" destId="{2E9B2998-9760-47E2-8D58-747961ED4F85}"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C8431C3-8BE3-4B1F-A6CC-9E1E828E1BD7}" type="doc">
      <dgm:prSet loTypeId="urn:microsoft.com/office/officeart/2005/8/layout/process1" loCatId="process" qsTypeId="urn:microsoft.com/office/officeart/2005/8/quickstyle/simple1" qsCatId="simple" csTypeId="urn:microsoft.com/office/officeart/2005/8/colors/colorful1" csCatId="colorful" phldr="1"/>
      <dgm:spPr/>
    </dgm:pt>
    <dgm:pt modelId="{278B8376-0E65-4B25-87B0-92B3B288E3D8}">
      <dgm:prSet phldrT="[Text]"/>
      <dgm:spPr/>
      <dgm:t>
        <a:bodyPr/>
        <a:lstStyle/>
        <a:p>
          <a:r>
            <a:rPr lang="en-GB" b="1" dirty="0"/>
            <a:t>Pre-op assessment</a:t>
          </a:r>
        </a:p>
        <a:p>
          <a:r>
            <a:rPr lang="en-GB" dirty="0"/>
            <a:t>Approached to consider participation</a:t>
          </a:r>
        </a:p>
      </dgm:t>
    </dgm:pt>
    <dgm:pt modelId="{7ACE7274-2C90-466C-BE0C-7CE3C7511F99}" type="parTrans" cxnId="{04C9FE89-C59E-44B7-8BB0-5F2DBC80D357}">
      <dgm:prSet/>
      <dgm:spPr/>
      <dgm:t>
        <a:bodyPr/>
        <a:lstStyle/>
        <a:p>
          <a:endParaRPr lang="en-GB"/>
        </a:p>
      </dgm:t>
    </dgm:pt>
    <dgm:pt modelId="{BD085AAE-0AFE-4581-AF39-B47A3CD99AFC}" type="sibTrans" cxnId="{04C9FE89-C59E-44B7-8BB0-5F2DBC80D357}">
      <dgm:prSet/>
      <dgm:spPr/>
      <dgm:t>
        <a:bodyPr/>
        <a:lstStyle/>
        <a:p>
          <a:endParaRPr lang="en-GB"/>
        </a:p>
      </dgm:t>
    </dgm:pt>
    <dgm:pt modelId="{F900895C-0D81-48A9-BD29-6CA5D9031519}">
      <dgm:prSet phldrT="[Text]"/>
      <dgm:spPr>
        <a:solidFill>
          <a:schemeClr val="accent2"/>
        </a:solidFill>
      </dgm:spPr>
      <dgm:t>
        <a:bodyPr/>
        <a:lstStyle/>
        <a:p>
          <a:r>
            <a:rPr lang="en-GB" dirty="0"/>
            <a:t>Patients’ AAA reaches 5.5cm </a:t>
          </a:r>
        </a:p>
      </dgm:t>
    </dgm:pt>
    <dgm:pt modelId="{8221AD5D-1B36-461F-BCFB-8685516CB17A}" type="parTrans" cxnId="{AA4232B9-671D-4953-9B18-80F8786F4AEE}">
      <dgm:prSet/>
      <dgm:spPr/>
      <dgm:t>
        <a:bodyPr/>
        <a:lstStyle/>
        <a:p>
          <a:endParaRPr lang="en-GB"/>
        </a:p>
      </dgm:t>
    </dgm:pt>
    <dgm:pt modelId="{0B50F42D-E19E-46A6-BA0A-F536D2BD5220}" type="sibTrans" cxnId="{AA4232B9-671D-4953-9B18-80F8786F4AEE}">
      <dgm:prSet/>
      <dgm:spPr/>
      <dgm:t>
        <a:bodyPr/>
        <a:lstStyle/>
        <a:p>
          <a:endParaRPr lang="en-GB"/>
        </a:p>
      </dgm:t>
    </dgm:pt>
    <dgm:pt modelId="{4541D53A-D24A-46C8-8224-76F0BC4C4C0C}">
      <dgm:prSet phldrT="[Text]"/>
      <dgm:spPr/>
      <dgm:t>
        <a:bodyPr/>
        <a:lstStyle/>
        <a:p>
          <a:r>
            <a:rPr lang="en-GB" b="1" dirty="0"/>
            <a:t>Consent discussion</a:t>
          </a:r>
        </a:p>
        <a:p>
          <a:r>
            <a:rPr lang="en-GB" b="0" dirty="0"/>
            <a:t>Takes place before their surgery</a:t>
          </a:r>
        </a:p>
      </dgm:t>
    </dgm:pt>
    <dgm:pt modelId="{A7135387-2BFB-4DA2-B3A0-64B56554D50E}" type="parTrans" cxnId="{469B06EA-EA4C-407D-B61F-8908FB2CAB37}">
      <dgm:prSet/>
      <dgm:spPr/>
      <dgm:t>
        <a:bodyPr/>
        <a:lstStyle/>
        <a:p>
          <a:endParaRPr lang="en-GB"/>
        </a:p>
      </dgm:t>
    </dgm:pt>
    <dgm:pt modelId="{21A185DD-276C-4A24-9F6E-FC57A1121AD9}" type="sibTrans" cxnId="{469B06EA-EA4C-407D-B61F-8908FB2CAB37}">
      <dgm:prSet/>
      <dgm:spPr/>
      <dgm:t>
        <a:bodyPr/>
        <a:lstStyle/>
        <a:p>
          <a:endParaRPr lang="en-GB"/>
        </a:p>
      </dgm:t>
    </dgm:pt>
    <dgm:pt modelId="{EB93EA3B-8288-4895-89DE-BA985F5DA74C}">
      <dgm:prSet phldrT="[Text]"/>
      <dgm:spPr>
        <a:solidFill>
          <a:schemeClr val="accent5"/>
        </a:solidFill>
      </dgm:spPr>
      <dgm:t>
        <a:bodyPr/>
        <a:lstStyle/>
        <a:p>
          <a:r>
            <a:rPr lang="en-GB" b="1" dirty="0"/>
            <a:t>Questionnaire stage</a:t>
          </a:r>
        </a:p>
        <a:p>
          <a:r>
            <a:rPr lang="en-GB" dirty="0"/>
            <a:t>Quantitative and qualitative questionnaires completed</a:t>
          </a:r>
          <a:endParaRPr lang="en-GB" b="1" dirty="0"/>
        </a:p>
      </dgm:t>
    </dgm:pt>
    <dgm:pt modelId="{CC59E119-73E9-4648-9640-A34F4EFC7C34}" type="parTrans" cxnId="{D491391C-33FD-44EF-BEC0-2F9FA14300CD}">
      <dgm:prSet/>
      <dgm:spPr/>
      <dgm:t>
        <a:bodyPr/>
        <a:lstStyle/>
        <a:p>
          <a:endParaRPr lang="en-GB"/>
        </a:p>
      </dgm:t>
    </dgm:pt>
    <dgm:pt modelId="{7031862F-74F5-429F-A03D-2FD30F85282A}" type="sibTrans" cxnId="{D491391C-33FD-44EF-BEC0-2F9FA14300CD}">
      <dgm:prSet/>
      <dgm:spPr/>
      <dgm:t>
        <a:bodyPr/>
        <a:lstStyle/>
        <a:p>
          <a:endParaRPr lang="en-GB"/>
        </a:p>
      </dgm:t>
    </dgm:pt>
    <dgm:pt modelId="{4F1AD23D-B53E-44F0-AC5C-BC60615777FD}">
      <dgm:prSet phldrT="[Text]"/>
      <dgm:spPr/>
      <dgm:t>
        <a:bodyPr/>
        <a:lstStyle/>
        <a:p>
          <a:r>
            <a:rPr lang="en-GB" b="1" dirty="0"/>
            <a:t>Interview stage:</a:t>
          </a:r>
        </a:p>
        <a:p>
          <a:r>
            <a:rPr lang="en-GB" b="0" dirty="0"/>
            <a:t>Participants with notable experiences are selected for semi-structured interviews</a:t>
          </a:r>
          <a:endParaRPr lang="en-GB" b="1" dirty="0"/>
        </a:p>
      </dgm:t>
    </dgm:pt>
    <dgm:pt modelId="{D4DAF229-7C76-4FC9-9790-6215789A406B}" type="parTrans" cxnId="{74AEF0F7-C91E-43C7-8761-7DE8CCB917BD}">
      <dgm:prSet/>
      <dgm:spPr/>
      <dgm:t>
        <a:bodyPr/>
        <a:lstStyle/>
        <a:p>
          <a:endParaRPr lang="en-GB"/>
        </a:p>
      </dgm:t>
    </dgm:pt>
    <dgm:pt modelId="{973966F0-E2E0-4C14-B4F2-5E942B96BD03}" type="sibTrans" cxnId="{74AEF0F7-C91E-43C7-8761-7DE8CCB917BD}">
      <dgm:prSet/>
      <dgm:spPr/>
      <dgm:t>
        <a:bodyPr/>
        <a:lstStyle/>
        <a:p>
          <a:endParaRPr lang="en-GB"/>
        </a:p>
      </dgm:t>
    </dgm:pt>
    <dgm:pt modelId="{8C8B000A-62C3-4397-81EB-2E10CEFDDF14}" type="pres">
      <dgm:prSet presAssocID="{BC8431C3-8BE3-4B1F-A6CC-9E1E828E1BD7}" presName="Name0" presStyleCnt="0">
        <dgm:presLayoutVars>
          <dgm:dir/>
          <dgm:resizeHandles val="exact"/>
        </dgm:presLayoutVars>
      </dgm:prSet>
      <dgm:spPr/>
    </dgm:pt>
    <dgm:pt modelId="{2E4A56EE-9C51-41B4-AFC4-F7E857C2C606}" type="pres">
      <dgm:prSet presAssocID="{F900895C-0D81-48A9-BD29-6CA5D9031519}" presName="node" presStyleLbl="node1" presStyleIdx="0" presStyleCnt="5">
        <dgm:presLayoutVars>
          <dgm:bulletEnabled val="1"/>
        </dgm:presLayoutVars>
      </dgm:prSet>
      <dgm:spPr/>
    </dgm:pt>
    <dgm:pt modelId="{DA278896-0F18-4532-B6CC-D64DF39E4016}" type="pres">
      <dgm:prSet presAssocID="{0B50F42D-E19E-46A6-BA0A-F536D2BD5220}" presName="sibTrans" presStyleLbl="sibTrans2D1" presStyleIdx="0" presStyleCnt="4"/>
      <dgm:spPr/>
    </dgm:pt>
    <dgm:pt modelId="{300182CE-B516-4405-892D-4BA5CCCCF715}" type="pres">
      <dgm:prSet presAssocID="{0B50F42D-E19E-46A6-BA0A-F536D2BD5220}" presName="connectorText" presStyleLbl="sibTrans2D1" presStyleIdx="0" presStyleCnt="4"/>
      <dgm:spPr/>
    </dgm:pt>
    <dgm:pt modelId="{9DB88E3A-E070-497F-B831-22AC877A9B0A}" type="pres">
      <dgm:prSet presAssocID="{278B8376-0E65-4B25-87B0-92B3B288E3D8}" presName="node" presStyleLbl="node1" presStyleIdx="1" presStyleCnt="5">
        <dgm:presLayoutVars>
          <dgm:bulletEnabled val="1"/>
        </dgm:presLayoutVars>
      </dgm:prSet>
      <dgm:spPr/>
    </dgm:pt>
    <dgm:pt modelId="{9F682E69-4F2A-4660-A59A-28C6E877CDCA}" type="pres">
      <dgm:prSet presAssocID="{BD085AAE-0AFE-4581-AF39-B47A3CD99AFC}" presName="sibTrans" presStyleLbl="sibTrans2D1" presStyleIdx="1" presStyleCnt="4"/>
      <dgm:spPr/>
    </dgm:pt>
    <dgm:pt modelId="{A95EEFDC-8782-4FFE-BB1F-BF567EB0EBFF}" type="pres">
      <dgm:prSet presAssocID="{BD085AAE-0AFE-4581-AF39-B47A3CD99AFC}" presName="connectorText" presStyleLbl="sibTrans2D1" presStyleIdx="1" presStyleCnt="4"/>
      <dgm:spPr/>
    </dgm:pt>
    <dgm:pt modelId="{2029CF93-07B3-49FE-861F-89661C0BA5D8}" type="pres">
      <dgm:prSet presAssocID="{4541D53A-D24A-46C8-8224-76F0BC4C4C0C}" presName="node" presStyleLbl="node1" presStyleIdx="2" presStyleCnt="5">
        <dgm:presLayoutVars>
          <dgm:bulletEnabled val="1"/>
        </dgm:presLayoutVars>
      </dgm:prSet>
      <dgm:spPr/>
    </dgm:pt>
    <dgm:pt modelId="{E42DA95D-2F68-4BAD-B23F-D4AEF8EE423D}" type="pres">
      <dgm:prSet presAssocID="{21A185DD-276C-4A24-9F6E-FC57A1121AD9}" presName="sibTrans" presStyleLbl="sibTrans2D1" presStyleIdx="2" presStyleCnt="4"/>
      <dgm:spPr/>
    </dgm:pt>
    <dgm:pt modelId="{9FF33F92-A6CB-47C6-82C9-43B2913EC40C}" type="pres">
      <dgm:prSet presAssocID="{21A185DD-276C-4A24-9F6E-FC57A1121AD9}" presName="connectorText" presStyleLbl="sibTrans2D1" presStyleIdx="2" presStyleCnt="4"/>
      <dgm:spPr/>
    </dgm:pt>
    <dgm:pt modelId="{1C5AF1E8-DBD0-4BDB-BC3B-453A9A17C5AF}" type="pres">
      <dgm:prSet presAssocID="{EB93EA3B-8288-4895-89DE-BA985F5DA74C}" presName="node" presStyleLbl="node1" presStyleIdx="3" presStyleCnt="5">
        <dgm:presLayoutVars>
          <dgm:bulletEnabled val="1"/>
        </dgm:presLayoutVars>
      </dgm:prSet>
      <dgm:spPr/>
    </dgm:pt>
    <dgm:pt modelId="{F7146979-30E2-4F2D-82BE-ED0E3D2C4CBC}" type="pres">
      <dgm:prSet presAssocID="{7031862F-74F5-429F-A03D-2FD30F85282A}" presName="sibTrans" presStyleLbl="sibTrans2D1" presStyleIdx="3" presStyleCnt="4"/>
      <dgm:spPr/>
    </dgm:pt>
    <dgm:pt modelId="{BB1AD11E-EADF-4E45-942A-A9B6C98E0F03}" type="pres">
      <dgm:prSet presAssocID="{7031862F-74F5-429F-A03D-2FD30F85282A}" presName="connectorText" presStyleLbl="sibTrans2D1" presStyleIdx="3" presStyleCnt="4"/>
      <dgm:spPr/>
    </dgm:pt>
    <dgm:pt modelId="{FD893802-A2AA-452F-B43A-0F777E92FA13}" type="pres">
      <dgm:prSet presAssocID="{4F1AD23D-B53E-44F0-AC5C-BC60615777FD}" presName="node" presStyleLbl="node1" presStyleIdx="4" presStyleCnt="5">
        <dgm:presLayoutVars>
          <dgm:bulletEnabled val="1"/>
        </dgm:presLayoutVars>
      </dgm:prSet>
      <dgm:spPr/>
    </dgm:pt>
  </dgm:ptLst>
  <dgm:cxnLst>
    <dgm:cxn modelId="{D491391C-33FD-44EF-BEC0-2F9FA14300CD}" srcId="{BC8431C3-8BE3-4B1F-A6CC-9E1E828E1BD7}" destId="{EB93EA3B-8288-4895-89DE-BA985F5DA74C}" srcOrd="3" destOrd="0" parTransId="{CC59E119-73E9-4648-9640-A34F4EFC7C34}" sibTransId="{7031862F-74F5-429F-A03D-2FD30F85282A}"/>
    <dgm:cxn modelId="{EA64471F-ACD4-434A-B9F1-A75C5AD8D9E1}" type="presOf" srcId="{278B8376-0E65-4B25-87B0-92B3B288E3D8}" destId="{9DB88E3A-E070-497F-B831-22AC877A9B0A}" srcOrd="0" destOrd="0" presId="urn:microsoft.com/office/officeart/2005/8/layout/process1"/>
    <dgm:cxn modelId="{816D4620-AAD2-4BBC-8E3E-4243E4E85E61}" type="presOf" srcId="{BC8431C3-8BE3-4B1F-A6CC-9E1E828E1BD7}" destId="{8C8B000A-62C3-4397-81EB-2E10CEFDDF14}" srcOrd="0" destOrd="0" presId="urn:microsoft.com/office/officeart/2005/8/layout/process1"/>
    <dgm:cxn modelId="{A5E0E72D-9CAD-4753-851A-8014719D630A}" type="presOf" srcId="{4F1AD23D-B53E-44F0-AC5C-BC60615777FD}" destId="{FD893802-A2AA-452F-B43A-0F777E92FA13}" srcOrd="0" destOrd="0" presId="urn:microsoft.com/office/officeart/2005/8/layout/process1"/>
    <dgm:cxn modelId="{FADDA131-91E5-49BE-8118-1D92D599BDC7}" type="presOf" srcId="{BD085AAE-0AFE-4581-AF39-B47A3CD99AFC}" destId="{9F682E69-4F2A-4660-A59A-28C6E877CDCA}" srcOrd="0" destOrd="0" presId="urn:microsoft.com/office/officeart/2005/8/layout/process1"/>
    <dgm:cxn modelId="{FD559D3E-537D-43C6-B112-C4AE78E5531D}" type="presOf" srcId="{0B50F42D-E19E-46A6-BA0A-F536D2BD5220}" destId="{300182CE-B516-4405-892D-4BA5CCCCF715}" srcOrd="1" destOrd="0" presId="urn:microsoft.com/office/officeart/2005/8/layout/process1"/>
    <dgm:cxn modelId="{04C9FE89-C59E-44B7-8BB0-5F2DBC80D357}" srcId="{BC8431C3-8BE3-4B1F-A6CC-9E1E828E1BD7}" destId="{278B8376-0E65-4B25-87B0-92B3B288E3D8}" srcOrd="1" destOrd="0" parTransId="{7ACE7274-2C90-466C-BE0C-7CE3C7511F99}" sibTransId="{BD085AAE-0AFE-4581-AF39-B47A3CD99AFC}"/>
    <dgm:cxn modelId="{87430190-EDA4-4757-A762-7E4A9678ACB3}" type="presOf" srcId="{0B50F42D-E19E-46A6-BA0A-F536D2BD5220}" destId="{DA278896-0F18-4532-B6CC-D64DF39E4016}" srcOrd="0" destOrd="0" presId="urn:microsoft.com/office/officeart/2005/8/layout/process1"/>
    <dgm:cxn modelId="{01160998-7C73-4C81-BF5F-46ADC099D856}" type="presOf" srcId="{EB93EA3B-8288-4895-89DE-BA985F5DA74C}" destId="{1C5AF1E8-DBD0-4BDB-BC3B-453A9A17C5AF}" srcOrd="0" destOrd="0" presId="urn:microsoft.com/office/officeart/2005/8/layout/process1"/>
    <dgm:cxn modelId="{46481B98-77B3-4D08-98C4-69AA8B5D3E38}" type="presOf" srcId="{7031862F-74F5-429F-A03D-2FD30F85282A}" destId="{BB1AD11E-EADF-4E45-942A-A9B6C98E0F03}" srcOrd="1" destOrd="0" presId="urn:microsoft.com/office/officeart/2005/8/layout/process1"/>
    <dgm:cxn modelId="{802270AC-9A22-409D-8A7E-F511E63D99FE}" type="presOf" srcId="{4541D53A-D24A-46C8-8224-76F0BC4C4C0C}" destId="{2029CF93-07B3-49FE-861F-89661C0BA5D8}" srcOrd="0" destOrd="0" presId="urn:microsoft.com/office/officeart/2005/8/layout/process1"/>
    <dgm:cxn modelId="{DDB062B6-1D0C-4816-9F74-6C30994C4E6C}" type="presOf" srcId="{21A185DD-276C-4A24-9F6E-FC57A1121AD9}" destId="{E42DA95D-2F68-4BAD-B23F-D4AEF8EE423D}" srcOrd="0" destOrd="0" presId="urn:microsoft.com/office/officeart/2005/8/layout/process1"/>
    <dgm:cxn modelId="{AA4232B9-671D-4953-9B18-80F8786F4AEE}" srcId="{BC8431C3-8BE3-4B1F-A6CC-9E1E828E1BD7}" destId="{F900895C-0D81-48A9-BD29-6CA5D9031519}" srcOrd="0" destOrd="0" parTransId="{8221AD5D-1B36-461F-BCFB-8685516CB17A}" sibTransId="{0B50F42D-E19E-46A6-BA0A-F536D2BD5220}"/>
    <dgm:cxn modelId="{C6F3F0D1-4CD3-4A1B-A401-7A1A3FE5919C}" type="presOf" srcId="{21A185DD-276C-4A24-9F6E-FC57A1121AD9}" destId="{9FF33F92-A6CB-47C6-82C9-43B2913EC40C}" srcOrd="1" destOrd="0" presId="urn:microsoft.com/office/officeart/2005/8/layout/process1"/>
    <dgm:cxn modelId="{A1538CDC-221E-4F69-BC3B-0A788ACDA085}" type="presOf" srcId="{7031862F-74F5-429F-A03D-2FD30F85282A}" destId="{F7146979-30E2-4F2D-82BE-ED0E3D2C4CBC}" srcOrd="0" destOrd="0" presId="urn:microsoft.com/office/officeart/2005/8/layout/process1"/>
    <dgm:cxn modelId="{469B06EA-EA4C-407D-B61F-8908FB2CAB37}" srcId="{BC8431C3-8BE3-4B1F-A6CC-9E1E828E1BD7}" destId="{4541D53A-D24A-46C8-8224-76F0BC4C4C0C}" srcOrd="2" destOrd="0" parTransId="{A7135387-2BFB-4DA2-B3A0-64B56554D50E}" sibTransId="{21A185DD-276C-4A24-9F6E-FC57A1121AD9}"/>
    <dgm:cxn modelId="{74AEF0F7-C91E-43C7-8761-7DE8CCB917BD}" srcId="{BC8431C3-8BE3-4B1F-A6CC-9E1E828E1BD7}" destId="{4F1AD23D-B53E-44F0-AC5C-BC60615777FD}" srcOrd="4" destOrd="0" parTransId="{D4DAF229-7C76-4FC9-9790-6215789A406B}" sibTransId="{973966F0-E2E0-4C14-B4F2-5E942B96BD03}"/>
    <dgm:cxn modelId="{4A2EB2FB-8C9D-4DB5-BC6C-75209472461F}" type="presOf" srcId="{BD085AAE-0AFE-4581-AF39-B47A3CD99AFC}" destId="{A95EEFDC-8782-4FFE-BB1F-BF567EB0EBFF}" srcOrd="1" destOrd="0" presId="urn:microsoft.com/office/officeart/2005/8/layout/process1"/>
    <dgm:cxn modelId="{9A7867FF-F72D-420E-A78D-7E627B40808C}" type="presOf" srcId="{F900895C-0D81-48A9-BD29-6CA5D9031519}" destId="{2E4A56EE-9C51-41B4-AFC4-F7E857C2C606}" srcOrd="0" destOrd="0" presId="urn:microsoft.com/office/officeart/2005/8/layout/process1"/>
    <dgm:cxn modelId="{466C314B-0AE1-49BC-B007-6381AF9F934B}" type="presParOf" srcId="{8C8B000A-62C3-4397-81EB-2E10CEFDDF14}" destId="{2E4A56EE-9C51-41B4-AFC4-F7E857C2C606}" srcOrd="0" destOrd="0" presId="urn:microsoft.com/office/officeart/2005/8/layout/process1"/>
    <dgm:cxn modelId="{629E51D9-CEBE-4663-AE59-776D48EDEAE4}" type="presParOf" srcId="{8C8B000A-62C3-4397-81EB-2E10CEFDDF14}" destId="{DA278896-0F18-4532-B6CC-D64DF39E4016}" srcOrd="1" destOrd="0" presId="urn:microsoft.com/office/officeart/2005/8/layout/process1"/>
    <dgm:cxn modelId="{415D5FB7-234A-4D3E-B9A8-73EA30FF8B84}" type="presParOf" srcId="{DA278896-0F18-4532-B6CC-D64DF39E4016}" destId="{300182CE-B516-4405-892D-4BA5CCCCF715}" srcOrd="0" destOrd="0" presId="urn:microsoft.com/office/officeart/2005/8/layout/process1"/>
    <dgm:cxn modelId="{961065B8-176E-4D4C-B9B3-95BA8E571D4C}" type="presParOf" srcId="{8C8B000A-62C3-4397-81EB-2E10CEFDDF14}" destId="{9DB88E3A-E070-497F-B831-22AC877A9B0A}" srcOrd="2" destOrd="0" presId="urn:microsoft.com/office/officeart/2005/8/layout/process1"/>
    <dgm:cxn modelId="{07177F39-CE0A-4DDF-932A-17EEC1227592}" type="presParOf" srcId="{8C8B000A-62C3-4397-81EB-2E10CEFDDF14}" destId="{9F682E69-4F2A-4660-A59A-28C6E877CDCA}" srcOrd="3" destOrd="0" presId="urn:microsoft.com/office/officeart/2005/8/layout/process1"/>
    <dgm:cxn modelId="{4C3D3EBB-6C48-4912-9D81-847653E2183C}" type="presParOf" srcId="{9F682E69-4F2A-4660-A59A-28C6E877CDCA}" destId="{A95EEFDC-8782-4FFE-BB1F-BF567EB0EBFF}" srcOrd="0" destOrd="0" presId="urn:microsoft.com/office/officeart/2005/8/layout/process1"/>
    <dgm:cxn modelId="{D62EF65D-752D-4C1D-8A29-7CB00AD76AFD}" type="presParOf" srcId="{8C8B000A-62C3-4397-81EB-2E10CEFDDF14}" destId="{2029CF93-07B3-49FE-861F-89661C0BA5D8}" srcOrd="4" destOrd="0" presId="urn:microsoft.com/office/officeart/2005/8/layout/process1"/>
    <dgm:cxn modelId="{2A037425-DB46-414E-A378-0EF4679869A2}" type="presParOf" srcId="{8C8B000A-62C3-4397-81EB-2E10CEFDDF14}" destId="{E42DA95D-2F68-4BAD-B23F-D4AEF8EE423D}" srcOrd="5" destOrd="0" presId="urn:microsoft.com/office/officeart/2005/8/layout/process1"/>
    <dgm:cxn modelId="{E970B53B-5BCB-43A0-A9C2-68635E75EC7E}" type="presParOf" srcId="{E42DA95D-2F68-4BAD-B23F-D4AEF8EE423D}" destId="{9FF33F92-A6CB-47C6-82C9-43B2913EC40C}" srcOrd="0" destOrd="0" presId="urn:microsoft.com/office/officeart/2005/8/layout/process1"/>
    <dgm:cxn modelId="{5A70E6B8-D0C3-4C1A-A14F-BC3F70CAB383}" type="presParOf" srcId="{8C8B000A-62C3-4397-81EB-2E10CEFDDF14}" destId="{1C5AF1E8-DBD0-4BDB-BC3B-453A9A17C5AF}" srcOrd="6" destOrd="0" presId="urn:microsoft.com/office/officeart/2005/8/layout/process1"/>
    <dgm:cxn modelId="{29CE0A16-4688-451D-9508-9A35123DA91B}" type="presParOf" srcId="{8C8B000A-62C3-4397-81EB-2E10CEFDDF14}" destId="{F7146979-30E2-4F2D-82BE-ED0E3D2C4CBC}" srcOrd="7" destOrd="0" presId="urn:microsoft.com/office/officeart/2005/8/layout/process1"/>
    <dgm:cxn modelId="{5D7AC2C2-2203-47E7-A01E-1560786B1C03}" type="presParOf" srcId="{F7146979-30E2-4F2D-82BE-ED0E3D2C4CBC}" destId="{BB1AD11E-EADF-4E45-942A-A9B6C98E0F03}" srcOrd="0" destOrd="0" presId="urn:microsoft.com/office/officeart/2005/8/layout/process1"/>
    <dgm:cxn modelId="{D16743FA-096D-44CC-9027-702E244D5A77}" type="presParOf" srcId="{8C8B000A-62C3-4397-81EB-2E10CEFDDF14}" destId="{FD893802-A2AA-452F-B43A-0F777E92FA13}"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E656C97-8050-4C2B-B639-3A80383571DF}" type="doc">
      <dgm:prSet loTypeId="urn:microsoft.com/office/officeart/2005/8/layout/hierarchy1" loCatId="hierarchy" qsTypeId="urn:microsoft.com/office/officeart/2005/8/quickstyle/simple1" qsCatId="simple" csTypeId="urn:microsoft.com/office/officeart/2005/8/colors/accent4_5" csCatId="accent4" phldr="1"/>
      <dgm:spPr/>
      <dgm:t>
        <a:bodyPr/>
        <a:lstStyle/>
        <a:p>
          <a:endParaRPr lang="en-US"/>
        </a:p>
      </dgm:t>
    </dgm:pt>
    <dgm:pt modelId="{133B37C7-B369-4739-9C47-A28E736C233D}">
      <dgm:prSet/>
      <dgm:spPr>
        <a:ln>
          <a:solidFill>
            <a:schemeClr val="accent3"/>
          </a:solidFill>
        </a:ln>
      </dgm:spPr>
      <dgm:t>
        <a:bodyPr/>
        <a:lstStyle/>
        <a:p>
          <a:r>
            <a:rPr lang="en-GB" b="1" dirty="0"/>
            <a:t>Primary objective: </a:t>
          </a:r>
          <a:r>
            <a:rPr lang="en-US" dirty="0"/>
            <a:t>What do patients receiving an intervention for AAA repair feel about their care? </a:t>
          </a:r>
          <a:endParaRPr lang="en-US" b="1" dirty="0"/>
        </a:p>
      </dgm:t>
    </dgm:pt>
    <dgm:pt modelId="{869273E4-E106-424E-9579-77020E060EA9}" type="parTrans" cxnId="{90DCE506-11D6-41D6-9DC9-57DF84AA9CAE}">
      <dgm:prSet/>
      <dgm:spPr/>
      <dgm:t>
        <a:bodyPr/>
        <a:lstStyle/>
        <a:p>
          <a:endParaRPr lang="en-US"/>
        </a:p>
      </dgm:t>
    </dgm:pt>
    <dgm:pt modelId="{EEA1F8DC-83B1-43AC-93F2-67121732E85F}" type="sibTrans" cxnId="{90DCE506-11D6-41D6-9DC9-57DF84AA9CAE}">
      <dgm:prSet/>
      <dgm:spPr/>
      <dgm:t>
        <a:bodyPr/>
        <a:lstStyle/>
        <a:p>
          <a:endParaRPr lang="en-US"/>
        </a:p>
      </dgm:t>
    </dgm:pt>
    <dgm:pt modelId="{E6A6C600-AB42-4798-9598-2B3A108E7BD3}">
      <dgm:prSet/>
      <dgm:spPr/>
      <dgm:t>
        <a:bodyPr/>
        <a:lstStyle/>
        <a:p>
          <a:pPr>
            <a:lnSpc>
              <a:spcPct val="100000"/>
            </a:lnSpc>
          </a:pPr>
          <a:r>
            <a:rPr lang="en-GB" b="1" dirty="0"/>
            <a:t>Themes</a:t>
          </a:r>
          <a:r>
            <a:rPr lang="en-GB" dirty="0"/>
            <a:t> from </a:t>
          </a:r>
          <a:r>
            <a:rPr lang="en-GB" b="0" dirty="0"/>
            <a:t>open-ended qualitative questionnaire</a:t>
          </a:r>
          <a:endParaRPr lang="en-US" b="0" dirty="0"/>
        </a:p>
      </dgm:t>
    </dgm:pt>
    <dgm:pt modelId="{3467F0AE-2BBE-41BC-977E-09414B134239}" type="parTrans" cxnId="{52F39574-0481-4B60-B74D-6AB896300255}">
      <dgm:prSet/>
      <dgm:spPr/>
      <dgm:t>
        <a:bodyPr/>
        <a:lstStyle/>
        <a:p>
          <a:endParaRPr lang="en-US"/>
        </a:p>
      </dgm:t>
    </dgm:pt>
    <dgm:pt modelId="{893140B8-CCB0-4C55-82CD-5D8E7CEDB3A6}" type="sibTrans" cxnId="{52F39574-0481-4B60-B74D-6AB896300255}">
      <dgm:prSet/>
      <dgm:spPr/>
      <dgm:t>
        <a:bodyPr/>
        <a:lstStyle/>
        <a:p>
          <a:endParaRPr lang="en-US"/>
        </a:p>
      </dgm:t>
    </dgm:pt>
    <dgm:pt modelId="{621A6DE3-3378-4007-995E-287392E5736E}">
      <dgm:prSet/>
      <dgm:spPr/>
      <dgm:t>
        <a:bodyPr/>
        <a:lstStyle/>
        <a:p>
          <a:pPr>
            <a:lnSpc>
              <a:spcPct val="100000"/>
            </a:lnSpc>
          </a:pPr>
          <a:r>
            <a:rPr lang="en-GB" b="1" dirty="0"/>
            <a:t>Themes</a:t>
          </a:r>
          <a:r>
            <a:rPr lang="en-GB" dirty="0"/>
            <a:t> from </a:t>
          </a:r>
          <a:r>
            <a:rPr lang="en-GB" b="0" dirty="0"/>
            <a:t>the semi-structured interviews</a:t>
          </a:r>
          <a:endParaRPr lang="en-US" b="0" dirty="0"/>
        </a:p>
      </dgm:t>
    </dgm:pt>
    <dgm:pt modelId="{1D0D103F-EA75-43B2-8B9D-9804F2A6F7C3}" type="parTrans" cxnId="{5B183402-3107-45AC-A132-74891A144E24}">
      <dgm:prSet/>
      <dgm:spPr/>
      <dgm:t>
        <a:bodyPr/>
        <a:lstStyle/>
        <a:p>
          <a:endParaRPr lang="en-US"/>
        </a:p>
      </dgm:t>
    </dgm:pt>
    <dgm:pt modelId="{F35815AC-2DD5-4C27-965B-6D121582EB0E}" type="sibTrans" cxnId="{5B183402-3107-45AC-A132-74891A144E24}">
      <dgm:prSet/>
      <dgm:spPr/>
      <dgm:t>
        <a:bodyPr/>
        <a:lstStyle/>
        <a:p>
          <a:endParaRPr lang="en-US"/>
        </a:p>
      </dgm:t>
    </dgm:pt>
    <dgm:pt modelId="{496218BB-7C09-4994-8360-EB2F310AECB7}" type="pres">
      <dgm:prSet presAssocID="{BE656C97-8050-4C2B-B639-3A80383571DF}" presName="hierChild1" presStyleCnt="0">
        <dgm:presLayoutVars>
          <dgm:chPref val="1"/>
          <dgm:dir/>
          <dgm:animOne val="branch"/>
          <dgm:animLvl val="lvl"/>
          <dgm:resizeHandles/>
        </dgm:presLayoutVars>
      </dgm:prSet>
      <dgm:spPr/>
    </dgm:pt>
    <dgm:pt modelId="{A16BA788-D0BB-46A9-BF7B-71612A0EF775}" type="pres">
      <dgm:prSet presAssocID="{133B37C7-B369-4739-9C47-A28E736C233D}" presName="hierRoot1" presStyleCnt="0"/>
      <dgm:spPr/>
    </dgm:pt>
    <dgm:pt modelId="{D8BD41FB-32DC-4050-9FEA-4DAEAEBA7373}" type="pres">
      <dgm:prSet presAssocID="{133B37C7-B369-4739-9C47-A28E736C233D}" presName="composite" presStyleCnt="0"/>
      <dgm:spPr/>
    </dgm:pt>
    <dgm:pt modelId="{7E245997-6E8E-45AA-9DF9-092D7B86423C}" type="pres">
      <dgm:prSet presAssocID="{133B37C7-B369-4739-9C47-A28E736C233D}" presName="background" presStyleLbl="node0" presStyleIdx="0" presStyleCnt="1"/>
      <dgm:spPr>
        <a:solidFill>
          <a:schemeClr val="accent3">
            <a:alpha val="80000"/>
          </a:schemeClr>
        </a:solidFill>
        <a:ln>
          <a:solidFill>
            <a:schemeClr val="accent3"/>
          </a:solidFill>
        </a:ln>
      </dgm:spPr>
    </dgm:pt>
    <dgm:pt modelId="{434F1C36-026A-4AAC-8619-744945AF2702}" type="pres">
      <dgm:prSet presAssocID="{133B37C7-B369-4739-9C47-A28E736C233D}" presName="text" presStyleLbl="fgAcc0" presStyleIdx="0" presStyleCnt="1">
        <dgm:presLayoutVars>
          <dgm:chPref val="3"/>
        </dgm:presLayoutVars>
      </dgm:prSet>
      <dgm:spPr/>
    </dgm:pt>
    <dgm:pt modelId="{F5F06F07-8CF1-4148-8A47-C9A61232124E}" type="pres">
      <dgm:prSet presAssocID="{133B37C7-B369-4739-9C47-A28E736C233D}" presName="hierChild2" presStyleCnt="0"/>
      <dgm:spPr/>
    </dgm:pt>
    <dgm:pt modelId="{972576E0-C633-46D3-BAD8-13589FBD9656}" type="pres">
      <dgm:prSet presAssocID="{3467F0AE-2BBE-41BC-977E-09414B134239}" presName="Name10" presStyleLbl="parChTrans1D2" presStyleIdx="0" presStyleCnt="2"/>
      <dgm:spPr/>
    </dgm:pt>
    <dgm:pt modelId="{E49F1D64-659D-457F-BFAE-92B77D2363FC}" type="pres">
      <dgm:prSet presAssocID="{E6A6C600-AB42-4798-9598-2B3A108E7BD3}" presName="hierRoot2" presStyleCnt="0"/>
      <dgm:spPr/>
    </dgm:pt>
    <dgm:pt modelId="{3475979B-E607-41FD-A023-C904E81DF671}" type="pres">
      <dgm:prSet presAssocID="{E6A6C600-AB42-4798-9598-2B3A108E7BD3}" presName="composite2" presStyleCnt="0"/>
      <dgm:spPr/>
    </dgm:pt>
    <dgm:pt modelId="{0BA91525-E9F7-4C02-8DB4-52729E1F350B}" type="pres">
      <dgm:prSet presAssocID="{E6A6C600-AB42-4798-9598-2B3A108E7BD3}" presName="background2" presStyleLbl="node2" presStyleIdx="0" presStyleCnt="2"/>
      <dgm:spPr/>
    </dgm:pt>
    <dgm:pt modelId="{643457E5-FC1F-4BC3-805B-1F68CAB147BA}" type="pres">
      <dgm:prSet presAssocID="{E6A6C600-AB42-4798-9598-2B3A108E7BD3}" presName="text2" presStyleLbl="fgAcc2" presStyleIdx="0" presStyleCnt="2">
        <dgm:presLayoutVars>
          <dgm:chPref val="3"/>
        </dgm:presLayoutVars>
      </dgm:prSet>
      <dgm:spPr/>
    </dgm:pt>
    <dgm:pt modelId="{3E137D7F-E263-4B38-A315-1EA4A550391F}" type="pres">
      <dgm:prSet presAssocID="{E6A6C600-AB42-4798-9598-2B3A108E7BD3}" presName="hierChild3" presStyleCnt="0"/>
      <dgm:spPr/>
    </dgm:pt>
    <dgm:pt modelId="{BC83ABE7-44B6-4D3B-A7CF-C6D4F91225CC}" type="pres">
      <dgm:prSet presAssocID="{1D0D103F-EA75-43B2-8B9D-9804F2A6F7C3}" presName="Name10" presStyleLbl="parChTrans1D2" presStyleIdx="1" presStyleCnt="2"/>
      <dgm:spPr/>
    </dgm:pt>
    <dgm:pt modelId="{A3FE4837-8F6B-4D68-BEA8-554CA532F51C}" type="pres">
      <dgm:prSet presAssocID="{621A6DE3-3378-4007-995E-287392E5736E}" presName="hierRoot2" presStyleCnt="0"/>
      <dgm:spPr/>
    </dgm:pt>
    <dgm:pt modelId="{9BF045EE-B410-43C0-A538-DAAD2CE5A748}" type="pres">
      <dgm:prSet presAssocID="{621A6DE3-3378-4007-995E-287392E5736E}" presName="composite2" presStyleCnt="0"/>
      <dgm:spPr/>
    </dgm:pt>
    <dgm:pt modelId="{688CC09F-4E04-4E69-8075-BE9A3C4EC263}" type="pres">
      <dgm:prSet presAssocID="{621A6DE3-3378-4007-995E-287392E5736E}" presName="background2" presStyleLbl="node2" presStyleIdx="1" presStyleCnt="2"/>
      <dgm:spPr/>
    </dgm:pt>
    <dgm:pt modelId="{2072F206-3C5C-4D7A-933E-85A2E0C52486}" type="pres">
      <dgm:prSet presAssocID="{621A6DE3-3378-4007-995E-287392E5736E}" presName="text2" presStyleLbl="fgAcc2" presStyleIdx="1" presStyleCnt="2">
        <dgm:presLayoutVars>
          <dgm:chPref val="3"/>
        </dgm:presLayoutVars>
      </dgm:prSet>
      <dgm:spPr/>
    </dgm:pt>
    <dgm:pt modelId="{06F1CF3D-FA9B-41F0-8479-C00875EB5B98}" type="pres">
      <dgm:prSet presAssocID="{621A6DE3-3378-4007-995E-287392E5736E}" presName="hierChild3" presStyleCnt="0"/>
      <dgm:spPr/>
    </dgm:pt>
  </dgm:ptLst>
  <dgm:cxnLst>
    <dgm:cxn modelId="{5B183402-3107-45AC-A132-74891A144E24}" srcId="{133B37C7-B369-4739-9C47-A28E736C233D}" destId="{621A6DE3-3378-4007-995E-287392E5736E}" srcOrd="1" destOrd="0" parTransId="{1D0D103F-EA75-43B2-8B9D-9804F2A6F7C3}" sibTransId="{F35815AC-2DD5-4C27-965B-6D121582EB0E}"/>
    <dgm:cxn modelId="{6D6BA102-BA40-4C22-9C45-F651B31D97E5}" type="presOf" srcId="{E6A6C600-AB42-4798-9598-2B3A108E7BD3}" destId="{643457E5-FC1F-4BC3-805B-1F68CAB147BA}" srcOrd="0" destOrd="0" presId="urn:microsoft.com/office/officeart/2005/8/layout/hierarchy1"/>
    <dgm:cxn modelId="{90DCE506-11D6-41D6-9DC9-57DF84AA9CAE}" srcId="{BE656C97-8050-4C2B-B639-3A80383571DF}" destId="{133B37C7-B369-4739-9C47-A28E736C233D}" srcOrd="0" destOrd="0" parTransId="{869273E4-E106-424E-9579-77020E060EA9}" sibTransId="{EEA1F8DC-83B1-43AC-93F2-67121732E85F}"/>
    <dgm:cxn modelId="{CA519C0C-245B-45C9-89A6-96DA60E39688}" type="presOf" srcId="{1D0D103F-EA75-43B2-8B9D-9804F2A6F7C3}" destId="{BC83ABE7-44B6-4D3B-A7CF-C6D4F91225CC}" srcOrd="0" destOrd="0" presId="urn:microsoft.com/office/officeart/2005/8/layout/hierarchy1"/>
    <dgm:cxn modelId="{52F39574-0481-4B60-B74D-6AB896300255}" srcId="{133B37C7-B369-4739-9C47-A28E736C233D}" destId="{E6A6C600-AB42-4798-9598-2B3A108E7BD3}" srcOrd="0" destOrd="0" parTransId="{3467F0AE-2BBE-41BC-977E-09414B134239}" sibTransId="{893140B8-CCB0-4C55-82CD-5D8E7CEDB3A6}"/>
    <dgm:cxn modelId="{6860CF5A-855C-4D4C-BCFE-DF746488C951}" type="presOf" srcId="{3467F0AE-2BBE-41BC-977E-09414B134239}" destId="{972576E0-C633-46D3-BAD8-13589FBD9656}" srcOrd="0" destOrd="0" presId="urn:microsoft.com/office/officeart/2005/8/layout/hierarchy1"/>
    <dgm:cxn modelId="{4DCA3CA0-4B8D-47D2-8574-46EA684ED10E}" type="presOf" srcId="{BE656C97-8050-4C2B-B639-3A80383571DF}" destId="{496218BB-7C09-4994-8360-EB2F310AECB7}" srcOrd="0" destOrd="0" presId="urn:microsoft.com/office/officeart/2005/8/layout/hierarchy1"/>
    <dgm:cxn modelId="{C3073AA3-EF71-4EC7-883C-F95952CDFA33}" type="presOf" srcId="{621A6DE3-3378-4007-995E-287392E5736E}" destId="{2072F206-3C5C-4D7A-933E-85A2E0C52486}" srcOrd="0" destOrd="0" presId="urn:microsoft.com/office/officeart/2005/8/layout/hierarchy1"/>
    <dgm:cxn modelId="{A25EC8B8-3CB0-49EA-A301-1315AA36D737}" type="presOf" srcId="{133B37C7-B369-4739-9C47-A28E736C233D}" destId="{434F1C36-026A-4AAC-8619-744945AF2702}" srcOrd="0" destOrd="0" presId="urn:microsoft.com/office/officeart/2005/8/layout/hierarchy1"/>
    <dgm:cxn modelId="{342345B4-9EA6-4CBD-BDE2-D9CDC88149C4}" type="presParOf" srcId="{496218BB-7C09-4994-8360-EB2F310AECB7}" destId="{A16BA788-D0BB-46A9-BF7B-71612A0EF775}" srcOrd="0" destOrd="0" presId="urn:microsoft.com/office/officeart/2005/8/layout/hierarchy1"/>
    <dgm:cxn modelId="{1E275047-4343-4506-902C-A0DC12D2F94E}" type="presParOf" srcId="{A16BA788-D0BB-46A9-BF7B-71612A0EF775}" destId="{D8BD41FB-32DC-4050-9FEA-4DAEAEBA7373}" srcOrd="0" destOrd="0" presId="urn:microsoft.com/office/officeart/2005/8/layout/hierarchy1"/>
    <dgm:cxn modelId="{EE17125D-3695-4E4A-AEB2-8B199D106899}" type="presParOf" srcId="{D8BD41FB-32DC-4050-9FEA-4DAEAEBA7373}" destId="{7E245997-6E8E-45AA-9DF9-092D7B86423C}" srcOrd="0" destOrd="0" presId="urn:microsoft.com/office/officeart/2005/8/layout/hierarchy1"/>
    <dgm:cxn modelId="{56AEB51C-4DDA-410E-85E6-3EA0CC577918}" type="presParOf" srcId="{D8BD41FB-32DC-4050-9FEA-4DAEAEBA7373}" destId="{434F1C36-026A-4AAC-8619-744945AF2702}" srcOrd="1" destOrd="0" presId="urn:microsoft.com/office/officeart/2005/8/layout/hierarchy1"/>
    <dgm:cxn modelId="{F1770B15-078D-4585-B1BA-7DD05FF16EE9}" type="presParOf" srcId="{A16BA788-D0BB-46A9-BF7B-71612A0EF775}" destId="{F5F06F07-8CF1-4148-8A47-C9A61232124E}" srcOrd="1" destOrd="0" presId="urn:microsoft.com/office/officeart/2005/8/layout/hierarchy1"/>
    <dgm:cxn modelId="{342E87F5-A108-4DC8-9F62-1D8D7281CE0D}" type="presParOf" srcId="{F5F06F07-8CF1-4148-8A47-C9A61232124E}" destId="{972576E0-C633-46D3-BAD8-13589FBD9656}" srcOrd="0" destOrd="0" presId="urn:microsoft.com/office/officeart/2005/8/layout/hierarchy1"/>
    <dgm:cxn modelId="{6A8A7338-80EE-4ED3-8606-C75F4EBC442C}" type="presParOf" srcId="{F5F06F07-8CF1-4148-8A47-C9A61232124E}" destId="{E49F1D64-659D-457F-BFAE-92B77D2363FC}" srcOrd="1" destOrd="0" presId="urn:microsoft.com/office/officeart/2005/8/layout/hierarchy1"/>
    <dgm:cxn modelId="{036163B8-3588-49F5-BF3A-77FF4BBCDDC6}" type="presParOf" srcId="{E49F1D64-659D-457F-BFAE-92B77D2363FC}" destId="{3475979B-E607-41FD-A023-C904E81DF671}" srcOrd="0" destOrd="0" presId="urn:microsoft.com/office/officeart/2005/8/layout/hierarchy1"/>
    <dgm:cxn modelId="{4BC00269-6B47-4D14-BF94-1D26B18FD950}" type="presParOf" srcId="{3475979B-E607-41FD-A023-C904E81DF671}" destId="{0BA91525-E9F7-4C02-8DB4-52729E1F350B}" srcOrd="0" destOrd="0" presId="urn:microsoft.com/office/officeart/2005/8/layout/hierarchy1"/>
    <dgm:cxn modelId="{48233DB2-C637-4894-83DD-C734EFF49CED}" type="presParOf" srcId="{3475979B-E607-41FD-A023-C904E81DF671}" destId="{643457E5-FC1F-4BC3-805B-1F68CAB147BA}" srcOrd="1" destOrd="0" presId="urn:microsoft.com/office/officeart/2005/8/layout/hierarchy1"/>
    <dgm:cxn modelId="{E4EDDC44-7217-4E50-9975-E8E0DA68AF0A}" type="presParOf" srcId="{E49F1D64-659D-457F-BFAE-92B77D2363FC}" destId="{3E137D7F-E263-4B38-A315-1EA4A550391F}" srcOrd="1" destOrd="0" presId="urn:microsoft.com/office/officeart/2005/8/layout/hierarchy1"/>
    <dgm:cxn modelId="{4246A363-168C-4584-A893-61A16457359F}" type="presParOf" srcId="{F5F06F07-8CF1-4148-8A47-C9A61232124E}" destId="{BC83ABE7-44B6-4D3B-A7CF-C6D4F91225CC}" srcOrd="2" destOrd="0" presId="urn:microsoft.com/office/officeart/2005/8/layout/hierarchy1"/>
    <dgm:cxn modelId="{535542AA-A83D-4363-B2F4-9044759D1BE6}" type="presParOf" srcId="{F5F06F07-8CF1-4148-8A47-C9A61232124E}" destId="{A3FE4837-8F6B-4D68-BEA8-554CA532F51C}" srcOrd="3" destOrd="0" presId="urn:microsoft.com/office/officeart/2005/8/layout/hierarchy1"/>
    <dgm:cxn modelId="{F04074B4-C652-49D7-B56D-A960687E51AB}" type="presParOf" srcId="{A3FE4837-8F6B-4D68-BEA8-554CA532F51C}" destId="{9BF045EE-B410-43C0-A538-DAAD2CE5A748}" srcOrd="0" destOrd="0" presId="urn:microsoft.com/office/officeart/2005/8/layout/hierarchy1"/>
    <dgm:cxn modelId="{89D620FE-FA54-4365-9506-2B97AABA3AFB}" type="presParOf" srcId="{9BF045EE-B410-43C0-A538-DAAD2CE5A748}" destId="{688CC09F-4E04-4E69-8075-BE9A3C4EC263}" srcOrd="0" destOrd="0" presId="urn:microsoft.com/office/officeart/2005/8/layout/hierarchy1"/>
    <dgm:cxn modelId="{FBB0ABB5-5C5B-4BBD-B20F-5D9DBC994B10}" type="presParOf" srcId="{9BF045EE-B410-43C0-A538-DAAD2CE5A748}" destId="{2072F206-3C5C-4D7A-933E-85A2E0C52486}" srcOrd="1" destOrd="0" presId="urn:microsoft.com/office/officeart/2005/8/layout/hierarchy1"/>
    <dgm:cxn modelId="{B3F0C199-79D6-4117-A03D-550A1192F5BE}" type="presParOf" srcId="{A3FE4837-8F6B-4D68-BEA8-554CA532F51C}" destId="{06F1CF3D-FA9B-41F0-8479-C00875EB5B98}"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E656C97-8050-4C2B-B639-3A80383571DF}" type="doc">
      <dgm:prSet loTypeId="urn:microsoft.com/office/officeart/2005/8/layout/hierarchy1" loCatId="hierarchy" qsTypeId="urn:microsoft.com/office/officeart/2005/8/quickstyle/simple1" qsCatId="simple" csTypeId="urn:microsoft.com/office/officeart/2005/8/colors/accent4_5" csCatId="accent4" phldr="1"/>
      <dgm:spPr/>
      <dgm:t>
        <a:bodyPr/>
        <a:lstStyle/>
        <a:p>
          <a:endParaRPr lang="en-US"/>
        </a:p>
      </dgm:t>
    </dgm:pt>
    <dgm:pt modelId="{38BCA8E7-09DD-4CF1-905C-1DF7D22B2B5A}">
      <dgm:prSet/>
      <dgm:spPr>
        <a:ln>
          <a:solidFill>
            <a:schemeClr val="accent3"/>
          </a:solidFill>
        </a:ln>
      </dgm:spPr>
      <dgm:t>
        <a:bodyPr/>
        <a:lstStyle/>
        <a:p>
          <a:r>
            <a:rPr lang="en-GB" b="1" dirty="0"/>
            <a:t>Secondary objective: </a:t>
          </a:r>
          <a:r>
            <a:rPr lang="en-GB" b="0" dirty="0"/>
            <a:t>What differences are there between patient groups?</a:t>
          </a:r>
        </a:p>
      </dgm:t>
    </dgm:pt>
    <dgm:pt modelId="{F27383D5-A158-46C8-A735-4E23069EA38C}" type="parTrans" cxnId="{9C777367-4032-40A5-829E-081123D45BAD}">
      <dgm:prSet/>
      <dgm:spPr/>
      <dgm:t>
        <a:bodyPr/>
        <a:lstStyle/>
        <a:p>
          <a:endParaRPr lang="en-US"/>
        </a:p>
      </dgm:t>
    </dgm:pt>
    <dgm:pt modelId="{9FF5B4E0-D4BA-4C0B-9919-FE0047C140EE}" type="sibTrans" cxnId="{9C777367-4032-40A5-829E-081123D45BAD}">
      <dgm:prSet/>
      <dgm:spPr/>
      <dgm:t>
        <a:bodyPr/>
        <a:lstStyle/>
        <a:p>
          <a:endParaRPr lang="en-US"/>
        </a:p>
      </dgm:t>
    </dgm:pt>
    <dgm:pt modelId="{D1CB1BA2-99FB-4A1D-B9A0-90B2C54C5CBD}">
      <dgm:prSet/>
      <dgm:spPr>
        <a:ln>
          <a:solidFill>
            <a:schemeClr val="accent1"/>
          </a:solidFill>
        </a:ln>
      </dgm:spPr>
      <dgm:t>
        <a:bodyPr/>
        <a:lstStyle/>
        <a:p>
          <a:pPr>
            <a:lnSpc>
              <a:spcPct val="100000"/>
            </a:lnSpc>
          </a:pPr>
          <a:r>
            <a:rPr lang="en-GB" dirty="0"/>
            <a:t>a) Is there a </a:t>
          </a:r>
          <a:r>
            <a:rPr lang="en-GB" b="1" dirty="0"/>
            <a:t>statistically significant difference </a:t>
          </a:r>
          <a:r>
            <a:rPr lang="en-GB" dirty="0"/>
            <a:t>in answers to the </a:t>
          </a:r>
          <a:r>
            <a:rPr lang="en-GB" b="0" dirty="0"/>
            <a:t>quantitative questionnaire?</a:t>
          </a:r>
          <a:endParaRPr lang="en-US" b="0" dirty="0"/>
        </a:p>
      </dgm:t>
    </dgm:pt>
    <dgm:pt modelId="{9E35F4C6-8362-489C-908A-61470899AD50}" type="parTrans" cxnId="{EAA1696E-A20A-459F-9027-A9E9693B4FD5}">
      <dgm:prSet/>
      <dgm:spPr>
        <a:ln>
          <a:solidFill>
            <a:schemeClr val="accent1"/>
          </a:solidFill>
        </a:ln>
      </dgm:spPr>
      <dgm:t>
        <a:bodyPr/>
        <a:lstStyle/>
        <a:p>
          <a:endParaRPr lang="en-US"/>
        </a:p>
      </dgm:t>
    </dgm:pt>
    <dgm:pt modelId="{FE1E2BA9-B774-43EC-B806-876371E0D872}" type="sibTrans" cxnId="{EAA1696E-A20A-459F-9027-A9E9693B4FD5}">
      <dgm:prSet/>
      <dgm:spPr/>
      <dgm:t>
        <a:bodyPr/>
        <a:lstStyle/>
        <a:p>
          <a:endParaRPr lang="en-US"/>
        </a:p>
      </dgm:t>
    </dgm:pt>
    <dgm:pt modelId="{79D66CC2-425A-4FB6-994D-C2828BA1DD1B}">
      <dgm:prSet/>
      <dgm:spPr>
        <a:ln>
          <a:solidFill>
            <a:schemeClr val="accent1"/>
          </a:solidFill>
        </a:ln>
      </dgm:spPr>
      <dgm:t>
        <a:bodyPr/>
        <a:lstStyle/>
        <a:p>
          <a:pPr>
            <a:lnSpc>
              <a:spcPct val="100000"/>
            </a:lnSpc>
          </a:pPr>
          <a:r>
            <a:rPr lang="en-GB" dirty="0"/>
            <a:t>b) </a:t>
          </a:r>
          <a:r>
            <a:rPr lang="en-US" dirty="0"/>
            <a:t>Is there a </a:t>
          </a:r>
          <a:r>
            <a:rPr lang="en-US" b="1" dirty="0"/>
            <a:t>difference in the themes </a:t>
          </a:r>
          <a:r>
            <a:rPr lang="en-US" dirty="0"/>
            <a:t>the groups discuss during</a:t>
          </a:r>
          <a:r>
            <a:rPr lang="en-GB" dirty="0"/>
            <a:t> the </a:t>
          </a:r>
          <a:r>
            <a:rPr lang="en-GB" b="0" dirty="0"/>
            <a:t>qualitative questionnaire and interviews?</a:t>
          </a:r>
          <a:endParaRPr lang="en-US" b="0" dirty="0"/>
        </a:p>
      </dgm:t>
    </dgm:pt>
    <dgm:pt modelId="{398B031C-5284-4233-BAC4-83A1547E52ED}" type="parTrans" cxnId="{2104C768-6DC6-4AE9-916F-FB0026C55AAF}">
      <dgm:prSet/>
      <dgm:spPr>
        <a:ln>
          <a:solidFill>
            <a:schemeClr val="accent1"/>
          </a:solidFill>
        </a:ln>
      </dgm:spPr>
      <dgm:t>
        <a:bodyPr/>
        <a:lstStyle/>
        <a:p>
          <a:endParaRPr lang="en-US"/>
        </a:p>
      </dgm:t>
    </dgm:pt>
    <dgm:pt modelId="{D625831F-CC85-4160-92FD-40630168265E}" type="sibTrans" cxnId="{2104C768-6DC6-4AE9-916F-FB0026C55AAF}">
      <dgm:prSet/>
      <dgm:spPr/>
      <dgm:t>
        <a:bodyPr/>
        <a:lstStyle/>
        <a:p>
          <a:endParaRPr lang="en-US"/>
        </a:p>
      </dgm:t>
    </dgm:pt>
    <dgm:pt modelId="{496218BB-7C09-4994-8360-EB2F310AECB7}" type="pres">
      <dgm:prSet presAssocID="{BE656C97-8050-4C2B-B639-3A80383571DF}" presName="hierChild1" presStyleCnt="0">
        <dgm:presLayoutVars>
          <dgm:chPref val="1"/>
          <dgm:dir/>
          <dgm:animOne val="branch"/>
          <dgm:animLvl val="lvl"/>
          <dgm:resizeHandles/>
        </dgm:presLayoutVars>
      </dgm:prSet>
      <dgm:spPr/>
    </dgm:pt>
    <dgm:pt modelId="{5F2F61DC-543E-4629-8D92-4BE9E5CEE222}" type="pres">
      <dgm:prSet presAssocID="{38BCA8E7-09DD-4CF1-905C-1DF7D22B2B5A}" presName="hierRoot1" presStyleCnt="0"/>
      <dgm:spPr/>
    </dgm:pt>
    <dgm:pt modelId="{9534B89E-0E23-42A6-8396-EA1F36DAE0F6}" type="pres">
      <dgm:prSet presAssocID="{38BCA8E7-09DD-4CF1-905C-1DF7D22B2B5A}" presName="composite" presStyleCnt="0"/>
      <dgm:spPr/>
    </dgm:pt>
    <dgm:pt modelId="{86EA6243-B3AC-4C40-B8BD-7C52518FBF39}" type="pres">
      <dgm:prSet presAssocID="{38BCA8E7-09DD-4CF1-905C-1DF7D22B2B5A}" presName="background" presStyleLbl="node0" presStyleIdx="0" presStyleCnt="1"/>
      <dgm:spPr>
        <a:solidFill>
          <a:schemeClr val="accent3">
            <a:alpha val="80000"/>
          </a:schemeClr>
        </a:solidFill>
        <a:ln>
          <a:solidFill>
            <a:schemeClr val="accent3"/>
          </a:solidFill>
        </a:ln>
      </dgm:spPr>
    </dgm:pt>
    <dgm:pt modelId="{4E7D970D-36EA-4E8E-A1F9-CF83EDC5CCCC}" type="pres">
      <dgm:prSet presAssocID="{38BCA8E7-09DD-4CF1-905C-1DF7D22B2B5A}" presName="text" presStyleLbl="fgAcc0" presStyleIdx="0" presStyleCnt="1">
        <dgm:presLayoutVars>
          <dgm:chPref val="3"/>
        </dgm:presLayoutVars>
      </dgm:prSet>
      <dgm:spPr/>
    </dgm:pt>
    <dgm:pt modelId="{EE4652BE-0D7A-40FB-B3C9-37B290EB5441}" type="pres">
      <dgm:prSet presAssocID="{38BCA8E7-09DD-4CF1-905C-1DF7D22B2B5A}" presName="hierChild2" presStyleCnt="0"/>
      <dgm:spPr/>
    </dgm:pt>
    <dgm:pt modelId="{FF15156B-CC2E-49A5-BC0B-425268638860}" type="pres">
      <dgm:prSet presAssocID="{9E35F4C6-8362-489C-908A-61470899AD50}" presName="Name10" presStyleLbl="parChTrans1D2" presStyleIdx="0" presStyleCnt="2"/>
      <dgm:spPr/>
    </dgm:pt>
    <dgm:pt modelId="{390D37B1-60D9-442E-9475-2925AC358860}" type="pres">
      <dgm:prSet presAssocID="{D1CB1BA2-99FB-4A1D-B9A0-90B2C54C5CBD}" presName="hierRoot2" presStyleCnt="0"/>
      <dgm:spPr/>
    </dgm:pt>
    <dgm:pt modelId="{90FF176D-0ACD-4D87-8DFA-732E9A5215EF}" type="pres">
      <dgm:prSet presAssocID="{D1CB1BA2-99FB-4A1D-B9A0-90B2C54C5CBD}" presName="composite2" presStyleCnt="0"/>
      <dgm:spPr/>
    </dgm:pt>
    <dgm:pt modelId="{0C4C200C-C2A4-4A8F-8D4A-F60B49DCB666}" type="pres">
      <dgm:prSet presAssocID="{D1CB1BA2-99FB-4A1D-B9A0-90B2C54C5CBD}" presName="background2" presStyleLbl="node2" presStyleIdx="0" presStyleCnt="2"/>
      <dgm:spPr>
        <a:solidFill>
          <a:schemeClr val="accent1">
            <a:alpha val="70000"/>
          </a:schemeClr>
        </a:solidFill>
      </dgm:spPr>
    </dgm:pt>
    <dgm:pt modelId="{9FD3C0B2-3402-4602-B937-6A20C722B037}" type="pres">
      <dgm:prSet presAssocID="{D1CB1BA2-99FB-4A1D-B9A0-90B2C54C5CBD}" presName="text2" presStyleLbl="fgAcc2" presStyleIdx="0" presStyleCnt="2">
        <dgm:presLayoutVars>
          <dgm:chPref val="3"/>
        </dgm:presLayoutVars>
      </dgm:prSet>
      <dgm:spPr/>
    </dgm:pt>
    <dgm:pt modelId="{D9454081-1833-4E87-8222-111FE1FDF35C}" type="pres">
      <dgm:prSet presAssocID="{D1CB1BA2-99FB-4A1D-B9A0-90B2C54C5CBD}" presName="hierChild3" presStyleCnt="0"/>
      <dgm:spPr/>
    </dgm:pt>
    <dgm:pt modelId="{BD1B7F33-2912-4E10-9E78-0333992EA439}" type="pres">
      <dgm:prSet presAssocID="{398B031C-5284-4233-BAC4-83A1547E52ED}" presName="Name10" presStyleLbl="parChTrans1D2" presStyleIdx="1" presStyleCnt="2"/>
      <dgm:spPr/>
    </dgm:pt>
    <dgm:pt modelId="{9FB42031-38B9-4D6B-B05E-5521B44CA2DB}" type="pres">
      <dgm:prSet presAssocID="{79D66CC2-425A-4FB6-994D-C2828BA1DD1B}" presName="hierRoot2" presStyleCnt="0"/>
      <dgm:spPr/>
    </dgm:pt>
    <dgm:pt modelId="{2EDBD59A-B2E7-44F9-8B72-73FA41CF072A}" type="pres">
      <dgm:prSet presAssocID="{79D66CC2-425A-4FB6-994D-C2828BA1DD1B}" presName="composite2" presStyleCnt="0"/>
      <dgm:spPr/>
    </dgm:pt>
    <dgm:pt modelId="{DCE8F95A-431A-4D85-BC09-B5A95B168DEF}" type="pres">
      <dgm:prSet presAssocID="{79D66CC2-425A-4FB6-994D-C2828BA1DD1B}" presName="background2" presStyleLbl="node2" presStyleIdx="1" presStyleCnt="2"/>
      <dgm:spPr>
        <a:solidFill>
          <a:schemeClr val="accent1">
            <a:alpha val="70000"/>
          </a:schemeClr>
        </a:solidFill>
      </dgm:spPr>
    </dgm:pt>
    <dgm:pt modelId="{1D6A4E8B-A066-43FE-85D9-CDB3179F58E8}" type="pres">
      <dgm:prSet presAssocID="{79D66CC2-425A-4FB6-994D-C2828BA1DD1B}" presName="text2" presStyleLbl="fgAcc2" presStyleIdx="1" presStyleCnt="2">
        <dgm:presLayoutVars>
          <dgm:chPref val="3"/>
        </dgm:presLayoutVars>
      </dgm:prSet>
      <dgm:spPr/>
    </dgm:pt>
    <dgm:pt modelId="{CDA24E26-BE55-4CD1-9D04-17EB025B4331}" type="pres">
      <dgm:prSet presAssocID="{79D66CC2-425A-4FB6-994D-C2828BA1DD1B}" presName="hierChild3" presStyleCnt="0"/>
      <dgm:spPr/>
    </dgm:pt>
  </dgm:ptLst>
  <dgm:cxnLst>
    <dgm:cxn modelId="{FE292B00-FE7F-4772-9918-0E0CE2F56FF0}" type="presOf" srcId="{398B031C-5284-4233-BAC4-83A1547E52ED}" destId="{BD1B7F33-2912-4E10-9E78-0333992EA439}" srcOrd="0" destOrd="0" presId="urn:microsoft.com/office/officeart/2005/8/layout/hierarchy1"/>
    <dgm:cxn modelId="{0EDE072E-D1B5-4971-8B46-764782A69BAE}" type="presOf" srcId="{38BCA8E7-09DD-4CF1-905C-1DF7D22B2B5A}" destId="{4E7D970D-36EA-4E8E-A1F9-CF83EDC5CCCC}" srcOrd="0" destOrd="0" presId="urn:microsoft.com/office/officeart/2005/8/layout/hierarchy1"/>
    <dgm:cxn modelId="{9C777367-4032-40A5-829E-081123D45BAD}" srcId="{BE656C97-8050-4C2B-B639-3A80383571DF}" destId="{38BCA8E7-09DD-4CF1-905C-1DF7D22B2B5A}" srcOrd="0" destOrd="0" parTransId="{F27383D5-A158-46C8-A735-4E23069EA38C}" sibTransId="{9FF5B4E0-D4BA-4C0B-9919-FE0047C140EE}"/>
    <dgm:cxn modelId="{2104C768-6DC6-4AE9-916F-FB0026C55AAF}" srcId="{38BCA8E7-09DD-4CF1-905C-1DF7D22B2B5A}" destId="{79D66CC2-425A-4FB6-994D-C2828BA1DD1B}" srcOrd="1" destOrd="0" parTransId="{398B031C-5284-4233-BAC4-83A1547E52ED}" sibTransId="{D625831F-CC85-4160-92FD-40630168265E}"/>
    <dgm:cxn modelId="{EAA1696E-A20A-459F-9027-A9E9693B4FD5}" srcId="{38BCA8E7-09DD-4CF1-905C-1DF7D22B2B5A}" destId="{D1CB1BA2-99FB-4A1D-B9A0-90B2C54C5CBD}" srcOrd="0" destOrd="0" parTransId="{9E35F4C6-8362-489C-908A-61470899AD50}" sibTransId="{FE1E2BA9-B774-43EC-B806-876371E0D872}"/>
    <dgm:cxn modelId="{4DCA3CA0-4B8D-47D2-8574-46EA684ED10E}" type="presOf" srcId="{BE656C97-8050-4C2B-B639-3A80383571DF}" destId="{496218BB-7C09-4994-8360-EB2F310AECB7}" srcOrd="0" destOrd="0" presId="urn:microsoft.com/office/officeart/2005/8/layout/hierarchy1"/>
    <dgm:cxn modelId="{EF8261C5-8BC3-4680-94DB-827A6F0C8A8C}" type="presOf" srcId="{D1CB1BA2-99FB-4A1D-B9A0-90B2C54C5CBD}" destId="{9FD3C0B2-3402-4602-B937-6A20C722B037}" srcOrd="0" destOrd="0" presId="urn:microsoft.com/office/officeart/2005/8/layout/hierarchy1"/>
    <dgm:cxn modelId="{7521BEE4-FA61-4913-ADEC-32A001B500D5}" type="presOf" srcId="{9E35F4C6-8362-489C-908A-61470899AD50}" destId="{FF15156B-CC2E-49A5-BC0B-425268638860}" srcOrd="0" destOrd="0" presId="urn:microsoft.com/office/officeart/2005/8/layout/hierarchy1"/>
    <dgm:cxn modelId="{E5CB13F8-77CE-4358-B167-F964CF8D685C}" type="presOf" srcId="{79D66CC2-425A-4FB6-994D-C2828BA1DD1B}" destId="{1D6A4E8B-A066-43FE-85D9-CDB3179F58E8}" srcOrd="0" destOrd="0" presId="urn:microsoft.com/office/officeart/2005/8/layout/hierarchy1"/>
    <dgm:cxn modelId="{08E91D96-6E42-4978-9F6A-56C592909821}" type="presParOf" srcId="{496218BB-7C09-4994-8360-EB2F310AECB7}" destId="{5F2F61DC-543E-4629-8D92-4BE9E5CEE222}" srcOrd="0" destOrd="0" presId="urn:microsoft.com/office/officeart/2005/8/layout/hierarchy1"/>
    <dgm:cxn modelId="{A683CD63-85B7-4AEA-B8B1-F589F67BBE86}" type="presParOf" srcId="{5F2F61DC-543E-4629-8D92-4BE9E5CEE222}" destId="{9534B89E-0E23-42A6-8396-EA1F36DAE0F6}" srcOrd="0" destOrd="0" presId="urn:microsoft.com/office/officeart/2005/8/layout/hierarchy1"/>
    <dgm:cxn modelId="{9B64CABE-CD81-47F8-9338-AE5C64F64A06}" type="presParOf" srcId="{9534B89E-0E23-42A6-8396-EA1F36DAE0F6}" destId="{86EA6243-B3AC-4C40-B8BD-7C52518FBF39}" srcOrd="0" destOrd="0" presId="urn:microsoft.com/office/officeart/2005/8/layout/hierarchy1"/>
    <dgm:cxn modelId="{CCC7EFDD-DCB8-4CC4-8F00-99A479F9C60A}" type="presParOf" srcId="{9534B89E-0E23-42A6-8396-EA1F36DAE0F6}" destId="{4E7D970D-36EA-4E8E-A1F9-CF83EDC5CCCC}" srcOrd="1" destOrd="0" presId="urn:microsoft.com/office/officeart/2005/8/layout/hierarchy1"/>
    <dgm:cxn modelId="{D4823AE9-BD23-483D-8965-5789F2C1DBD8}" type="presParOf" srcId="{5F2F61DC-543E-4629-8D92-4BE9E5CEE222}" destId="{EE4652BE-0D7A-40FB-B3C9-37B290EB5441}" srcOrd="1" destOrd="0" presId="urn:microsoft.com/office/officeart/2005/8/layout/hierarchy1"/>
    <dgm:cxn modelId="{4DC2B327-1702-4AF9-A748-E640220371D6}" type="presParOf" srcId="{EE4652BE-0D7A-40FB-B3C9-37B290EB5441}" destId="{FF15156B-CC2E-49A5-BC0B-425268638860}" srcOrd="0" destOrd="0" presId="urn:microsoft.com/office/officeart/2005/8/layout/hierarchy1"/>
    <dgm:cxn modelId="{918953C2-10CF-476A-AC8F-F6C005BC239A}" type="presParOf" srcId="{EE4652BE-0D7A-40FB-B3C9-37B290EB5441}" destId="{390D37B1-60D9-442E-9475-2925AC358860}" srcOrd="1" destOrd="0" presId="urn:microsoft.com/office/officeart/2005/8/layout/hierarchy1"/>
    <dgm:cxn modelId="{10803649-4DB8-45F9-9465-178415BB3822}" type="presParOf" srcId="{390D37B1-60D9-442E-9475-2925AC358860}" destId="{90FF176D-0ACD-4D87-8DFA-732E9A5215EF}" srcOrd="0" destOrd="0" presId="urn:microsoft.com/office/officeart/2005/8/layout/hierarchy1"/>
    <dgm:cxn modelId="{B8DA4518-C8D3-4C76-A8CA-023CA2E72D99}" type="presParOf" srcId="{90FF176D-0ACD-4D87-8DFA-732E9A5215EF}" destId="{0C4C200C-C2A4-4A8F-8D4A-F60B49DCB666}" srcOrd="0" destOrd="0" presId="urn:microsoft.com/office/officeart/2005/8/layout/hierarchy1"/>
    <dgm:cxn modelId="{9E2B492D-1FE5-4735-B8EE-06A8E08DEC46}" type="presParOf" srcId="{90FF176D-0ACD-4D87-8DFA-732E9A5215EF}" destId="{9FD3C0B2-3402-4602-B937-6A20C722B037}" srcOrd="1" destOrd="0" presId="urn:microsoft.com/office/officeart/2005/8/layout/hierarchy1"/>
    <dgm:cxn modelId="{D5E6FE28-2FD6-4608-8C26-FE81000AD30F}" type="presParOf" srcId="{390D37B1-60D9-442E-9475-2925AC358860}" destId="{D9454081-1833-4E87-8222-111FE1FDF35C}" srcOrd="1" destOrd="0" presId="urn:microsoft.com/office/officeart/2005/8/layout/hierarchy1"/>
    <dgm:cxn modelId="{C36FC942-5287-47D5-B629-656D383A3AA9}" type="presParOf" srcId="{EE4652BE-0D7A-40FB-B3C9-37B290EB5441}" destId="{BD1B7F33-2912-4E10-9E78-0333992EA439}" srcOrd="2" destOrd="0" presId="urn:microsoft.com/office/officeart/2005/8/layout/hierarchy1"/>
    <dgm:cxn modelId="{254BD012-77CA-4139-A844-38330B3FE8D7}" type="presParOf" srcId="{EE4652BE-0D7A-40FB-B3C9-37B290EB5441}" destId="{9FB42031-38B9-4D6B-B05E-5521B44CA2DB}" srcOrd="3" destOrd="0" presId="urn:microsoft.com/office/officeart/2005/8/layout/hierarchy1"/>
    <dgm:cxn modelId="{CCCF18F6-C65A-42A3-B0DA-67F21F039FDC}" type="presParOf" srcId="{9FB42031-38B9-4D6B-B05E-5521B44CA2DB}" destId="{2EDBD59A-B2E7-44F9-8B72-73FA41CF072A}" srcOrd="0" destOrd="0" presId="urn:microsoft.com/office/officeart/2005/8/layout/hierarchy1"/>
    <dgm:cxn modelId="{6205B7CB-C93E-4C37-9A01-C5E851C078C7}" type="presParOf" srcId="{2EDBD59A-B2E7-44F9-8B72-73FA41CF072A}" destId="{DCE8F95A-431A-4D85-BC09-B5A95B168DEF}" srcOrd="0" destOrd="0" presId="urn:microsoft.com/office/officeart/2005/8/layout/hierarchy1"/>
    <dgm:cxn modelId="{319DE75F-E074-4DC4-8649-F3C47DFA1EA2}" type="presParOf" srcId="{2EDBD59A-B2E7-44F9-8B72-73FA41CF072A}" destId="{1D6A4E8B-A066-43FE-85D9-CDB3179F58E8}" srcOrd="1" destOrd="0" presId="urn:microsoft.com/office/officeart/2005/8/layout/hierarchy1"/>
    <dgm:cxn modelId="{7A35C3C8-B30A-4E79-822F-D9DF5CF3494E}" type="presParOf" srcId="{9FB42031-38B9-4D6B-B05E-5521B44CA2DB}" destId="{CDA24E26-BE55-4CD1-9D04-17EB025B4331}"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E656C97-8050-4C2B-B639-3A80383571DF}" type="doc">
      <dgm:prSet loTypeId="urn:microsoft.com/office/officeart/2005/8/layout/hierarchy1" loCatId="hierarchy" qsTypeId="urn:microsoft.com/office/officeart/2005/8/quickstyle/simple1" qsCatId="simple" csTypeId="urn:microsoft.com/office/officeart/2005/8/colors/accent4_5" csCatId="accent4" phldr="1"/>
      <dgm:spPr/>
      <dgm:t>
        <a:bodyPr/>
        <a:lstStyle/>
        <a:p>
          <a:endParaRPr lang="en-US"/>
        </a:p>
      </dgm:t>
    </dgm:pt>
    <dgm:pt modelId="{38BCA8E7-09DD-4CF1-905C-1DF7D22B2B5A}">
      <dgm:prSet/>
      <dgm:spPr>
        <a:ln>
          <a:solidFill>
            <a:schemeClr val="accent3"/>
          </a:solidFill>
        </a:ln>
      </dgm:spPr>
      <dgm:t>
        <a:bodyPr/>
        <a:lstStyle/>
        <a:p>
          <a:r>
            <a:rPr lang="en-GB" b="1" dirty="0"/>
            <a:t>Secondary objective: </a:t>
          </a:r>
          <a:r>
            <a:rPr lang="en-GB" b="0" dirty="0"/>
            <a:t>What differences are there between patient groups?</a:t>
          </a:r>
        </a:p>
      </dgm:t>
    </dgm:pt>
    <dgm:pt modelId="{F27383D5-A158-46C8-A735-4E23069EA38C}" type="parTrans" cxnId="{9C777367-4032-40A5-829E-081123D45BAD}">
      <dgm:prSet/>
      <dgm:spPr/>
      <dgm:t>
        <a:bodyPr/>
        <a:lstStyle/>
        <a:p>
          <a:endParaRPr lang="en-US"/>
        </a:p>
      </dgm:t>
    </dgm:pt>
    <dgm:pt modelId="{9FF5B4E0-D4BA-4C0B-9919-FE0047C140EE}" type="sibTrans" cxnId="{9C777367-4032-40A5-829E-081123D45BAD}">
      <dgm:prSet/>
      <dgm:spPr/>
      <dgm:t>
        <a:bodyPr/>
        <a:lstStyle/>
        <a:p>
          <a:endParaRPr lang="en-US"/>
        </a:p>
      </dgm:t>
    </dgm:pt>
    <dgm:pt modelId="{D1CB1BA2-99FB-4A1D-B9A0-90B2C54C5CBD}">
      <dgm:prSet/>
      <dgm:spPr>
        <a:ln>
          <a:solidFill>
            <a:schemeClr val="accent1"/>
          </a:solidFill>
        </a:ln>
      </dgm:spPr>
      <dgm:t>
        <a:bodyPr/>
        <a:lstStyle/>
        <a:p>
          <a:pPr>
            <a:lnSpc>
              <a:spcPct val="100000"/>
            </a:lnSpc>
          </a:pPr>
          <a:r>
            <a:rPr lang="en-GB" dirty="0"/>
            <a:t>a) Is there a </a:t>
          </a:r>
          <a:r>
            <a:rPr lang="en-GB" b="1" dirty="0"/>
            <a:t>statistically significant difference </a:t>
          </a:r>
          <a:r>
            <a:rPr lang="en-GB" dirty="0"/>
            <a:t>in answers to the </a:t>
          </a:r>
          <a:r>
            <a:rPr lang="en-GB" b="0" dirty="0"/>
            <a:t>quantitative questionnaire?</a:t>
          </a:r>
          <a:endParaRPr lang="en-US" b="0" dirty="0"/>
        </a:p>
      </dgm:t>
    </dgm:pt>
    <dgm:pt modelId="{9E35F4C6-8362-489C-908A-61470899AD50}" type="parTrans" cxnId="{EAA1696E-A20A-459F-9027-A9E9693B4FD5}">
      <dgm:prSet/>
      <dgm:spPr>
        <a:ln>
          <a:solidFill>
            <a:schemeClr val="accent1"/>
          </a:solidFill>
        </a:ln>
      </dgm:spPr>
      <dgm:t>
        <a:bodyPr/>
        <a:lstStyle/>
        <a:p>
          <a:endParaRPr lang="en-US"/>
        </a:p>
      </dgm:t>
    </dgm:pt>
    <dgm:pt modelId="{FE1E2BA9-B774-43EC-B806-876371E0D872}" type="sibTrans" cxnId="{EAA1696E-A20A-459F-9027-A9E9693B4FD5}">
      <dgm:prSet/>
      <dgm:spPr/>
      <dgm:t>
        <a:bodyPr/>
        <a:lstStyle/>
        <a:p>
          <a:endParaRPr lang="en-US"/>
        </a:p>
      </dgm:t>
    </dgm:pt>
    <dgm:pt modelId="{79D66CC2-425A-4FB6-994D-C2828BA1DD1B}">
      <dgm:prSet/>
      <dgm:spPr>
        <a:ln>
          <a:solidFill>
            <a:schemeClr val="accent1"/>
          </a:solidFill>
        </a:ln>
      </dgm:spPr>
      <dgm:t>
        <a:bodyPr/>
        <a:lstStyle/>
        <a:p>
          <a:pPr>
            <a:lnSpc>
              <a:spcPct val="100000"/>
            </a:lnSpc>
          </a:pPr>
          <a:r>
            <a:rPr lang="en-GB" dirty="0"/>
            <a:t>b) </a:t>
          </a:r>
          <a:r>
            <a:rPr lang="en-US" dirty="0"/>
            <a:t>Is there a </a:t>
          </a:r>
          <a:r>
            <a:rPr lang="en-US" b="1" dirty="0"/>
            <a:t>difference in the themes </a:t>
          </a:r>
          <a:r>
            <a:rPr lang="en-US" dirty="0"/>
            <a:t>the groups discuss during</a:t>
          </a:r>
          <a:r>
            <a:rPr lang="en-GB" dirty="0"/>
            <a:t> the </a:t>
          </a:r>
          <a:r>
            <a:rPr lang="en-GB" b="0" dirty="0"/>
            <a:t>qualitative questionnaire and interviews?</a:t>
          </a:r>
          <a:endParaRPr lang="en-US" b="0" dirty="0"/>
        </a:p>
      </dgm:t>
    </dgm:pt>
    <dgm:pt modelId="{398B031C-5284-4233-BAC4-83A1547E52ED}" type="parTrans" cxnId="{2104C768-6DC6-4AE9-916F-FB0026C55AAF}">
      <dgm:prSet/>
      <dgm:spPr>
        <a:ln>
          <a:solidFill>
            <a:schemeClr val="accent1"/>
          </a:solidFill>
        </a:ln>
      </dgm:spPr>
      <dgm:t>
        <a:bodyPr/>
        <a:lstStyle/>
        <a:p>
          <a:endParaRPr lang="en-US"/>
        </a:p>
      </dgm:t>
    </dgm:pt>
    <dgm:pt modelId="{D625831F-CC85-4160-92FD-40630168265E}" type="sibTrans" cxnId="{2104C768-6DC6-4AE9-916F-FB0026C55AAF}">
      <dgm:prSet/>
      <dgm:spPr/>
      <dgm:t>
        <a:bodyPr/>
        <a:lstStyle/>
        <a:p>
          <a:endParaRPr lang="en-US"/>
        </a:p>
      </dgm:t>
    </dgm:pt>
    <dgm:pt modelId="{496218BB-7C09-4994-8360-EB2F310AECB7}" type="pres">
      <dgm:prSet presAssocID="{BE656C97-8050-4C2B-B639-3A80383571DF}" presName="hierChild1" presStyleCnt="0">
        <dgm:presLayoutVars>
          <dgm:chPref val="1"/>
          <dgm:dir/>
          <dgm:animOne val="branch"/>
          <dgm:animLvl val="lvl"/>
          <dgm:resizeHandles/>
        </dgm:presLayoutVars>
      </dgm:prSet>
      <dgm:spPr/>
    </dgm:pt>
    <dgm:pt modelId="{5F2F61DC-543E-4629-8D92-4BE9E5CEE222}" type="pres">
      <dgm:prSet presAssocID="{38BCA8E7-09DD-4CF1-905C-1DF7D22B2B5A}" presName="hierRoot1" presStyleCnt="0"/>
      <dgm:spPr/>
    </dgm:pt>
    <dgm:pt modelId="{9534B89E-0E23-42A6-8396-EA1F36DAE0F6}" type="pres">
      <dgm:prSet presAssocID="{38BCA8E7-09DD-4CF1-905C-1DF7D22B2B5A}" presName="composite" presStyleCnt="0"/>
      <dgm:spPr/>
    </dgm:pt>
    <dgm:pt modelId="{86EA6243-B3AC-4C40-B8BD-7C52518FBF39}" type="pres">
      <dgm:prSet presAssocID="{38BCA8E7-09DD-4CF1-905C-1DF7D22B2B5A}" presName="background" presStyleLbl="node0" presStyleIdx="0" presStyleCnt="1"/>
      <dgm:spPr>
        <a:solidFill>
          <a:schemeClr val="accent3">
            <a:alpha val="80000"/>
          </a:schemeClr>
        </a:solidFill>
        <a:ln>
          <a:solidFill>
            <a:schemeClr val="accent3"/>
          </a:solidFill>
        </a:ln>
      </dgm:spPr>
    </dgm:pt>
    <dgm:pt modelId="{4E7D970D-36EA-4E8E-A1F9-CF83EDC5CCCC}" type="pres">
      <dgm:prSet presAssocID="{38BCA8E7-09DD-4CF1-905C-1DF7D22B2B5A}" presName="text" presStyleLbl="fgAcc0" presStyleIdx="0" presStyleCnt="1">
        <dgm:presLayoutVars>
          <dgm:chPref val="3"/>
        </dgm:presLayoutVars>
      </dgm:prSet>
      <dgm:spPr/>
    </dgm:pt>
    <dgm:pt modelId="{EE4652BE-0D7A-40FB-B3C9-37B290EB5441}" type="pres">
      <dgm:prSet presAssocID="{38BCA8E7-09DD-4CF1-905C-1DF7D22B2B5A}" presName="hierChild2" presStyleCnt="0"/>
      <dgm:spPr/>
    </dgm:pt>
    <dgm:pt modelId="{FF15156B-CC2E-49A5-BC0B-425268638860}" type="pres">
      <dgm:prSet presAssocID="{9E35F4C6-8362-489C-908A-61470899AD50}" presName="Name10" presStyleLbl="parChTrans1D2" presStyleIdx="0" presStyleCnt="2"/>
      <dgm:spPr/>
    </dgm:pt>
    <dgm:pt modelId="{390D37B1-60D9-442E-9475-2925AC358860}" type="pres">
      <dgm:prSet presAssocID="{D1CB1BA2-99FB-4A1D-B9A0-90B2C54C5CBD}" presName="hierRoot2" presStyleCnt="0"/>
      <dgm:spPr/>
    </dgm:pt>
    <dgm:pt modelId="{90FF176D-0ACD-4D87-8DFA-732E9A5215EF}" type="pres">
      <dgm:prSet presAssocID="{D1CB1BA2-99FB-4A1D-B9A0-90B2C54C5CBD}" presName="composite2" presStyleCnt="0"/>
      <dgm:spPr/>
    </dgm:pt>
    <dgm:pt modelId="{0C4C200C-C2A4-4A8F-8D4A-F60B49DCB666}" type="pres">
      <dgm:prSet presAssocID="{D1CB1BA2-99FB-4A1D-B9A0-90B2C54C5CBD}" presName="background2" presStyleLbl="node2" presStyleIdx="0" presStyleCnt="2"/>
      <dgm:spPr>
        <a:solidFill>
          <a:schemeClr val="accent1">
            <a:alpha val="70000"/>
          </a:schemeClr>
        </a:solidFill>
      </dgm:spPr>
    </dgm:pt>
    <dgm:pt modelId="{9FD3C0B2-3402-4602-B937-6A20C722B037}" type="pres">
      <dgm:prSet presAssocID="{D1CB1BA2-99FB-4A1D-B9A0-90B2C54C5CBD}" presName="text2" presStyleLbl="fgAcc2" presStyleIdx="0" presStyleCnt="2">
        <dgm:presLayoutVars>
          <dgm:chPref val="3"/>
        </dgm:presLayoutVars>
      </dgm:prSet>
      <dgm:spPr/>
    </dgm:pt>
    <dgm:pt modelId="{D9454081-1833-4E87-8222-111FE1FDF35C}" type="pres">
      <dgm:prSet presAssocID="{D1CB1BA2-99FB-4A1D-B9A0-90B2C54C5CBD}" presName="hierChild3" presStyleCnt="0"/>
      <dgm:spPr/>
    </dgm:pt>
    <dgm:pt modelId="{BD1B7F33-2912-4E10-9E78-0333992EA439}" type="pres">
      <dgm:prSet presAssocID="{398B031C-5284-4233-BAC4-83A1547E52ED}" presName="Name10" presStyleLbl="parChTrans1D2" presStyleIdx="1" presStyleCnt="2"/>
      <dgm:spPr/>
    </dgm:pt>
    <dgm:pt modelId="{9FB42031-38B9-4D6B-B05E-5521B44CA2DB}" type="pres">
      <dgm:prSet presAssocID="{79D66CC2-425A-4FB6-994D-C2828BA1DD1B}" presName="hierRoot2" presStyleCnt="0"/>
      <dgm:spPr/>
    </dgm:pt>
    <dgm:pt modelId="{2EDBD59A-B2E7-44F9-8B72-73FA41CF072A}" type="pres">
      <dgm:prSet presAssocID="{79D66CC2-425A-4FB6-994D-C2828BA1DD1B}" presName="composite2" presStyleCnt="0"/>
      <dgm:spPr/>
    </dgm:pt>
    <dgm:pt modelId="{DCE8F95A-431A-4D85-BC09-B5A95B168DEF}" type="pres">
      <dgm:prSet presAssocID="{79D66CC2-425A-4FB6-994D-C2828BA1DD1B}" presName="background2" presStyleLbl="node2" presStyleIdx="1" presStyleCnt="2"/>
      <dgm:spPr>
        <a:solidFill>
          <a:schemeClr val="accent1">
            <a:alpha val="70000"/>
          </a:schemeClr>
        </a:solidFill>
      </dgm:spPr>
    </dgm:pt>
    <dgm:pt modelId="{1D6A4E8B-A066-43FE-85D9-CDB3179F58E8}" type="pres">
      <dgm:prSet presAssocID="{79D66CC2-425A-4FB6-994D-C2828BA1DD1B}" presName="text2" presStyleLbl="fgAcc2" presStyleIdx="1" presStyleCnt="2">
        <dgm:presLayoutVars>
          <dgm:chPref val="3"/>
        </dgm:presLayoutVars>
      </dgm:prSet>
      <dgm:spPr/>
    </dgm:pt>
    <dgm:pt modelId="{CDA24E26-BE55-4CD1-9D04-17EB025B4331}" type="pres">
      <dgm:prSet presAssocID="{79D66CC2-425A-4FB6-994D-C2828BA1DD1B}" presName="hierChild3" presStyleCnt="0"/>
      <dgm:spPr/>
    </dgm:pt>
  </dgm:ptLst>
  <dgm:cxnLst>
    <dgm:cxn modelId="{FE292B00-FE7F-4772-9918-0E0CE2F56FF0}" type="presOf" srcId="{398B031C-5284-4233-BAC4-83A1547E52ED}" destId="{BD1B7F33-2912-4E10-9E78-0333992EA439}" srcOrd="0" destOrd="0" presId="urn:microsoft.com/office/officeart/2005/8/layout/hierarchy1"/>
    <dgm:cxn modelId="{0EDE072E-D1B5-4971-8B46-764782A69BAE}" type="presOf" srcId="{38BCA8E7-09DD-4CF1-905C-1DF7D22B2B5A}" destId="{4E7D970D-36EA-4E8E-A1F9-CF83EDC5CCCC}" srcOrd="0" destOrd="0" presId="urn:microsoft.com/office/officeart/2005/8/layout/hierarchy1"/>
    <dgm:cxn modelId="{9C777367-4032-40A5-829E-081123D45BAD}" srcId="{BE656C97-8050-4C2B-B639-3A80383571DF}" destId="{38BCA8E7-09DD-4CF1-905C-1DF7D22B2B5A}" srcOrd="0" destOrd="0" parTransId="{F27383D5-A158-46C8-A735-4E23069EA38C}" sibTransId="{9FF5B4E0-D4BA-4C0B-9919-FE0047C140EE}"/>
    <dgm:cxn modelId="{2104C768-6DC6-4AE9-916F-FB0026C55AAF}" srcId="{38BCA8E7-09DD-4CF1-905C-1DF7D22B2B5A}" destId="{79D66CC2-425A-4FB6-994D-C2828BA1DD1B}" srcOrd="1" destOrd="0" parTransId="{398B031C-5284-4233-BAC4-83A1547E52ED}" sibTransId="{D625831F-CC85-4160-92FD-40630168265E}"/>
    <dgm:cxn modelId="{EAA1696E-A20A-459F-9027-A9E9693B4FD5}" srcId="{38BCA8E7-09DD-4CF1-905C-1DF7D22B2B5A}" destId="{D1CB1BA2-99FB-4A1D-B9A0-90B2C54C5CBD}" srcOrd="0" destOrd="0" parTransId="{9E35F4C6-8362-489C-908A-61470899AD50}" sibTransId="{FE1E2BA9-B774-43EC-B806-876371E0D872}"/>
    <dgm:cxn modelId="{4DCA3CA0-4B8D-47D2-8574-46EA684ED10E}" type="presOf" srcId="{BE656C97-8050-4C2B-B639-3A80383571DF}" destId="{496218BB-7C09-4994-8360-EB2F310AECB7}" srcOrd="0" destOrd="0" presId="urn:microsoft.com/office/officeart/2005/8/layout/hierarchy1"/>
    <dgm:cxn modelId="{EF8261C5-8BC3-4680-94DB-827A6F0C8A8C}" type="presOf" srcId="{D1CB1BA2-99FB-4A1D-B9A0-90B2C54C5CBD}" destId="{9FD3C0B2-3402-4602-B937-6A20C722B037}" srcOrd="0" destOrd="0" presId="urn:microsoft.com/office/officeart/2005/8/layout/hierarchy1"/>
    <dgm:cxn modelId="{7521BEE4-FA61-4913-ADEC-32A001B500D5}" type="presOf" srcId="{9E35F4C6-8362-489C-908A-61470899AD50}" destId="{FF15156B-CC2E-49A5-BC0B-425268638860}" srcOrd="0" destOrd="0" presId="urn:microsoft.com/office/officeart/2005/8/layout/hierarchy1"/>
    <dgm:cxn modelId="{E5CB13F8-77CE-4358-B167-F964CF8D685C}" type="presOf" srcId="{79D66CC2-425A-4FB6-994D-C2828BA1DD1B}" destId="{1D6A4E8B-A066-43FE-85D9-CDB3179F58E8}" srcOrd="0" destOrd="0" presId="urn:microsoft.com/office/officeart/2005/8/layout/hierarchy1"/>
    <dgm:cxn modelId="{08E91D96-6E42-4978-9F6A-56C592909821}" type="presParOf" srcId="{496218BB-7C09-4994-8360-EB2F310AECB7}" destId="{5F2F61DC-543E-4629-8D92-4BE9E5CEE222}" srcOrd="0" destOrd="0" presId="urn:microsoft.com/office/officeart/2005/8/layout/hierarchy1"/>
    <dgm:cxn modelId="{A683CD63-85B7-4AEA-B8B1-F589F67BBE86}" type="presParOf" srcId="{5F2F61DC-543E-4629-8D92-4BE9E5CEE222}" destId="{9534B89E-0E23-42A6-8396-EA1F36DAE0F6}" srcOrd="0" destOrd="0" presId="urn:microsoft.com/office/officeart/2005/8/layout/hierarchy1"/>
    <dgm:cxn modelId="{9B64CABE-CD81-47F8-9338-AE5C64F64A06}" type="presParOf" srcId="{9534B89E-0E23-42A6-8396-EA1F36DAE0F6}" destId="{86EA6243-B3AC-4C40-B8BD-7C52518FBF39}" srcOrd="0" destOrd="0" presId="urn:microsoft.com/office/officeart/2005/8/layout/hierarchy1"/>
    <dgm:cxn modelId="{CCC7EFDD-DCB8-4CC4-8F00-99A479F9C60A}" type="presParOf" srcId="{9534B89E-0E23-42A6-8396-EA1F36DAE0F6}" destId="{4E7D970D-36EA-4E8E-A1F9-CF83EDC5CCCC}" srcOrd="1" destOrd="0" presId="urn:microsoft.com/office/officeart/2005/8/layout/hierarchy1"/>
    <dgm:cxn modelId="{D4823AE9-BD23-483D-8965-5789F2C1DBD8}" type="presParOf" srcId="{5F2F61DC-543E-4629-8D92-4BE9E5CEE222}" destId="{EE4652BE-0D7A-40FB-B3C9-37B290EB5441}" srcOrd="1" destOrd="0" presId="urn:microsoft.com/office/officeart/2005/8/layout/hierarchy1"/>
    <dgm:cxn modelId="{4DC2B327-1702-4AF9-A748-E640220371D6}" type="presParOf" srcId="{EE4652BE-0D7A-40FB-B3C9-37B290EB5441}" destId="{FF15156B-CC2E-49A5-BC0B-425268638860}" srcOrd="0" destOrd="0" presId="urn:microsoft.com/office/officeart/2005/8/layout/hierarchy1"/>
    <dgm:cxn modelId="{918953C2-10CF-476A-AC8F-F6C005BC239A}" type="presParOf" srcId="{EE4652BE-0D7A-40FB-B3C9-37B290EB5441}" destId="{390D37B1-60D9-442E-9475-2925AC358860}" srcOrd="1" destOrd="0" presId="urn:microsoft.com/office/officeart/2005/8/layout/hierarchy1"/>
    <dgm:cxn modelId="{10803649-4DB8-45F9-9465-178415BB3822}" type="presParOf" srcId="{390D37B1-60D9-442E-9475-2925AC358860}" destId="{90FF176D-0ACD-4D87-8DFA-732E9A5215EF}" srcOrd="0" destOrd="0" presId="urn:microsoft.com/office/officeart/2005/8/layout/hierarchy1"/>
    <dgm:cxn modelId="{B8DA4518-C8D3-4C76-A8CA-023CA2E72D99}" type="presParOf" srcId="{90FF176D-0ACD-4D87-8DFA-732E9A5215EF}" destId="{0C4C200C-C2A4-4A8F-8D4A-F60B49DCB666}" srcOrd="0" destOrd="0" presId="urn:microsoft.com/office/officeart/2005/8/layout/hierarchy1"/>
    <dgm:cxn modelId="{9E2B492D-1FE5-4735-B8EE-06A8E08DEC46}" type="presParOf" srcId="{90FF176D-0ACD-4D87-8DFA-732E9A5215EF}" destId="{9FD3C0B2-3402-4602-B937-6A20C722B037}" srcOrd="1" destOrd="0" presId="urn:microsoft.com/office/officeart/2005/8/layout/hierarchy1"/>
    <dgm:cxn modelId="{D5E6FE28-2FD6-4608-8C26-FE81000AD30F}" type="presParOf" srcId="{390D37B1-60D9-442E-9475-2925AC358860}" destId="{D9454081-1833-4E87-8222-111FE1FDF35C}" srcOrd="1" destOrd="0" presId="urn:microsoft.com/office/officeart/2005/8/layout/hierarchy1"/>
    <dgm:cxn modelId="{C36FC942-5287-47D5-B629-656D383A3AA9}" type="presParOf" srcId="{EE4652BE-0D7A-40FB-B3C9-37B290EB5441}" destId="{BD1B7F33-2912-4E10-9E78-0333992EA439}" srcOrd="2" destOrd="0" presId="urn:microsoft.com/office/officeart/2005/8/layout/hierarchy1"/>
    <dgm:cxn modelId="{254BD012-77CA-4139-A844-38330B3FE8D7}" type="presParOf" srcId="{EE4652BE-0D7A-40FB-B3C9-37B290EB5441}" destId="{9FB42031-38B9-4D6B-B05E-5521B44CA2DB}" srcOrd="3" destOrd="0" presId="urn:microsoft.com/office/officeart/2005/8/layout/hierarchy1"/>
    <dgm:cxn modelId="{CCCF18F6-C65A-42A3-B0DA-67F21F039FDC}" type="presParOf" srcId="{9FB42031-38B9-4D6B-B05E-5521B44CA2DB}" destId="{2EDBD59A-B2E7-44F9-8B72-73FA41CF072A}" srcOrd="0" destOrd="0" presId="urn:microsoft.com/office/officeart/2005/8/layout/hierarchy1"/>
    <dgm:cxn modelId="{6205B7CB-C93E-4C37-9A01-C5E851C078C7}" type="presParOf" srcId="{2EDBD59A-B2E7-44F9-8B72-73FA41CF072A}" destId="{DCE8F95A-431A-4D85-BC09-B5A95B168DEF}" srcOrd="0" destOrd="0" presId="urn:microsoft.com/office/officeart/2005/8/layout/hierarchy1"/>
    <dgm:cxn modelId="{319DE75F-E074-4DC4-8649-F3C47DFA1EA2}" type="presParOf" srcId="{2EDBD59A-B2E7-44F9-8B72-73FA41CF072A}" destId="{1D6A4E8B-A066-43FE-85D9-CDB3179F58E8}" srcOrd="1" destOrd="0" presId="urn:microsoft.com/office/officeart/2005/8/layout/hierarchy1"/>
    <dgm:cxn modelId="{7A35C3C8-B30A-4E79-822F-D9DF5CF3494E}" type="presParOf" srcId="{9FB42031-38B9-4D6B-B05E-5521B44CA2DB}" destId="{CDA24E26-BE55-4CD1-9D04-17EB025B4331}"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6952A73-51F1-481F-AA3B-616804FA8C0E}" type="doc">
      <dgm:prSet loTypeId="urn:microsoft.com/office/officeart/2018/2/layout/IconLabelList" loCatId="icon" qsTypeId="urn:microsoft.com/office/officeart/2005/8/quickstyle/simple1" qsCatId="simple" csTypeId="urn:microsoft.com/office/officeart/2005/8/colors/colorful4" csCatId="colorful" phldr="1"/>
      <dgm:spPr/>
      <dgm:t>
        <a:bodyPr/>
        <a:lstStyle/>
        <a:p>
          <a:endParaRPr lang="en-US"/>
        </a:p>
      </dgm:t>
    </dgm:pt>
    <dgm:pt modelId="{D801C0DC-44E3-4D31-8602-81AC289A06EF}">
      <dgm:prSet custT="1"/>
      <dgm:spPr/>
      <dgm:t>
        <a:bodyPr/>
        <a:lstStyle/>
        <a:p>
          <a:pPr>
            <a:lnSpc>
              <a:spcPct val="100000"/>
            </a:lnSpc>
          </a:pPr>
          <a:r>
            <a:rPr lang="en-GB" sz="2000" dirty="0"/>
            <a:t>What do patients think about the care they receive in hospital after AAA surgery?</a:t>
          </a:r>
          <a:endParaRPr lang="en-US" sz="2000" dirty="0"/>
        </a:p>
      </dgm:t>
    </dgm:pt>
    <dgm:pt modelId="{2AF1735E-2877-489C-974D-AE4AB7EDD555}" type="parTrans" cxnId="{7E064642-E98B-475B-8053-3666CB81B552}">
      <dgm:prSet/>
      <dgm:spPr/>
      <dgm:t>
        <a:bodyPr/>
        <a:lstStyle/>
        <a:p>
          <a:endParaRPr lang="en-US" sz="2000"/>
        </a:p>
      </dgm:t>
    </dgm:pt>
    <dgm:pt modelId="{25B599EE-05D9-49A5-9679-5B0F4DED84B4}" type="sibTrans" cxnId="{7E064642-E98B-475B-8053-3666CB81B552}">
      <dgm:prSet/>
      <dgm:spPr/>
      <dgm:t>
        <a:bodyPr/>
        <a:lstStyle/>
        <a:p>
          <a:endParaRPr lang="en-US" sz="2000"/>
        </a:p>
      </dgm:t>
    </dgm:pt>
    <dgm:pt modelId="{19B77245-211B-4BDE-BAA2-BC34226B38AD}">
      <dgm:prSet custT="1"/>
      <dgm:spPr/>
      <dgm:t>
        <a:bodyPr/>
        <a:lstStyle/>
        <a:p>
          <a:pPr>
            <a:lnSpc>
              <a:spcPct val="100000"/>
            </a:lnSpc>
          </a:pPr>
          <a:r>
            <a:rPr lang="en-GB" sz="2000" dirty="0"/>
            <a:t>Are there differences in patient thoughts between those receiving open repair and endovascular repair?</a:t>
          </a:r>
          <a:endParaRPr lang="en-US" sz="2000" dirty="0"/>
        </a:p>
      </dgm:t>
    </dgm:pt>
    <dgm:pt modelId="{A07EF0D9-C851-4F7D-A2E6-085576FAB886}" type="parTrans" cxnId="{2E8692ED-E5F4-4B15-B5A1-55FACA074753}">
      <dgm:prSet/>
      <dgm:spPr/>
      <dgm:t>
        <a:bodyPr/>
        <a:lstStyle/>
        <a:p>
          <a:endParaRPr lang="en-US" sz="2000"/>
        </a:p>
      </dgm:t>
    </dgm:pt>
    <dgm:pt modelId="{42E3F69C-7CC7-49ED-90B7-969F2F8B2D70}" type="sibTrans" cxnId="{2E8692ED-E5F4-4B15-B5A1-55FACA074753}">
      <dgm:prSet/>
      <dgm:spPr/>
      <dgm:t>
        <a:bodyPr/>
        <a:lstStyle/>
        <a:p>
          <a:endParaRPr lang="en-US" sz="2000"/>
        </a:p>
      </dgm:t>
    </dgm:pt>
    <dgm:pt modelId="{5ECC4330-9868-464D-ABD1-8BE52900939B}">
      <dgm:prSet custT="1"/>
      <dgm:spPr/>
      <dgm:t>
        <a:bodyPr/>
        <a:lstStyle/>
        <a:p>
          <a:pPr>
            <a:lnSpc>
              <a:spcPct val="100000"/>
            </a:lnSpc>
          </a:pPr>
          <a:r>
            <a:rPr lang="en-GB" sz="2000"/>
            <a:t>What are we doing well in Oxford and how can we improve?</a:t>
          </a:r>
          <a:endParaRPr lang="en-US" sz="2000"/>
        </a:p>
      </dgm:t>
    </dgm:pt>
    <dgm:pt modelId="{19CAB7D5-9348-4478-9B85-5B5070BBE0F7}" type="parTrans" cxnId="{6E0373C0-7204-49F7-AFE4-619D95C4FD14}">
      <dgm:prSet/>
      <dgm:spPr/>
      <dgm:t>
        <a:bodyPr/>
        <a:lstStyle/>
        <a:p>
          <a:endParaRPr lang="en-US" sz="2000"/>
        </a:p>
      </dgm:t>
    </dgm:pt>
    <dgm:pt modelId="{8B72AC90-A48B-48F8-AE86-B658A9565791}" type="sibTrans" cxnId="{6E0373C0-7204-49F7-AFE4-619D95C4FD14}">
      <dgm:prSet/>
      <dgm:spPr/>
      <dgm:t>
        <a:bodyPr/>
        <a:lstStyle/>
        <a:p>
          <a:endParaRPr lang="en-US" sz="2000"/>
        </a:p>
      </dgm:t>
    </dgm:pt>
    <dgm:pt modelId="{85069C6A-057B-43DD-B1C4-67CFBA3CE748}" type="pres">
      <dgm:prSet presAssocID="{46952A73-51F1-481F-AA3B-616804FA8C0E}" presName="root" presStyleCnt="0">
        <dgm:presLayoutVars>
          <dgm:dir/>
          <dgm:resizeHandles val="exact"/>
        </dgm:presLayoutVars>
      </dgm:prSet>
      <dgm:spPr/>
    </dgm:pt>
    <dgm:pt modelId="{BC882ABA-7583-4392-8877-F7A95399FCFA}" type="pres">
      <dgm:prSet presAssocID="{D801C0DC-44E3-4D31-8602-81AC289A06EF}" presName="compNode" presStyleCnt="0"/>
      <dgm:spPr/>
    </dgm:pt>
    <dgm:pt modelId="{E6BEE22E-0A81-4C60-BDF6-753E7C3DC905}" type="pres">
      <dgm:prSet presAssocID="{D801C0DC-44E3-4D31-8602-81AC289A06EF}" presName="iconRect" presStyleLbl="node1" presStyleIdx="0" presStyleCnt="3"/>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Thought bubble with solid fill"/>
        </a:ext>
      </dgm:extLst>
    </dgm:pt>
    <dgm:pt modelId="{1F9FD72B-A76C-41D6-B87B-A46B5BA72CB3}" type="pres">
      <dgm:prSet presAssocID="{D801C0DC-44E3-4D31-8602-81AC289A06EF}" presName="spaceRect" presStyleCnt="0"/>
      <dgm:spPr/>
    </dgm:pt>
    <dgm:pt modelId="{0BE77828-8155-431A-847F-0082BBEDBACD}" type="pres">
      <dgm:prSet presAssocID="{D801C0DC-44E3-4D31-8602-81AC289A06EF}" presName="textRect" presStyleLbl="revTx" presStyleIdx="0" presStyleCnt="3">
        <dgm:presLayoutVars>
          <dgm:chMax val="1"/>
          <dgm:chPref val="1"/>
        </dgm:presLayoutVars>
      </dgm:prSet>
      <dgm:spPr/>
    </dgm:pt>
    <dgm:pt modelId="{B6ECB039-9630-438C-A408-450BD951DF42}" type="pres">
      <dgm:prSet presAssocID="{25B599EE-05D9-49A5-9679-5B0F4DED84B4}" presName="sibTrans" presStyleCnt="0"/>
      <dgm:spPr/>
    </dgm:pt>
    <dgm:pt modelId="{2B23CE4C-B89D-468B-8C4F-F47E5B8D96CD}" type="pres">
      <dgm:prSet presAssocID="{19B77245-211B-4BDE-BAA2-BC34226B38AD}" presName="compNode" presStyleCnt="0"/>
      <dgm:spPr/>
    </dgm:pt>
    <dgm:pt modelId="{5284654A-F16A-4E3F-88A1-246B3D11D253}" type="pres">
      <dgm:prSet presAssocID="{19B77245-211B-4BDE-BAA2-BC34226B38AD}" presName="iconRect" presStyleLbl="node1" presStyleIdx="1" presStyleCnt="3"/>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Bar chart with solid fill"/>
        </a:ext>
      </dgm:extLst>
    </dgm:pt>
    <dgm:pt modelId="{4B4AD8FA-D00C-4851-BC3F-B1FCFC5E0501}" type="pres">
      <dgm:prSet presAssocID="{19B77245-211B-4BDE-BAA2-BC34226B38AD}" presName="spaceRect" presStyleCnt="0"/>
      <dgm:spPr/>
    </dgm:pt>
    <dgm:pt modelId="{51DD0560-8ADB-490E-9FDD-14464CB2F824}" type="pres">
      <dgm:prSet presAssocID="{19B77245-211B-4BDE-BAA2-BC34226B38AD}" presName="textRect" presStyleLbl="revTx" presStyleIdx="1" presStyleCnt="3">
        <dgm:presLayoutVars>
          <dgm:chMax val="1"/>
          <dgm:chPref val="1"/>
        </dgm:presLayoutVars>
      </dgm:prSet>
      <dgm:spPr/>
    </dgm:pt>
    <dgm:pt modelId="{12E2FE46-10D5-44AE-8D7B-FB8933DD1A06}" type="pres">
      <dgm:prSet presAssocID="{42E3F69C-7CC7-49ED-90B7-969F2F8B2D70}" presName="sibTrans" presStyleCnt="0"/>
      <dgm:spPr/>
    </dgm:pt>
    <dgm:pt modelId="{2DCE991E-E237-48D1-B07E-081E0D090CB7}" type="pres">
      <dgm:prSet presAssocID="{5ECC4330-9868-464D-ABD1-8BE52900939B}" presName="compNode" presStyleCnt="0"/>
      <dgm:spPr/>
    </dgm:pt>
    <dgm:pt modelId="{60AD9507-222E-46ED-8768-9D840C678081}" type="pres">
      <dgm:prSet presAssocID="{5ECC4330-9868-464D-ABD1-8BE52900939B}" presName="iconRect" presStyleLbl="node1" presStyleIdx="2" presStyleCnt="3"/>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Clipboard Mixed with solid fill"/>
        </a:ext>
      </dgm:extLst>
    </dgm:pt>
    <dgm:pt modelId="{2756FAC0-D5A8-4473-AE8B-D0492B3A167E}" type="pres">
      <dgm:prSet presAssocID="{5ECC4330-9868-464D-ABD1-8BE52900939B}" presName="spaceRect" presStyleCnt="0"/>
      <dgm:spPr/>
    </dgm:pt>
    <dgm:pt modelId="{08B5A32B-8C3B-4E0A-A075-6476124FC8D1}" type="pres">
      <dgm:prSet presAssocID="{5ECC4330-9868-464D-ABD1-8BE52900939B}" presName="textRect" presStyleLbl="revTx" presStyleIdx="2" presStyleCnt="3">
        <dgm:presLayoutVars>
          <dgm:chMax val="1"/>
          <dgm:chPref val="1"/>
        </dgm:presLayoutVars>
      </dgm:prSet>
      <dgm:spPr/>
    </dgm:pt>
  </dgm:ptLst>
  <dgm:cxnLst>
    <dgm:cxn modelId="{9FF65002-2CB4-4DC4-B8F6-3023E907C897}" type="presOf" srcId="{19B77245-211B-4BDE-BAA2-BC34226B38AD}" destId="{51DD0560-8ADB-490E-9FDD-14464CB2F824}" srcOrd="0" destOrd="0" presId="urn:microsoft.com/office/officeart/2018/2/layout/IconLabelList"/>
    <dgm:cxn modelId="{7E064642-E98B-475B-8053-3666CB81B552}" srcId="{46952A73-51F1-481F-AA3B-616804FA8C0E}" destId="{D801C0DC-44E3-4D31-8602-81AC289A06EF}" srcOrd="0" destOrd="0" parTransId="{2AF1735E-2877-489C-974D-AE4AB7EDD555}" sibTransId="{25B599EE-05D9-49A5-9679-5B0F4DED84B4}"/>
    <dgm:cxn modelId="{F4092468-8596-4DE4-ADD4-1E1A2041F0A1}" type="presOf" srcId="{D801C0DC-44E3-4D31-8602-81AC289A06EF}" destId="{0BE77828-8155-431A-847F-0082BBEDBACD}" srcOrd="0" destOrd="0" presId="urn:microsoft.com/office/officeart/2018/2/layout/IconLabelList"/>
    <dgm:cxn modelId="{6E0373C0-7204-49F7-AFE4-619D95C4FD14}" srcId="{46952A73-51F1-481F-AA3B-616804FA8C0E}" destId="{5ECC4330-9868-464D-ABD1-8BE52900939B}" srcOrd="2" destOrd="0" parTransId="{19CAB7D5-9348-4478-9B85-5B5070BBE0F7}" sibTransId="{8B72AC90-A48B-48F8-AE86-B658A9565791}"/>
    <dgm:cxn modelId="{EC0C27C8-A6F2-4A91-8C6F-996A50AF2B60}" type="presOf" srcId="{46952A73-51F1-481F-AA3B-616804FA8C0E}" destId="{85069C6A-057B-43DD-B1C4-67CFBA3CE748}" srcOrd="0" destOrd="0" presId="urn:microsoft.com/office/officeart/2018/2/layout/IconLabelList"/>
    <dgm:cxn modelId="{2E8692ED-E5F4-4B15-B5A1-55FACA074753}" srcId="{46952A73-51F1-481F-AA3B-616804FA8C0E}" destId="{19B77245-211B-4BDE-BAA2-BC34226B38AD}" srcOrd="1" destOrd="0" parTransId="{A07EF0D9-C851-4F7D-A2E6-085576FAB886}" sibTransId="{42E3F69C-7CC7-49ED-90B7-969F2F8B2D70}"/>
    <dgm:cxn modelId="{0F4D2CFD-D192-4292-A216-A253854A6DBC}" type="presOf" srcId="{5ECC4330-9868-464D-ABD1-8BE52900939B}" destId="{08B5A32B-8C3B-4E0A-A075-6476124FC8D1}" srcOrd="0" destOrd="0" presId="urn:microsoft.com/office/officeart/2018/2/layout/IconLabelList"/>
    <dgm:cxn modelId="{53C82F33-0BA5-41B8-BACA-E76B0BF47E81}" type="presParOf" srcId="{85069C6A-057B-43DD-B1C4-67CFBA3CE748}" destId="{BC882ABA-7583-4392-8877-F7A95399FCFA}" srcOrd="0" destOrd="0" presId="urn:microsoft.com/office/officeart/2018/2/layout/IconLabelList"/>
    <dgm:cxn modelId="{CD074D8A-74B3-498A-B0B6-6BBC9EE6CE58}" type="presParOf" srcId="{BC882ABA-7583-4392-8877-F7A95399FCFA}" destId="{E6BEE22E-0A81-4C60-BDF6-753E7C3DC905}" srcOrd="0" destOrd="0" presId="urn:microsoft.com/office/officeart/2018/2/layout/IconLabelList"/>
    <dgm:cxn modelId="{BA0EEF4D-A8EB-4D06-A133-4E8A3F441B38}" type="presParOf" srcId="{BC882ABA-7583-4392-8877-F7A95399FCFA}" destId="{1F9FD72B-A76C-41D6-B87B-A46B5BA72CB3}" srcOrd="1" destOrd="0" presId="urn:microsoft.com/office/officeart/2018/2/layout/IconLabelList"/>
    <dgm:cxn modelId="{1EABA107-D3C4-4269-8BA9-7E8E6114EFA3}" type="presParOf" srcId="{BC882ABA-7583-4392-8877-F7A95399FCFA}" destId="{0BE77828-8155-431A-847F-0082BBEDBACD}" srcOrd="2" destOrd="0" presId="urn:microsoft.com/office/officeart/2018/2/layout/IconLabelList"/>
    <dgm:cxn modelId="{5BA87C20-7BC3-4E7F-A3E7-687702D4B57F}" type="presParOf" srcId="{85069C6A-057B-43DD-B1C4-67CFBA3CE748}" destId="{B6ECB039-9630-438C-A408-450BD951DF42}" srcOrd="1" destOrd="0" presId="urn:microsoft.com/office/officeart/2018/2/layout/IconLabelList"/>
    <dgm:cxn modelId="{AFD3EAAB-195C-4893-8501-BC4C24FD9FC7}" type="presParOf" srcId="{85069C6A-057B-43DD-B1C4-67CFBA3CE748}" destId="{2B23CE4C-B89D-468B-8C4F-F47E5B8D96CD}" srcOrd="2" destOrd="0" presId="urn:microsoft.com/office/officeart/2018/2/layout/IconLabelList"/>
    <dgm:cxn modelId="{1CDE6886-9A1F-46AA-AD53-DB357336FB56}" type="presParOf" srcId="{2B23CE4C-B89D-468B-8C4F-F47E5B8D96CD}" destId="{5284654A-F16A-4E3F-88A1-246B3D11D253}" srcOrd="0" destOrd="0" presId="urn:microsoft.com/office/officeart/2018/2/layout/IconLabelList"/>
    <dgm:cxn modelId="{299B05DB-9E5F-4033-8CBB-362C2D5BFE48}" type="presParOf" srcId="{2B23CE4C-B89D-468B-8C4F-F47E5B8D96CD}" destId="{4B4AD8FA-D00C-4851-BC3F-B1FCFC5E0501}" srcOrd="1" destOrd="0" presId="urn:microsoft.com/office/officeart/2018/2/layout/IconLabelList"/>
    <dgm:cxn modelId="{E4C8166E-1B8A-46A5-BD13-7ADC3C8FBD75}" type="presParOf" srcId="{2B23CE4C-B89D-468B-8C4F-F47E5B8D96CD}" destId="{51DD0560-8ADB-490E-9FDD-14464CB2F824}" srcOrd="2" destOrd="0" presId="urn:microsoft.com/office/officeart/2018/2/layout/IconLabelList"/>
    <dgm:cxn modelId="{03668180-666C-40F9-B2AD-C70A87EA924D}" type="presParOf" srcId="{85069C6A-057B-43DD-B1C4-67CFBA3CE748}" destId="{12E2FE46-10D5-44AE-8D7B-FB8933DD1A06}" srcOrd="3" destOrd="0" presId="urn:microsoft.com/office/officeart/2018/2/layout/IconLabelList"/>
    <dgm:cxn modelId="{1EFA877E-241F-471B-ACEF-131BBCFEB38F}" type="presParOf" srcId="{85069C6A-057B-43DD-B1C4-67CFBA3CE748}" destId="{2DCE991E-E237-48D1-B07E-081E0D090CB7}" srcOrd="4" destOrd="0" presId="urn:microsoft.com/office/officeart/2018/2/layout/IconLabelList"/>
    <dgm:cxn modelId="{F3B1C7FD-B62F-4784-966C-FB3C2AF6397B}" type="presParOf" srcId="{2DCE991E-E237-48D1-B07E-081E0D090CB7}" destId="{60AD9507-222E-46ED-8768-9D840C678081}" srcOrd="0" destOrd="0" presId="urn:microsoft.com/office/officeart/2018/2/layout/IconLabelList"/>
    <dgm:cxn modelId="{ABDBF188-C732-4B8B-A808-E61FF8A4D15F}" type="presParOf" srcId="{2DCE991E-E237-48D1-B07E-081E0D090CB7}" destId="{2756FAC0-D5A8-4473-AE8B-D0492B3A167E}" srcOrd="1" destOrd="0" presId="urn:microsoft.com/office/officeart/2018/2/layout/IconLabelList"/>
    <dgm:cxn modelId="{1EA3B110-0950-47F4-BC10-A0A9D4234051}" type="presParOf" srcId="{2DCE991E-E237-48D1-B07E-081E0D090CB7}" destId="{08B5A32B-8C3B-4E0A-A075-6476124FC8D1}"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D91DEF-9EF8-415E-BFFF-CAB0D265C7AA}">
      <dsp:nvSpPr>
        <dsp:cNvPr id="0" name=""/>
        <dsp:cNvSpPr/>
      </dsp:nvSpPr>
      <dsp:spPr>
        <a:xfrm>
          <a:off x="4269039" y="2821764"/>
          <a:ext cx="2090665" cy="209066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marL="0" lvl="0" indent="0" algn="ctr" defTabSz="1111250">
            <a:lnSpc>
              <a:spcPct val="90000"/>
            </a:lnSpc>
            <a:spcBef>
              <a:spcPct val="0"/>
            </a:spcBef>
            <a:spcAft>
              <a:spcPct val="35000"/>
            </a:spcAft>
            <a:buNone/>
          </a:pPr>
          <a:r>
            <a:rPr lang="en-GB" sz="2500" b="1" kern="1200" dirty="0"/>
            <a:t>AAA Patient experience</a:t>
          </a:r>
        </a:p>
      </dsp:txBody>
      <dsp:txXfrm>
        <a:off x="4575210" y="3127935"/>
        <a:ext cx="1478323" cy="1478323"/>
      </dsp:txXfrm>
    </dsp:sp>
    <dsp:sp modelId="{6D2B21C9-C817-424B-8191-87EFE3947D38}">
      <dsp:nvSpPr>
        <dsp:cNvPr id="0" name=""/>
        <dsp:cNvSpPr/>
      </dsp:nvSpPr>
      <dsp:spPr>
        <a:xfrm rot="10800000">
          <a:off x="2242368" y="3569177"/>
          <a:ext cx="1915204" cy="595839"/>
        </a:xfrm>
        <a:prstGeom prst="lef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EB435B7-03AB-4CF6-B797-D17778623C5A}">
      <dsp:nvSpPr>
        <dsp:cNvPr id="0" name=""/>
        <dsp:cNvSpPr/>
      </dsp:nvSpPr>
      <dsp:spPr>
        <a:xfrm>
          <a:off x="1249302" y="3072644"/>
          <a:ext cx="1986132" cy="1588906"/>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1155700">
            <a:lnSpc>
              <a:spcPct val="90000"/>
            </a:lnSpc>
            <a:spcBef>
              <a:spcPct val="0"/>
            </a:spcBef>
            <a:spcAft>
              <a:spcPct val="35000"/>
            </a:spcAft>
            <a:buNone/>
          </a:pPr>
          <a:r>
            <a:rPr lang="en-GB" sz="2600" kern="1200" dirty="0"/>
            <a:t>Impact of diagnosis</a:t>
          </a:r>
        </a:p>
      </dsp:txBody>
      <dsp:txXfrm>
        <a:off x="1295839" y="3119181"/>
        <a:ext cx="1893058" cy="1495832"/>
      </dsp:txXfrm>
    </dsp:sp>
    <dsp:sp modelId="{1BA3A768-E134-47B8-87B7-1D338DA4AEEA}">
      <dsp:nvSpPr>
        <dsp:cNvPr id="0" name=""/>
        <dsp:cNvSpPr/>
      </dsp:nvSpPr>
      <dsp:spPr>
        <a:xfrm rot="13500000">
          <a:off x="2861662" y="2074069"/>
          <a:ext cx="1915204" cy="595839"/>
        </a:xfrm>
        <a:prstGeom prst="lef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7A5769A-A488-49A3-BDDB-0D7C1484ED55}">
      <dsp:nvSpPr>
        <dsp:cNvPr id="0" name=""/>
        <dsp:cNvSpPr/>
      </dsp:nvSpPr>
      <dsp:spPr>
        <a:xfrm>
          <a:off x="2149071" y="900409"/>
          <a:ext cx="1986132" cy="1588906"/>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1155700">
            <a:lnSpc>
              <a:spcPct val="90000"/>
            </a:lnSpc>
            <a:spcBef>
              <a:spcPct val="0"/>
            </a:spcBef>
            <a:spcAft>
              <a:spcPct val="35000"/>
            </a:spcAft>
            <a:buNone/>
          </a:pPr>
          <a:r>
            <a:rPr lang="en-GB" sz="2600" kern="1200" dirty="0"/>
            <a:t>Living with the AAA</a:t>
          </a:r>
        </a:p>
      </dsp:txBody>
      <dsp:txXfrm>
        <a:off x="2195608" y="946946"/>
        <a:ext cx="1893058" cy="1495832"/>
      </dsp:txXfrm>
    </dsp:sp>
    <dsp:sp modelId="{2730E3B5-FF2E-4BC0-B85A-9E38B550C7C8}">
      <dsp:nvSpPr>
        <dsp:cNvPr id="0" name=""/>
        <dsp:cNvSpPr/>
      </dsp:nvSpPr>
      <dsp:spPr>
        <a:xfrm rot="16200000">
          <a:off x="4356770" y="1454775"/>
          <a:ext cx="1915204" cy="595839"/>
        </a:xfrm>
        <a:prstGeom prst="lef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934CEA-85CB-4078-8177-B0CFE2445314}">
      <dsp:nvSpPr>
        <dsp:cNvPr id="0" name=""/>
        <dsp:cNvSpPr/>
      </dsp:nvSpPr>
      <dsp:spPr>
        <a:xfrm>
          <a:off x="4321306" y="640"/>
          <a:ext cx="1986132" cy="1588906"/>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1155700">
            <a:lnSpc>
              <a:spcPct val="90000"/>
            </a:lnSpc>
            <a:spcBef>
              <a:spcPct val="0"/>
            </a:spcBef>
            <a:spcAft>
              <a:spcPct val="35000"/>
            </a:spcAft>
            <a:buNone/>
          </a:pPr>
          <a:r>
            <a:rPr lang="en-GB" sz="2600" kern="1200" dirty="0"/>
            <a:t>Impact of screening </a:t>
          </a:r>
        </a:p>
      </dsp:txBody>
      <dsp:txXfrm>
        <a:off x="4367843" y="47177"/>
        <a:ext cx="1893058" cy="1495832"/>
      </dsp:txXfrm>
    </dsp:sp>
    <dsp:sp modelId="{065C0FCF-3517-4BC7-8AFF-170F639A54D1}">
      <dsp:nvSpPr>
        <dsp:cNvPr id="0" name=""/>
        <dsp:cNvSpPr/>
      </dsp:nvSpPr>
      <dsp:spPr>
        <a:xfrm rot="18900000">
          <a:off x="5851878" y="2074069"/>
          <a:ext cx="1915204" cy="595839"/>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DF412F5-2347-4976-BF84-5A98C7F31D39}">
      <dsp:nvSpPr>
        <dsp:cNvPr id="0" name=""/>
        <dsp:cNvSpPr/>
      </dsp:nvSpPr>
      <dsp:spPr>
        <a:xfrm>
          <a:off x="6493541" y="900409"/>
          <a:ext cx="1986132" cy="1588906"/>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1155700">
            <a:lnSpc>
              <a:spcPct val="90000"/>
            </a:lnSpc>
            <a:spcBef>
              <a:spcPct val="0"/>
            </a:spcBef>
            <a:spcAft>
              <a:spcPct val="35000"/>
            </a:spcAft>
            <a:buNone/>
          </a:pPr>
          <a:r>
            <a:rPr lang="en-GB" sz="2600" kern="1200" dirty="0"/>
            <a:t>Impact of endovascular repair</a:t>
          </a:r>
        </a:p>
      </dsp:txBody>
      <dsp:txXfrm>
        <a:off x="6540078" y="946946"/>
        <a:ext cx="1893058" cy="1495832"/>
      </dsp:txXfrm>
    </dsp:sp>
    <dsp:sp modelId="{B378E8EB-41C9-4530-8DCE-16DA11272CFC}">
      <dsp:nvSpPr>
        <dsp:cNvPr id="0" name=""/>
        <dsp:cNvSpPr/>
      </dsp:nvSpPr>
      <dsp:spPr>
        <a:xfrm>
          <a:off x="6471172" y="3569177"/>
          <a:ext cx="1915204" cy="595839"/>
        </a:xfrm>
        <a:prstGeom prst="lef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AD811E2-01D2-456A-B794-398B211F8A50}">
      <dsp:nvSpPr>
        <dsp:cNvPr id="0" name=""/>
        <dsp:cNvSpPr/>
      </dsp:nvSpPr>
      <dsp:spPr>
        <a:xfrm>
          <a:off x="7393310" y="3072644"/>
          <a:ext cx="1986132" cy="1588906"/>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1155700">
            <a:lnSpc>
              <a:spcPct val="90000"/>
            </a:lnSpc>
            <a:spcBef>
              <a:spcPct val="0"/>
            </a:spcBef>
            <a:spcAft>
              <a:spcPct val="35000"/>
            </a:spcAft>
            <a:buNone/>
          </a:pPr>
          <a:r>
            <a:rPr lang="en-GB" sz="2600" kern="1200" dirty="0"/>
            <a:t>Impact of open repair</a:t>
          </a:r>
        </a:p>
      </dsp:txBody>
      <dsp:txXfrm>
        <a:off x="7439847" y="3119181"/>
        <a:ext cx="1893058" cy="149583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04C985-C5FF-443E-97B6-AB5133176B79}">
      <dsp:nvSpPr>
        <dsp:cNvPr id="0" name=""/>
        <dsp:cNvSpPr/>
      </dsp:nvSpPr>
      <dsp:spPr>
        <a:xfrm>
          <a:off x="100916" y="355737"/>
          <a:ext cx="7926166" cy="1395412"/>
        </a:xfrm>
        <a:prstGeom prst="rect">
          <a:avLst/>
        </a:prstGeom>
        <a:solidFill>
          <a:schemeClr val="dk1">
            <a:alpha val="40000"/>
            <a:tint val="40000"/>
            <a:hueOff val="0"/>
            <a:satOff val="0"/>
            <a:lumOff val="0"/>
            <a:alphaOff val="0"/>
          </a:schemeClr>
        </a:solidFill>
        <a:ln w="6350" cap="flat" cmpd="sng" algn="ctr">
          <a:solidFill>
            <a:schemeClr val="dk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45159" tIns="106680" rIns="106680" bIns="106680" numCol="1" spcCol="1270" anchor="ctr" anchorCtr="0">
          <a:noAutofit/>
        </a:bodyPr>
        <a:lstStyle/>
        <a:p>
          <a:pPr marL="541338" lvl="0" indent="0" algn="l" defTabSz="1244600">
            <a:lnSpc>
              <a:spcPct val="90000"/>
            </a:lnSpc>
            <a:spcBef>
              <a:spcPct val="0"/>
            </a:spcBef>
            <a:spcAft>
              <a:spcPct val="35000"/>
            </a:spcAft>
            <a:buNone/>
          </a:pPr>
          <a:r>
            <a:rPr lang="en-GB" sz="2800" kern="1200" dirty="0"/>
            <a:t>Compassionate and empathetic care is a </a:t>
          </a:r>
          <a:r>
            <a:rPr lang="en-GB" sz="2800" b="1" kern="1200" dirty="0"/>
            <a:t>key NHS value.</a:t>
          </a:r>
          <a:endParaRPr lang="en-GB" sz="2800" kern="1200" dirty="0"/>
        </a:p>
      </dsp:txBody>
      <dsp:txXfrm>
        <a:off x="100916" y="355737"/>
        <a:ext cx="7926166" cy="1395412"/>
      </dsp:txXfrm>
    </dsp:sp>
    <dsp:sp modelId="{165810D4-4B53-45D1-951C-B52C7F03408C}">
      <dsp:nvSpPr>
        <dsp:cNvPr id="0" name=""/>
        <dsp:cNvSpPr/>
      </dsp:nvSpPr>
      <dsp:spPr>
        <a:xfrm>
          <a:off x="270894" y="306615"/>
          <a:ext cx="976788" cy="1465183"/>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l="-25000" r="-25000"/>
          </a:stretch>
        </a:blip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A36C70B4-DB50-484D-B4AF-D2835715D1F5}">
      <dsp:nvSpPr>
        <dsp:cNvPr id="0" name=""/>
        <dsp:cNvSpPr/>
      </dsp:nvSpPr>
      <dsp:spPr>
        <a:xfrm>
          <a:off x="100916" y="2112407"/>
          <a:ext cx="7926166" cy="1395412"/>
        </a:xfrm>
        <a:prstGeom prst="rect">
          <a:avLst/>
        </a:prstGeom>
        <a:solidFill>
          <a:schemeClr val="dk1">
            <a:alpha val="40000"/>
            <a:tint val="40000"/>
            <a:hueOff val="0"/>
            <a:satOff val="0"/>
            <a:lumOff val="0"/>
            <a:alphaOff val="0"/>
          </a:schemeClr>
        </a:solidFill>
        <a:ln w="6350" cap="flat" cmpd="sng" algn="ctr">
          <a:solidFill>
            <a:schemeClr val="dk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45159" tIns="106680" rIns="106680" bIns="106680" numCol="1" spcCol="1270" anchor="ctr" anchorCtr="0">
          <a:noAutofit/>
        </a:bodyPr>
        <a:lstStyle/>
        <a:p>
          <a:pPr marL="541338" lvl="0" indent="0" algn="l" defTabSz="1244600">
            <a:lnSpc>
              <a:spcPct val="90000"/>
            </a:lnSpc>
            <a:spcBef>
              <a:spcPct val="0"/>
            </a:spcBef>
            <a:spcAft>
              <a:spcPct val="35000"/>
            </a:spcAft>
            <a:buNone/>
          </a:pPr>
          <a:r>
            <a:rPr lang="en-GB" sz="2800" kern="1200" dirty="0"/>
            <a:t>Patients with a </a:t>
          </a:r>
          <a:r>
            <a:rPr lang="en-GB" sz="2800" b="1" kern="1200" dirty="0"/>
            <a:t>positive patient experience </a:t>
          </a:r>
          <a:r>
            <a:rPr lang="en-GB" sz="2800" kern="1200" dirty="0"/>
            <a:t>have </a:t>
          </a:r>
          <a:r>
            <a:rPr lang="en-GB" sz="2800" b="1" u="sng" kern="1200" dirty="0"/>
            <a:t>better health outcomes</a:t>
          </a:r>
          <a:r>
            <a:rPr lang="en-GB" sz="2800" b="1" kern="1200" dirty="0"/>
            <a:t>.</a:t>
          </a:r>
          <a:endParaRPr lang="en-GB" sz="2800" kern="1200" dirty="0"/>
        </a:p>
      </dsp:txBody>
      <dsp:txXfrm>
        <a:off x="100916" y="2112407"/>
        <a:ext cx="7926166" cy="1395412"/>
      </dsp:txXfrm>
    </dsp:sp>
    <dsp:sp modelId="{E15F77D7-93A2-4C9C-836A-4017A6D97D17}">
      <dsp:nvSpPr>
        <dsp:cNvPr id="0" name=""/>
        <dsp:cNvSpPr/>
      </dsp:nvSpPr>
      <dsp:spPr>
        <a:xfrm>
          <a:off x="270894" y="2063285"/>
          <a:ext cx="976788" cy="1465183"/>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l="-25000" r="-25000"/>
          </a:stretch>
        </a:blip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 modelId="{AB02299E-AD9C-414A-B3A1-7A35969793D0}">
      <dsp:nvSpPr>
        <dsp:cNvPr id="0" name=""/>
        <dsp:cNvSpPr/>
      </dsp:nvSpPr>
      <dsp:spPr>
        <a:xfrm>
          <a:off x="100916" y="3869076"/>
          <a:ext cx="7926166" cy="1395412"/>
        </a:xfrm>
        <a:prstGeom prst="rect">
          <a:avLst/>
        </a:prstGeom>
        <a:solidFill>
          <a:schemeClr val="dk1">
            <a:alpha val="40000"/>
            <a:tint val="40000"/>
            <a:hueOff val="0"/>
            <a:satOff val="0"/>
            <a:lumOff val="0"/>
            <a:alphaOff val="0"/>
          </a:schemeClr>
        </a:solidFill>
        <a:ln w="6350" cap="flat" cmpd="sng" algn="ctr">
          <a:solidFill>
            <a:schemeClr val="dk1">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945159" tIns="106680" rIns="106680" bIns="106680" numCol="1" spcCol="1270" anchor="ctr" anchorCtr="0">
          <a:noAutofit/>
        </a:bodyPr>
        <a:lstStyle/>
        <a:p>
          <a:pPr marL="541338" lvl="0" indent="0" algn="l" defTabSz="1244600">
            <a:lnSpc>
              <a:spcPct val="90000"/>
            </a:lnSpc>
            <a:spcBef>
              <a:spcPct val="0"/>
            </a:spcBef>
            <a:spcAft>
              <a:spcPct val="35000"/>
            </a:spcAft>
            <a:buNone/>
          </a:pPr>
          <a:r>
            <a:rPr lang="en-GB" sz="2800" kern="1200" dirty="0"/>
            <a:t>Improving the patient experience is a </a:t>
          </a:r>
          <a:r>
            <a:rPr lang="en-GB" sz="2800" b="1" kern="1200" dirty="0"/>
            <a:t>Vascular Research Collaborative priority</a:t>
          </a:r>
          <a:r>
            <a:rPr lang="en-GB" sz="2800" kern="1200" dirty="0"/>
            <a:t>.</a:t>
          </a:r>
        </a:p>
      </dsp:txBody>
      <dsp:txXfrm>
        <a:off x="100916" y="3869076"/>
        <a:ext cx="7926166" cy="1395412"/>
      </dsp:txXfrm>
    </dsp:sp>
    <dsp:sp modelId="{2E9B2998-9760-47E2-8D58-747961ED4F85}">
      <dsp:nvSpPr>
        <dsp:cNvPr id="0" name=""/>
        <dsp:cNvSpPr/>
      </dsp:nvSpPr>
      <dsp:spPr>
        <a:xfrm>
          <a:off x="270894" y="3819954"/>
          <a:ext cx="976788" cy="1465183"/>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l="-25000" r="-25000"/>
          </a:stretch>
        </a:blipFill>
        <a:ln w="12700" cap="flat" cmpd="sng" algn="ctr">
          <a:no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4A56EE-9C51-41B4-AFC4-F7E857C2C606}">
      <dsp:nvSpPr>
        <dsp:cNvPr id="0" name=""/>
        <dsp:cNvSpPr/>
      </dsp:nvSpPr>
      <dsp:spPr>
        <a:xfrm>
          <a:off x="5134" y="1234351"/>
          <a:ext cx="1591716" cy="1882634"/>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Patients’ AAA reaches 5.5cm </a:t>
          </a:r>
        </a:p>
      </dsp:txBody>
      <dsp:txXfrm>
        <a:off x="51754" y="1280971"/>
        <a:ext cx="1498476" cy="1789394"/>
      </dsp:txXfrm>
    </dsp:sp>
    <dsp:sp modelId="{DA278896-0F18-4532-B6CC-D64DF39E4016}">
      <dsp:nvSpPr>
        <dsp:cNvPr id="0" name=""/>
        <dsp:cNvSpPr/>
      </dsp:nvSpPr>
      <dsp:spPr>
        <a:xfrm>
          <a:off x="1756023" y="1978296"/>
          <a:ext cx="337443" cy="394745"/>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1756023" y="2057245"/>
        <a:ext cx="236210" cy="236847"/>
      </dsp:txXfrm>
    </dsp:sp>
    <dsp:sp modelId="{9DB88E3A-E070-497F-B831-22AC877A9B0A}">
      <dsp:nvSpPr>
        <dsp:cNvPr id="0" name=""/>
        <dsp:cNvSpPr/>
      </dsp:nvSpPr>
      <dsp:spPr>
        <a:xfrm>
          <a:off x="2233538" y="1234351"/>
          <a:ext cx="1591716" cy="1882634"/>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dirty="0"/>
            <a:t>Pre-op assessment</a:t>
          </a:r>
        </a:p>
        <a:p>
          <a:pPr marL="0" lvl="0" indent="0" algn="ctr" defTabSz="711200">
            <a:lnSpc>
              <a:spcPct val="90000"/>
            </a:lnSpc>
            <a:spcBef>
              <a:spcPct val="0"/>
            </a:spcBef>
            <a:spcAft>
              <a:spcPct val="35000"/>
            </a:spcAft>
            <a:buNone/>
          </a:pPr>
          <a:r>
            <a:rPr lang="en-GB" sz="1600" kern="1200" dirty="0"/>
            <a:t>Approached to consider participation</a:t>
          </a:r>
        </a:p>
      </dsp:txBody>
      <dsp:txXfrm>
        <a:off x="2280158" y="1280971"/>
        <a:ext cx="1498476" cy="1789394"/>
      </dsp:txXfrm>
    </dsp:sp>
    <dsp:sp modelId="{9F682E69-4F2A-4660-A59A-28C6E877CDCA}">
      <dsp:nvSpPr>
        <dsp:cNvPr id="0" name=""/>
        <dsp:cNvSpPr/>
      </dsp:nvSpPr>
      <dsp:spPr>
        <a:xfrm>
          <a:off x="3984426" y="1978296"/>
          <a:ext cx="337443" cy="394745"/>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3984426" y="2057245"/>
        <a:ext cx="236210" cy="236847"/>
      </dsp:txXfrm>
    </dsp:sp>
    <dsp:sp modelId="{2029CF93-07B3-49FE-861F-89661C0BA5D8}">
      <dsp:nvSpPr>
        <dsp:cNvPr id="0" name=""/>
        <dsp:cNvSpPr/>
      </dsp:nvSpPr>
      <dsp:spPr>
        <a:xfrm>
          <a:off x="4461941" y="1234351"/>
          <a:ext cx="1591716" cy="1882634"/>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dirty="0"/>
            <a:t>Consent discussion</a:t>
          </a:r>
        </a:p>
        <a:p>
          <a:pPr marL="0" lvl="0" indent="0" algn="ctr" defTabSz="711200">
            <a:lnSpc>
              <a:spcPct val="90000"/>
            </a:lnSpc>
            <a:spcBef>
              <a:spcPct val="0"/>
            </a:spcBef>
            <a:spcAft>
              <a:spcPct val="35000"/>
            </a:spcAft>
            <a:buNone/>
          </a:pPr>
          <a:r>
            <a:rPr lang="en-GB" sz="1600" b="0" kern="1200" dirty="0"/>
            <a:t>Takes place before their surgery</a:t>
          </a:r>
        </a:p>
      </dsp:txBody>
      <dsp:txXfrm>
        <a:off x="4508561" y="1280971"/>
        <a:ext cx="1498476" cy="1789394"/>
      </dsp:txXfrm>
    </dsp:sp>
    <dsp:sp modelId="{E42DA95D-2F68-4BAD-B23F-D4AEF8EE423D}">
      <dsp:nvSpPr>
        <dsp:cNvPr id="0" name=""/>
        <dsp:cNvSpPr/>
      </dsp:nvSpPr>
      <dsp:spPr>
        <a:xfrm>
          <a:off x="6212830" y="1978296"/>
          <a:ext cx="337443" cy="394745"/>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6212830" y="2057245"/>
        <a:ext cx="236210" cy="236847"/>
      </dsp:txXfrm>
    </dsp:sp>
    <dsp:sp modelId="{1C5AF1E8-DBD0-4BDB-BC3B-453A9A17C5AF}">
      <dsp:nvSpPr>
        <dsp:cNvPr id="0" name=""/>
        <dsp:cNvSpPr/>
      </dsp:nvSpPr>
      <dsp:spPr>
        <a:xfrm>
          <a:off x="6690345" y="1234351"/>
          <a:ext cx="1591716" cy="1882634"/>
        </a:xfrm>
        <a:prstGeom prst="roundRect">
          <a:avLst>
            <a:gd name="adj" fmla="val 10000"/>
          </a:avLst>
        </a:prstGeom>
        <a:solidFill>
          <a:schemeClr val="accent5"/>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dirty="0"/>
            <a:t>Questionnaire stage</a:t>
          </a:r>
        </a:p>
        <a:p>
          <a:pPr marL="0" lvl="0" indent="0" algn="ctr" defTabSz="711200">
            <a:lnSpc>
              <a:spcPct val="90000"/>
            </a:lnSpc>
            <a:spcBef>
              <a:spcPct val="0"/>
            </a:spcBef>
            <a:spcAft>
              <a:spcPct val="35000"/>
            </a:spcAft>
            <a:buNone/>
          </a:pPr>
          <a:r>
            <a:rPr lang="en-GB" sz="1600" kern="1200" dirty="0"/>
            <a:t>Quantitative and qualitative questionnaires completed</a:t>
          </a:r>
          <a:endParaRPr lang="en-GB" sz="1600" b="1" kern="1200" dirty="0"/>
        </a:p>
      </dsp:txBody>
      <dsp:txXfrm>
        <a:off x="6736965" y="1280971"/>
        <a:ext cx="1498476" cy="1789394"/>
      </dsp:txXfrm>
    </dsp:sp>
    <dsp:sp modelId="{F7146979-30E2-4F2D-82BE-ED0E3D2C4CBC}">
      <dsp:nvSpPr>
        <dsp:cNvPr id="0" name=""/>
        <dsp:cNvSpPr/>
      </dsp:nvSpPr>
      <dsp:spPr>
        <a:xfrm>
          <a:off x="8441233" y="1978296"/>
          <a:ext cx="337443" cy="394745"/>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77850">
            <a:lnSpc>
              <a:spcPct val="90000"/>
            </a:lnSpc>
            <a:spcBef>
              <a:spcPct val="0"/>
            </a:spcBef>
            <a:spcAft>
              <a:spcPct val="35000"/>
            </a:spcAft>
            <a:buNone/>
          </a:pPr>
          <a:endParaRPr lang="en-GB" sz="1300" kern="1200"/>
        </a:p>
      </dsp:txBody>
      <dsp:txXfrm>
        <a:off x="8441233" y="2057245"/>
        <a:ext cx="236210" cy="236847"/>
      </dsp:txXfrm>
    </dsp:sp>
    <dsp:sp modelId="{FD893802-A2AA-452F-B43A-0F777E92FA13}">
      <dsp:nvSpPr>
        <dsp:cNvPr id="0" name=""/>
        <dsp:cNvSpPr/>
      </dsp:nvSpPr>
      <dsp:spPr>
        <a:xfrm>
          <a:off x="8918748" y="1234351"/>
          <a:ext cx="1591716" cy="1882634"/>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1" kern="1200" dirty="0"/>
            <a:t>Interview stage:</a:t>
          </a:r>
        </a:p>
        <a:p>
          <a:pPr marL="0" lvl="0" indent="0" algn="ctr" defTabSz="711200">
            <a:lnSpc>
              <a:spcPct val="90000"/>
            </a:lnSpc>
            <a:spcBef>
              <a:spcPct val="0"/>
            </a:spcBef>
            <a:spcAft>
              <a:spcPct val="35000"/>
            </a:spcAft>
            <a:buNone/>
          </a:pPr>
          <a:r>
            <a:rPr lang="en-GB" sz="1600" b="0" kern="1200" dirty="0"/>
            <a:t>Participants with notable experiences are selected for semi-structured interviews</a:t>
          </a:r>
          <a:endParaRPr lang="en-GB" sz="1600" b="1" kern="1200" dirty="0"/>
        </a:p>
      </dsp:txBody>
      <dsp:txXfrm>
        <a:off x="8965368" y="1280971"/>
        <a:ext cx="1498476" cy="17893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83ABE7-44B6-4D3B-A7CF-C6D4F91225CC}">
      <dsp:nvSpPr>
        <dsp:cNvPr id="0" name=""/>
        <dsp:cNvSpPr/>
      </dsp:nvSpPr>
      <dsp:spPr>
        <a:xfrm>
          <a:off x="5531539" y="2293665"/>
          <a:ext cx="2204331" cy="1049061"/>
        </a:xfrm>
        <a:custGeom>
          <a:avLst/>
          <a:gdLst/>
          <a:ahLst/>
          <a:cxnLst/>
          <a:rect l="0" t="0" r="0" b="0"/>
          <a:pathLst>
            <a:path>
              <a:moveTo>
                <a:pt x="0" y="0"/>
              </a:moveTo>
              <a:lnTo>
                <a:pt x="0" y="714904"/>
              </a:lnTo>
              <a:lnTo>
                <a:pt x="2204331" y="714904"/>
              </a:lnTo>
              <a:lnTo>
                <a:pt x="2204331" y="1049061"/>
              </a:lnTo>
            </a:path>
          </a:pathLst>
        </a:custGeom>
        <a:noFill/>
        <a:ln w="12700" cap="flat" cmpd="sng" algn="ctr">
          <a:solidFill>
            <a:schemeClr val="accent4">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72576E0-C633-46D3-BAD8-13589FBD9656}">
      <dsp:nvSpPr>
        <dsp:cNvPr id="0" name=""/>
        <dsp:cNvSpPr/>
      </dsp:nvSpPr>
      <dsp:spPr>
        <a:xfrm>
          <a:off x="3327208" y="2293665"/>
          <a:ext cx="2204331" cy="1049061"/>
        </a:xfrm>
        <a:custGeom>
          <a:avLst/>
          <a:gdLst/>
          <a:ahLst/>
          <a:cxnLst/>
          <a:rect l="0" t="0" r="0" b="0"/>
          <a:pathLst>
            <a:path>
              <a:moveTo>
                <a:pt x="2204331" y="0"/>
              </a:moveTo>
              <a:lnTo>
                <a:pt x="2204331" y="714904"/>
              </a:lnTo>
              <a:lnTo>
                <a:pt x="0" y="714904"/>
              </a:lnTo>
              <a:lnTo>
                <a:pt x="0" y="1049061"/>
              </a:lnTo>
            </a:path>
          </a:pathLst>
        </a:custGeom>
        <a:noFill/>
        <a:ln w="12700" cap="flat" cmpd="sng" algn="ctr">
          <a:solidFill>
            <a:schemeClr val="accent4">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E245997-6E8E-45AA-9DF9-092D7B86423C}">
      <dsp:nvSpPr>
        <dsp:cNvPr id="0" name=""/>
        <dsp:cNvSpPr/>
      </dsp:nvSpPr>
      <dsp:spPr>
        <a:xfrm>
          <a:off x="3727995" y="3164"/>
          <a:ext cx="3607087" cy="2290500"/>
        </a:xfrm>
        <a:prstGeom prst="roundRect">
          <a:avLst>
            <a:gd name="adj" fmla="val 10000"/>
          </a:avLst>
        </a:prstGeom>
        <a:solidFill>
          <a:schemeClr val="accent3">
            <a:alpha val="80000"/>
          </a:schemeClr>
        </a:solidFill>
        <a:ln w="12700" cap="flat" cmpd="sng" algn="ctr">
          <a:solidFill>
            <a:schemeClr val="accent3"/>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4F1C36-026A-4AAC-8619-744945AF2702}">
      <dsp:nvSpPr>
        <dsp:cNvPr id="0" name=""/>
        <dsp:cNvSpPr/>
      </dsp:nvSpPr>
      <dsp:spPr>
        <a:xfrm>
          <a:off x="4128783" y="383913"/>
          <a:ext cx="3607087" cy="2290500"/>
        </a:xfrm>
        <a:prstGeom prst="roundRect">
          <a:avLst>
            <a:gd name="adj" fmla="val 10000"/>
          </a:avLst>
        </a:prstGeom>
        <a:solidFill>
          <a:schemeClr val="lt1">
            <a:alpha val="90000"/>
            <a:hueOff val="0"/>
            <a:satOff val="0"/>
            <a:lumOff val="0"/>
            <a:alphaOff val="0"/>
          </a:schemeClr>
        </a:solidFill>
        <a:ln w="12700" cap="flat" cmpd="sng" algn="ctr">
          <a:solidFill>
            <a:schemeClr val="accent3"/>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b="1" kern="1200" dirty="0"/>
            <a:t>Primary objective: </a:t>
          </a:r>
          <a:r>
            <a:rPr lang="en-US" sz="2500" kern="1200" dirty="0"/>
            <a:t>What do patients receiving an intervention for AAA repair feel about their care? </a:t>
          </a:r>
          <a:endParaRPr lang="en-US" sz="2500" b="1" kern="1200" dirty="0"/>
        </a:p>
      </dsp:txBody>
      <dsp:txXfrm>
        <a:off x="4195869" y="450999"/>
        <a:ext cx="3472915" cy="2156328"/>
      </dsp:txXfrm>
    </dsp:sp>
    <dsp:sp modelId="{0BA91525-E9F7-4C02-8DB4-52729E1F350B}">
      <dsp:nvSpPr>
        <dsp:cNvPr id="0" name=""/>
        <dsp:cNvSpPr/>
      </dsp:nvSpPr>
      <dsp:spPr>
        <a:xfrm>
          <a:off x="1523664" y="3342727"/>
          <a:ext cx="3607087" cy="2290500"/>
        </a:xfrm>
        <a:prstGeom prst="roundRect">
          <a:avLst>
            <a:gd name="adj" fmla="val 10000"/>
          </a:avLst>
        </a:prstGeom>
        <a:solidFill>
          <a:schemeClr val="accent4">
            <a:alpha val="7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3457E5-FC1F-4BC3-805B-1F68CAB147BA}">
      <dsp:nvSpPr>
        <dsp:cNvPr id="0" name=""/>
        <dsp:cNvSpPr/>
      </dsp:nvSpPr>
      <dsp:spPr>
        <a:xfrm>
          <a:off x="1924451" y="3723475"/>
          <a:ext cx="3607087" cy="2290500"/>
        </a:xfrm>
        <a:prstGeom prst="roundRect">
          <a:avLst>
            <a:gd name="adj" fmla="val 10000"/>
          </a:avLst>
        </a:prstGeom>
        <a:solidFill>
          <a:schemeClr val="lt1">
            <a:alpha val="90000"/>
            <a:hueOff val="0"/>
            <a:satOff val="0"/>
            <a:lumOff val="0"/>
            <a:alphaOff val="0"/>
          </a:schemeClr>
        </a:solidFill>
        <a:ln w="12700" cap="flat" cmpd="sng" algn="ctr">
          <a:solidFill>
            <a:schemeClr val="accent4">
              <a:tint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100000"/>
            </a:lnSpc>
            <a:spcBef>
              <a:spcPct val="0"/>
            </a:spcBef>
            <a:spcAft>
              <a:spcPct val="35000"/>
            </a:spcAft>
            <a:buNone/>
          </a:pPr>
          <a:r>
            <a:rPr lang="en-GB" sz="2500" b="1" kern="1200" dirty="0"/>
            <a:t>Themes</a:t>
          </a:r>
          <a:r>
            <a:rPr lang="en-GB" sz="2500" kern="1200" dirty="0"/>
            <a:t> from </a:t>
          </a:r>
          <a:r>
            <a:rPr lang="en-GB" sz="2500" b="0" kern="1200" dirty="0"/>
            <a:t>open-ended qualitative questionnaire</a:t>
          </a:r>
          <a:endParaRPr lang="en-US" sz="2500" b="0" kern="1200" dirty="0"/>
        </a:p>
      </dsp:txBody>
      <dsp:txXfrm>
        <a:off x="1991537" y="3790561"/>
        <a:ext cx="3472915" cy="2156328"/>
      </dsp:txXfrm>
    </dsp:sp>
    <dsp:sp modelId="{688CC09F-4E04-4E69-8075-BE9A3C4EC263}">
      <dsp:nvSpPr>
        <dsp:cNvPr id="0" name=""/>
        <dsp:cNvSpPr/>
      </dsp:nvSpPr>
      <dsp:spPr>
        <a:xfrm>
          <a:off x="5932327" y="3342727"/>
          <a:ext cx="3607087" cy="2290500"/>
        </a:xfrm>
        <a:prstGeom prst="roundRect">
          <a:avLst>
            <a:gd name="adj" fmla="val 10000"/>
          </a:avLst>
        </a:prstGeom>
        <a:solidFill>
          <a:schemeClr val="accent4">
            <a:alpha val="7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072F206-3C5C-4D7A-933E-85A2E0C52486}">
      <dsp:nvSpPr>
        <dsp:cNvPr id="0" name=""/>
        <dsp:cNvSpPr/>
      </dsp:nvSpPr>
      <dsp:spPr>
        <a:xfrm>
          <a:off x="6333114" y="3723475"/>
          <a:ext cx="3607087" cy="2290500"/>
        </a:xfrm>
        <a:prstGeom prst="roundRect">
          <a:avLst>
            <a:gd name="adj" fmla="val 10000"/>
          </a:avLst>
        </a:prstGeom>
        <a:solidFill>
          <a:schemeClr val="lt1">
            <a:alpha val="90000"/>
            <a:hueOff val="0"/>
            <a:satOff val="0"/>
            <a:lumOff val="0"/>
            <a:alphaOff val="0"/>
          </a:schemeClr>
        </a:solidFill>
        <a:ln w="12700" cap="flat" cmpd="sng" algn="ctr">
          <a:solidFill>
            <a:schemeClr val="accent4">
              <a:tint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100000"/>
            </a:lnSpc>
            <a:spcBef>
              <a:spcPct val="0"/>
            </a:spcBef>
            <a:spcAft>
              <a:spcPct val="35000"/>
            </a:spcAft>
            <a:buNone/>
          </a:pPr>
          <a:r>
            <a:rPr lang="en-GB" sz="2500" b="1" kern="1200" dirty="0"/>
            <a:t>Themes</a:t>
          </a:r>
          <a:r>
            <a:rPr lang="en-GB" sz="2500" kern="1200" dirty="0"/>
            <a:t> from </a:t>
          </a:r>
          <a:r>
            <a:rPr lang="en-GB" sz="2500" b="0" kern="1200" dirty="0"/>
            <a:t>the semi-structured interviews</a:t>
          </a:r>
          <a:endParaRPr lang="en-US" sz="2500" b="0" kern="1200" dirty="0"/>
        </a:p>
      </dsp:txBody>
      <dsp:txXfrm>
        <a:off x="6400200" y="3790561"/>
        <a:ext cx="3472915" cy="215632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1B7F33-2912-4E10-9E78-0333992EA439}">
      <dsp:nvSpPr>
        <dsp:cNvPr id="0" name=""/>
        <dsp:cNvSpPr/>
      </dsp:nvSpPr>
      <dsp:spPr>
        <a:xfrm>
          <a:off x="5324484" y="2142686"/>
          <a:ext cx="2060465" cy="980594"/>
        </a:xfrm>
        <a:custGeom>
          <a:avLst/>
          <a:gdLst/>
          <a:ahLst/>
          <a:cxnLst/>
          <a:rect l="0" t="0" r="0" b="0"/>
          <a:pathLst>
            <a:path>
              <a:moveTo>
                <a:pt x="0" y="0"/>
              </a:moveTo>
              <a:lnTo>
                <a:pt x="0" y="668246"/>
              </a:lnTo>
              <a:lnTo>
                <a:pt x="2060465" y="668246"/>
              </a:lnTo>
              <a:lnTo>
                <a:pt x="2060465" y="980594"/>
              </a:lnTo>
            </a:path>
          </a:pathLst>
        </a:custGeom>
        <a:noFill/>
        <a:ln w="12700" cap="flat" cmpd="sng" algn="ctr">
          <a:solidFill>
            <a:schemeClr val="accent1"/>
          </a:solidFill>
          <a:prstDash val="solid"/>
          <a:miter lim="800000"/>
        </a:ln>
        <a:effectLst/>
      </dsp:spPr>
      <dsp:style>
        <a:lnRef idx="2">
          <a:scrgbClr r="0" g="0" b="0"/>
        </a:lnRef>
        <a:fillRef idx="0">
          <a:scrgbClr r="0" g="0" b="0"/>
        </a:fillRef>
        <a:effectRef idx="0">
          <a:scrgbClr r="0" g="0" b="0"/>
        </a:effectRef>
        <a:fontRef idx="minor"/>
      </dsp:style>
    </dsp:sp>
    <dsp:sp modelId="{FF15156B-CC2E-49A5-BC0B-425268638860}">
      <dsp:nvSpPr>
        <dsp:cNvPr id="0" name=""/>
        <dsp:cNvSpPr/>
      </dsp:nvSpPr>
      <dsp:spPr>
        <a:xfrm>
          <a:off x="3264019" y="2142686"/>
          <a:ext cx="2060465" cy="980594"/>
        </a:xfrm>
        <a:custGeom>
          <a:avLst/>
          <a:gdLst/>
          <a:ahLst/>
          <a:cxnLst/>
          <a:rect l="0" t="0" r="0" b="0"/>
          <a:pathLst>
            <a:path>
              <a:moveTo>
                <a:pt x="2060465" y="0"/>
              </a:moveTo>
              <a:lnTo>
                <a:pt x="2060465" y="668246"/>
              </a:lnTo>
              <a:lnTo>
                <a:pt x="0" y="668246"/>
              </a:lnTo>
              <a:lnTo>
                <a:pt x="0" y="980594"/>
              </a:lnTo>
            </a:path>
          </a:pathLst>
        </a:custGeom>
        <a:noFill/>
        <a:ln w="12700" cap="flat" cmpd="sng" algn="ctr">
          <a:solidFill>
            <a:schemeClr val="accent1"/>
          </a:solidFill>
          <a:prstDash val="solid"/>
          <a:miter lim="800000"/>
        </a:ln>
        <a:effectLst/>
      </dsp:spPr>
      <dsp:style>
        <a:lnRef idx="2">
          <a:scrgbClr r="0" g="0" b="0"/>
        </a:lnRef>
        <a:fillRef idx="0">
          <a:scrgbClr r="0" g="0" b="0"/>
        </a:fillRef>
        <a:effectRef idx="0">
          <a:scrgbClr r="0" g="0" b="0"/>
        </a:effectRef>
        <a:fontRef idx="minor"/>
      </dsp:style>
    </dsp:sp>
    <dsp:sp modelId="{86EA6243-B3AC-4C40-B8BD-7C52518FBF39}">
      <dsp:nvSpPr>
        <dsp:cNvPr id="0" name=""/>
        <dsp:cNvSpPr/>
      </dsp:nvSpPr>
      <dsp:spPr>
        <a:xfrm>
          <a:off x="3638649" y="1675"/>
          <a:ext cx="3371671" cy="2141011"/>
        </a:xfrm>
        <a:prstGeom prst="roundRect">
          <a:avLst>
            <a:gd name="adj" fmla="val 10000"/>
          </a:avLst>
        </a:prstGeom>
        <a:solidFill>
          <a:schemeClr val="accent3">
            <a:alpha val="80000"/>
          </a:schemeClr>
        </a:solidFill>
        <a:ln w="12700" cap="flat" cmpd="sng" algn="ctr">
          <a:solidFill>
            <a:schemeClr val="accent3"/>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7D970D-36EA-4E8E-A1F9-CF83EDC5CCCC}">
      <dsp:nvSpPr>
        <dsp:cNvPr id="0" name=""/>
        <dsp:cNvSpPr/>
      </dsp:nvSpPr>
      <dsp:spPr>
        <a:xfrm>
          <a:off x="4013279" y="357574"/>
          <a:ext cx="3371671" cy="2141011"/>
        </a:xfrm>
        <a:prstGeom prst="roundRect">
          <a:avLst>
            <a:gd name="adj" fmla="val 10000"/>
          </a:avLst>
        </a:prstGeom>
        <a:solidFill>
          <a:schemeClr val="lt1">
            <a:alpha val="90000"/>
            <a:hueOff val="0"/>
            <a:satOff val="0"/>
            <a:lumOff val="0"/>
            <a:alphaOff val="0"/>
          </a:schemeClr>
        </a:solidFill>
        <a:ln w="12700" cap="flat" cmpd="sng" algn="ctr">
          <a:solidFill>
            <a:schemeClr val="accent3"/>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b="1" kern="1200" dirty="0"/>
            <a:t>Secondary objective: </a:t>
          </a:r>
          <a:r>
            <a:rPr lang="en-GB" sz="2300" b="0" kern="1200" dirty="0"/>
            <a:t>What differences are there between patient groups?</a:t>
          </a:r>
        </a:p>
      </dsp:txBody>
      <dsp:txXfrm>
        <a:off x="4075987" y="420282"/>
        <a:ext cx="3246255" cy="2015595"/>
      </dsp:txXfrm>
    </dsp:sp>
    <dsp:sp modelId="{0C4C200C-C2A4-4A8F-8D4A-F60B49DCB666}">
      <dsp:nvSpPr>
        <dsp:cNvPr id="0" name=""/>
        <dsp:cNvSpPr/>
      </dsp:nvSpPr>
      <dsp:spPr>
        <a:xfrm>
          <a:off x="1578183" y="3123281"/>
          <a:ext cx="3371671" cy="2141011"/>
        </a:xfrm>
        <a:prstGeom prst="roundRect">
          <a:avLst>
            <a:gd name="adj" fmla="val 10000"/>
          </a:avLst>
        </a:prstGeom>
        <a:solidFill>
          <a:schemeClr val="accent1">
            <a:alpha val="7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FD3C0B2-3402-4602-B937-6A20C722B037}">
      <dsp:nvSpPr>
        <dsp:cNvPr id="0" name=""/>
        <dsp:cNvSpPr/>
      </dsp:nvSpPr>
      <dsp:spPr>
        <a:xfrm>
          <a:off x="1952813" y="3479180"/>
          <a:ext cx="3371671" cy="2141011"/>
        </a:xfrm>
        <a:prstGeom prst="roundRect">
          <a:avLst>
            <a:gd name="adj" fmla="val 10000"/>
          </a:avLst>
        </a:prstGeom>
        <a:solidFill>
          <a:schemeClr val="lt1">
            <a:alpha val="90000"/>
            <a:hueOff val="0"/>
            <a:satOff val="0"/>
            <a:lumOff val="0"/>
            <a:alphaOff val="0"/>
          </a:schemeClr>
        </a:solidFill>
        <a:ln w="1270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100000"/>
            </a:lnSpc>
            <a:spcBef>
              <a:spcPct val="0"/>
            </a:spcBef>
            <a:spcAft>
              <a:spcPct val="35000"/>
            </a:spcAft>
            <a:buNone/>
          </a:pPr>
          <a:r>
            <a:rPr lang="en-GB" sz="2300" kern="1200" dirty="0"/>
            <a:t>a) Is there a </a:t>
          </a:r>
          <a:r>
            <a:rPr lang="en-GB" sz="2300" b="1" kern="1200" dirty="0"/>
            <a:t>statistically significant difference </a:t>
          </a:r>
          <a:r>
            <a:rPr lang="en-GB" sz="2300" kern="1200" dirty="0"/>
            <a:t>in answers to the </a:t>
          </a:r>
          <a:r>
            <a:rPr lang="en-GB" sz="2300" b="0" kern="1200" dirty="0"/>
            <a:t>quantitative questionnaire?</a:t>
          </a:r>
          <a:endParaRPr lang="en-US" sz="2300" b="0" kern="1200" dirty="0"/>
        </a:p>
      </dsp:txBody>
      <dsp:txXfrm>
        <a:off x="2015521" y="3541888"/>
        <a:ext cx="3246255" cy="2015595"/>
      </dsp:txXfrm>
    </dsp:sp>
    <dsp:sp modelId="{DCE8F95A-431A-4D85-BC09-B5A95B168DEF}">
      <dsp:nvSpPr>
        <dsp:cNvPr id="0" name=""/>
        <dsp:cNvSpPr/>
      </dsp:nvSpPr>
      <dsp:spPr>
        <a:xfrm>
          <a:off x="5699115" y="3123281"/>
          <a:ext cx="3371671" cy="2141011"/>
        </a:xfrm>
        <a:prstGeom prst="roundRect">
          <a:avLst>
            <a:gd name="adj" fmla="val 10000"/>
          </a:avLst>
        </a:prstGeom>
        <a:solidFill>
          <a:schemeClr val="accent1">
            <a:alpha val="7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6A4E8B-A066-43FE-85D9-CDB3179F58E8}">
      <dsp:nvSpPr>
        <dsp:cNvPr id="0" name=""/>
        <dsp:cNvSpPr/>
      </dsp:nvSpPr>
      <dsp:spPr>
        <a:xfrm>
          <a:off x="6073745" y="3479180"/>
          <a:ext cx="3371671" cy="2141011"/>
        </a:xfrm>
        <a:prstGeom prst="roundRect">
          <a:avLst>
            <a:gd name="adj" fmla="val 10000"/>
          </a:avLst>
        </a:prstGeom>
        <a:solidFill>
          <a:schemeClr val="lt1">
            <a:alpha val="90000"/>
            <a:hueOff val="0"/>
            <a:satOff val="0"/>
            <a:lumOff val="0"/>
            <a:alphaOff val="0"/>
          </a:schemeClr>
        </a:solidFill>
        <a:ln w="1270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100000"/>
            </a:lnSpc>
            <a:spcBef>
              <a:spcPct val="0"/>
            </a:spcBef>
            <a:spcAft>
              <a:spcPct val="35000"/>
            </a:spcAft>
            <a:buNone/>
          </a:pPr>
          <a:r>
            <a:rPr lang="en-GB" sz="2300" kern="1200" dirty="0"/>
            <a:t>b) </a:t>
          </a:r>
          <a:r>
            <a:rPr lang="en-US" sz="2300" kern="1200" dirty="0"/>
            <a:t>Is there a </a:t>
          </a:r>
          <a:r>
            <a:rPr lang="en-US" sz="2300" b="1" kern="1200" dirty="0"/>
            <a:t>difference in the themes </a:t>
          </a:r>
          <a:r>
            <a:rPr lang="en-US" sz="2300" kern="1200" dirty="0"/>
            <a:t>the groups discuss during</a:t>
          </a:r>
          <a:r>
            <a:rPr lang="en-GB" sz="2300" kern="1200" dirty="0"/>
            <a:t> the </a:t>
          </a:r>
          <a:r>
            <a:rPr lang="en-GB" sz="2300" b="0" kern="1200" dirty="0"/>
            <a:t>qualitative questionnaire and interviews?</a:t>
          </a:r>
          <a:endParaRPr lang="en-US" sz="2300" b="0" kern="1200" dirty="0"/>
        </a:p>
      </dsp:txBody>
      <dsp:txXfrm>
        <a:off x="6136453" y="3541888"/>
        <a:ext cx="3246255" cy="201559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1B7F33-2912-4E10-9E78-0333992EA439}">
      <dsp:nvSpPr>
        <dsp:cNvPr id="0" name=""/>
        <dsp:cNvSpPr/>
      </dsp:nvSpPr>
      <dsp:spPr>
        <a:xfrm>
          <a:off x="5324484" y="2142686"/>
          <a:ext cx="2060465" cy="980594"/>
        </a:xfrm>
        <a:custGeom>
          <a:avLst/>
          <a:gdLst/>
          <a:ahLst/>
          <a:cxnLst/>
          <a:rect l="0" t="0" r="0" b="0"/>
          <a:pathLst>
            <a:path>
              <a:moveTo>
                <a:pt x="0" y="0"/>
              </a:moveTo>
              <a:lnTo>
                <a:pt x="0" y="668246"/>
              </a:lnTo>
              <a:lnTo>
                <a:pt x="2060465" y="668246"/>
              </a:lnTo>
              <a:lnTo>
                <a:pt x="2060465" y="980594"/>
              </a:lnTo>
            </a:path>
          </a:pathLst>
        </a:custGeom>
        <a:noFill/>
        <a:ln w="12700" cap="flat" cmpd="sng" algn="ctr">
          <a:solidFill>
            <a:schemeClr val="accent1"/>
          </a:solidFill>
          <a:prstDash val="solid"/>
          <a:miter lim="800000"/>
        </a:ln>
        <a:effectLst/>
      </dsp:spPr>
      <dsp:style>
        <a:lnRef idx="2">
          <a:scrgbClr r="0" g="0" b="0"/>
        </a:lnRef>
        <a:fillRef idx="0">
          <a:scrgbClr r="0" g="0" b="0"/>
        </a:fillRef>
        <a:effectRef idx="0">
          <a:scrgbClr r="0" g="0" b="0"/>
        </a:effectRef>
        <a:fontRef idx="minor"/>
      </dsp:style>
    </dsp:sp>
    <dsp:sp modelId="{FF15156B-CC2E-49A5-BC0B-425268638860}">
      <dsp:nvSpPr>
        <dsp:cNvPr id="0" name=""/>
        <dsp:cNvSpPr/>
      </dsp:nvSpPr>
      <dsp:spPr>
        <a:xfrm>
          <a:off x="3264019" y="2142686"/>
          <a:ext cx="2060465" cy="980594"/>
        </a:xfrm>
        <a:custGeom>
          <a:avLst/>
          <a:gdLst/>
          <a:ahLst/>
          <a:cxnLst/>
          <a:rect l="0" t="0" r="0" b="0"/>
          <a:pathLst>
            <a:path>
              <a:moveTo>
                <a:pt x="2060465" y="0"/>
              </a:moveTo>
              <a:lnTo>
                <a:pt x="2060465" y="668246"/>
              </a:lnTo>
              <a:lnTo>
                <a:pt x="0" y="668246"/>
              </a:lnTo>
              <a:lnTo>
                <a:pt x="0" y="980594"/>
              </a:lnTo>
            </a:path>
          </a:pathLst>
        </a:custGeom>
        <a:noFill/>
        <a:ln w="12700" cap="flat" cmpd="sng" algn="ctr">
          <a:solidFill>
            <a:schemeClr val="accent1"/>
          </a:solidFill>
          <a:prstDash val="solid"/>
          <a:miter lim="800000"/>
        </a:ln>
        <a:effectLst/>
      </dsp:spPr>
      <dsp:style>
        <a:lnRef idx="2">
          <a:scrgbClr r="0" g="0" b="0"/>
        </a:lnRef>
        <a:fillRef idx="0">
          <a:scrgbClr r="0" g="0" b="0"/>
        </a:fillRef>
        <a:effectRef idx="0">
          <a:scrgbClr r="0" g="0" b="0"/>
        </a:effectRef>
        <a:fontRef idx="minor"/>
      </dsp:style>
    </dsp:sp>
    <dsp:sp modelId="{86EA6243-B3AC-4C40-B8BD-7C52518FBF39}">
      <dsp:nvSpPr>
        <dsp:cNvPr id="0" name=""/>
        <dsp:cNvSpPr/>
      </dsp:nvSpPr>
      <dsp:spPr>
        <a:xfrm>
          <a:off x="3638649" y="1675"/>
          <a:ext cx="3371671" cy="2141011"/>
        </a:xfrm>
        <a:prstGeom prst="roundRect">
          <a:avLst>
            <a:gd name="adj" fmla="val 10000"/>
          </a:avLst>
        </a:prstGeom>
        <a:solidFill>
          <a:schemeClr val="accent3">
            <a:alpha val="80000"/>
          </a:schemeClr>
        </a:solidFill>
        <a:ln w="12700" cap="flat" cmpd="sng" algn="ctr">
          <a:solidFill>
            <a:schemeClr val="accent3"/>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E7D970D-36EA-4E8E-A1F9-CF83EDC5CCCC}">
      <dsp:nvSpPr>
        <dsp:cNvPr id="0" name=""/>
        <dsp:cNvSpPr/>
      </dsp:nvSpPr>
      <dsp:spPr>
        <a:xfrm>
          <a:off x="4013279" y="357574"/>
          <a:ext cx="3371671" cy="2141011"/>
        </a:xfrm>
        <a:prstGeom prst="roundRect">
          <a:avLst>
            <a:gd name="adj" fmla="val 10000"/>
          </a:avLst>
        </a:prstGeom>
        <a:solidFill>
          <a:schemeClr val="lt1">
            <a:alpha val="90000"/>
            <a:hueOff val="0"/>
            <a:satOff val="0"/>
            <a:lumOff val="0"/>
            <a:alphaOff val="0"/>
          </a:schemeClr>
        </a:solidFill>
        <a:ln w="12700" cap="flat" cmpd="sng" algn="ctr">
          <a:solidFill>
            <a:schemeClr val="accent3"/>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n-GB" sz="2300" b="1" kern="1200" dirty="0"/>
            <a:t>Secondary objective: </a:t>
          </a:r>
          <a:r>
            <a:rPr lang="en-GB" sz="2300" b="0" kern="1200" dirty="0"/>
            <a:t>What differences are there between patient groups?</a:t>
          </a:r>
        </a:p>
      </dsp:txBody>
      <dsp:txXfrm>
        <a:off x="4075987" y="420282"/>
        <a:ext cx="3246255" cy="2015595"/>
      </dsp:txXfrm>
    </dsp:sp>
    <dsp:sp modelId="{0C4C200C-C2A4-4A8F-8D4A-F60B49DCB666}">
      <dsp:nvSpPr>
        <dsp:cNvPr id="0" name=""/>
        <dsp:cNvSpPr/>
      </dsp:nvSpPr>
      <dsp:spPr>
        <a:xfrm>
          <a:off x="1578183" y="3123281"/>
          <a:ext cx="3371671" cy="2141011"/>
        </a:xfrm>
        <a:prstGeom prst="roundRect">
          <a:avLst>
            <a:gd name="adj" fmla="val 10000"/>
          </a:avLst>
        </a:prstGeom>
        <a:solidFill>
          <a:schemeClr val="accent1">
            <a:alpha val="7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FD3C0B2-3402-4602-B937-6A20C722B037}">
      <dsp:nvSpPr>
        <dsp:cNvPr id="0" name=""/>
        <dsp:cNvSpPr/>
      </dsp:nvSpPr>
      <dsp:spPr>
        <a:xfrm>
          <a:off x="1952813" y="3479180"/>
          <a:ext cx="3371671" cy="2141011"/>
        </a:xfrm>
        <a:prstGeom prst="roundRect">
          <a:avLst>
            <a:gd name="adj" fmla="val 10000"/>
          </a:avLst>
        </a:prstGeom>
        <a:solidFill>
          <a:schemeClr val="lt1">
            <a:alpha val="90000"/>
            <a:hueOff val="0"/>
            <a:satOff val="0"/>
            <a:lumOff val="0"/>
            <a:alphaOff val="0"/>
          </a:schemeClr>
        </a:solidFill>
        <a:ln w="1270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100000"/>
            </a:lnSpc>
            <a:spcBef>
              <a:spcPct val="0"/>
            </a:spcBef>
            <a:spcAft>
              <a:spcPct val="35000"/>
            </a:spcAft>
            <a:buNone/>
          </a:pPr>
          <a:r>
            <a:rPr lang="en-GB" sz="2300" kern="1200" dirty="0"/>
            <a:t>a) Is there a </a:t>
          </a:r>
          <a:r>
            <a:rPr lang="en-GB" sz="2300" b="1" kern="1200" dirty="0"/>
            <a:t>statistically significant difference </a:t>
          </a:r>
          <a:r>
            <a:rPr lang="en-GB" sz="2300" kern="1200" dirty="0"/>
            <a:t>in answers to the </a:t>
          </a:r>
          <a:r>
            <a:rPr lang="en-GB" sz="2300" b="0" kern="1200" dirty="0"/>
            <a:t>quantitative questionnaire?</a:t>
          </a:r>
          <a:endParaRPr lang="en-US" sz="2300" b="0" kern="1200" dirty="0"/>
        </a:p>
      </dsp:txBody>
      <dsp:txXfrm>
        <a:off x="2015521" y="3541888"/>
        <a:ext cx="3246255" cy="2015595"/>
      </dsp:txXfrm>
    </dsp:sp>
    <dsp:sp modelId="{DCE8F95A-431A-4D85-BC09-B5A95B168DEF}">
      <dsp:nvSpPr>
        <dsp:cNvPr id="0" name=""/>
        <dsp:cNvSpPr/>
      </dsp:nvSpPr>
      <dsp:spPr>
        <a:xfrm>
          <a:off x="5699115" y="3123281"/>
          <a:ext cx="3371671" cy="2141011"/>
        </a:xfrm>
        <a:prstGeom prst="roundRect">
          <a:avLst>
            <a:gd name="adj" fmla="val 10000"/>
          </a:avLst>
        </a:prstGeom>
        <a:solidFill>
          <a:schemeClr val="accent1">
            <a:alpha val="7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D6A4E8B-A066-43FE-85D9-CDB3179F58E8}">
      <dsp:nvSpPr>
        <dsp:cNvPr id="0" name=""/>
        <dsp:cNvSpPr/>
      </dsp:nvSpPr>
      <dsp:spPr>
        <a:xfrm>
          <a:off x="6073745" y="3479180"/>
          <a:ext cx="3371671" cy="2141011"/>
        </a:xfrm>
        <a:prstGeom prst="roundRect">
          <a:avLst>
            <a:gd name="adj" fmla="val 10000"/>
          </a:avLst>
        </a:prstGeom>
        <a:solidFill>
          <a:schemeClr val="lt1">
            <a:alpha val="90000"/>
            <a:hueOff val="0"/>
            <a:satOff val="0"/>
            <a:lumOff val="0"/>
            <a:alphaOff val="0"/>
          </a:schemeClr>
        </a:solidFill>
        <a:ln w="1270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100000"/>
            </a:lnSpc>
            <a:spcBef>
              <a:spcPct val="0"/>
            </a:spcBef>
            <a:spcAft>
              <a:spcPct val="35000"/>
            </a:spcAft>
            <a:buNone/>
          </a:pPr>
          <a:r>
            <a:rPr lang="en-GB" sz="2300" kern="1200" dirty="0"/>
            <a:t>b) </a:t>
          </a:r>
          <a:r>
            <a:rPr lang="en-US" sz="2300" kern="1200" dirty="0"/>
            <a:t>Is there a </a:t>
          </a:r>
          <a:r>
            <a:rPr lang="en-US" sz="2300" b="1" kern="1200" dirty="0"/>
            <a:t>difference in the themes </a:t>
          </a:r>
          <a:r>
            <a:rPr lang="en-US" sz="2300" kern="1200" dirty="0"/>
            <a:t>the groups discuss during</a:t>
          </a:r>
          <a:r>
            <a:rPr lang="en-GB" sz="2300" kern="1200" dirty="0"/>
            <a:t> the </a:t>
          </a:r>
          <a:r>
            <a:rPr lang="en-GB" sz="2300" b="0" kern="1200" dirty="0"/>
            <a:t>qualitative questionnaire and interviews?</a:t>
          </a:r>
          <a:endParaRPr lang="en-US" sz="2300" b="0" kern="1200" dirty="0"/>
        </a:p>
      </dsp:txBody>
      <dsp:txXfrm>
        <a:off x="6136453" y="3541888"/>
        <a:ext cx="3246255" cy="201559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BEE22E-0A81-4C60-BDF6-753E7C3DC905}">
      <dsp:nvSpPr>
        <dsp:cNvPr id="0" name=""/>
        <dsp:cNvSpPr/>
      </dsp:nvSpPr>
      <dsp:spPr>
        <a:xfrm>
          <a:off x="1212569" y="669519"/>
          <a:ext cx="1300252" cy="1300252"/>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BE77828-8155-431A-847F-0082BBEDBACD}">
      <dsp:nvSpPr>
        <dsp:cNvPr id="0" name=""/>
        <dsp:cNvSpPr/>
      </dsp:nvSpPr>
      <dsp:spPr>
        <a:xfrm>
          <a:off x="417971" y="2421818"/>
          <a:ext cx="2889450" cy="126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en-GB" sz="2000" kern="1200" dirty="0"/>
            <a:t>What do patients think about the care they receive in hospital after AAA surgery?</a:t>
          </a:r>
          <a:endParaRPr lang="en-US" sz="2000" kern="1200" dirty="0"/>
        </a:p>
      </dsp:txBody>
      <dsp:txXfrm>
        <a:off x="417971" y="2421818"/>
        <a:ext cx="2889450" cy="1260000"/>
      </dsp:txXfrm>
    </dsp:sp>
    <dsp:sp modelId="{5284654A-F16A-4E3F-88A1-246B3D11D253}">
      <dsp:nvSpPr>
        <dsp:cNvPr id="0" name=""/>
        <dsp:cNvSpPr/>
      </dsp:nvSpPr>
      <dsp:spPr>
        <a:xfrm>
          <a:off x="4607673" y="669519"/>
          <a:ext cx="1300252" cy="1300252"/>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1DD0560-8ADB-490E-9FDD-14464CB2F824}">
      <dsp:nvSpPr>
        <dsp:cNvPr id="0" name=""/>
        <dsp:cNvSpPr/>
      </dsp:nvSpPr>
      <dsp:spPr>
        <a:xfrm>
          <a:off x="3813075" y="2421818"/>
          <a:ext cx="2889450" cy="126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en-GB" sz="2000" kern="1200" dirty="0"/>
            <a:t>Are there differences in patient thoughts between those receiving open repair and endovascular repair?</a:t>
          </a:r>
          <a:endParaRPr lang="en-US" sz="2000" kern="1200" dirty="0"/>
        </a:p>
      </dsp:txBody>
      <dsp:txXfrm>
        <a:off x="3813075" y="2421818"/>
        <a:ext cx="2889450" cy="1260000"/>
      </dsp:txXfrm>
    </dsp:sp>
    <dsp:sp modelId="{60AD9507-222E-46ED-8768-9D840C678081}">
      <dsp:nvSpPr>
        <dsp:cNvPr id="0" name=""/>
        <dsp:cNvSpPr/>
      </dsp:nvSpPr>
      <dsp:spPr>
        <a:xfrm>
          <a:off x="8002777" y="669519"/>
          <a:ext cx="1300252" cy="1300252"/>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8B5A32B-8C3B-4E0A-A075-6476124FC8D1}">
      <dsp:nvSpPr>
        <dsp:cNvPr id="0" name=""/>
        <dsp:cNvSpPr/>
      </dsp:nvSpPr>
      <dsp:spPr>
        <a:xfrm>
          <a:off x="7208178" y="2421818"/>
          <a:ext cx="2889450" cy="126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a:lnSpc>
              <a:spcPct val="100000"/>
            </a:lnSpc>
            <a:spcBef>
              <a:spcPct val="0"/>
            </a:spcBef>
            <a:spcAft>
              <a:spcPct val="35000"/>
            </a:spcAft>
            <a:buNone/>
          </a:pPr>
          <a:r>
            <a:rPr lang="en-GB" sz="2000" kern="1200"/>
            <a:t>What are we doing well in Oxford and how can we improve?</a:t>
          </a:r>
          <a:endParaRPr lang="en-US" sz="2000" kern="1200"/>
        </a:p>
      </dsp:txBody>
      <dsp:txXfrm>
        <a:off x="7208178" y="2421818"/>
        <a:ext cx="2889450" cy="1260000"/>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FF7C4A-E27B-4CD3-B933-74E8442B7DBD}" type="datetimeFigureOut">
              <a:rPr lang="en-GB" smtClean="0"/>
              <a:t>22/11/2022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79DA00-BC3B-4677-9577-A5198FB249C5}" type="slidenum">
              <a:rPr lang="en-GB" smtClean="0"/>
              <a:t>‹#›</a:t>
            </a:fld>
            <a:endParaRPr lang="en-GB"/>
          </a:p>
        </p:txBody>
      </p:sp>
    </p:spTree>
    <p:extLst>
      <p:ext uri="{BB962C8B-B14F-4D97-AF65-F5344CB8AC3E}">
        <p14:creationId xmlns:p14="http://schemas.microsoft.com/office/powerpoint/2010/main" val="800913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Hello</a:t>
            </a:r>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6E79DA00-BC3B-4677-9577-A5198FB249C5}" type="slidenum">
              <a:rPr lang="en-GB" smtClean="0"/>
              <a:t>1</a:t>
            </a:fld>
            <a:endParaRPr lang="en-GB"/>
          </a:p>
        </p:txBody>
      </p:sp>
    </p:spTree>
    <p:extLst>
      <p:ext uri="{BB962C8B-B14F-4D97-AF65-F5344CB8AC3E}">
        <p14:creationId xmlns:p14="http://schemas.microsoft.com/office/powerpoint/2010/main" val="21410735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my secondary aim, I wanted to understand if there are differences in how patients receiving endovascular and open AAA repair feel about their care. </a:t>
            </a:r>
          </a:p>
          <a:p>
            <a:r>
              <a:rPr lang="en-US" dirty="0"/>
              <a:t>There will be two secondary outcome measures. </a:t>
            </a:r>
          </a:p>
          <a:p>
            <a:endParaRPr lang="en-US" dirty="0"/>
          </a:p>
          <a:p>
            <a:r>
              <a:rPr lang="en-US" dirty="0"/>
              <a:t>First, there will be a quantitative aspect where patients will be given a quantitative questionnaire and I can compare the answers to this questionnaire using a statistical test. My outcome measure is whether there is a statistical difference between the two groups.</a:t>
            </a:r>
          </a:p>
          <a:p>
            <a:endParaRPr lang="en-US" dirty="0"/>
          </a:p>
          <a:p>
            <a:endParaRPr lang="en-US" dirty="0"/>
          </a:p>
          <a:p>
            <a:endParaRPr lang="en-US" dirty="0"/>
          </a:p>
          <a:p>
            <a:r>
              <a:rPr lang="en-US" dirty="0"/>
              <a:t>Secondly, I can compare the themes identified between the open and endovascular groups from the qualitative approaches to identify any similarities or differences.</a:t>
            </a:r>
            <a:endParaRPr lang="en-GB" dirty="0"/>
          </a:p>
          <a:p>
            <a:endParaRPr lang="en-GB" dirty="0"/>
          </a:p>
          <a:p>
            <a:endParaRPr lang="en-GB" dirty="0"/>
          </a:p>
          <a:p>
            <a:endParaRPr lang="en-GB" dirty="0"/>
          </a:p>
          <a:p>
            <a:r>
              <a:rPr lang="en-GB" dirty="0"/>
              <a:t>Number of participants?</a:t>
            </a:r>
          </a:p>
          <a:p>
            <a:r>
              <a:rPr lang="en-GB" dirty="0"/>
              <a:t>Data collection techniques</a:t>
            </a:r>
          </a:p>
          <a:p>
            <a:endParaRPr lang="en-GB" dirty="0"/>
          </a:p>
          <a:p>
            <a:endParaRPr lang="en-GB" dirty="0"/>
          </a:p>
        </p:txBody>
      </p:sp>
      <p:sp>
        <p:nvSpPr>
          <p:cNvPr id="4" name="Slide Number Placeholder 3"/>
          <p:cNvSpPr>
            <a:spLocks noGrp="1"/>
          </p:cNvSpPr>
          <p:nvPr>
            <p:ph type="sldNum" sz="quarter" idx="5"/>
          </p:nvPr>
        </p:nvSpPr>
        <p:spPr/>
        <p:txBody>
          <a:bodyPr/>
          <a:lstStyle/>
          <a:p>
            <a:fld id="{6E79DA00-BC3B-4677-9577-A5198FB249C5}" type="slidenum">
              <a:rPr lang="en-GB" smtClean="0"/>
              <a:t>10</a:t>
            </a:fld>
            <a:endParaRPr lang="en-GB"/>
          </a:p>
        </p:txBody>
      </p:sp>
    </p:spTree>
    <p:extLst>
      <p:ext uri="{BB962C8B-B14F-4D97-AF65-F5344CB8AC3E}">
        <p14:creationId xmlns:p14="http://schemas.microsoft.com/office/powerpoint/2010/main" val="35407716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questionnaire I have chosen is the Patient Picker Experience short form questionnaire which has 15 questions about a range of elements of patient care. It has been validated by 1000s of patients, including for UK settings.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 have given an example of one of the questions and there are a range of answers the patients can select. They can be categorized as either there is no problem (blue) or there is a problem (orange).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This then allows me to compare the percentage of patients who identify a problem with their care for each item on the questionnaire between the two groups. I can then use the </a:t>
            </a:r>
            <a:r>
              <a:rPr lang="en-US" dirty="0" err="1"/>
              <a:t>pearson</a:t>
            </a:r>
            <a:r>
              <a:rPr lang="en-US" dirty="0"/>
              <a:t> chi-squared test to check for statistical significance as it is used to compare binary proportions (i.e. there is a problem vs. there isn’t).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84 patients are required in order to calculate whether there is a statistically significant difference, based on a power calculation.</a:t>
            </a:r>
          </a:p>
        </p:txBody>
      </p:sp>
      <p:sp>
        <p:nvSpPr>
          <p:cNvPr id="4" name="Slide Number Placeholder 3"/>
          <p:cNvSpPr>
            <a:spLocks noGrp="1"/>
          </p:cNvSpPr>
          <p:nvPr>
            <p:ph type="sldNum" sz="quarter" idx="5"/>
          </p:nvPr>
        </p:nvSpPr>
        <p:spPr/>
        <p:txBody>
          <a:bodyPr/>
          <a:lstStyle/>
          <a:p>
            <a:fld id="{6E79DA00-BC3B-4677-9577-A5198FB249C5}" type="slidenum">
              <a:rPr lang="en-GB" smtClean="0"/>
              <a:t>11</a:t>
            </a:fld>
            <a:endParaRPr lang="en-GB"/>
          </a:p>
        </p:txBody>
      </p:sp>
    </p:spTree>
    <p:extLst>
      <p:ext uri="{BB962C8B-B14F-4D97-AF65-F5344CB8AC3E}">
        <p14:creationId xmlns:p14="http://schemas.microsoft.com/office/powerpoint/2010/main" val="31924227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Secondly, I can compare the themes identified between the open and endovascular groups from the qualitative approaches I have previously discussed.</a:t>
            </a:r>
            <a:endParaRPr lang="en-GB" dirty="0"/>
          </a:p>
          <a:p>
            <a:endParaRPr lang="en-GB" dirty="0"/>
          </a:p>
          <a:p>
            <a:endParaRPr lang="en-GB" dirty="0"/>
          </a:p>
          <a:p>
            <a:endParaRPr lang="en-GB" dirty="0"/>
          </a:p>
          <a:p>
            <a:r>
              <a:rPr lang="en-GB" dirty="0"/>
              <a:t>Number of participants?</a:t>
            </a:r>
          </a:p>
          <a:p>
            <a:r>
              <a:rPr lang="en-GB" dirty="0"/>
              <a:t>Data collection techniques</a:t>
            </a:r>
          </a:p>
          <a:p>
            <a:endParaRPr lang="en-GB" dirty="0"/>
          </a:p>
          <a:p>
            <a:endParaRPr lang="en-GB" dirty="0"/>
          </a:p>
        </p:txBody>
      </p:sp>
      <p:sp>
        <p:nvSpPr>
          <p:cNvPr id="4" name="Slide Number Placeholder 3"/>
          <p:cNvSpPr>
            <a:spLocks noGrp="1"/>
          </p:cNvSpPr>
          <p:nvPr>
            <p:ph type="sldNum" sz="quarter" idx="5"/>
          </p:nvPr>
        </p:nvSpPr>
        <p:spPr/>
        <p:txBody>
          <a:bodyPr/>
          <a:lstStyle/>
          <a:p>
            <a:fld id="{6E79DA00-BC3B-4677-9577-A5198FB249C5}" type="slidenum">
              <a:rPr lang="en-GB" smtClean="0"/>
              <a:t>12</a:t>
            </a:fld>
            <a:endParaRPr lang="en-GB"/>
          </a:p>
        </p:txBody>
      </p:sp>
    </p:spTree>
    <p:extLst>
      <p:ext uri="{BB962C8B-B14F-4D97-AF65-F5344CB8AC3E}">
        <p14:creationId xmlns:p14="http://schemas.microsoft.com/office/powerpoint/2010/main" val="2122469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Every week in Oxford, about 2-4 patients undergo AAA repair operations, whether that’s endovascular or open AAA repair. This means that we almost always have AAA patients on the vascular ward during their post-operative recovery. I think AAA patients are an interesting group to study as these patients often have a long patient pathway before even reaching their intervention.</a:t>
            </a:r>
          </a:p>
          <a:p>
            <a:endParaRPr lang="en-GB" dirty="0"/>
          </a:p>
          <a:p>
            <a:endParaRPr lang="en-GB" dirty="0"/>
          </a:p>
          <a:p>
            <a:r>
              <a:rPr lang="en-GB" dirty="0"/>
              <a:t>(would probably mean ~minimum of 104 pts/year)</a:t>
            </a:r>
          </a:p>
          <a:p>
            <a:r>
              <a:rPr lang="en-GB" dirty="0"/>
              <a:t>________________</a:t>
            </a:r>
          </a:p>
          <a:p>
            <a:r>
              <a:rPr lang="en-GB" dirty="0"/>
              <a:t>EVAR: https://my.clevelandclinic.org/health/treatments/22291-endovascular-aneurysm-repair </a:t>
            </a:r>
          </a:p>
          <a:p>
            <a:r>
              <a:rPr lang="en-GB" dirty="0"/>
              <a:t>OR: https://www.uptodate.com/contents/image/print?imageKey=PI%2F57520</a:t>
            </a:r>
          </a:p>
          <a:p>
            <a:endParaRPr lang="en-GB" dirty="0"/>
          </a:p>
        </p:txBody>
      </p:sp>
      <p:sp>
        <p:nvSpPr>
          <p:cNvPr id="4" name="Slide Number Placeholder 3"/>
          <p:cNvSpPr>
            <a:spLocks noGrp="1"/>
          </p:cNvSpPr>
          <p:nvPr>
            <p:ph type="sldNum" sz="quarter" idx="5"/>
          </p:nvPr>
        </p:nvSpPr>
        <p:spPr/>
        <p:txBody>
          <a:bodyPr/>
          <a:lstStyle/>
          <a:p>
            <a:fld id="{6E79DA00-BC3B-4677-9577-A5198FB249C5}" type="slidenum">
              <a:rPr lang="en-GB" smtClean="0"/>
              <a:t>2</a:t>
            </a:fld>
            <a:endParaRPr lang="en-GB"/>
          </a:p>
        </p:txBody>
      </p:sp>
    </p:spTree>
    <p:extLst>
      <p:ext uri="{BB962C8B-B14F-4D97-AF65-F5344CB8AC3E}">
        <p14:creationId xmlns:p14="http://schemas.microsoft.com/office/powerpoint/2010/main" val="5683904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Within the body of work looking to understand the experience of being a AAA patient, there has been little research into understanding how patients feel about their care during the period around their operation. </a:t>
            </a:r>
          </a:p>
          <a:p>
            <a:r>
              <a:rPr lang="en-GB" dirty="0"/>
              <a:t>Admittedly, this can be quite hard to publish as the results may be quite specific to each hospital and therefore not be generalisable.</a:t>
            </a:r>
          </a:p>
          <a:p>
            <a:endParaRPr lang="en-GB" dirty="0"/>
          </a:p>
          <a:p>
            <a:endParaRPr lang="en-GB" dirty="0"/>
          </a:p>
          <a:p>
            <a:endParaRPr lang="en-GB" dirty="0"/>
          </a:p>
          <a:p>
            <a:endParaRPr lang="en-GB" dirty="0"/>
          </a:p>
          <a:p>
            <a:r>
              <a:rPr lang="en-GB" dirty="0"/>
              <a:t>https://www.ncbi.nlm.nih.gov/pmc/articles/PMC4687424/#bjs9838-bib-0001</a:t>
            </a:r>
          </a:p>
          <a:p>
            <a:r>
              <a:rPr lang="en-GB" dirty="0"/>
              <a:t>https://www.vascularsociety.org.uk/_userfiles/pages/files/ASM%202022/VSASM%20Abstract%20Submission%20Guidelines%202022%20v2.pdf</a:t>
            </a:r>
          </a:p>
          <a:p>
            <a:endParaRPr lang="en-GB" dirty="0"/>
          </a:p>
        </p:txBody>
      </p:sp>
      <p:sp>
        <p:nvSpPr>
          <p:cNvPr id="4" name="Slide Number Placeholder 3"/>
          <p:cNvSpPr>
            <a:spLocks noGrp="1"/>
          </p:cNvSpPr>
          <p:nvPr>
            <p:ph type="sldNum" sz="quarter" idx="5"/>
          </p:nvPr>
        </p:nvSpPr>
        <p:spPr/>
        <p:txBody>
          <a:bodyPr/>
          <a:lstStyle/>
          <a:p>
            <a:fld id="{6E79DA00-BC3B-4677-9577-A5198FB249C5}" type="slidenum">
              <a:rPr lang="en-GB" smtClean="0"/>
              <a:t>3</a:t>
            </a:fld>
            <a:endParaRPr lang="en-GB"/>
          </a:p>
        </p:txBody>
      </p:sp>
    </p:spTree>
    <p:extLst>
      <p:ext uri="{BB962C8B-B14F-4D97-AF65-F5344CB8AC3E}">
        <p14:creationId xmlns:p14="http://schemas.microsoft.com/office/powerpoint/2010/main" val="4246096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Professor Lee et al.38 (2017) explored the experience of patients throughout the AAA clinical management pathway at OUH. They used a survey which included the question ‘If you had AAA surgery, how satisfied were you with your care on the ward?’.38 Whilst the majority of OUH patients were satisfied with their care, with 79% reportedly being ‘very satisfied’ with their care, this left 13% reporting their care as ‘acceptable’ and 8% would have been left ‘not satisfied’ </a:t>
            </a:r>
            <a:r>
              <a:rPr lang="en-US" b="0" i="0" dirty="0">
                <a:solidFill>
                  <a:srgbClr val="333333"/>
                </a:solidFill>
                <a:effectLst/>
                <a:latin typeface="Open Sans" panose="020B0606030504020204" pitchFamily="34" charset="0"/>
              </a:rPr>
              <a:t>(very satisfied/acceptable/not satisfied)</a:t>
            </a:r>
            <a:r>
              <a:rPr lang="en-US" dirty="0"/>
              <a:t>).  </a:t>
            </a:r>
          </a:p>
          <a:p>
            <a:endParaRPr lang="en-US" dirty="0"/>
          </a:p>
          <a:p>
            <a:r>
              <a:rPr lang="en-US" dirty="0"/>
              <a:t>So I would like to find out what patients think is good about their care and what patients think could be improved (i.e. what would have made them change their answer from acceptable to very satisfied?), and for those who are not satisfied – what could we avoid in the future or change about our care pathway? </a:t>
            </a:r>
          </a:p>
          <a:p>
            <a:endParaRPr lang="en-US" dirty="0"/>
          </a:p>
          <a:p>
            <a:endParaRPr lang="en-US" dirty="0"/>
          </a:p>
          <a:p>
            <a:r>
              <a:rPr lang="en-US" dirty="0"/>
              <a:t>Recheck literature &gt; have checked </a:t>
            </a:r>
            <a:r>
              <a:rPr lang="en-US" dirty="0" err="1"/>
              <a:t>ovid</a:t>
            </a:r>
            <a:r>
              <a:rPr lang="en-US" dirty="0"/>
              <a:t> and google scholar for anything obvious, might need to use a finer toothed comb.</a:t>
            </a:r>
          </a:p>
          <a:p>
            <a:endParaRPr lang="en-GB" dirty="0"/>
          </a:p>
        </p:txBody>
      </p:sp>
      <p:sp>
        <p:nvSpPr>
          <p:cNvPr id="4" name="Slide Number Placeholder 3"/>
          <p:cNvSpPr>
            <a:spLocks noGrp="1"/>
          </p:cNvSpPr>
          <p:nvPr>
            <p:ph type="sldNum" sz="quarter" idx="5"/>
          </p:nvPr>
        </p:nvSpPr>
        <p:spPr/>
        <p:txBody>
          <a:bodyPr/>
          <a:lstStyle/>
          <a:p>
            <a:fld id="{6E79DA00-BC3B-4677-9577-A5198FB249C5}" type="slidenum">
              <a:rPr lang="en-GB" smtClean="0"/>
              <a:t>4</a:t>
            </a:fld>
            <a:endParaRPr lang="en-GB"/>
          </a:p>
        </p:txBody>
      </p:sp>
    </p:spTree>
    <p:extLst>
      <p:ext uri="{BB962C8B-B14F-4D97-AF65-F5344CB8AC3E}">
        <p14:creationId xmlns:p14="http://schemas.microsoft.com/office/powerpoint/2010/main" val="42041493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 number of reasons why I think understanding what patients feel about their care is really important.</a:t>
            </a:r>
          </a:p>
          <a:p>
            <a:endParaRPr lang="en-US" dirty="0"/>
          </a:p>
          <a:p>
            <a:r>
              <a:rPr lang="en-US" dirty="0"/>
              <a:t>Providing compassionate and empathetic care, is a key part of the NHS constitution. And we should check that patients feel that we are providing this to them. If we don’t check, how do we know when or how to improve?</a:t>
            </a:r>
          </a:p>
          <a:p>
            <a:endParaRPr lang="en-US" dirty="0"/>
          </a:p>
          <a:p>
            <a:r>
              <a:rPr lang="en-US" dirty="0"/>
              <a:t>Secondly, a positive patient experience is associated with better health outcomes (both patient-rated and objective measures), along with improved adherence to recommended medication and treatments, as well as reduced </a:t>
            </a:r>
            <a:r>
              <a:rPr lang="en-US" dirty="0" err="1"/>
              <a:t>hospitalisation</a:t>
            </a:r>
            <a:r>
              <a:rPr lang="en-US" dirty="0"/>
              <a:t> and adverse events.21, 22 **know these papers**</a:t>
            </a:r>
          </a:p>
          <a:p>
            <a:endParaRPr lang="en-US" dirty="0"/>
          </a:p>
          <a:p>
            <a:r>
              <a:rPr lang="en-US" dirty="0"/>
              <a:t>Finally, the Vascular Research Collaborative23 also recently (2021) identified the </a:t>
            </a:r>
            <a:r>
              <a:rPr lang="en-US" dirty="0" err="1"/>
              <a:t>optimisation</a:t>
            </a:r>
            <a:r>
              <a:rPr lang="en-US" dirty="0"/>
              <a:t> of vascular services to improve patient experience and outcomes as a top ten research priority amongst vascular healthcare professionals.23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 hopefully this project will contribute to improvement of the OUH vascular service where it’s needed.</a:t>
            </a:r>
          </a:p>
          <a:p>
            <a:endParaRPr lang="en-US" dirty="0"/>
          </a:p>
          <a:p>
            <a:endParaRPr lang="en-US" dirty="0"/>
          </a:p>
        </p:txBody>
      </p:sp>
      <p:sp>
        <p:nvSpPr>
          <p:cNvPr id="4" name="Slide Number Placeholder 3"/>
          <p:cNvSpPr>
            <a:spLocks noGrp="1"/>
          </p:cNvSpPr>
          <p:nvPr>
            <p:ph type="sldNum" sz="quarter" idx="5"/>
          </p:nvPr>
        </p:nvSpPr>
        <p:spPr/>
        <p:txBody>
          <a:bodyPr/>
          <a:lstStyle/>
          <a:p>
            <a:fld id="{6E79DA00-BC3B-4677-9577-A5198FB249C5}" type="slidenum">
              <a:rPr lang="en-GB" smtClean="0"/>
              <a:t>5</a:t>
            </a:fld>
            <a:endParaRPr lang="en-GB"/>
          </a:p>
        </p:txBody>
      </p:sp>
    </p:spTree>
    <p:extLst>
      <p:ext uri="{BB962C8B-B14F-4D97-AF65-F5344CB8AC3E}">
        <p14:creationId xmlns:p14="http://schemas.microsoft.com/office/powerpoint/2010/main" val="37562581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a result, my project has two main aims.</a:t>
            </a:r>
          </a:p>
          <a:p>
            <a:endParaRPr lang="en-US" dirty="0"/>
          </a:p>
          <a:p>
            <a:r>
              <a:rPr lang="en-US" dirty="0"/>
              <a:t>First, I want to understand what the patient perspectives are of the care they receive after AAA surgery within an inpatient setting at Oxford University Hospitals NHS Foundation Trust. </a:t>
            </a:r>
          </a:p>
          <a:p>
            <a:endParaRPr lang="en-US" dirty="0"/>
          </a:p>
          <a:p>
            <a:r>
              <a:rPr lang="en-US" dirty="0"/>
              <a:t>[The Covid-19 pandemic may also have influenced the way care is given39-41 and perceived42 since Lee et al.’s research38 was published.]</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And the second is to understand whether there are differences in the experiences of patients undergoing endovascular and open repair. </a:t>
            </a:r>
          </a:p>
          <a:p>
            <a:endParaRPr lang="en-US" dirty="0"/>
          </a:p>
          <a:p>
            <a:endParaRPr lang="en-US" dirty="0"/>
          </a:p>
          <a:p>
            <a:endParaRPr lang="en-US" dirty="0"/>
          </a:p>
          <a:p>
            <a:endParaRPr lang="en-GB" dirty="0"/>
          </a:p>
        </p:txBody>
      </p:sp>
      <p:sp>
        <p:nvSpPr>
          <p:cNvPr id="4" name="Slide Number Placeholder 3"/>
          <p:cNvSpPr>
            <a:spLocks noGrp="1"/>
          </p:cNvSpPr>
          <p:nvPr>
            <p:ph type="sldNum" sz="quarter" idx="5"/>
          </p:nvPr>
        </p:nvSpPr>
        <p:spPr/>
        <p:txBody>
          <a:bodyPr/>
          <a:lstStyle/>
          <a:p>
            <a:fld id="{6E79DA00-BC3B-4677-9577-A5198FB249C5}" type="slidenum">
              <a:rPr lang="en-GB" smtClean="0"/>
              <a:t>6</a:t>
            </a:fld>
            <a:endParaRPr lang="en-GB"/>
          </a:p>
        </p:txBody>
      </p:sp>
    </p:spTree>
    <p:extLst>
      <p:ext uri="{BB962C8B-B14F-4D97-AF65-F5344CB8AC3E}">
        <p14:creationId xmlns:p14="http://schemas.microsoft.com/office/powerpoint/2010/main" val="1201051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If a patient’s AAA reaches 5.5cm, they will attend a pre-operative assessment clinic, and if they’re happy to take part, then 1-2 weeks after being discharged, I will ask all patients to complete two questionnaires over the telephone, one quantitative and one qualitative, and then a subset of patients are asked to take part in an interview when they come for their 6 week follow up appointment.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5"/>
          </p:nvPr>
        </p:nvSpPr>
        <p:spPr/>
        <p:txBody>
          <a:bodyPr/>
          <a:lstStyle/>
          <a:p>
            <a:fld id="{6E79DA00-BC3B-4677-9577-A5198FB249C5}" type="slidenum">
              <a:rPr lang="en-GB" smtClean="0"/>
              <a:t>7</a:t>
            </a:fld>
            <a:endParaRPr lang="en-GB"/>
          </a:p>
        </p:txBody>
      </p:sp>
    </p:spTree>
    <p:extLst>
      <p:ext uri="{BB962C8B-B14F-4D97-AF65-F5344CB8AC3E}">
        <p14:creationId xmlns:p14="http://schemas.microsoft.com/office/powerpoint/2010/main" val="3363196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my project I will be using a mixed methods approach to achieve my aims. This means I will utilise both qualitative and quantitative data to answer my research questions. </a:t>
            </a:r>
          </a:p>
          <a:p>
            <a:endParaRPr lang="en-GB" dirty="0"/>
          </a:p>
          <a:p>
            <a:r>
              <a:rPr lang="en-US" dirty="0"/>
              <a:t>For my primary aim, I wanted to understand what patients felt about their care in hospital after AAA repair.</a:t>
            </a:r>
          </a:p>
          <a:p>
            <a:endParaRPr lang="en-US" dirty="0"/>
          </a:p>
          <a:p>
            <a:r>
              <a:rPr lang="en-US" dirty="0"/>
              <a:t>I will conduct an open-ended questionnaire with all participants and complete semi-structured interviews with a subset, with 5 patients from each intervention group. The transcripts will then be thematically </a:t>
            </a:r>
            <a:r>
              <a:rPr lang="en-US" dirty="0" err="1"/>
              <a:t>analysed</a:t>
            </a:r>
            <a:r>
              <a:rPr lang="en-US" dirty="0"/>
              <a:t> to identify important features from the data.</a:t>
            </a:r>
            <a:endParaRPr lang="en-GB" dirty="0"/>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primary outcome measure is therefore what themes I identify from discussions with patients about their care. </a:t>
            </a:r>
          </a:p>
          <a:p>
            <a:endParaRPr lang="en-GB" dirty="0"/>
          </a:p>
        </p:txBody>
      </p:sp>
      <p:sp>
        <p:nvSpPr>
          <p:cNvPr id="4" name="Slide Number Placeholder 3"/>
          <p:cNvSpPr>
            <a:spLocks noGrp="1"/>
          </p:cNvSpPr>
          <p:nvPr>
            <p:ph type="sldNum" sz="quarter" idx="5"/>
          </p:nvPr>
        </p:nvSpPr>
        <p:spPr/>
        <p:txBody>
          <a:bodyPr/>
          <a:lstStyle/>
          <a:p>
            <a:fld id="{6E79DA00-BC3B-4677-9577-A5198FB249C5}" type="slidenum">
              <a:rPr lang="en-GB" smtClean="0"/>
              <a:t>8</a:t>
            </a:fld>
            <a:endParaRPr lang="en-GB"/>
          </a:p>
        </p:txBody>
      </p:sp>
    </p:spTree>
    <p:extLst>
      <p:ext uri="{BB962C8B-B14F-4D97-AF65-F5344CB8AC3E}">
        <p14:creationId xmlns:p14="http://schemas.microsoft.com/office/powerpoint/2010/main" val="31225253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8 questions in open-ended questionnaire asking patients to give short answers about a range of elements of their care, such as confidence in the staff, any worries they had and how they felt about the environment in hospital. It was tested by AAA patients and reviewed by a vascular surgeon. All participants will complete this. This is 84, as this is the same number needed for the quantitative questionnaire.</a:t>
            </a:r>
          </a:p>
          <a:p>
            <a:endParaRPr lang="en-GB" dirty="0"/>
          </a:p>
          <a:p>
            <a:r>
              <a:rPr lang="en-GB" dirty="0"/>
              <a:t>Patients giving notable answers in the questionnaires are then selected for interviews at their follow up appointments. </a:t>
            </a:r>
          </a:p>
          <a:p>
            <a:r>
              <a:rPr lang="en-GB" dirty="0"/>
              <a:t>It covers 7 topics similar to the questionnaires and starts with some fixed guiding questions, with a list of possible follow up questions for each topic. </a:t>
            </a:r>
          </a:p>
          <a:p>
            <a:r>
              <a:rPr lang="en-GB" dirty="0"/>
              <a:t>The prompts allow me to ask about areas I think may be important and the open-endedness allows patients to bring up anything else that I haven’t considered. A minimum of 5 participants from each intervention group will be asked to participate.</a:t>
            </a:r>
          </a:p>
          <a:p>
            <a:endParaRPr lang="en-GB" dirty="0"/>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6E79DA00-BC3B-4677-9577-A5198FB249C5}" type="slidenum">
              <a:rPr lang="en-GB" smtClean="0"/>
              <a:t>9</a:t>
            </a:fld>
            <a:endParaRPr lang="en-GB"/>
          </a:p>
        </p:txBody>
      </p:sp>
    </p:spTree>
    <p:extLst>
      <p:ext uri="{BB962C8B-B14F-4D97-AF65-F5344CB8AC3E}">
        <p14:creationId xmlns:p14="http://schemas.microsoft.com/office/powerpoint/2010/main" val="15847405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767FA0B-31AA-46E5-887A-537A42A71789}" type="datetimeFigureOut">
              <a:rPr lang="en-GB" smtClean="0"/>
              <a:t>22/11/2022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C2D269-341D-4E9D-9B08-76634850AE18}" type="slidenum">
              <a:rPr lang="en-GB" smtClean="0"/>
              <a:t>‹#›</a:t>
            </a:fld>
            <a:endParaRPr lang="en-GB"/>
          </a:p>
        </p:txBody>
      </p:sp>
    </p:spTree>
    <p:extLst>
      <p:ext uri="{BB962C8B-B14F-4D97-AF65-F5344CB8AC3E}">
        <p14:creationId xmlns:p14="http://schemas.microsoft.com/office/powerpoint/2010/main" val="23239361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67FA0B-31AA-46E5-887A-537A42A71789}" type="datetimeFigureOut">
              <a:rPr lang="en-GB" smtClean="0"/>
              <a:t>22/11/2022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C2D269-341D-4E9D-9B08-76634850AE18}" type="slidenum">
              <a:rPr lang="en-GB" smtClean="0"/>
              <a:t>‹#›</a:t>
            </a:fld>
            <a:endParaRPr lang="en-GB"/>
          </a:p>
        </p:txBody>
      </p:sp>
    </p:spTree>
    <p:extLst>
      <p:ext uri="{BB962C8B-B14F-4D97-AF65-F5344CB8AC3E}">
        <p14:creationId xmlns:p14="http://schemas.microsoft.com/office/powerpoint/2010/main" val="2164225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67FA0B-31AA-46E5-887A-537A42A71789}" type="datetimeFigureOut">
              <a:rPr lang="en-GB" smtClean="0"/>
              <a:t>22/11/2022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C2D269-341D-4E9D-9B08-76634850AE18}" type="slidenum">
              <a:rPr lang="en-GB" smtClean="0"/>
              <a:t>‹#›</a:t>
            </a:fld>
            <a:endParaRPr lang="en-GB"/>
          </a:p>
        </p:txBody>
      </p:sp>
    </p:spTree>
    <p:extLst>
      <p:ext uri="{BB962C8B-B14F-4D97-AF65-F5344CB8AC3E}">
        <p14:creationId xmlns:p14="http://schemas.microsoft.com/office/powerpoint/2010/main" val="1916329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67FA0B-31AA-46E5-887A-537A42A71789}" type="datetimeFigureOut">
              <a:rPr lang="en-GB" smtClean="0"/>
              <a:t>22/11/2022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C2D269-341D-4E9D-9B08-76634850AE18}" type="slidenum">
              <a:rPr lang="en-GB" smtClean="0"/>
              <a:t>‹#›</a:t>
            </a:fld>
            <a:endParaRPr lang="en-GB"/>
          </a:p>
        </p:txBody>
      </p:sp>
    </p:spTree>
    <p:extLst>
      <p:ext uri="{BB962C8B-B14F-4D97-AF65-F5344CB8AC3E}">
        <p14:creationId xmlns:p14="http://schemas.microsoft.com/office/powerpoint/2010/main" val="32507238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767FA0B-31AA-46E5-887A-537A42A71789}" type="datetimeFigureOut">
              <a:rPr lang="en-GB" smtClean="0"/>
              <a:t>22/11/2022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C2D269-341D-4E9D-9B08-76634850AE18}" type="slidenum">
              <a:rPr lang="en-GB" smtClean="0"/>
              <a:t>‹#›</a:t>
            </a:fld>
            <a:endParaRPr lang="en-GB"/>
          </a:p>
        </p:txBody>
      </p:sp>
    </p:spTree>
    <p:extLst>
      <p:ext uri="{BB962C8B-B14F-4D97-AF65-F5344CB8AC3E}">
        <p14:creationId xmlns:p14="http://schemas.microsoft.com/office/powerpoint/2010/main" val="239372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67FA0B-31AA-46E5-887A-537A42A71789}" type="datetimeFigureOut">
              <a:rPr lang="en-GB" smtClean="0"/>
              <a:t>22/11/2022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C2D269-341D-4E9D-9B08-76634850AE18}" type="slidenum">
              <a:rPr lang="en-GB" smtClean="0"/>
              <a:t>‹#›</a:t>
            </a:fld>
            <a:endParaRPr lang="en-GB"/>
          </a:p>
        </p:txBody>
      </p:sp>
    </p:spTree>
    <p:extLst>
      <p:ext uri="{BB962C8B-B14F-4D97-AF65-F5344CB8AC3E}">
        <p14:creationId xmlns:p14="http://schemas.microsoft.com/office/powerpoint/2010/main" val="694976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767FA0B-31AA-46E5-887A-537A42A71789}" type="datetimeFigureOut">
              <a:rPr lang="en-GB" smtClean="0"/>
              <a:t>22/11/2022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C2D269-341D-4E9D-9B08-76634850AE18}" type="slidenum">
              <a:rPr lang="en-GB" smtClean="0"/>
              <a:t>‹#›</a:t>
            </a:fld>
            <a:endParaRPr lang="en-GB"/>
          </a:p>
        </p:txBody>
      </p:sp>
    </p:spTree>
    <p:extLst>
      <p:ext uri="{BB962C8B-B14F-4D97-AF65-F5344CB8AC3E}">
        <p14:creationId xmlns:p14="http://schemas.microsoft.com/office/powerpoint/2010/main" val="1123947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67FA0B-31AA-46E5-887A-537A42A71789}" type="datetimeFigureOut">
              <a:rPr lang="en-GB" smtClean="0"/>
              <a:t>22/11/2022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C2D269-341D-4E9D-9B08-76634850AE18}" type="slidenum">
              <a:rPr lang="en-GB" smtClean="0"/>
              <a:t>‹#›</a:t>
            </a:fld>
            <a:endParaRPr lang="en-GB"/>
          </a:p>
        </p:txBody>
      </p:sp>
    </p:spTree>
    <p:extLst>
      <p:ext uri="{BB962C8B-B14F-4D97-AF65-F5344CB8AC3E}">
        <p14:creationId xmlns:p14="http://schemas.microsoft.com/office/powerpoint/2010/main" val="422122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67FA0B-31AA-46E5-887A-537A42A71789}" type="datetimeFigureOut">
              <a:rPr lang="en-GB" smtClean="0"/>
              <a:t>22/11/2022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C2D269-341D-4E9D-9B08-76634850AE18}" type="slidenum">
              <a:rPr lang="en-GB" smtClean="0"/>
              <a:t>‹#›</a:t>
            </a:fld>
            <a:endParaRPr lang="en-GB"/>
          </a:p>
        </p:txBody>
      </p:sp>
    </p:spTree>
    <p:extLst>
      <p:ext uri="{BB962C8B-B14F-4D97-AF65-F5344CB8AC3E}">
        <p14:creationId xmlns:p14="http://schemas.microsoft.com/office/powerpoint/2010/main" val="2092341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767FA0B-31AA-46E5-887A-537A42A71789}" type="datetimeFigureOut">
              <a:rPr lang="en-GB" smtClean="0"/>
              <a:t>22/11/2022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C2D269-341D-4E9D-9B08-76634850AE18}" type="slidenum">
              <a:rPr lang="en-GB" smtClean="0"/>
              <a:t>‹#›</a:t>
            </a:fld>
            <a:endParaRPr lang="en-GB"/>
          </a:p>
        </p:txBody>
      </p:sp>
    </p:spTree>
    <p:extLst>
      <p:ext uri="{BB962C8B-B14F-4D97-AF65-F5344CB8AC3E}">
        <p14:creationId xmlns:p14="http://schemas.microsoft.com/office/powerpoint/2010/main" val="33567160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767FA0B-31AA-46E5-887A-537A42A71789}" type="datetimeFigureOut">
              <a:rPr lang="en-GB" smtClean="0"/>
              <a:t>22/11/2022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C2D269-341D-4E9D-9B08-76634850AE18}" type="slidenum">
              <a:rPr lang="en-GB" smtClean="0"/>
              <a:t>‹#›</a:t>
            </a:fld>
            <a:endParaRPr lang="en-GB"/>
          </a:p>
        </p:txBody>
      </p:sp>
    </p:spTree>
    <p:extLst>
      <p:ext uri="{BB962C8B-B14F-4D97-AF65-F5344CB8AC3E}">
        <p14:creationId xmlns:p14="http://schemas.microsoft.com/office/powerpoint/2010/main" val="896369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67FA0B-31AA-46E5-887A-537A42A71789}" type="datetimeFigureOut">
              <a:rPr lang="en-GB" smtClean="0"/>
              <a:t>22/11/2022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C2D269-341D-4E9D-9B08-76634850AE18}" type="slidenum">
              <a:rPr lang="en-GB" smtClean="0"/>
              <a:t>‹#›</a:t>
            </a:fld>
            <a:endParaRPr lang="en-GB"/>
          </a:p>
        </p:txBody>
      </p:sp>
    </p:spTree>
    <p:extLst>
      <p:ext uri="{BB962C8B-B14F-4D97-AF65-F5344CB8AC3E}">
        <p14:creationId xmlns:p14="http://schemas.microsoft.com/office/powerpoint/2010/main" val="366021854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s/_rels/slide7.xml.rels><?xml version="1.0" encoding="UTF-8" standalone="yes"?>
<Relationships xmlns="http://schemas.openxmlformats.org/package/2006/relationships"><Relationship Id="rId8" Type="http://schemas.openxmlformats.org/officeDocument/2006/relationships/image" Target="../media/image14.png"/><Relationship Id="rId13" Type="http://schemas.openxmlformats.org/officeDocument/2006/relationships/image" Target="../media/image19.svg"/><Relationship Id="rId3" Type="http://schemas.openxmlformats.org/officeDocument/2006/relationships/diagramData" Target="../diagrams/data3.xml"/><Relationship Id="rId7" Type="http://schemas.microsoft.com/office/2007/relationships/diagramDrawing" Target="../diagrams/drawing3.xml"/><Relationship Id="rId12" Type="http://schemas.openxmlformats.org/officeDocument/2006/relationships/image" Target="../media/image18.png"/><Relationship Id="rId17" Type="http://schemas.openxmlformats.org/officeDocument/2006/relationships/image" Target="../media/image23.svg"/><Relationship Id="rId2" Type="http://schemas.openxmlformats.org/officeDocument/2006/relationships/notesSlide" Target="../notesSlides/notesSlide7.xml"/><Relationship Id="rId16"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image" Target="../media/image17.svg"/><Relationship Id="rId5" Type="http://schemas.openxmlformats.org/officeDocument/2006/relationships/diagramQuickStyle" Target="../diagrams/quickStyle3.xml"/><Relationship Id="rId15" Type="http://schemas.openxmlformats.org/officeDocument/2006/relationships/image" Target="../media/image21.svg"/><Relationship Id="rId10" Type="http://schemas.openxmlformats.org/officeDocument/2006/relationships/image" Target="../media/image16.png"/><Relationship Id="rId4" Type="http://schemas.openxmlformats.org/officeDocument/2006/relationships/diagramLayout" Target="../diagrams/layout3.xml"/><Relationship Id="rId9" Type="http://schemas.openxmlformats.org/officeDocument/2006/relationships/image" Target="../media/image15.svg"/><Relationship Id="rId14" Type="http://schemas.openxmlformats.org/officeDocument/2006/relationships/image" Target="../media/image20.png"/></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25.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34F1179-B481-4F9E-BCA3-AFB972070F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0C9379E-2DC4-C774-9C2D-53C2566A0CDB}"/>
              </a:ext>
            </a:extLst>
          </p:cNvPr>
          <p:cNvSpPr>
            <a:spLocks noGrp="1"/>
          </p:cNvSpPr>
          <p:nvPr>
            <p:ph type="ctrTitle"/>
          </p:nvPr>
        </p:nvSpPr>
        <p:spPr>
          <a:xfrm>
            <a:off x="1285241" y="1008993"/>
            <a:ext cx="9231410" cy="3542045"/>
          </a:xfrm>
        </p:spPr>
        <p:txBody>
          <a:bodyPr anchor="b">
            <a:normAutofit/>
          </a:bodyPr>
          <a:lstStyle/>
          <a:p>
            <a:pPr algn="l"/>
            <a:r>
              <a:rPr lang="en-US" sz="4600" b="1" dirty="0"/>
              <a:t>A service evaluation investigating how patients feel about the care they receive after abdominal aortic aneurysm (AAA) repair</a:t>
            </a:r>
            <a:endParaRPr lang="en-GB" sz="4600" b="1" dirty="0"/>
          </a:p>
        </p:txBody>
      </p:sp>
      <p:sp>
        <p:nvSpPr>
          <p:cNvPr id="3" name="Subtitle 2">
            <a:extLst>
              <a:ext uri="{FF2B5EF4-FFF2-40B4-BE49-F238E27FC236}">
                <a16:creationId xmlns:a16="http://schemas.microsoft.com/office/drawing/2014/main" id="{93A0BE95-376F-D617-B86A-15AB3D2A9453}"/>
              </a:ext>
            </a:extLst>
          </p:cNvPr>
          <p:cNvSpPr>
            <a:spLocks noGrp="1"/>
          </p:cNvSpPr>
          <p:nvPr>
            <p:ph type="subTitle" idx="1"/>
          </p:nvPr>
        </p:nvSpPr>
        <p:spPr>
          <a:xfrm>
            <a:off x="1285241" y="4582814"/>
            <a:ext cx="7537026" cy="1312657"/>
          </a:xfrm>
        </p:spPr>
        <p:txBody>
          <a:bodyPr anchor="t">
            <a:normAutofit/>
          </a:bodyPr>
          <a:lstStyle/>
          <a:p>
            <a:pPr algn="l"/>
            <a:r>
              <a:rPr lang="en-GB" b="1" dirty="0"/>
              <a:t>Anna Corby </a:t>
            </a:r>
            <a:r>
              <a:rPr lang="en-GB" dirty="0"/>
              <a:t>– Trainee Vascular Scientist</a:t>
            </a:r>
          </a:p>
          <a:p>
            <a:pPr algn="l"/>
            <a:r>
              <a:rPr lang="en-GB" dirty="0"/>
              <a:t>Oxford University Hospitals (OUH) NHS Foundation Trust</a:t>
            </a:r>
          </a:p>
        </p:txBody>
      </p:sp>
      <p:pic>
        <p:nvPicPr>
          <p:cNvPr id="9" name="Picture 8">
            <a:extLst>
              <a:ext uri="{FF2B5EF4-FFF2-40B4-BE49-F238E27FC236}">
                <a16:creationId xmlns:a16="http://schemas.microsoft.com/office/drawing/2014/main" id="{4A3AB6CE-FCD7-76D4-C330-E5A9E0B8F2BF}"/>
              </a:ext>
            </a:extLst>
          </p:cNvPr>
          <p:cNvPicPr>
            <a:picLocks noChangeAspect="1"/>
          </p:cNvPicPr>
          <p:nvPr/>
        </p:nvPicPr>
        <p:blipFill>
          <a:blip r:embed="rId3"/>
          <a:stretch>
            <a:fillRect/>
          </a:stretch>
        </p:blipFill>
        <p:spPr>
          <a:xfrm>
            <a:off x="7729537" y="684518"/>
            <a:ext cx="3788714" cy="1175971"/>
          </a:xfrm>
          <a:prstGeom prst="rect">
            <a:avLst/>
          </a:prstGeom>
        </p:spPr>
      </p:pic>
    </p:spTree>
    <p:extLst>
      <p:ext uri="{BB962C8B-B14F-4D97-AF65-F5344CB8AC3E}">
        <p14:creationId xmlns:p14="http://schemas.microsoft.com/office/powerpoint/2010/main" val="39050277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4D9BC-BEB1-545E-8215-9CA1B02B1171}"/>
              </a:ext>
            </a:extLst>
          </p:cNvPr>
          <p:cNvSpPr>
            <a:spLocks noGrp="1"/>
          </p:cNvSpPr>
          <p:nvPr>
            <p:ph type="title"/>
          </p:nvPr>
        </p:nvSpPr>
        <p:spPr/>
        <p:txBody>
          <a:bodyPr/>
          <a:lstStyle/>
          <a:p>
            <a:r>
              <a:rPr lang="en-GB" dirty="0"/>
              <a:t>4) Methods</a:t>
            </a:r>
          </a:p>
        </p:txBody>
      </p:sp>
      <p:graphicFrame>
        <p:nvGraphicFramePr>
          <p:cNvPr id="8" name="Content Placeholder 2">
            <a:extLst>
              <a:ext uri="{FF2B5EF4-FFF2-40B4-BE49-F238E27FC236}">
                <a16:creationId xmlns:a16="http://schemas.microsoft.com/office/drawing/2014/main" id="{28A79125-9F59-96A7-CD39-0AE7BFECBA0A}"/>
              </a:ext>
            </a:extLst>
          </p:cNvPr>
          <p:cNvGraphicFramePr>
            <a:graphicFrameLocks noGrp="1"/>
          </p:cNvGraphicFramePr>
          <p:nvPr>
            <p:ph idx="1"/>
            <p:extLst>
              <p:ext uri="{D42A27DB-BD31-4B8C-83A1-F6EECF244321}">
                <p14:modId xmlns:p14="http://schemas.microsoft.com/office/powerpoint/2010/main" val="2795500355"/>
              </p:ext>
            </p:extLst>
          </p:nvPr>
        </p:nvGraphicFramePr>
        <p:xfrm>
          <a:off x="2048933" y="491066"/>
          <a:ext cx="11023600" cy="56218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le 2">
            <a:extLst>
              <a:ext uri="{FF2B5EF4-FFF2-40B4-BE49-F238E27FC236}">
                <a16:creationId xmlns:a16="http://schemas.microsoft.com/office/drawing/2014/main" id="{55143E3B-C0AD-D389-B8B0-BBDDEFB672CA}"/>
              </a:ext>
            </a:extLst>
          </p:cNvPr>
          <p:cNvSpPr/>
          <p:nvPr/>
        </p:nvSpPr>
        <p:spPr>
          <a:xfrm>
            <a:off x="3420532" y="3227746"/>
            <a:ext cx="4165599" cy="3248196"/>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a:extLst>
              <a:ext uri="{FF2B5EF4-FFF2-40B4-BE49-F238E27FC236}">
                <a16:creationId xmlns:a16="http://schemas.microsoft.com/office/drawing/2014/main" id="{A9C34558-7F2D-3E96-02F9-AFD490DD20C7}"/>
              </a:ext>
            </a:extLst>
          </p:cNvPr>
          <p:cNvSpPr txBox="1"/>
          <p:nvPr/>
        </p:nvSpPr>
        <p:spPr>
          <a:xfrm>
            <a:off x="838200" y="1872115"/>
            <a:ext cx="2942492" cy="86177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2500" dirty="0"/>
              <a:t>Outcome measures: </a:t>
            </a:r>
            <a:r>
              <a:rPr lang="en-GB" sz="2500" b="1" dirty="0"/>
              <a:t>bold</a:t>
            </a:r>
          </a:p>
        </p:txBody>
      </p:sp>
    </p:spTree>
    <p:extLst>
      <p:ext uri="{BB962C8B-B14F-4D97-AF65-F5344CB8AC3E}">
        <p14:creationId xmlns:p14="http://schemas.microsoft.com/office/powerpoint/2010/main" val="605557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37018-A83E-F208-18A0-A2B59EF5E1D7}"/>
              </a:ext>
            </a:extLst>
          </p:cNvPr>
          <p:cNvSpPr>
            <a:spLocks noGrp="1"/>
          </p:cNvSpPr>
          <p:nvPr>
            <p:ph type="title"/>
          </p:nvPr>
        </p:nvSpPr>
        <p:spPr/>
        <p:txBody>
          <a:bodyPr/>
          <a:lstStyle/>
          <a:p>
            <a:r>
              <a:rPr lang="en-GB" dirty="0"/>
              <a:t>Patient picker experience 15 item questionnaire</a:t>
            </a:r>
          </a:p>
        </p:txBody>
      </p:sp>
      <p:sp>
        <p:nvSpPr>
          <p:cNvPr id="3" name="Content Placeholder 2">
            <a:extLst>
              <a:ext uri="{FF2B5EF4-FFF2-40B4-BE49-F238E27FC236}">
                <a16:creationId xmlns:a16="http://schemas.microsoft.com/office/drawing/2014/main" id="{39F280F6-830C-6992-8245-27795671A879}"/>
              </a:ext>
            </a:extLst>
          </p:cNvPr>
          <p:cNvSpPr>
            <a:spLocks noGrp="1"/>
          </p:cNvSpPr>
          <p:nvPr>
            <p:ph idx="1"/>
          </p:nvPr>
        </p:nvSpPr>
        <p:spPr>
          <a:xfrm>
            <a:off x="838200" y="1825625"/>
            <a:ext cx="4597416" cy="4351338"/>
          </a:xfrm>
        </p:spPr>
        <p:txBody>
          <a:bodyPr/>
          <a:lstStyle/>
          <a:p>
            <a:pPr marL="0" indent="0">
              <a:buNone/>
            </a:pPr>
            <a:r>
              <a:rPr lang="en-US" dirty="0"/>
              <a:t>1. When you had important questions to ask a doctor, did you get answers that you could understand?</a:t>
            </a:r>
          </a:p>
          <a:p>
            <a:pPr marL="0" indent="0">
              <a:buNone/>
            </a:pPr>
            <a:r>
              <a:rPr lang="en-US" dirty="0"/>
              <a:t>	</a:t>
            </a:r>
            <a:r>
              <a:rPr lang="en-US" dirty="0">
                <a:solidFill>
                  <a:schemeClr val="accent5"/>
                </a:solidFill>
              </a:rPr>
              <a:t>Yes, always</a:t>
            </a:r>
          </a:p>
          <a:p>
            <a:pPr marL="0" indent="0">
              <a:buNone/>
            </a:pPr>
            <a:r>
              <a:rPr lang="en-US" dirty="0"/>
              <a:t>	</a:t>
            </a:r>
            <a:r>
              <a:rPr lang="en-US" dirty="0">
                <a:solidFill>
                  <a:schemeClr val="accent2"/>
                </a:solidFill>
              </a:rPr>
              <a:t>Yes, sometimes</a:t>
            </a:r>
          </a:p>
          <a:p>
            <a:pPr marL="0" indent="0">
              <a:buNone/>
            </a:pPr>
            <a:r>
              <a:rPr lang="en-US" dirty="0">
                <a:solidFill>
                  <a:schemeClr val="accent2"/>
                </a:solidFill>
              </a:rPr>
              <a:t>	No</a:t>
            </a:r>
          </a:p>
          <a:p>
            <a:pPr marL="0" indent="0">
              <a:buNone/>
            </a:pPr>
            <a:r>
              <a:rPr lang="en-US" dirty="0"/>
              <a:t>	I had no need to ask</a:t>
            </a:r>
          </a:p>
          <a:p>
            <a:endParaRPr lang="en-GB" dirty="0"/>
          </a:p>
        </p:txBody>
      </p:sp>
      <p:graphicFrame>
        <p:nvGraphicFramePr>
          <p:cNvPr id="4" name="Content Placeholder 5">
            <a:extLst>
              <a:ext uri="{FF2B5EF4-FFF2-40B4-BE49-F238E27FC236}">
                <a16:creationId xmlns:a16="http://schemas.microsoft.com/office/drawing/2014/main" id="{6137ABE1-4B73-ADD0-808A-2B6B207B77FE}"/>
              </a:ext>
            </a:extLst>
          </p:cNvPr>
          <p:cNvGraphicFramePr>
            <a:graphicFrameLocks/>
          </p:cNvGraphicFramePr>
          <p:nvPr>
            <p:extLst>
              <p:ext uri="{D42A27DB-BD31-4B8C-83A1-F6EECF244321}">
                <p14:modId xmlns:p14="http://schemas.microsoft.com/office/powerpoint/2010/main" val="2088450409"/>
              </p:ext>
            </p:extLst>
          </p:nvPr>
        </p:nvGraphicFramePr>
        <p:xfrm>
          <a:off x="5638816" y="1511632"/>
          <a:ext cx="5918184" cy="497932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88783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4"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4D9BC-BEB1-545E-8215-9CA1B02B1171}"/>
              </a:ext>
            </a:extLst>
          </p:cNvPr>
          <p:cNvSpPr>
            <a:spLocks noGrp="1"/>
          </p:cNvSpPr>
          <p:nvPr>
            <p:ph type="title"/>
          </p:nvPr>
        </p:nvSpPr>
        <p:spPr/>
        <p:txBody>
          <a:bodyPr/>
          <a:lstStyle/>
          <a:p>
            <a:r>
              <a:rPr lang="en-GB" dirty="0"/>
              <a:t>4) Methods</a:t>
            </a:r>
          </a:p>
        </p:txBody>
      </p:sp>
      <p:graphicFrame>
        <p:nvGraphicFramePr>
          <p:cNvPr id="8" name="Content Placeholder 2">
            <a:extLst>
              <a:ext uri="{FF2B5EF4-FFF2-40B4-BE49-F238E27FC236}">
                <a16:creationId xmlns:a16="http://schemas.microsoft.com/office/drawing/2014/main" id="{28A79125-9F59-96A7-CD39-0AE7BFECBA0A}"/>
              </a:ext>
            </a:extLst>
          </p:cNvPr>
          <p:cNvGraphicFramePr>
            <a:graphicFrameLocks noGrp="1"/>
          </p:cNvGraphicFramePr>
          <p:nvPr>
            <p:ph idx="1"/>
          </p:nvPr>
        </p:nvGraphicFramePr>
        <p:xfrm>
          <a:off x="2048933" y="491066"/>
          <a:ext cx="11023600" cy="56218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a:extLst>
              <a:ext uri="{FF2B5EF4-FFF2-40B4-BE49-F238E27FC236}">
                <a16:creationId xmlns:a16="http://schemas.microsoft.com/office/drawing/2014/main" id="{F6D7B396-143A-89A2-70DE-B348C2F7AE8E}"/>
              </a:ext>
            </a:extLst>
          </p:cNvPr>
          <p:cNvSpPr/>
          <p:nvPr/>
        </p:nvSpPr>
        <p:spPr>
          <a:xfrm>
            <a:off x="7569197" y="3227746"/>
            <a:ext cx="4267199" cy="3248196"/>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91918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5493B-7934-31C9-B791-B1A142F2AD0D}"/>
              </a:ext>
            </a:extLst>
          </p:cNvPr>
          <p:cNvSpPr>
            <a:spLocks noGrp="1"/>
          </p:cNvSpPr>
          <p:nvPr>
            <p:ph type="title"/>
          </p:nvPr>
        </p:nvSpPr>
        <p:spPr>
          <a:xfrm>
            <a:off x="838200" y="540062"/>
            <a:ext cx="10515600" cy="1133693"/>
          </a:xfrm>
        </p:spPr>
        <p:txBody>
          <a:bodyPr>
            <a:normAutofit/>
          </a:bodyPr>
          <a:lstStyle/>
          <a:p>
            <a:r>
              <a:rPr lang="en-GB" sz="5200"/>
              <a:t>In summary</a:t>
            </a:r>
          </a:p>
        </p:txBody>
      </p:sp>
      <p:graphicFrame>
        <p:nvGraphicFramePr>
          <p:cNvPr id="5" name="Content Placeholder 2">
            <a:extLst>
              <a:ext uri="{FF2B5EF4-FFF2-40B4-BE49-F238E27FC236}">
                <a16:creationId xmlns:a16="http://schemas.microsoft.com/office/drawing/2014/main" id="{1D18E65D-999B-C346-1D65-7B523F190B41}"/>
              </a:ext>
            </a:extLst>
          </p:cNvPr>
          <p:cNvGraphicFramePr>
            <a:graphicFrameLocks noGrp="1"/>
          </p:cNvGraphicFramePr>
          <p:nvPr>
            <p:ph idx="1"/>
            <p:extLst>
              <p:ext uri="{D42A27DB-BD31-4B8C-83A1-F6EECF244321}">
                <p14:modId xmlns:p14="http://schemas.microsoft.com/office/powerpoint/2010/main" val="2123494524"/>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a:extLst>
              <a:ext uri="{FF2B5EF4-FFF2-40B4-BE49-F238E27FC236}">
                <a16:creationId xmlns:a16="http://schemas.microsoft.com/office/drawing/2014/main" id="{25350655-2BF7-6D34-4AAC-497DA2EA9156}"/>
              </a:ext>
            </a:extLst>
          </p:cNvPr>
          <p:cNvSpPr/>
          <p:nvPr/>
        </p:nvSpPr>
        <p:spPr>
          <a:xfrm>
            <a:off x="4436535" y="1552222"/>
            <a:ext cx="3369734" cy="403013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 name="Rectangle 3">
            <a:extLst>
              <a:ext uri="{FF2B5EF4-FFF2-40B4-BE49-F238E27FC236}">
                <a16:creationId xmlns:a16="http://schemas.microsoft.com/office/drawing/2014/main" id="{021DF157-9886-DDAC-1668-E2DFAFBCCB2E}"/>
              </a:ext>
            </a:extLst>
          </p:cNvPr>
          <p:cNvSpPr/>
          <p:nvPr/>
        </p:nvSpPr>
        <p:spPr>
          <a:xfrm>
            <a:off x="7755467" y="1947333"/>
            <a:ext cx="3369734" cy="403013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9FE8930F-EEE8-E947-CC08-6B072BD6659B}"/>
              </a:ext>
            </a:extLst>
          </p:cNvPr>
          <p:cNvSpPr/>
          <p:nvPr/>
        </p:nvSpPr>
        <p:spPr>
          <a:xfrm>
            <a:off x="1015999" y="1947333"/>
            <a:ext cx="3369734" cy="403013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43071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6"/>
                                        </p:tgtEl>
                                      </p:cBhvr>
                                    </p:animEffect>
                                    <p:set>
                                      <p:cBhvr>
                                        <p:cTn id="7" dur="1" fill="hold">
                                          <p:stCondLst>
                                            <p:cond delay="499"/>
                                          </p:stCondLst>
                                        </p:cTn>
                                        <p:tgtEl>
                                          <p:spTgt spid="6"/>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3"/>
                                        </p:tgtEl>
                                      </p:cBhvr>
                                    </p:animEffect>
                                    <p:set>
                                      <p:cBhvr>
                                        <p:cTn id="12" dur="1" fill="hold">
                                          <p:stCondLst>
                                            <p:cond delay="499"/>
                                          </p:stCondLst>
                                        </p:cTn>
                                        <p:tgtEl>
                                          <p:spTgt spid="3"/>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4"/>
                                        </p:tgtEl>
                                      </p:cBhvr>
                                    </p:animEffect>
                                    <p:set>
                                      <p:cBhvr>
                                        <p:cTn id="1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E62B4-4B93-0B5F-062C-66EBFBEC5FA6}"/>
              </a:ext>
            </a:extLst>
          </p:cNvPr>
          <p:cNvSpPr>
            <a:spLocks noGrp="1"/>
          </p:cNvSpPr>
          <p:nvPr>
            <p:ph type="title"/>
          </p:nvPr>
        </p:nvSpPr>
        <p:spPr>
          <a:xfrm>
            <a:off x="4776241" y="2766218"/>
            <a:ext cx="2639518" cy="1325563"/>
          </a:xfrm>
        </p:spPr>
        <p:txBody>
          <a:bodyPr/>
          <a:lstStyle/>
          <a:p>
            <a:pPr algn="ctr"/>
            <a:r>
              <a:rPr lang="en-GB" dirty="0"/>
              <a:t>Thank you</a:t>
            </a:r>
          </a:p>
        </p:txBody>
      </p:sp>
    </p:spTree>
    <p:extLst>
      <p:ext uri="{BB962C8B-B14F-4D97-AF65-F5344CB8AC3E}">
        <p14:creationId xmlns:p14="http://schemas.microsoft.com/office/powerpoint/2010/main" val="3244480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2451-39B5-E1B6-EA71-554002496F26}"/>
              </a:ext>
            </a:extLst>
          </p:cNvPr>
          <p:cNvSpPr>
            <a:spLocks noGrp="1"/>
          </p:cNvSpPr>
          <p:nvPr>
            <p:ph type="title"/>
          </p:nvPr>
        </p:nvSpPr>
        <p:spPr/>
        <p:txBody>
          <a:bodyPr/>
          <a:lstStyle/>
          <a:p>
            <a:r>
              <a:rPr lang="en-GB" dirty="0"/>
              <a:t>1) Background</a:t>
            </a:r>
          </a:p>
        </p:txBody>
      </p:sp>
      <p:pic>
        <p:nvPicPr>
          <p:cNvPr id="4" name="Picture 2" descr="Endovascular Aneurysm Repair (EVAR)">
            <a:extLst>
              <a:ext uri="{FF2B5EF4-FFF2-40B4-BE49-F238E27FC236}">
                <a16:creationId xmlns:a16="http://schemas.microsoft.com/office/drawing/2014/main" id="{45223F57-54E8-9BDF-D59A-CC3F42F919E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34310" y="1609011"/>
            <a:ext cx="3655085" cy="345405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52480E5A-CC9C-410E-5589-E96D1299BAD1}"/>
              </a:ext>
            </a:extLst>
          </p:cNvPr>
          <p:cNvPicPr>
            <a:picLocks noChangeAspect="1"/>
          </p:cNvPicPr>
          <p:nvPr/>
        </p:nvPicPr>
        <p:blipFill rotWithShape="1">
          <a:blip r:embed="rId4"/>
          <a:srcRect b="50000"/>
          <a:stretch/>
        </p:blipFill>
        <p:spPr>
          <a:xfrm>
            <a:off x="6402606" y="1609011"/>
            <a:ext cx="4542084" cy="3454056"/>
          </a:xfrm>
          <a:prstGeom prst="rect">
            <a:avLst/>
          </a:prstGeom>
        </p:spPr>
      </p:pic>
      <p:sp>
        <p:nvSpPr>
          <p:cNvPr id="7" name="TextBox 6">
            <a:extLst>
              <a:ext uri="{FF2B5EF4-FFF2-40B4-BE49-F238E27FC236}">
                <a16:creationId xmlns:a16="http://schemas.microsoft.com/office/drawing/2014/main" id="{7FA4A12E-2603-1CA8-0D6A-146D9FB3B01D}"/>
              </a:ext>
            </a:extLst>
          </p:cNvPr>
          <p:cNvSpPr txBox="1"/>
          <p:nvPr/>
        </p:nvSpPr>
        <p:spPr>
          <a:xfrm>
            <a:off x="2361652" y="5063067"/>
            <a:ext cx="3200400" cy="523220"/>
          </a:xfrm>
          <a:prstGeom prst="rect">
            <a:avLst/>
          </a:prstGeom>
          <a:noFill/>
        </p:spPr>
        <p:txBody>
          <a:bodyPr wrap="square">
            <a:spAutoFit/>
          </a:bodyPr>
          <a:lstStyle/>
          <a:p>
            <a:pPr algn="ctr"/>
            <a:r>
              <a:rPr lang="en-GB" sz="2800" dirty="0"/>
              <a:t>Endovascular repair</a:t>
            </a:r>
          </a:p>
        </p:txBody>
      </p:sp>
      <p:sp>
        <p:nvSpPr>
          <p:cNvPr id="8" name="TextBox 7">
            <a:extLst>
              <a:ext uri="{FF2B5EF4-FFF2-40B4-BE49-F238E27FC236}">
                <a16:creationId xmlns:a16="http://schemas.microsoft.com/office/drawing/2014/main" id="{1A4B08DC-BAF6-AA67-11E2-341D135BC3A2}"/>
              </a:ext>
            </a:extLst>
          </p:cNvPr>
          <p:cNvSpPr txBox="1"/>
          <p:nvPr/>
        </p:nvSpPr>
        <p:spPr>
          <a:xfrm>
            <a:off x="7073448" y="5063067"/>
            <a:ext cx="3200400" cy="523220"/>
          </a:xfrm>
          <a:prstGeom prst="rect">
            <a:avLst/>
          </a:prstGeom>
          <a:noFill/>
        </p:spPr>
        <p:txBody>
          <a:bodyPr wrap="square">
            <a:spAutoFit/>
          </a:bodyPr>
          <a:lstStyle/>
          <a:p>
            <a:pPr algn="ctr"/>
            <a:r>
              <a:rPr lang="en-GB" sz="2800" dirty="0"/>
              <a:t>Open repair</a:t>
            </a:r>
          </a:p>
        </p:txBody>
      </p:sp>
      <p:sp>
        <p:nvSpPr>
          <p:cNvPr id="3" name="TextBox 2">
            <a:extLst>
              <a:ext uri="{FF2B5EF4-FFF2-40B4-BE49-F238E27FC236}">
                <a16:creationId xmlns:a16="http://schemas.microsoft.com/office/drawing/2014/main" id="{A02A65E8-4378-DA54-504D-18C9A76DEB00}"/>
              </a:ext>
            </a:extLst>
          </p:cNvPr>
          <p:cNvSpPr txBox="1"/>
          <p:nvPr/>
        </p:nvSpPr>
        <p:spPr>
          <a:xfrm>
            <a:off x="2345266" y="5969655"/>
            <a:ext cx="7501467" cy="553998"/>
          </a:xfrm>
          <a:prstGeom prst="rect">
            <a:avLst/>
          </a:prstGeom>
          <a:solidFill>
            <a:schemeClr val="accent4"/>
          </a:solidFill>
          <a:ln w="28575">
            <a:solidFill>
              <a:schemeClr val="tx1"/>
            </a:solidFill>
          </a:ln>
        </p:spPr>
        <p:txBody>
          <a:bodyPr wrap="square">
            <a:spAutoFit/>
          </a:bodyPr>
          <a:lstStyle/>
          <a:p>
            <a:pPr algn="ctr"/>
            <a:r>
              <a:rPr lang="en-GB" sz="3000" b="1" dirty="0"/>
              <a:t>OUH: 2-4 AAA operations planned per week</a:t>
            </a:r>
          </a:p>
        </p:txBody>
      </p:sp>
    </p:spTree>
    <p:extLst>
      <p:ext uri="{BB962C8B-B14F-4D97-AF65-F5344CB8AC3E}">
        <p14:creationId xmlns:p14="http://schemas.microsoft.com/office/powerpoint/2010/main" val="2730637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fade">
                                      <p:cBhvr>
                                        <p:cTn id="2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1ADDD-402F-4BB1-85E4-ECE761E0E7F5}"/>
              </a:ext>
            </a:extLst>
          </p:cNvPr>
          <p:cNvSpPr>
            <a:spLocks noGrp="1"/>
          </p:cNvSpPr>
          <p:nvPr>
            <p:ph type="title"/>
          </p:nvPr>
        </p:nvSpPr>
        <p:spPr/>
        <p:txBody>
          <a:bodyPr/>
          <a:lstStyle/>
          <a:p>
            <a:r>
              <a:rPr lang="en-GB" dirty="0"/>
              <a:t>1) Background</a:t>
            </a:r>
          </a:p>
        </p:txBody>
      </p:sp>
      <p:graphicFrame>
        <p:nvGraphicFramePr>
          <p:cNvPr id="4" name="Diagram 3">
            <a:extLst>
              <a:ext uri="{FF2B5EF4-FFF2-40B4-BE49-F238E27FC236}">
                <a16:creationId xmlns:a16="http://schemas.microsoft.com/office/drawing/2014/main" id="{FD934EEB-7317-B7FE-93A7-00F953D445D8}"/>
              </a:ext>
            </a:extLst>
          </p:cNvPr>
          <p:cNvGraphicFramePr/>
          <p:nvPr>
            <p:extLst>
              <p:ext uri="{D42A27DB-BD31-4B8C-83A1-F6EECF244321}">
                <p14:modId xmlns:p14="http://schemas.microsoft.com/office/powerpoint/2010/main" val="405646506"/>
              </p:ext>
            </p:extLst>
          </p:nvPr>
        </p:nvGraphicFramePr>
        <p:xfrm>
          <a:off x="701963" y="1579803"/>
          <a:ext cx="10628745" cy="49130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Block Arc 6">
            <a:extLst>
              <a:ext uri="{FF2B5EF4-FFF2-40B4-BE49-F238E27FC236}">
                <a16:creationId xmlns:a16="http://schemas.microsoft.com/office/drawing/2014/main" id="{BD4F3F72-46AB-E60C-C553-9BCF40C703EB}"/>
              </a:ext>
            </a:extLst>
          </p:cNvPr>
          <p:cNvSpPr/>
          <p:nvPr/>
        </p:nvSpPr>
        <p:spPr>
          <a:xfrm>
            <a:off x="1398759" y="1028532"/>
            <a:ext cx="9235150" cy="10852484"/>
          </a:xfrm>
          <a:prstGeom prst="blockArc">
            <a:avLst>
              <a:gd name="adj1" fmla="val 10853031"/>
              <a:gd name="adj2" fmla="val 32772"/>
              <a:gd name="adj3" fmla="val 35635"/>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nvGrpSpPr>
          <p:cNvPr id="11" name="Group 10">
            <a:extLst>
              <a:ext uri="{FF2B5EF4-FFF2-40B4-BE49-F238E27FC236}">
                <a16:creationId xmlns:a16="http://schemas.microsoft.com/office/drawing/2014/main" id="{E9933F3B-DE23-9AD1-5885-C9EB93B4298B}"/>
              </a:ext>
            </a:extLst>
          </p:cNvPr>
          <p:cNvGrpSpPr/>
          <p:nvPr/>
        </p:nvGrpSpPr>
        <p:grpSpPr>
          <a:xfrm>
            <a:off x="2963595" y="1722583"/>
            <a:ext cx="6105479" cy="2535558"/>
            <a:chOff x="2963595" y="1722583"/>
            <a:chExt cx="6105479" cy="2535558"/>
          </a:xfrm>
        </p:grpSpPr>
        <p:grpSp>
          <p:nvGrpSpPr>
            <p:cNvPr id="9" name="Group 8">
              <a:extLst>
                <a:ext uri="{FF2B5EF4-FFF2-40B4-BE49-F238E27FC236}">
                  <a16:creationId xmlns:a16="http://schemas.microsoft.com/office/drawing/2014/main" id="{09502250-339A-A6EF-9F9F-F1FB168C1F2C}"/>
                </a:ext>
              </a:extLst>
            </p:cNvPr>
            <p:cNvGrpSpPr/>
            <p:nvPr/>
          </p:nvGrpSpPr>
          <p:grpSpPr>
            <a:xfrm>
              <a:off x="2963595" y="1722583"/>
              <a:ext cx="6105479" cy="2524067"/>
              <a:chOff x="2963595" y="1722583"/>
              <a:chExt cx="6105479" cy="2524067"/>
            </a:xfrm>
          </p:grpSpPr>
          <p:sp>
            <p:nvSpPr>
              <p:cNvPr id="8" name="Arrow: Down 7">
                <a:extLst>
                  <a:ext uri="{FF2B5EF4-FFF2-40B4-BE49-F238E27FC236}">
                    <a16:creationId xmlns:a16="http://schemas.microsoft.com/office/drawing/2014/main" id="{7491A8AB-F3C9-E957-F093-262E6FAF4EFE}"/>
                  </a:ext>
                </a:extLst>
              </p:cNvPr>
              <p:cNvSpPr/>
              <p:nvPr/>
            </p:nvSpPr>
            <p:spPr>
              <a:xfrm>
                <a:off x="5706778" y="2392195"/>
                <a:ext cx="619112" cy="18544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828CD4F6-BE4F-72CB-9172-BBA404DD494C}"/>
                  </a:ext>
                </a:extLst>
              </p:cNvPr>
              <p:cNvSpPr/>
              <p:nvPr/>
            </p:nvSpPr>
            <p:spPr>
              <a:xfrm>
                <a:off x="2963595" y="1722583"/>
                <a:ext cx="6105479" cy="1604915"/>
              </a:xfrm>
              <a:prstGeom prst="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t>How do patients feel about their care around their operation?</a:t>
                </a:r>
              </a:p>
            </p:txBody>
          </p:sp>
        </p:grpSp>
        <p:sp>
          <p:nvSpPr>
            <p:cNvPr id="10" name="TextBox 9">
              <a:extLst>
                <a:ext uri="{FF2B5EF4-FFF2-40B4-BE49-F238E27FC236}">
                  <a16:creationId xmlns:a16="http://schemas.microsoft.com/office/drawing/2014/main" id="{03FD2BC5-C763-748B-ACAB-C904E1E06920}"/>
                </a:ext>
              </a:extLst>
            </p:cNvPr>
            <p:cNvSpPr txBox="1"/>
            <p:nvPr/>
          </p:nvSpPr>
          <p:spPr>
            <a:xfrm>
              <a:off x="5194921" y="3319422"/>
              <a:ext cx="1130969" cy="938719"/>
            </a:xfrm>
            <a:prstGeom prst="rect">
              <a:avLst/>
            </a:prstGeom>
            <a:noFill/>
          </p:spPr>
          <p:txBody>
            <a:bodyPr wrap="square" rtlCol="0">
              <a:spAutoFit/>
            </a:bodyPr>
            <a:lstStyle/>
            <a:p>
              <a:r>
                <a:rPr lang="en-GB" sz="5500" b="1" dirty="0"/>
                <a:t>?</a:t>
              </a:r>
            </a:p>
          </p:txBody>
        </p:sp>
      </p:grpSp>
    </p:spTree>
    <p:extLst>
      <p:ext uri="{BB962C8B-B14F-4D97-AF65-F5344CB8AC3E}">
        <p14:creationId xmlns:p14="http://schemas.microsoft.com/office/powerpoint/2010/main" val="4065850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F5CAD-6C5E-34FC-DEE1-1B0A2375646E}"/>
              </a:ext>
            </a:extLst>
          </p:cNvPr>
          <p:cNvSpPr>
            <a:spLocks noGrp="1"/>
          </p:cNvSpPr>
          <p:nvPr>
            <p:ph type="title"/>
          </p:nvPr>
        </p:nvSpPr>
        <p:spPr/>
        <p:txBody>
          <a:bodyPr/>
          <a:lstStyle/>
          <a:p>
            <a:r>
              <a:rPr lang="en-GB" dirty="0"/>
              <a:t>1) Background</a:t>
            </a:r>
          </a:p>
        </p:txBody>
      </p:sp>
      <p:sp>
        <p:nvSpPr>
          <p:cNvPr id="3" name="Content Placeholder 2">
            <a:extLst>
              <a:ext uri="{FF2B5EF4-FFF2-40B4-BE49-F238E27FC236}">
                <a16:creationId xmlns:a16="http://schemas.microsoft.com/office/drawing/2014/main" id="{ECD63D3B-CCBF-1B42-128E-51AFCF3F3261}"/>
              </a:ext>
            </a:extLst>
          </p:cNvPr>
          <p:cNvSpPr>
            <a:spLocks noGrp="1"/>
          </p:cNvSpPr>
          <p:nvPr>
            <p:ph idx="1"/>
          </p:nvPr>
        </p:nvSpPr>
        <p:spPr>
          <a:xfrm>
            <a:off x="838201" y="2234364"/>
            <a:ext cx="4083755" cy="3776969"/>
          </a:xfrm>
        </p:spPr>
        <p:txBody>
          <a:bodyPr>
            <a:normAutofit/>
          </a:bodyPr>
          <a:lstStyle/>
          <a:p>
            <a:pPr marL="0" indent="0">
              <a:buNone/>
            </a:pPr>
            <a:r>
              <a:rPr lang="en-GB" sz="3000" dirty="0"/>
              <a:t>Lee et al. (2017) – </a:t>
            </a:r>
            <a:r>
              <a:rPr lang="en-US" sz="3000" b="1" dirty="0"/>
              <a:t>‘How satisfied were you with your care on the ward?’</a:t>
            </a:r>
            <a:endParaRPr lang="en-GB" sz="3000" b="1" dirty="0"/>
          </a:p>
        </p:txBody>
      </p:sp>
      <p:pic>
        <p:nvPicPr>
          <p:cNvPr id="7" name="Picture 6">
            <a:extLst>
              <a:ext uri="{FF2B5EF4-FFF2-40B4-BE49-F238E27FC236}">
                <a16:creationId xmlns:a16="http://schemas.microsoft.com/office/drawing/2014/main" id="{F3C02D01-1544-D65E-B235-83D1A4ECA508}"/>
              </a:ext>
            </a:extLst>
          </p:cNvPr>
          <p:cNvPicPr>
            <a:picLocks noChangeAspect="1"/>
          </p:cNvPicPr>
          <p:nvPr/>
        </p:nvPicPr>
        <p:blipFill>
          <a:blip r:embed="rId3"/>
          <a:stretch>
            <a:fillRect/>
          </a:stretch>
        </p:blipFill>
        <p:spPr>
          <a:xfrm>
            <a:off x="1179482" y="4410033"/>
            <a:ext cx="3304147" cy="1025568"/>
          </a:xfrm>
          <a:prstGeom prst="rect">
            <a:avLst/>
          </a:prstGeom>
        </p:spPr>
      </p:pic>
      <p:grpSp>
        <p:nvGrpSpPr>
          <p:cNvPr id="11" name="Group 10">
            <a:extLst>
              <a:ext uri="{FF2B5EF4-FFF2-40B4-BE49-F238E27FC236}">
                <a16:creationId xmlns:a16="http://schemas.microsoft.com/office/drawing/2014/main" id="{3BF858CF-D182-9647-C70E-8470C8414526}"/>
              </a:ext>
            </a:extLst>
          </p:cNvPr>
          <p:cNvGrpSpPr/>
          <p:nvPr/>
        </p:nvGrpSpPr>
        <p:grpSpPr>
          <a:xfrm>
            <a:off x="6002867" y="280987"/>
            <a:ext cx="5350933" cy="6577012"/>
            <a:chOff x="6002867" y="280987"/>
            <a:chExt cx="5350933" cy="6577012"/>
          </a:xfrm>
        </p:grpSpPr>
        <p:graphicFrame>
          <p:nvGraphicFramePr>
            <p:cNvPr id="6" name="Chart 5">
              <a:extLst>
                <a:ext uri="{FF2B5EF4-FFF2-40B4-BE49-F238E27FC236}">
                  <a16:creationId xmlns:a16="http://schemas.microsoft.com/office/drawing/2014/main" id="{E198303A-260A-B443-8203-0F87D30EEF89}"/>
                </a:ext>
              </a:extLst>
            </p:cNvPr>
            <p:cNvGraphicFramePr/>
            <p:nvPr>
              <p:extLst>
                <p:ext uri="{D42A27DB-BD31-4B8C-83A1-F6EECF244321}">
                  <p14:modId xmlns:p14="http://schemas.microsoft.com/office/powerpoint/2010/main" val="31033600"/>
                </p:ext>
              </p:extLst>
            </p:nvPr>
          </p:nvGraphicFramePr>
          <p:xfrm>
            <a:off x="6096000" y="491067"/>
            <a:ext cx="5130800" cy="6366932"/>
          </p:xfrm>
          <a:graphic>
            <a:graphicData uri="http://schemas.openxmlformats.org/drawingml/2006/chart">
              <c:chart xmlns:c="http://schemas.openxmlformats.org/drawingml/2006/chart" xmlns:r="http://schemas.openxmlformats.org/officeDocument/2006/relationships" r:id="rId4"/>
            </a:graphicData>
          </a:graphic>
        </p:graphicFrame>
        <p:sp>
          <p:nvSpPr>
            <p:cNvPr id="8" name="Content Placeholder 2">
              <a:extLst>
                <a:ext uri="{FF2B5EF4-FFF2-40B4-BE49-F238E27FC236}">
                  <a16:creationId xmlns:a16="http://schemas.microsoft.com/office/drawing/2014/main" id="{F367B1BC-9EFD-190C-7AE1-1A74271765E7}"/>
                </a:ext>
              </a:extLst>
            </p:cNvPr>
            <p:cNvSpPr txBox="1">
              <a:spLocks/>
            </p:cNvSpPr>
            <p:nvPr/>
          </p:nvSpPr>
          <p:spPr>
            <a:xfrm>
              <a:off x="7459377" y="280987"/>
              <a:ext cx="1003844" cy="7276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3000" dirty="0"/>
                <a:t>8%</a:t>
              </a:r>
            </a:p>
          </p:txBody>
        </p:sp>
        <p:sp>
          <p:nvSpPr>
            <p:cNvPr id="9" name="Content Placeholder 2">
              <a:extLst>
                <a:ext uri="{FF2B5EF4-FFF2-40B4-BE49-F238E27FC236}">
                  <a16:creationId xmlns:a16="http://schemas.microsoft.com/office/drawing/2014/main" id="{0640FCD1-EB38-D5D2-646F-A064068BA979}"/>
                </a:ext>
              </a:extLst>
            </p:cNvPr>
            <p:cNvSpPr txBox="1">
              <a:spLocks/>
            </p:cNvSpPr>
            <p:nvPr/>
          </p:nvSpPr>
          <p:spPr>
            <a:xfrm>
              <a:off x="6002867" y="1047221"/>
              <a:ext cx="1003844" cy="7276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3000" dirty="0"/>
                <a:t>13%</a:t>
              </a:r>
            </a:p>
          </p:txBody>
        </p:sp>
        <p:sp>
          <p:nvSpPr>
            <p:cNvPr id="10" name="Content Placeholder 2">
              <a:extLst>
                <a:ext uri="{FF2B5EF4-FFF2-40B4-BE49-F238E27FC236}">
                  <a16:creationId xmlns:a16="http://schemas.microsoft.com/office/drawing/2014/main" id="{9110AFD2-16BD-584D-1C8B-FF9F0E7D690B}"/>
                </a:ext>
              </a:extLst>
            </p:cNvPr>
            <p:cNvSpPr txBox="1">
              <a:spLocks/>
            </p:cNvSpPr>
            <p:nvPr/>
          </p:nvSpPr>
          <p:spPr>
            <a:xfrm>
              <a:off x="10349956" y="4410033"/>
              <a:ext cx="1003844" cy="72760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3000" dirty="0"/>
                <a:t>79%</a:t>
              </a:r>
            </a:p>
          </p:txBody>
        </p:sp>
      </p:grpSp>
    </p:spTree>
    <p:extLst>
      <p:ext uri="{BB962C8B-B14F-4D97-AF65-F5344CB8AC3E}">
        <p14:creationId xmlns:p14="http://schemas.microsoft.com/office/powerpoint/2010/main" val="2784232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F5CAD-6C5E-34FC-DEE1-1B0A2375646E}"/>
              </a:ext>
            </a:extLst>
          </p:cNvPr>
          <p:cNvSpPr>
            <a:spLocks noGrp="1"/>
          </p:cNvSpPr>
          <p:nvPr>
            <p:ph type="title"/>
          </p:nvPr>
        </p:nvSpPr>
        <p:spPr/>
        <p:txBody>
          <a:bodyPr/>
          <a:lstStyle/>
          <a:p>
            <a:r>
              <a:rPr lang="en-GB" dirty="0"/>
              <a:t>3) Importance</a:t>
            </a:r>
          </a:p>
        </p:txBody>
      </p:sp>
      <p:graphicFrame>
        <p:nvGraphicFramePr>
          <p:cNvPr id="5" name="Diagram 4">
            <a:extLst>
              <a:ext uri="{FF2B5EF4-FFF2-40B4-BE49-F238E27FC236}">
                <a16:creationId xmlns:a16="http://schemas.microsoft.com/office/drawing/2014/main" id="{733871BD-0F94-E7B3-BC32-5DB1FEB6DA71}"/>
              </a:ext>
            </a:extLst>
          </p:cNvPr>
          <p:cNvGraphicFramePr/>
          <p:nvPr>
            <p:extLst>
              <p:ext uri="{D42A27DB-BD31-4B8C-83A1-F6EECF244321}">
                <p14:modId xmlns:p14="http://schemas.microsoft.com/office/powerpoint/2010/main" val="58753236"/>
              </p:ext>
            </p:extLst>
          </p:nvPr>
        </p:nvGraphicFramePr>
        <p:xfrm>
          <a:off x="2235200" y="1136914"/>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490846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C5F55-CA9E-E7C6-F33A-9B5E4DE9D0A2}"/>
              </a:ext>
            </a:extLst>
          </p:cNvPr>
          <p:cNvSpPr>
            <a:spLocks noGrp="1"/>
          </p:cNvSpPr>
          <p:nvPr>
            <p:ph type="title"/>
          </p:nvPr>
        </p:nvSpPr>
        <p:spPr/>
        <p:txBody>
          <a:bodyPr/>
          <a:lstStyle/>
          <a:p>
            <a:r>
              <a:rPr lang="en-GB" dirty="0"/>
              <a:t>2) Aims </a:t>
            </a:r>
          </a:p>
        </p:txBody>
      </p:sp>
      <p:grpSp>
        <p:nvGrpSpPr>
          <p:cNvPr id="13" name="Group 12">
            <a:extLst>
              <a:ext uri="{FF2B5EF4-FFF2-40B4-BE49-F238E27FC236}">
                <a16:creationId xmlns:a16="http://schemas.microsoft.com/office/drawing/2014/main" id="{BCB6C76B-CFB2-BE7E-A8CE-E72CA250B4EF}"/>
              </a:ext>
            </a:extLst>
          </p:cNvPr>
          <p:cNvGrpSpPr/>
          <p:nvPr/>
        </p:nvGrpSpPr>
        <p:grpSpPr>
          <a:xfrm>
            <a:off x="1237283" y="3736739"/>
            <a:ext cx="10116517" cy="1384995"/>
            <a:chOff x="1237283" y="3736739"/>
            <a:chExt cx="10116517" cy="1384995"/>
          </a:xfrm>
        </p:grpSpPr>
        <p:sp>
          <p:nvSpPr>
            <p:cNvPr id="8" name="TextBox 7">
              <a:extLst>
                <a:ext uri="{FF2B5EF4-FFF2-40B4-BE49-F238E27FC236}">
                  <a16:creationId xmlns:a16="http://schemas.microsoft.com/office/drawing/2014/main" id="{2216D5D5-5612-D7DC-5FEB-2E7A3362F7E3}"/>
                </a:ext>
              </a:extLst>
            </p:cNvPr>
            <p:cNvSpPr txBox="1"/>
            <p:nvPr/>
          </p:nvSpPr>
          <p:spPr>
            <a:xfrm>
              <a:off x="1237283" y="3736739"/>
              <a:ext cx="8267698" cy="1384995"/>
            </a:xfrm>
            <a:prstGeom prst="rect">
              <a:avLst/>
            </a:prstGeom>
            <a:solidFill>
              <a:schemeClr val="accent5"/>
            </a:solidFill>
            <a:ln w="57150">
              <a:solidFill>
                <a:schemeClr val="tx1"/>
              </a:solidFill>
            </a:ln>
          </p:spPr>
          <p:txBody>
            <a:bodyPr wrap="square">
              <a:spAutoFit/>
            </a:bodyPr>
            <a:lstStyle/>
            <a:p>
              <a:pPr>
                <a:spcAft>
                  <a:spcPts val="600"/>
                </a:spcAft>
              </a:pPr>
              <a:r>
                <a:rPr lang="en-GB" sz="2800" b="1" u="sng" dirty="0">
                  <a:latin typeface="Calibri" panose="020F0502020204030204" pitchFamily="34" charset="0"/>
                  <a:ea typeface="Times New Roman" panose="02020603050405020304" pitchFamily="18" charset="0"/>
                  <a:cs typeface="Calibri" panose="020F0502020204030204" pitchFamily="34" charset="0"/>
                </a:rPr>
                <a:t>Secondary objective:</a:t>
              </a:r>
              <a:r>
                <a:rPr lang="en-GB" sz="2800" dirty="0">
                  <a:latin typeface="Calibri" panose="020F0502020204030204" pitchFamily="34" charset="0"/>
                  <a:ea typeface="Times New Roman" panose="02020603050405020304" pitchFamily="18" charset="0"/>
                  <a:cs typeface="Calibri" panose="020F0502020204030204" pitchFamily="34" charset="0"/>
                </a:rPr>
                <a:t> To understand whether there are </a:t>
              </a:r>
              <a:r>
                <a:rPr lang="en-GB" sz="2800" b="1" dirty="0">
                  <a:latin typeface="Calibri" panose="020F0502020204030204" pitchFamily="34" charset="0"/>
                  <a:ea typeface="Times New Roman" panose="02020603050405020304" pitchFamily="18" charset="0"/>
                  <a:cs typeface="Calibri" panose="020F0502020204030204" pitchFamily="34" charset="0"/>
                </a:rPr>
                <a:t>differences </a:t>
              </a:r>
              <a:r>
                <a:rPr lang="en-GB" sz="2800" dirty="0">
                  <a:latin typeface="Calibri" panose="020F0502020204030204" pitchFamily="34" charset="0"/>
                  <a:ea typeface="Times New Roman" panose="02020603050405020304" pitchFamily="18" charset="0"/>
                  <a:cs typeface="Calibri" panose="020F0502020204030204" pitchFamily="34" charset="0"/>
                </a:rPr>
                <a:t>in patient perceptions between </a:t>
              </a:r>
              <a:r>
                <a:rPr lang="en-GB" sz="2800" b="1" dirty="0">
                  <a:latin typeface="Calibri" panose="020F0502020204030204" pitchFamily="34" charset="0"/>
                  <a:ea typeface="Times New Roman" panose="02020603050405020304" pitchFamily="18" charset="0"/>
                  <a:cs typeface="Calibri" panose="020F0502020204030204" pitchFamily="34" charset="0"/>
                </a:rPr>
                <a:t>open and endovascular repair</a:t>
              </a:r>
              <a:r>
                <a:rPr lang="en-GB" sz="2800" dirty="0">
                  <a:latin typeface="Calibri" panose="020F0502020204030204" pitchFamily="34" charset="0"/>
                  <a:ea typeface="Times New Roman" panose="02020603050405020304" pitchFamily="18" charset="0"/>
                  <a:cs typeface="Calibri" panose="020F0502020204030204" pitchFamily="34" charset="0"/>
                </a:rPr>
                <a:t> groups about their inpatient care.</a:t>
              </a:r>
              <a:endParaRPr lang="en-GB" sz="2800" dirty="0">
                <a:latin typeface="Calibri" panose="020F0502020204030204" pitchFamily="34" charset="0"/>
                <a:ea typeface="Times New Roman" panose="02020603050405020304" pitchFamily="18" charset="0"/>
                <a:cs typeface="Times New Roman" panose="02020603050405020304" pitchFamily="18" charset="0"/>
              </a:endParaRPr>
            </a:p>
          </p:txBody>
        </p:sp>
        <p:grpSp>
          <p:nvGrpSpPr>
            <p:cNvPr id="12" name="Group 11">
              <a:extLst>
                <a:ext uri="{FF2B5EF4-FFF2-40B4-BE49-F238E27FC236}">
                  <a16:creationId xmlns:a16="http://schemas.microsoft.com/office/drawing/2014/main" id="{BD0C9CEE-544C-2387-DFFA-0A19CBB33401}"/>
                </a:ext>
              </a:extLst>
            </p:cNvPr>
            <p:cNvGrpSpPr/>
            <p:nvPr/>
          </p:nvGrpSpPr>
          <p:grpSpPr>
            <a:xfrm>
              <a:off x="9884833" y="3928106"/>
              <a:ext cx="1468967" cy="1002259"/>
              <a:chOff x="8159262" y="5363308"/>
              <a:chExt cx="2088171" cy="1384995"/>
            </a:xfrm>
          </p:grpSpPr>
          <p:sp>
            <p:nvSpPr>
              <p:cNvPr id="3" name="Oval 2">
                <a:extLst>
                  <a:ext uri="{FF2B5EF4-FFF2-40B4-BE49-F238E27FC236}">
                    <a16:creationId xmlns:a16="http://schemas.microsoft.com/office/drawing/2014/main" id="{39574573-E122-E29B-7808-FCF798974DA7}"/>
                  </a:ext>
                </a:extLst>
              </p:cNvPr>
              <p:cNvSpPr/>
              <p:nvPr/>
            </p:nvSpPr>
            <p:spPr>
              <a:xfrm>
                <a:off x="8159262" y="5363308"/>
                <a:ext cx="1389184" cy="1384995"/>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a:extLst>
                  <a:ext uri="{FF2B5EF4-FFF2-40B4-BE49-F238E27FC236}">
                    <a16:creationId xmlns:a16="http://schemas.microsoft.com/office/drawing/2014/main" id="{BB059DE2-2B2B-732E-F234-F77F9E820990}"/>
                  </a:ext>
                </a:extLst>
              </p:cNvPr>
              <p:cNvSpPr/>
              <p:nvPr/>
            </p:nvSpPr>
            <p:spPr>
              <a:xfrm>
                <a:off x="8858249" y="5363308"/>
                <a:ext cx="1389184" cy="1384995"/>
              </a:xfrm>
              <a:prstGeom prst="ellipse">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Graphic 6" descr="Man with solid fill">
                <a:extLst>
                  <a:ext uri="{FF2B5EF4-FFF2-40B4-BE49-F238E27FC236}">
                    <a16:creationId xmlns:a16="http://schemas.microsoft.com/office/drawing/2014/main" id="{24998796-379B-952F-B821-80BB456AC38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548446" y="5774577"/>
                <a:ext cx="561282" cy="561282"/>
              </a:xfrm>
              <a:prstGeom prst="rect">
                <a:avLst/>
              </a:prstGeom>
            </p:spPr>
          </p:pic>
          <p:pic>
            <p:nvPicPr>
              <p:cNvPr id="9" name="Graphic 8" descr="Man with solid fill">
                <a:extLst>
                  <a:ext uri="{FF2B5EF4-FFF2-40B4-BE49-F238E27FC236}">
                    <a16:creationId xmlns:a16="http://schemas.microsoft.com/office/drawing/2014/main" id="{DC64222C-B601-BA2C-1A67-EB83614CDAF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897124" y="5774577"/>
                <a:ext cx="561282" cy="561282"/>
              </a:xfrm>
              <a:prstGeom prst="rect">
                <a:avLst/>
              </a:prstGeom>
            </p:spPr>
          </p:pic>
          <p:pic>
            <p:nvPicPr>
              <p:cNvPr id="11" name="Graphic 10" descr="Man with solid fill">
                <a:extLst>
                  <a:ext uri="{FF2B5EF4-FFF2-40B4-BE49-F238E27FC236}">
                    <a16:creationId xmlns:a16="http://schemas.microsoft.com/office/drawing/2014/main" id="{913C3A73-8DDC-06DE-8357-F5BA7FA0C15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12463" y="5774577"/>
                <a:ext cx="561282" cy="561282"/>
              </a:xfrm>
              <a:prstGeom prst="rect">
                <a:avLst/>
              </a:prstGeom>
            </p:spPr>
          </p:pic>
        </p:grpSp>
      </p:grpSp>
      <p:grpSp>
        <p:nvGrpSpPr>
          <p:cNvPr id="16" name="Group 15">
            <a:extLst>
              <a:ext uri="{FF2B5EF4-FFF2-40B4-BE49-F238E27FC236}">
                <a16:creationId xmlns:a16="http://schemas.microsoft.com/office/drawing/2014/main" id="{479B8E36-3A3B-9F4A-3476-E78BA5683E74}"/>
              </a:ext>
            </a:extLst>
          </p:cNvPr>
          <p:cNvGrpSpPr/>
          <p:nvPr/>
        </p:nvGrpSpPr>
        <p:grpSpPr>
          <a:xfrm>
            <a:off x="838200" y="1949027"/>
            <a:ext cx="10354205" cy="1477328"/>
            <a:chOff x="838200" y="1949027"/>
            <a:chExt cx="10354205" cy="1477328"/>
          </a:xfrm>
        </p:grpSpPr>
        <p:sp>
          <p:nvSpPr>
            <p:cNvPr id="10" name="TextBox 9">
              <a:extLst>
                <a:ext uri="{FF2B5EF4-FFF2-40B4-BE49-F238E27FC236}">
                  <a16:creationId xmlns:a16="http://schemas.microsoft.com/office/drawing/2014/main" id="{D7F3ECC4-3CB4-622B-1DB6-3F01A634B66A}"/>
                </a:ext>
              </a:extLst>
            </p:cNvPr>
            <p:cNvSpPr txBox="1"/>
            <p:nvPr/>
          </p:nvSpPr>
          <p:spPr>
            <a:xfrm>
              <a:off x="838200" y="1949027"/>
              <a:ext cx="8712200" cy="1477328"/>
            </a:xfrm>
            <a:prstGeom prst="rect">
              <a:avLst/>
            </a:prstGeom>
            <a:solidFill>
              <a:schemeClr val="accent4"/>
            </a:solidFill>
            <a:ln w="57150">
              <a:solidFill>
                <a:schemeClr val="tx1"/>
              </a:solidFill>
            </a:ln>
          </p:spPr>
          <p:txBody>
            <a:bodyPr wrap="square">
              <a:spAutoFit/>
            </a:bodyPr>
            <a:lstStyle/>
            <a:p>
              <a:pPr>
                <a:spcAft>
                  <a:spcPts val="600"/>
                </a:spcAft>
              </a:pPr>
              <a:r>
                <a:rPr lang="en-GB" sz="3000" b="1" u="sng" dirty="0">
                  <a:latin typeface="Calibri" panose="020F0502020204030204" pitchFamily="34" charset="0"/>
                  <a:ea typeface="Times New Roman" panose="02020603050405020304" pitchFamily="18" charset="0"/>
                  <a:cs typeface="Calibri" panose="020F0502020204030204" pitchFamily="34" charset="0"/>
                </a:rPr>
                <a:t>Primary objective:</a:t>
              </a:r>
              <a:r>
                <a:rPr lang="en-GB" sz="3000" dirty="0">
                  <a:latin typeface="Calibri" panose="020F0502020204030204" pitchFamily="34" charset="0"/>
                  <a:ea typeface="Times New Roman" panose="02020603050405020304" pitchFamily="18" charset="0"/>
                  <a:cs typeface="Calibri" panose="020F0502020204030204" pitchFamily="34" charset="0"/>
                </a:rPr>
                <a:t> To </a:t>
              </a:r>
              <a:r>
                <a:rPr lang="en-GB" sz="3000" b="1" dirty="0">
                  <a:latin typeface="Calibri" panose="020F0502020204030204" pitchFamily="34" charset="0"/>
                  <a:ea typeface="Times New Roman" panose="02020603050405020304" pitchFamily="18" charset="0"/>
                  <a:cs typeface="Calibri" panose="020F0502020204030204" pitchFamily="34" charset="0"/>
                </a:rPr>
                <a:t>understand </a:t>
              </a:r>
              <a:r>
                <a:rPr lang="en-GB" sz="3000" dirty="0">
                  <a:latin typeface="Calibri" panose="020F0502020204030204" pitchFamily="34" charset="0"/>
                  <a:ea typeface="Times New Roman" panose="02020603050405020304" pitchFamily="18" charset="0"/>
                  <a:cs typeface="Calibri" panose="020F0502020204030204" pitchFamily="34" charset="0"/>
                </a:rPr>
                <a:t>the</a:t>
              </a:r>
              <a:r>
                <a:rPr lang="en-GB" sz="3000" b="1" dirty="0">
                  <a:latin typeface="Calibri" panose="020F0502020204030204" pitchFamily="34" charset="0"/>
                  <a:ea typeface="Times New Roman" panose="02020603050405020304" pitchFamily="18" charset="0"/>
                  <a:cs typeface="Calibri" panose="020F0502020204030204" pitchFamily="34" charset="0"/>
                </a:rPr>
                <a:t> experiences and attitudes </a:t>
              </a:r>
              <a:r>
                <a:rPr lang="en-GB" sz="3000" dirty="0">
                  <a:latin typeface="Calibri" panose="020F0502020204030204" pitchFamily="34" charset="0"/>
                  <a:ea typeface="Times New Roman" panose="02020603050405020304" pitchFamily="18" charset="0"/>
                  <a:cs typeface="Calibri" panose="020F0502020204030204" pitchFamily="34" charset="0"/>
                </a:rPr>
                <a:t>of patients about their </a:t>
              </a:r>
              <a:r>
                <a:rPr lang="en-GB" sz="3000" b="1" dirty="0">
                  <a:latin typeface="Calibri" panose="020F0502020204030204" pitchFamily="34" charset="0"/>
                  <a:ea typeface="Times New Roman" panose="02020603050405020304" pitchFamily="18" charset="0"/>
                  <a:cs typeface="Calibri" panose="020F0502020204030204" pitchFamily="34" charset="0"/>
                </a:rPr>
                <a:t>inpatient care </a:t>
              </a:r>
              <a:r>
                <a:rPr lang="en-GB" sz="3000" dirty="0">
                  <a:latin typeface="Calibri" panose="020F0502020204030204" pitchFamily="34" charset="0"/>
                  <a:ea typeface="Times New Roman" panose="02020603050405020304" pitchFamily="18" charset="0"/>
                  <a:cs typeface="Calibri" panose="020F0502020204030204" pitchFamily="34" charset="0"/>
                </a:rPr>
                <a:t>after AAA repair.</a:t>
              </a:r>
            </a:p>
          </p:txBody>
        </p:sp>
        <p:pic>
          <p:nvPicPr>
            <p:cNvPr id="15" name="Graphic 14" descr="Thought with solid fill">
              <a:extLst>
                <a:ext uri="{FF2B5EF4-FFF2-40B4-BE49-F238E27FC236}">
                  <a16:creationId xmlns:a16="http://schemas.microsoft.com/office/drawing/2014/main" id="{C3000E61-8508-8C48-8201-98DF7BBF36B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839677" y="2017182"/>
              <a:ext cx="1352728" cy="1352728"/>
            </a:xfrm>
            <a:prstGeom prst="rect">
              <a:avLst/>
            </a:prstGeom>
          </p:spPr>
        </p:pic>
      </p:grpSp>
    </p:spTree>
    <p:extLst>
      <p:ext uri="{BB962C8B-B14F-4D97-AF65-F5344CB8AC3E}">
        <p14:creationId xmlns:p14="http://schemas.microsoft.com/office/powerpoint/2010/main" val="607912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C9EE3-4140-7473-5455-D2088FDEA57B}"/>
              </a:ext>
            </a:extLst>
          </p:cNvPr>
          <p:cNvSpPr>
            <a:spLocks noGrp="1"/>
          </p:cNvSpPr>
          <p:nvPr>
            <p:ph type="title"/>
          </p:nvPr>
        </p:nvSpPr>
        <p:spPr>
          <a:xfrm>
            <a:off x="838200" y="460743"/>
            <a:ext cx="10515600" cy="1133693"/>
          </a:xfrm>
        </p:spPr>
        <p:txBody>
          <a:bodyPr>
            <a:normAutofit/>
          </a:bodyPr>
          <a:lstStyle/>
          <a:p>
            <a:r>
              <a:rPr lang="en-GB" dirty="0"/>
              <a:t>4) Methods</a:t>
            </a:r>
          </a:p>
        </p:txBody>
      </p:sp>
      <p:graphicFrame>
        <p:nvGraphicFramePr>
          <p:cNvPr id="4" name="Content Placeholder 3">
            <a:extLst>
              <a:ext uri="{FF2B5EF4-FFF2-40B4-BE49-F238E27FC236}">
                <a16:creationId xmlns:a16="http://schemas.microsoft.com/office/drawing/2014/main" id="{EB8A3CD9-B8BB-803A-95D1-2DA0723BB90A}"/>
              </a:ext>
            </a:extLst>
          </p:cNvPr>
          <p:cNvGraphicFramePr>
            <a:graphicFrameLocks/>
          </p:cNvGraphicFramePr>
          <p:nvPr>
            <p:extLst>
              <p:ext uri="{D42A27DB-BD31-4B8C-83A1-F6EECF244321}">
                <p14:modId xmlns:p14="http://schemas.microsoft.com/office/powerpoint/2010/main" val="282172936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32" name="Group 31">
            <a:extLst>
              <a:ext uri="{FF2B5EF4-FFF2-40B4-BE49-F238E27FC236}">
                <a16:creationId xmlns:a16="http://schemas.microsoft.com/office/drawing/2014/main" id="{F6C00971-11EB-6A6E-089B-9F249282BD01}"/>
              </a:ext>
            </a:extLst>
          </p:cNvPr>
          <p:cNvGrpSpPr/>
          <p:nvPr/>
        </p:nvGrpSpPr>
        <p:grpSpPr>
          <a:xfrm>
            <a:off x="6255922" y="985120"/>
            <a:ext cx="1468073" cy="5444714"/>
            <a:chOff x="6255922" y="985120"/>
            <a:chExt cx="1468073" cy="5444714"/>
          </a:xfrm>
        </p:grpSpPr>
        <p:cxnSp>
          <p:nvCxnSpPr>
            <p:cNvPr id="5" name="Straight Connector 4">
              <a:extLst>
                <a:ext uri="{FF2B5EF4-FFF2-40B4-BE49-F238E27FC236}">
                  <a16:creationId xmlns:a16="http://schemas.microsoft.com/office/drawing/2014/main" id="{B4E7D146-429C-E09A-F649-362F43C16D0E}"/>
                </a:ext>
              </a:extLst>
            </p:cNvPr>
            <p:cNvCxnSpPr>
              <a:cxnSpLocks/>
            </p:cNvCxnSpPr>
            <p:nvPr/>
          </p:nvCxnSpPr>
          <p:spPr>
            <a:xfrm>
              <a:off x="6989959" y="1631451"/>
              <a:ext cx="0" cy="4798383"/>
            </a:xfrm>
            <a:prstGeom prst="line">
              <a:avLst/>
            </a:prstGeom>
            <a:ln w="57150">
              <a:solidFill>
                <a:schemeClr val="tx2"/>
              </a:solidFill>
              <a:prstDash val="lgDash"/>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02D128F1-606C-F37C-1175-D8CEFC70D00F}"/>
                </a:ext>
              </a:extLst>
            </p:cNvPr>
            <p:cNvSpPr txBox="1"/>
            <p:nvPr/>
          </p:nvSpPr>
          <p:spPr>
            <a:xfrm>
              <a:off x="6255922" y="985120"/>
              <a:ext cx="1468073" cy="646331"/>
            </a:xfrm>
            <a:prstGeom prst="rect">
              <a:avLst/>
            </a:prstGeom>
            <a:noFill/>
          </p:spPr>
          <p:txBody>
            <a:bodyPr wrap="square" rtlCol="0">
              <a:spAutoFit/>
            </a:bodyPr>
            <a:lstStyle/>
            <a:p>
              <a:pPr algn="ctr">
                <a:spcAft>
                  <a:spcPts val="600"/>
                </a:spcAft>
              </a:pPr>
              <a:r>
                <a:rPr lang="en-GB" dirty="0"/>
                <a:t>Intervention takes place</a:t>
              </a:r>
            </a:p>
          </p:txBody>
        </p:sp>
      </p:grpSp>
      <p:pic>
        <p:nvPicPr>
          <p:cNvPr id="14" name="Graphic 13" descr="Signature with solid fill">
            <a:extLst>
              <a:ext uri="{FF2B5EF4-FFF2-40B4-BE49-F238E27FC236}">
                <a16:creationId xmlns:a16="http://schemas.microsoft.com/office/drawing/2014/main" id="{9B633FBC-BC2D-411F-C3AA-BF04279BCFD6}"/>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660776" y="1901589"/>
            <a:ext cx="914400" cy="914400"/>
          </a:xfrm>
          <a:prstGeom prst="rect">
            <a:avLst/>
          </a:prstGeom>
        </p:spPr>
      </p:pic>
      <p:pic>
        <p:nvPicPr>
          <p:cNvPr id="16" name="Graphic 15" descr="Newspaper with solid fill">
            <a:extLst>
              <a:ext uri="{FF2B5EF4-FFF2-40B4-BE49-F238E27FC236}">
                <a16:creationId xmlns:a16="http://schemas.microsoft.com/office/drawing/2014/main" id="{D0646225-3CCD-2114-C475-3B77E94B9157}"/>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447899" y="1915031"/>
            <a:ext cx="914400" cy="914400"/>
          </a:xfrm>
          <a:prstGeom prst="rect">
            <a:avLst/>
          </a:prstGeom>
        </p:spPr>
      </p:pic>
      <p:pic>
        <p:nvPicPr>
          <p:cNvPr id="18" name="Graphic 17" descr="Chat bubble with solid fill">
            <a:extLst>
              <a:ext uri="{FF2B5EF4-FFF2-40B4-BE49-F238E27FC236}">
                <a16:creationId xmlns:a16="http://schemas.microsoft.com/office/drawing/2014/main" id="{6A4E87BC-F266-AD05-5C94-1DB7C5DD5146}"/>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7888951" y="1909564"/>
            <a:ext cx="914400" cy="914400"/>
          </a:xfrm>
          <a:prstGeom prst="rect">
            <a:avLst/>
          </a:prstGeom>
        </p:spPr>
      </p:pic>
      <p:pic>
        <p:nvPicPr>
          <p:cNvPr id="20" name="Graphic 19" descr="Boardroom with solid fill">
            <a:extLst>
              <a:ext uri="{FF2B5EF4-FFF2-40B4-BE49-F238E27FC236}">
                <a16:creationId xmlns:a16="http://schemas.microsoft.com/office/drawing/2014/main" id="{5EB691EA-30AF-B137-D868-65DDBCCC14D4}"/>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0101828" y="1909564"/>
            <a:ext cx="914400" cy="914400"/>
          </a:xfrm>
          <a:prstGeom prst="rect">
            <a:avLst/>
          </a:prstGeom>
        </p:spPr>
      </p:pic>
      <p:pic>
        <p:nvPicPr>
          <p:cNvPr id="28" name="Graphic 27" descr="Alterations &amp; Tailoring with solid fill">
            <a:extLst>
              <a:ext uri="{FF2B5EF4-FFF2-40B4-BE49-F238E27FC236}">
                <a16:creationId xmlns:a16="http://schemas.microsoft.com/office/drawing/2014/main" id="{9EF65831-EEEA-9D72-F2D5-163F4A13F254}"/>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1192744" y="1909564"/>
            <a:ext cx="914400" cy="914400"/>
          </a:xfrm>
          <a:prstGeom prst="rect">
            <a:avLst/>
          </a:prstGeom>
        </p:spPr>
      </p:pic>
      <p:sp>
        <p:nvSpPr>
          <p:cNvPr id="30" name="TextBox 29">
            <a:extLst>
              <a:ext uri="{FF2B5EF4-FFF2-40B4-BE49-F238E27FC236}">
                <a16:creationId xmlns:a16="http://schemas.microsoft.com/office/drawing/2014/main" id="{33185948-FA70-177D-DD6B-9941373C8FAA}"/>
              </a:ext>
            </a:extLst>
          </p:cNvPr>
          <p:cNvSpPr txBox="1"/>
          <p:nvPr/>
        </p:nvSpPr>
        <p:spPr>
          <a:xfrm>
            <a:off x="7612114" y="5226549"/>
            <a:ext cx="1468073" cy="923330"/>
          </a:xfrm>
          <a:prstGeom prst="rect">
            <a:avLst/>
          </a:prstGeom>
          <a:noFill/>
        </p:spPr>
        <p:txBody>
          <a:bodyPr wrap="square" rtlCol="0">
            <a:spAutoFit/>
          </a:bodyPr>
          <a:lstStyle/>
          <a:p>
            <a:pPr algn="ctr">
              <a:spcAft>
                <a:spcPts val="600"/>
              </a:spcAft>
            </a:pPr>
            <a:r>
              <a:rPr lang="en-GB" dirty="0"/>
              <a:t>1-2 weeks after discharge</a:t>
            </a:r>
          </a:p>
        </p:txBody>
      </p:sp>
      <p:sp>
        <p:nvSpPr>
          <p:cNvPr id="31" name="TextBox 30">
            <a:extLst>
              <a:ext uri="{FF2B5EF4-FFF2-40B4-BE49-F238E27FC236}">
                <a16:creationId xmlns:a16="http://schemas.microsoft.com/office/drawing/2014/main" id="{205AC987-3368-A26F-4A81-7FEF7B84E0E0}"/>
              </a:ext>
            </a:extLst>
          </p:cNvPr>
          <p:cNvSpPr txBox="1"/>
          <p:nvPr/>
        </p:nvSpPr>
        <p:spPr>
          <a:xfrm>
            <a:off x="9824991" y="5226549"/>
            <a:ext cx="1468073" cy="923330"/>
          </a:xfrm>
          <a:prstGeom prst="rect">
            <a:avLst/>
          </a:prstGeom>
          <a:noFill/>
        </p:spPr>
        <p:txBody>
          <a:bodyPr wrap="square" rtlCol="0">
            <a:spAutoFit/>
          </a:bodyPr>
          <a:lstStyle/>
          <a:p>
            <a:pPr algn="ctr">
              <a:spcAft>
                <a:spcPts val="600"/>
              </a:spcAft>
            </a:pPr>
            <a:r>
              <a:rPr lang="en-GB" dirty="0"/>
              <a:t>6 week follow-up appointment</a:t>
            </a:r>
          </a:p>
        </p:txBody>
      </p:sp>
      <p:sp>
        <p:nvSpPr>
          <p:cNvPr id="3" name="Rectangle 2">
            <a:extLst>
              <a:ext uri="{FF2B5EF4-FFF2-40B4-BE49-F238E27FC236}">
                <a16:creationId xmlns:a16="http://schemas.microsoft.com/office/drawing/2014/main" id="{210925EB-4D9C-3609-9F77-B73D23652C47}"/>
              </a:ext>
            </a:extLst>
          </p:cNvPr>
          <p:cNvSpPr/>
          <p:nvPr/>
        </p:nvSpPr>
        <p:spPr>
          <a:xfrm>
            <a:off x="7612114" y="6176963"/>
            <a:ext cx="1468070" cy="400300"/>
          </a:xfrm>
          <a:prstGeom prst="rect">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84 patients</a:t>
            </a:r>
          </a:p>
        </p:txBody>
      </p:sp>
      <p:sp>
        <p:nvSpPr>
          <p:cNvPr id="7" name="Rectangle 6">
            <a:extLst>
              <a:ext uri="{FF2B5EF4-FFF2-40B4-BE49-F238E27FC236}">
                <a16:creationId xmlns:a16="http://schemas.microsoft.com/office/drawing/2014/main" id="{965E18B6-2D5D-AE1C-5CA2-EF2F7C1477A6}"/>
              </a:ext>
            </a:extLst>
          </p:cNvPr>
          <p:cNvSpPr/>
          <p:nvPr/>
        </p:nvSpPr>
        <p:spPr>
          <a:xfrm>
            <a:off x="9824994" y="6170987"/>
            <a:ext cx="1468070" cy="400300"/>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10 patients</a:t>
            </a:r>
          </a:p>
        </p:txBody>
      </p:sp>
    </p:spTree>
    <p:extLst>
      <p:ext uri="{BB962C8B-B14F-4D97-AF65-F5344CB8AC3E}">
        <p14:creationId xmlns:p14="http://schemas.microsoft.com/office/powerpoint/2010/main" val="4128145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dgm id="{2E4A56EE-9C51-41B4-AFC4-F7E857C2C606}"/>
                                            </p:graphicEl>
                                          </p:spTgt>
                                        </p:tgtEl>
                                        <p:attrNameLst>
                                          <p:attrName>style.visibility</p:attrName>
                                        </p:attrNameLst>
                                      </p:cBhvr>
                                      <p:to>
                                        <p:strVal val="visible"/>
                                      </p:to>
                                    </p:set>
                                    <p:animEffect transition="in" filter="fade">
                                      <p:cBhvr>
                                        <p:cTn id="7" dur="500"/>
                                        <p:tgtEl>
                                          <p:spTgt spid="4">
                                            <p:graphicEl>
                                              <a:dgm id="{2E4A56EE-9C51-41B4-AFC4-F7E857C2C606}"/>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dgm id="{DA278896-0F18-4532-B6CC-D64DF39E4016}"/>
                                            </p:graphicEl>
                                          </p:spTgt>
                                        </p:tgtEl>
                                        <p:attrNameLst>
                                          <p:attrName>style.visibility</p:attrName>
                                        </p:attrNameLst>
                                      </p:cBhvr>
                                      <p:to>
                                        <p:strVal val="visible"/>
                                      </p:to>
                                    </p:set>
                                    <p:animEffect transition="in" filter="fade">
                                      <p:cBhvr>
                                        <p:cTn id="12" dur="500"/>
                                        <p:tgtEl>
                                          <p:spTgt spid="4">
                                            <p:graphicEl>
                                              <a:dgm id="{DA278896-0F18-4532-B6CC-D64DF39E4016}"/>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graphicEl>
                                              <a:dgm id="{9DB88E3A-E070-497F-B831-22AC877A9B0A}"/>
                                            </p:graphicEl>
                                          </p:spTgt>
                                        </p:tgtEl>
                                        <p:attrNameLst>
                                          <p:attrName>style.visibility</p:attrName>
                                        </p:attrNameLst>
                                      </p:cBhvr>
                                      <p:to>
                                        <p:strVal val="visible"/>
                                      </p:to>
                                    </p:set>
                                    <p:animEffect transition="in" filter="fade">
                                      <p:cBhvr>
                                        <p:cTn id="15" dur="500"/>
                                        <p:tgtEl>
                                          <p:spTgt spid="4">
                                            <p:graphicEl>
                                              <a:dgm id="{9DB88E3A-E070-497F-B831-22AC877A9B0A}"/>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graphicEl>
                                              <a:dgm id="{9F682E69-4F2A-4660-A59A-28C6E877CDCA}"/>
                                            </p:graphicEl>
                                          </p:spTgt>
                                        </p:tgtEl>
                                        <p:attrNameLst>
                                          <p:attrName>style.visibility</p:attrName>
                                        </p:attrNameLst>
                                      </p:cBhvr>
                                      <p:to>
                                        <p:strVal val="visible"/>
                                      </p:to>
                                    </p:set>
                                    <p:animEffect transition="in" filter="fade">
                                      <p:cBhvr>
                                        <p:cTn id="20" dur="500"/>
                                        <p:tgtEl>
                                          <p:spTgt spid="4">
                                            <p:graphicEl>
                                              <a:dgm id="{9F682E69-4F2A-4660-A59A-28C6E877CDCA}"/>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graphicEl>
                                              <a:dgm id="{2029CF93-07B3-49FE-861F-89661C0BA5D8}"/>
                                            </p:graphicEl>
                                          </p:spTgt>
                                        </p:tgtEl>
                                        <p:attrNameLst>
                                          <p:attrName>style.visibility</p:attrName>
                                        </p:attrNameLst>
                                      </p:cBhvr>
                                      <p:to>
                                        <p:strVal val="visible"/>
                                      </p:to>
                                    </p:set>
                                    <p:animEffect transition="in" filter="fade">
                                      <p:cBhvr>
                                        <p:cTn id="23" dur="500"/>
                                        <p:tgtEl>
                                          <p:spTgt spid="4">
                                            <p:graphicEl>
                                              <a:dgm id="{2029CF93-07B3-49FE-861F-89661C0BA5D8}"/>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32"/>
                                        </p:tgtEl>
                                        <p:attrNameLst>
                                          <p:attrName>style.visibility</p:attrName>
                                        </p:attrNameLst>
                                      </p:cBhvr>
                                      <p:to>
                                        <p:strVal val="visible"/>
                                      </p:to>
                                    </p:set>
                                    <p:animEffect transition="in" filter="fade">
                                      <p:cBhvr>
                                        <p:cTn id="28" dur="500"/>
                                        <p:tgtEl>
                                          <p:spTgt spid="32"/>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4">
                                            <p:graphicEl>
                                              <a:dgm id="{E42DA95D-2F68-4BAD-B23F-D4AEF8EE423D}"/>
                                            </p:graphicEl>
                                          </p:spTgt>
                                        </p:tgtEl>
                                        <p:attrNameLst>
                                          <p:attrName>style.visibility</p:attrName>
                                        </p:attrNameLst>
                                      </p:cBhvr>
                                      <p:to>
                                        <p:strVal val="visible"/>
                                      </p:to>
                                    </p:set>
                                    <p:animEffect transition="in" filter="fade">
                                      <p:cBhvr>
                                        <p:cTn id="33" dur="500"/>
                                        <p:tgtEl>
                                          <p:spTgt spid="4">
                                            <p:graphicEl>
                                              <a:dgm id="{E42DA95D-2F68-4BAD-B23F-D4AEF8EE423D}"/>
                                            </p:graphic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4">
                                            <p:graphicEl>
                                              <a:dgm id="{1C5AF1E8-DBD0-4BDB-BC3B-453A9A17C5AF}"/>
                                            </p:graphicEl>
                                          </p:spTgt>
                                        </p:tgtEl>
                                        <p:attrNameLst>
                                          <p:attrName>style.visibility</p:attrName>
                                        </p:attrNameLst>
                                      </p:cBhvr>
                                      <p:to>
                                        <p:strVal val="visible"/>
                                      </p:to>
                                    </p:set>
                                    <p:animEffect transition="in" filter="fade">
                                      <p:cBhvr>
                                        <p:cTn id="36" dur="500"/>
                                        <p:tgtEl>
                                          <p:spTgt spid="4">
                                            <p:graphicEl>
                                              <a:dgm id="{1C5AF1E8-DBD0-4BDB-BC3B-453A9A17C5AF}"/>
                                            </p:graphic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animEffect transition="in" filter="fade">
                                      <p:cBhvr>
                                        <p:cTn id="39" dur="500"/>
                                        <p:tgtEl>
                                          <p:spTgt spid="30"/>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
                                        </p:tgtEl>
                                        <p:attrNameLst>
                                          <p:attrName>style.visibility</p:attrName>
                                        </p:attrNameLst>
                                      </p:cBhvr>
                                      <p:to>
                                        <p:strVal val="visible"/>
                                      </p:to>
                                    </p:set>
                                    <p:animEffect transition="in" filter="fade">
                                      <p:cBhvr>
                                        <p:cTn id="42" dur="500"/>
                                        <p:tgtEl>
                                          <p:spTgt spid="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
                                            <p:graphicEl>
                                              <a:dgm id="{F7146979-30E2-4F2D-82BE-ED0E3D2C4CBC}"/>
                                            </p:graphicEl>
                                          </p:spTgt>
                                        </p:tgtEl>
                                        <p:attrNameLst>
                                          <p:attrName>style.visibility</p:attrName>
                                        </p:attrNameLst>
                                      </p:cBhvr>
                                      <p:to>
                                        <p:strVal val="visible"/>
                                      </p:to>
                                    </p:set>
                                    <p:animEffect transition="in" filter="fade">
                                      <p:cBhvr>
                                        <p:cTn id="47" dur="500"/>
                                        <p:tgtEl>
                                          <p:spTgt spid="4">
                                            <p:graphicEl>
                                              <a:dgm id="{F7146979-30E2-4F2D-82BE-ED0E3D2C4CBC}"/>
                                            </p:graphicEl>
                                          </p:spTgt>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31"/>
                                        </p:tgtEl>
                                        <p:attrNameLst>
                                          <p:attrName>style.visibility</p:attrName>
                                        </p:attrNameLst>
                                      </p:cBhvr>
                                      <p:to>
                                        <p:strVal val="visible"/>
                                      </p:to>
                                    </p:set>
                                    <p:animEffect transition="in" filter="fade">
                                      <p:cBhvr>
                                        <p:cTn id="50" dur="500"/>
                                        <p:tgtEl>
                                          <p:spTgt spid="31"/>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4">
                                            <p:graphicEl>
                                              <a:dgm id="{FD893802-A2AA-452F-B43A-0F777E92FA13}"/>
                                            </p:graphicEl>
                                          </p:spTgt>
                                        </p:tgtEl>
                                        <p:attrNameLst>
                                          <p:attrName>style.visibility</p:attrName>
                                        </p:attrNameLst>
                                      </p:cBhvr>
                                      <p:to>
                                        <p:strVal val="visible"/>
                                      </p:to>
                                    </p:set>
                                    <p:animEffect transition="in" filter="fade">
                                      <p:cBhvr>
                                        <p:cTn id="53" dur="500"/>
                                        <p:tgtEl>
                                          <p:spTgt spid="4">
                                            <p:graphicEl>
                                              <a:dgm id="{FD893802-A2AA-452F-B43A-0F777E92FA13}"/>
                                            </p:graphicEl>
                                          </p:spTgt>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fade">
                                      <p:cBhvr>
                                        <p:cTn id="5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P spid="30" grpId="0"/>
      <p:bldP spid="31" grpId="0"/>
      <p:bldP spid="3"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4D9BC-BEB1-545E-8215-9CA1B02B1171}"/>
              </a:ext>
            </a:extLst>
          </p:cNvPr>
          <p:cNvSpPr>
            <a:spLocks noGrp="1"/>
          </p:cNvSpPr>
          <p:nvPr>
            <p:ph type="title"/>
          </p:nvPr>
        </p:nvSpPr>
        <p:spPr/>
        <p:txBody>
          <a:bodyPr/>
          <a:lstStyle/>
          <a:p>
            <a:r>
              <a:rPr lang="en-GB" dirty="0"/>
              <a:t>4) Methods</a:t>
            </a:r>
          </a:p>
        </p:txBody>
      </p:sp>
      <p:graphicFrame>
        <p:nvGraphicFramePr>
          <p:cNvPr id="8" name="Content Placeholder 2">
            <a:extLst>
              <a:ext uri="{FF2B5EF4-FFF2-40B4-BE49-F238E27FC236}">
                <a16:creationId xmlns:a16="http://schemas.microsoft.com/office/drawing/2014/main" id="{28A79125-9F59-96A7-CD39-0AE7BFECBA0A}"/>
              </a:ext>
            </a:extLst>
          </p:cNvPr>
          <p:cNvGraphicFramePr>
            <a:graphicFrameLocks noGrp="1"/>
          </p:cNvGraphicFramePr>
          <p:nvPr>
            <p:ph idx="1"/>
            <p:extLst>
              <p:ext uri="{D42A27DB-BD31-4B8C-83A1-F6EECF244321}">
                <p14:modId xmlns:p14="http://schemas.microsoft.com/office/powerpoint/2010/main" val="1784293172"/>
              </p:ext>
            </p:extLst>
          </p:nvPr>
        </p:nvGraphicFramePr>
        <p:xfrm>
          <a:off x="1879599" y="325451"/>
          <a:ext cx="11463867" cy="6017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697C5622-3552-8ABF-3156-1912E94B7612}"/>
              </a:ext>
            </a:extLst>
          </p:cNvPr>
          <p:cNvSpPr txBox="1"/>
          <p:nvPr/>
        </p:nvSpPr>
        <p:spPr>
          <a:xfrm>
            <a:off x="838200" y="2050217"/>
            <a:ext cx="2745805" cy="861774"/>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2500" dirty="0"/>
              <a:t>Outcome measure: </a:t>
            </a:r>
            <a:r>
              <a:rPr lang="en-GB" sz="2500" b="1" dirty="0"/>
              <a:t>bold</a:t>
            </a:r>
          </a:p>
        </p:txBody>
      </p:sp>
    </p:spTree>
    <p:extLst>
      <p:ext uri="{BB962C8B-B14F-4D97-AF65-F5344CB8AC3E}">
        <p14:creationId xmlns:p14="http://schemas.microsoft.com/office/powerpoint/2010/main" val="3122279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3F84D4-72D7-A110-3782-900595C2F382}"/>
              </a:ext>
            </a:extLst>
          </p:cNvPr>
          <p:cNvSpPr>
            <a:spLocks noGrp="1"/>
          </p:cNvSpPr>
          <p:nvPr>
            <p:ph type="title"/>
          </p:nvPr>
        </p:nvSpPr>
        <p:spPr/>
        <p:txBody>
          <a:bodyPr/>
          <a:lstStyle/>
          <a:p>
            <a:r>
              <a:rPr lang="en-GB" dirty="0"/>
              <a:t>Qualitative data</a:t>
            </a:r>
          </a:p>
        </p:txBody>
      </p:sp>
      <p:sp>
        <p:nvSpPr>
          <p:cNvPr id="4" name="Content Placeholder 3">
            <a:extLst>
              <a:ext uri="{FF2B5EF4-FFF2-40B4-BE49-F238E27FC236}">
                <a16:creationId xmlns:a16="http://schemas.microsoft.com/office/drawing/2014/main" id="{9444ACB1-20E3-D04F-C0EE-5790A6BADDCB}"/>
              </a:ext>
            </a:extLst>
          </p:cNvPr>
          <p:cNvSpPr>
            <a:spLocks noGrp="1"/>
          </p:cNvSpPr>
          <p:nvPr>
            <p:ph sz="half" idx="2"/>
          </p:nvPr>
        </p:nvSpPr>
        <p:spPr/>
        <p:txBody>
          <a:bodyPr>
            <a:normAutofit/>
          </a:bodyPr>
          <a:lstStyle/>
          <a:p>
            <a:r>
              <a:rPr lang="en-GB" sz="2700" dirty="0"/>
              <a:t>Describe elements of their care in their own words </a:t>
            </a:r>
          </a:p>
          <a:p>
            <a:pPr lvl="1"/>
            <a:r>
              <a:rPr lang="en-GB" sz="2300" dirty="0"/>
              <a:t>Confidence in staff</a:t>
            </a:r>
          </a:p>
          <a:p>
            <a:pPr lvl="1"/>
            <a:r>
              <a:rPr lang="en-GB" sz="2300" dirty="0"/>
              <a:t>Information provided</a:t>
            </a:r>
          </a:p>
          <a:p>
            <a:pPr lvl="1"/>
            <a:r>
              <a:rPr lang="en-GB" sz="2300" dirty="0"/>
              <a:t>Environment</a:t>
            </a:r>
          </a:p>
        </p:txBody>
      </p:sp>
      <p:sp>
        <p:nvSpPr>
          <p:cNvPr id="6" name="Content Placeholder 5">
            <a:extLst>
              <a:ext uri="{FF2B5EF4-FFF2-40B4-BE49-F238E27FC236}">
                <a16:creationId xmlns:a16="http://schemas.microsoft.com/office/drawing/2014/main" id="{0863A488-79FF-1B7A-3A7F-817D48C915B8}"/>
              </a:ext>
            </a:extLst>
          </p:cNvPr>
          <p:cNvSpPr>
            <a:spLocks noGrp="1"/>
          </p:cNvSpPr>
          <p:nvPr>
            <p:ph sz="quarter" idx="4"/>
          </p:nvPr>
        </p:nvSpPr>
        <p:spPr/>
        <p:txBody>
          <a:bodyPr>
            <a:normAutofit/>
          </a:bodyPr>
          <a:lstStyle/>
          <a:p>
            <a:pPr marL="355600" lvl="1"/>
            <a:r>
              <a:rPr lang="en-GB" sz="2700" dirty="0"/>
              <a:t>Guiding questions</a:t>
            </a:r>
          </a:p>
          <a:p>
            <a:pPr marL="355600" lvl="1"/>
            <a:r>
              <a:rPr lang="en-GB" sz="2700" dirty="0"/>
              <a:t>Range of possible follow up questions</a:t>
            </a:r>
          </a:p>
          <a:p>
            <a:pPr marL="355600" lvl="1"/>
            <a:r>
              <a:rPr lang="en-GB" sz="2700" dirty="0"/>
              <a:t>Flexibility to ask about anything else the participant mentions</a:t>
            </a:r>
          </a:p>
          <a:p>
            <a:endParaRPr lang="en-GB" dirty="0"/>
          </a:p>
        </p:txBody>
      </p:sp>
      <p:sp>
        <p:nvSpPr>
          <p:cNvPr id="10" name="TextBox 9">
            <a:extLst>
              <a:ext uri="{FF2B5EF4-FFF2-40B4-BE49-F238E27FC236}">
                <a16:creationId xmlns:a16="http://schemas.microsoft.com/office/drawing/2014/main" id="{320FDC21-88A2-3400-8DA3-BB0AECA1BED7}"/>
              </a:ext>
            </a:extLst>
          </p:cNvPr>
          <p:cNvSpPr txBox="1"/>
          <p:nvPr/>
        </p:nvSpPr>
        <p:spPr>
          <a:xfrm>
            <a:off x="836612" y="1874133"/>
            <a:ext cx="6096000" cy="630942"/>
          </a:xfrm>
          <a:prstGeom prst="rect">
            <a:avLst/>
          </a:prstGeom>
          <a:noFill/>
        </p:spPr>
        <p:txBody>
          <a:bodyPr wrap="square">
            <a:spAutoFit/>
          </a:bodyPr>
          <a:lstStyle/>
          <a:p>
            <a:r>
              <a:rPr lang="en-GB" sz="3500" b="1" u="sng" dirty="0">
                <a:latin typeface="Calibri Light (Headings)"/>
              </a:rPr>
              <a:t>Open-ended questionnaire</a:t>
            </a:r>
          </a:p>
        </p:txBody>
      </p:sp>
      <p:sp>
        <p:nvSpPr>
          <p:cNvPr id="11" name="TextBox 10">
            <a:extLst>
              <a:ext uri="{FF2B5EF4-FFF2-40B4-BE49-F238E27FC236}">
                <a16:creationId xmlns:a16="http://schemas.microsoft.com/office/drawing/2014/main" id="{BCCEFB08-F838-BF53-4F02-C745BBB57F79}"/>
              </a:ext>
            </a:extLst>
          </p:cNvPr>
          <p:cNvSpPr txBox="1"/>
          <p:nvPr/>
        </p:nvSpPr>
        <p:spPr>
          <a:xfrm>
            <a:off x="6194427" y="1874133"/>
            <a:ext cx="6096000" cy="630942"/>
          </a:xfrm>
          <a:prstGeom prst="rect">
            <a:avLst/>
          </a:prstGeom>
          <a:noFill/>
        </p:spPr>
        <p:txBody>
          <a:bodyPr wrap="square">
            <a:spAutoFit/>
          </a:bodyPr>
          <a:lstStyle/>
          <a:p>
            <a:r>
              <a:rPr lang="en-GB" sz="3500" b="1" u="sng" dirty="0">
                <a:latin typeface="Calibri Light (Headings)"/>
              </a:rPr>
              <a:t>Semi-structured interview</a:t>
            </a:r>
          </a:p>
        </p:txBody>
      </p:sp>
      <p:sp>
        <p:nvSpPr>
          <p:cNvPr id="14" name="Rectangle 13">
            <a:extLst>
              <a:ext uri="{FF2B5EF4-FFF2-40B4-BE49-F238E27FC236}">
                <a16:creationId xmlns:a16="http://schemas.microsoft.com/office/drawing/2014/main" id="{F77CB73B-78F5-0096-C8B5-51551DC579AD}"/>
              </a:ext>
            </a:extLst>
          </p:cNvPr>
          <p:cNvSpPr/>
          <p:nvPr/>
        </p:nvSpPr>
        <p:spPr>
          <a:xfrm>
            <a:off x="712435" y="1874133"/>
            <a:ext cx="5183188" cy="4618742"/>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64D0632C-79D6-640D-0DB0-54DA72DA663E}"/>
              </a:ext>
            </a:extLst>
          </p:cNvPr>
          <p:cNvSpPr/>
          <p:nvPr/>
        </p:nvSpPr>
        <p:spPr>
          <a:xfrm>
            <a:off x="6194427" y="1874133"/>
            <a:ext cx="5183188" cy="4618742"/>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6" name="Picture 15">
            <a:extLst>
              <a:ext uri="{FF2B5EF4-FFF2-40B4-BE49-F238E27FC236}">
                <a16:creationId xmlns:a16="http://schemas.microsoft.com/office/drawing/2014/main" id="{E45F63E7-0ABF-0C49-5AA9-FC660D159DFA}"/>
              </a:ext>
            </a:extLst>
          </p:cNvPr>
          <p:cNvPicPr>
            <a:picLocks noChangeAspect="1"/>
          </p:cNvPicPr>
          <p:nvPr/>
        </p:nvPicPr>
        <p:blipFill>
          <a:blip r:embed="rId3"/>
          <a:stretch>
            <a:fillRect/>
          </a:stretch>
        </p:blipFill>
        <p:spPr>
          <a:xfrm>
            <a:off x="7224888" y="4686687"/>
            <a:ext cx="3172178" cy="1586850"/>
          </a:xfrm>
          <a:prstGeom prst="rect">
            <a:avLst/>
          </a:prstGeom>
        </p:spPr>
      </p:pic>
      <p:pic>
        <p:nvPicPr>
          <p:cNvPr id="1026" name="Picture 2" descr="Telephone call expert to generate lead or sales, success telemarketing tell  promotion to prospect or client concept, businessman sale representative  agent talk in phone call with thumb up feedback. 7074372 Vector Art">
            <a:extLst>
              <a:ext uri="{FF2B5EF4-FFF2-40B4-BE49-F238E27FC236}">
                <a16:creationId xmlns:a16="http://schemas.microsoft.com/office/drawing/2014/main" id="{172B49EC-3228-6130-31F6-327E5B00A3CA}"/>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t="7398"/>
          <a:stretch/>
        </p:blipFill>
        <p:spPr bwMode="auto">
          <a:xfrm>
            <a:off x="1873956" y="4593455"/>
            <a:ext cx="2721461" cy="16800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062719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11643</TotalTime>
  <Words>1862</Words>
  <Application>Microsoft Office PowerPoint</Application>
  <PresentationFormat>Widescreen</PresentationFormat>
  <Paragraphs>174</Paragraphs>
  <Slides>14</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Calibri Light (Headings)</vt:lpstr>
      <vt:lpstr>Open Sans</vt:lpstr>
      <vt:lpstr>Office Theme</vt:lpstr>
      <vt:lpstr>A service evaluation investigating how patients feel about the care they receive after abdominal aortic aneurysm (AAA) repair</vt:lpstr>
      <vt:lpstr>1) Background</vt:lpstr>
      <vt:lpstr>1) Background</vt:lpstr>
      <vt:lpstr>1) Background</vt:lpstr>
      <vt:lpstr>3) Importance</vt:lpstr>
      <vt:lpstr>2) Aims </vt:lpstr>
      <vt:lpstr>4) Methods</vt:lpstr>
      <vt:lpstr>4) Methods</vt:lpstr>
      <vt:lpstr>Qualitative data</vt:lpstr>
      <vt:lpstr>4) Methods</vt:lpstr>
      <vt:lpstr>Patient picker experience 15 item questionnaire</vt:lpstr>
      <vt:lpstr>4) Methods</vt:lpstr>
      <vt:lpstr>In summary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patients’ feelings about the care they receive after abdominal aortic aneurysm (AAA) surgery at Oxford University Hospitals NHS Foundation Trust (OUH)</dc:title>
  <dc:creator>annarcorby@yahoo.co.uk</dc:creator>
  <cp:lastModifiedBy>annarcorby@yahoo.co.uk</cp:lastModifiedBy>
  <cp:revision>143</cp:revision>
  <dcterms:created xsi:type="dcterms:W3CDTF">2022-10-13T12:17:59Z</dcterms:created>
  <dcterms:modified xsi:type="dcterms:W3CDTF">2022-11-22T23:35:38Z</dcterms:modified>
</cp:coreProperties>
</file>