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153B32-EAEE-49B7-8813-1C27739C68EB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93BE3F-288B-4C34-8588-6027D2507E4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4324" y="1101166"/>
            <a:ext cx="7175351" cy="2360553"/>
          </a:xfrm>
        </p:spPr>
        <p:txBody>
          <a:bodyPr/>
          <a:lstStyle/>
          <a:p>
            <a:pPr marL="182880" indent="0" algn="ctr">
              <a:buNone/>
            </a:pPr>
            <a:r>
              <a:rPr lang="en-GB" dirty="0"/>
              <a:t/>
            </a:r>
            <a:br>
              <a:rPr lang="en-GB" dirty="0"/>
            </a:br>
            <a:r>
              <a:rPr lang="en-GB" dirty="0"/>
              <a:t>RUH/ NBT Admin Improvements</a:t>
            </a:r>
          </a:p>
        </p:txBody>
      </p:sp>
    </p:spTree>
    <p:extLst>
      <p:ext uri="{BB962C8B-B14F-4D97-AF65-F5344CB8AC3E}">
        <p14:creationId xmlns:p14="http://schemas.microsoft.com/office/powerpoint/2010/main" val="136221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4 Main Themes identified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2852936"/>
            <a:ext cx="8424936" cy="3474720"/>
          </a:xfrm>
        </p:spPr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en-GB" sz="2400" dirty="0"/>
              <a:t>Process &amp; Pathways</a:t>
            </a:r>
          </a:p>
          <a:p>
            <a:pPr marL="502920" indent="-457200">
              <a:buFont typeface="+mj-lt"/>
              <a:buAutoNum type="arabicPeriod"/>
            </a:pPr>
            <a:r>
              <a:rPr lang="en-GB" sz="2400" dirty="0"/>
              <a:t>Communication</a:t>
            </a:r>
          </a:p>
          <a:p>
            <a:pPr marL="502920" indent="-457200">
              <a:buFont typeface="+mj-lt"/>
              <a:buAutoNum type="arabicPeriod"/>
            </a:pPr>
            <a:r>
              <a:rPr lang="en-GB" sz="2400" dirty="0"/>
              <a:t>Access to Information</a:t>
            </a:r>
          </a:p>
          <a:p>
            <a:pPr marL="502920" indent="-457200">
              <a:buFont typeface="+mj-lt"/>
              <a:buAutoNum type="arabicPeriod"/>
            </a:pPr>
            <a:r>
              <a:rPr lang="en-GB" sz="2400" dirty="0"/>
              <a:t>Capacity</a:t>
            </a:r>
          </a:p>
          <a:p>
            <a:pPr marL="502920" indent="-457200">
              <a:buFont typeface="+mj-lt"/>
              <a:buAutoNum type="arabicPeriod"/>
            </a:pPr>
            <a:endParaRPr lang="en-GB" sz="2400" dirty="0"/>
          </a:p>
          <a:p>
            <a:pPr marL="45720" indent="0" algn="ctr">
              <a:buNone/>
            </a:pPr>
            <a:r>
              <a:rPr lang="en-GB" sz="2400" dirty="0"/>
              <a:t>More engagement is required by both sites to address and take this forwards with senior support </a:t>
            </a:r>
          </a:p>
          <a:p>
            <a:pPr marL="502920" indent="-457200">
              <a:buFont typeface="+mj-lt"/>
              <a:buAutoNum type="arabicPeriod"/>
            </a:pPr>
            <a:endParaRPr lang="en-GB" sz="2400" dirty="0"/>
          </a:p>
          <a:p>
            <a:pPr marL="45720" indent="0">
              <a:buNone/>
            </a:pPr>
            <a:endParaRPr lang="en-GB" sz="2400" dirty="0"/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03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en-GB" u="sng" dirty="0"/>
              <a:t>1. Process &amp; Pathways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1556792"/>
            <a:ext cx="8856984" cy="511256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GB" sz="2000" dirty="0"/>
              <a:t>Lack of identified pathways and process for roles at RUH and NBT</a:t>
            </a:r>
          </a:p>
          <a:p>
            <a:pPr marL="45720" indent="0">
              <a:buNone/>
            </a:pP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b="1" dirty="0">
                <a:latin typeface="Trebuchet MS" panose="020B0603020202020204" pitchFamily="34" charset="0"/>
              </a:rPr>
              <a:t>Discharge summaries – not being received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</a:rPr>
              <a:t>Identify formal pathway for discharge summaries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</a:rPr>
              <a:t>Clear referral pathways for follow up to RUH, DFC, NBT DVT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</a:rPr>
              <a:t>Suggestion: Send DC to PPC’s to send onto RUH email</a:t>
            </a:r>
          </a:p>
          <a:p>
            <a:pPr marL="640080" lvl="2" indent="0">
              <a:buNone/>
            </a:pP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b="1" dirty="0">
                <a:latin typeface="Trebuchet MS" panose="020B0603020202020204" pitchFamily="34" charset="0"/>
              </a:rPr>
              <a:t>Clinic booking/ cancellation/ triaging – too late, incomplete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</a:rPr>
              <a:t>Determine roles of staff at each site including appointment centre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</a:rPr>
              <a:t>Suggestion: Remove appointment centre number from letters, PPC’s to cancel clinic as soon as known notify RUH of changes</a:t>
            </a:r>
          </a:p>
          <a:p>
            <a:pPr marL="640080" lvl="2" indent="0">
              <a:buNone/>
            </a:pPr>
            <a:r>
              <a:rPr lang="en-GB" dirty="0">
                <a:latin typeface="Trebuchet MS" panose="020B0603020202020204" pitchFamily="34" charset="0"/>
              </a:rPr>
              <a:t>   </a:t>
            </a:r>
          </a:p>
          <a:p>
            <a:pPr lvl="1">
              <a:buClr>
                <a:srgbClr val="F14124">
                  <a:lumMod val="75000"/>
                </a:srgbClr>
              </a:buClr>
              <a:buFont typeface="Arial" panose="020B0604020202020204" pitchFamily="34" charset="0"/>
              <a:buChar char="•"/>
            </a:pPr>
            <a:r>
              <a:rPr lang="en-GB" sz="1900" b="1" dirty="0"/>
              <a:t>Consultant leave – lack of cover, delay to care, impact on service</a:t>
            </a:r>
          </a:p>
          <a:p>
            <a:pPr lvl="2">
              <a:buClr>
                <a:srgbClr val="F14124">
                  <a:lumMod val="75000"/>
                </a:srgbClr>
              </a:buClr>
              <a:buFont typeface="Arial" panose="020B0604020202020204" pitchFamily="34" charset="0"/>
              <a:buChar char="•"/>
            </a:pPr>
            <a:r>
              <a:rPr lang="en-GB" dirty="0"/>
              <a:t>Agreed system for annual leave ensuring services still met</a:t>
            </a:r>
          </a:p>
          <a:p>
            <a:pPr lvl="2">
              <a:buClr>
                <a:srgbClr val="F14124">
                  <a:lumMod val="75000"/>
                </a:srgbClr>
              </a:buClr>
              <a:buFont typeface="Arial" panose="020B0604020202020204" pitchFamily="34" charset="0"/>
              <a:buChar char="•"/>
            </a:pPr>
            <a:r>
              <a:rPr lang="en-GB" dirty="0"/>
              <a:t>Agree minimum clinics per week to cover service/ ward</a:t>
            </a:r>
          </a:p>
          <a:p>
            <a:pPr marL="640080" lvl="2" indent="0">
              <a:buNone/>
            </a:pPr>
            <a:endParaRPr lang="en-GB" dirty="0"/>
          </a:p>
          <a:p>
            <a:pPr marL="640080" lvl="2" indent="0">
              <a:buNone/>
            </a:pP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62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143000"/>
          </a:xfrm>
        </p:spPr>
        <p:txBody>
          <a:bodyPr/>
          <a:lstStyle/>
          <a:p>
            <a:pPr marL="0" indent="0" algn="l">
              <a:buNone/>
            </a:pPr>
            <a:r>
              <a:rPr lang="en-GB" u="sng" dirty="0"/>
              <a:t>2.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2060848"/>
            <a:ext cx="7920880" cy="43924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PPC’s to email clinic changes to RUH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PPC’s to email consultant leave to RUH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Network manager mobile/ bleep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Automatic email response to clinical teams when patient is referred (wards, DFC, hot clinic)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1 contact at RUH – for all network admin   </a:t>
            </a: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0511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80920" cy="1143000"/>
          </a:xfrm>
        </p:spPr>
        <p:txBody>
          <a:bodyPr/>
          <a:lstStyle/>
          <a:p>
            <a:pPr marL="0" indent="0" algn="l">
              <a:buNone/>
            </a:pPr>
            <a:r>
              <a:rPr lang="en-GB" u="sng" dirty="0"/>
              <a:t>3. Access to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2060848"/>
            <a:ext cx="8136904" cy="426680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Accountable IT individuals at RUH &amp; NBT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7 IT systems – required at RUH to access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Clinic prep 4hrs per clinic -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Remote access for RUH systems – requesting off site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Document on </a:t>
            </a:r>
            <a:r>
              <a:rPr lang="en-GB" sz="2400" dirty="0" err="1"/>
              <a:t>Millenium</a:t>
            </a:r>
            <a:r>
              <a:rPr lang="en-GB" sz="2400" dirty="0"/>
              <a:t> all inpatient reviews</a:t>
            </a:r>
          </a:p>
          <a:p>
            <a:pPr marL="4572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23882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80920" cy="1143000"/>
          </a:xfrm>
        </p:spPr>
        <p:txBody>
          <a:bodyPr/>
          <a:lstStyle/>
          <a:p>
            <a:pPr marL="0" indent="0" algn="l">
              <a:buNone/>
            </a:pPr>
            <a:r>
              <a:rPr lang="en-GB" u="sng" dirty="0"/>
              <a:t>4. Capacity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916832"/>
            <a:ext cx="8280920" cy="44644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Lack of capacity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Amount of admin per clinic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Patients multiple cancellations – 12/ 23 clinics cx September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DFC clinics not being covered – cancelled short notice re-booked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Lack of angioplasty at RUH/ Consultant cover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/>
              <a:t>Admin 1.0 at RUH</a:t>
            </a:r>
          </a:p>
        </p:txBody>
      </p:sp>
    </p:spTree>
    <p:extLst>
      <p:ext uri="{BB962C8B-B14F-4D97-AF65-F5344CB8AC3E}">
        <p14:creationId xmlns:p14="http://schemas.microsoft.com/office/powerpoint/2010/main" val="2244833245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230</TotalTime>
  <Words>293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Slipstream</vt:lpstr>
      <vt:lpstr> RUH/ NBT Admin Improvements</vt:lpstr>
      <vt:lpstr>4 Main Themes identified</vt:lpstr>
      <vt:lpstr>1. Process &amp; Pathways</vt:lpstr>
      <vt:lpstr>2. Communication</vt:lpstr>
      <vt:lpstr>3. Access to Information</vt:lpstr>
      <vt:lpstr>4. Capacity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RUH/ NBT Admin Improvements</dc:title>
  <dc:creator>Vicky</dc:creator>
  <cp:lastModifiedBy>Vicky</cp:lastModifiedBy>
  <cp:revision>24</cp:revision>
  <dcterms:created xsi:type="dcterms:W3CDTF">2019-09-30T11:50:19Z</dcterms:created>
  <dcterms:modified xsi:type="dcterms:W3CDTF">2019-10-07T11:05:16Z</dcterms:modified>
</cp:coreProperties>
</file>