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3"/>
  </p:notesMasterIdLst>
  <p:sldIdLst>
    <p:sldId id="257" r:id="rId5"/>
    <p:sldId id="266" r:id="rId6"/>
    <p:sldId id="264" r:id="rId7"/>
    <p:sldId id="258" r:id="rId8"/>
    <p:sldId id="270" r:id="rId9"/>
    <p:sldId id="273" r:id="rId10"/>
    <p:sldId id="27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65" autoAdjust="0"/>
    <p:restoredTop sz="70310" autoAdjust="0"/>
  </p:normalViewPr>
  <p:slideViewPr>
    <p:cSldViewPr snapToGrid="0">
      <p:cViewPr varScale="1">
        <p:scale>
          <a:sx n="60" d="100"/>
          <a:sy n="60" d="100"/>
        </p:scale>
        <p:origin x="58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168"/>
    </p:cViewPr>
  </p:sorterViewPr>
  <p:notesViewPr>
    <p:cSldViewPr snapToGrid="0">
      <p:cViewPr varScale="1">
        <p:scale>
          <a:sx n="60" d="100"/>
          <a:sy n="60" d="100"/>
        </p:scale>
        <p:origin x="25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11653-EDF8-4F7F-8200-506F414DF5F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FD0DE0-07B4-4848-A4D6-2253167B9FA8}">
      <dgm:prSet/>
      <dgm:spPr/>
      <dgm:t>
        <a:bodyPr/>
        <a:lstStyle/>
        <a:p>
          <a:r>
            <a:rPr lang="en-GB" dirty="0"/>
            <a:t>QA – NAAASP</a:t>
          </a:r>
          <a:endParaRPr lang="en-US" dirty="0"/>
        </a:p>
      </dgm:t>
    </dgm:pt>
    <dgm:pt modelId="{FE5445D5-510D-4FAD-A35E-7385DB8B5106}" type="parTrans" cxnId="{FF0BD985-F6F5-42B6-955A-DDE438A3336F}">
      <dgm:prSet/>
      <dgm:spPr/>
      <dgm:t>
        <a:bodyPr/>
        <a:lstStyle/>
        <a:p>
          <a:endParaRPr lang="en-US"/>
        </a:p>
      </dgm:t>
    </dgm:pt>
    <dgm:pt modelId="{C9F5974F-6B67-4CA6-8828-835FF3B76C17}" type="sibTrans" cxnId="{FF0BD985-F6F5-42B6-955A-DDE438A3336F}">
      <dgm:prSet/>
      <dgm:spPr/>
      <dgm:t>
        <a:bodyPr/>
        <a:lstStyle/>
        <a:p>
          <a:endParaRPr lang="en-US"/>
        </a:p>
      </dgm:t>
    </dgm:pt>
    <dgm:pt modelId="{6EA07A0A-45C5-495A-B417-BF4B8B10747F}">
      <dgm:prSet/>
      <dgm:spPr/>
      <dgm:t>
        <a:bodyPr/>
        <a:lstStyle/>
        <a:p>
          <a:r>
            <a:rPr lang="en-US" dirty="0"/>
            <a:t>Vascular Scientist</a:t>
          </a:r>
        </a:p>
      </dgm:t>
    </dgm:pt>
    <dgm:pt modelId="{961A8B83-0924-4FA6-8A67-3EB383A9AAFD}" type="parTrans" cxnId="{08FE896B-6F59-4802-BE42-7810264E36AC}">
      <dgm:prSet/>
      <dgm:spPr/>
      <dgm:t>
        <a:bodyPr/>
        <a:lstStyle/>
        <a:p>
          <a:endParaRPr lang="en-US"/>
        </a:p>
      </dgm:t>
    </dgm:pt>
    <dgm:pt modelId="{01131382-66E9-4257-8497-2B84BA1495AF}" type="sibTrans" cxnId="{08FE896B-6F59-4802-BE42-7810264E36AC}">
      <dgm:prSet/>
      <dgm:spPr/>
      <dgm:t>
        <a:bodyPr/>
        <a:lstStyle/>
        <a:p>
          <a:endParaRPr lang="en-US"/>
        </a:p>
      </dgm:t>
    </dgm:pt>
    <dgm:pt modelId="{252FBEE0-F4DC-456E-9A25-509103AD8689}" type="pres">
      <dgm:prSet presAssocID="{A6711653-EDF8-4F7F-8200-506F414DF5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D61C4B-7BA3-460E-BFBD-39381920D7F9}" type="pres">
      <dgm:prSet presAssocID="{08FD0DE0-07B4-4848-A4D6-2253167B9FA8}" presName="hierRoot1" presStyleCnt="0"/>
      <dgm:spPr/>
    </dgm:pt>
    <dgm:pt modelId="{2D0B5A79-3FC9-4F7D-968E-AD3399032197}" type="pres">
      <dgm:prSet presAssocID="{08FD0DE0-07B4-4848-A4D6-2253167B9FA8}" presName="composite" presStyleCnt="0"/>
      <dgm:spPr/>
    </dgm:pt>
    <dgm:pt modelId="{3FC39BAA-68E4-4691-B8F1-395F715B5FF9}" type="pres">
      <dgm:prSet presAssocID="{08FD0DE0-07B4-4848-A4D6-2253167B9FA8}" presName="background" presStyleLbl="node0" presStyleIdx="0" presStyleCnt="2"/>
      <dgm:spPr>
        <a:solidFill>
          <a:schemeClr val="accent3">
            <a:lumMod val="75000"/>
          </a:schemeClr>
        </a:solidFill>
      </dgm:spPr>
    </dgm:pt>
    <dgm:pt modelId="{A4844916-F41F-4CE5-8430-B345AFAD2E3F}" type="pres">
      <dgm:prSet presAssocID="{08FD0DE0-07B4-4848-A4D6-2253167B9FA8}" presName="text" presStyleLbl="fgAcc0" presStyleIdx="0" presStyleCnt="2">
        <dgm:presLayoutVars>
          <dgm:chPref val="3"/>
        </dgm:presLayoutVars>
      </dgm:prSet>
      <dgm:spPr/>
    </dgm:pt>
    <dgm:pt modelId="{919C36FC-9426-4D8D-A45F-E14F0B5C26A6}" type="pres">
      <dgm:prSet presAssocID="{08FD0DE0-07B4-4848-A4D6-2253167B9FA8}" presName="hierChild2" presStyleCnt="0"/>
      <dgm:spPr/>
    </dgm:pt>
    <dgm:pt modelId="{4C8902FD-A60B-45EC-86EE-DC2F148645C7}" type="pres">
      <dgm:prSet presAssocID="{6EA07A0A-45C5-495A-B417-BF4B8B10747F}" presName="hierRoot1" presStyleCnt="0"/>
      <dgm:spPr/>
    </dgm:pt>
    <dgm:pt modelId="{8FB6B752-1CE2-43B1-AD85-2EBF9D00B2E6}" type="pres">
      <dgm:prSet presAssocID="{6EA07A0A-45C5-495A-B417-BF4B8B10747F}" presName="composite" presStyleCnt="0"/>
      <dgm:spPr/>
    </dgm:pt>
    <dgm:pt modelId="{10D540D3-4676-4859-8C1D-D4F001585D3B}" type="pres">
      <dgm:prSet presAssocID="{6EA07A0A-45C5-495A-B417-BF4B8B10747F}" presName="background" presStyleLbl="node0" presStyleIdx="1" presStyleCnt="2"/>
      <dgm:spPr>
        <a:solidFill>
          <a:schemeClr val="accent3">
            <a:lumMod val="75000"/>
          </a:schemeClr>
        </a:solidFill>
      </dgm:spPr>
    </dgm:pt>
    <dgm:pt modelId="{2297B5F7-0E4A-4213-B266-08C3086D2729}" type="pres">
      <dgm:prSet presAssocID="{6EA07A0A-45C5-495A-B417-BF4B8B10747F}" presName="text" presStyleLbl="fgAcc0" presStyleIdx="1" presStyleCnt="2">
        <dgm:presLayoutVars>
          <dgm:chPref val="3"/>
        </dgm:presLayoutVars>
      </dgm:prSet>
      <dgm:spPr/>
    </dgm:pt>
    <dgm:pt modelId="{53BC42F3-0893-40B2-AF97-8BC3D2A57E63}" type="pres">
      <dgm:prSet presAssocID="{6EA07A0A-45C5-495A-B417-BF4B8B10747F}" presName="hierChild2" presStyleCnt="0"/>
      <dgm:spPr/>
    </dgm:pt>
  </dgm:ptLst>
  <dgm:cxnLst>
    <dgm:cxn modelId="{0268322A-716E-4211-B019-E8ACBC2977A6}" type="presOf" srcId="{08FD0DE0-07B4-4848-A4D6-2253167B9FA8}" destId="{A4844916-F41F-4CE5-8430-B345AFAD2E3F}" srcOrd="0" destOrd="0" presId="urn:microsoft.com/office/officeart/2005/8/layout/hierarchy1"/>
    <dgm:cxn modelId="{08FE896B-6F59-4802-BE42-7810264E36AC}" srcId="{A6711653-EDF8-4F7F-8200-506F414DF5F7}" destId="{6EA07A0A-45C5-495A-B417-BF4B8B10747F}" srcOrd="1" destOrd="0" parTransId="{961A8B83-0924-4FA6-8A67-3EB383A9AAFD}" sibTransId="{01131382-66E9-4257-8497-2B84BA1495AF}"/>
    <dgm:cxn modelId="{FF0BD985-F6F5-42B6-955A-DDE438A3336F}" srcId="{A6711653-EDF8-4F7F-8200-506F414DF5F7}" destId="{08FD0DE0-07B4-4848-A4D6-2253167B9FA8}" srcOrd="0" destOrd="0" parTransId="{FE5445D5-510D-4FAD-A35E-7385DB8B5106}" sibTransId="{C9F5974F-6B67-4CA6-8828-835FF3B76C17}"/>
    <dgm:cxn modelId="{81217F9D-3AED-4E41-8D40-4329DD4560D9}" type="presOf" srcId="{A6711653-EDF8-4F7F-8200-506F414DF5F7}" destId="{252FBEE0-F4DC-456E-9A25-509103AD8689}" srcOrd="0" destOrd="0" presId="urn:microsoft.com/office/officeart/2005/8/layout/hierarchy1"/>
    <dgm:cxn modelId="{2F9DF5F4-BD44-4153-B95B-0D6ADFE50451}" type="presOf" srcId="{6EA07A0A-45C5-495A-B417-BF4B8B10747F}" destId="{2297B5F7-0E4A-4213-B266-08C3086D2729}" srcOrd="0" destOrd="0" presId="urn:microsoft.com/office/officeart/2005/8/layout/hierarchy1"/>
    <dgm:cxn modelId="{E09CA221-9B51-4037-ACFC-711E30380F1B}" type="presParOf" srcId="{252FBEE0-F4DC-456E-9A25-509103AD8689}" destId="{84D61C4B-7BA3-460E-BFBD-39381920D7F9}" srcOrd="0" destOrd="0" presId="urn:microsoft.com/office/officeart/2005/8/layout/hierarchy1"/>
    <dgm:cxn modelId="{148E0027-4D80-40F8-9826-A96F8F45BA02}" type="presParOf" srcId="{84D61C4B-7BA3-460E-BFBD-39381920D7F9}" destId="{2D0B5A79-3FC9-4F7D-968E-AD3399032197}" srcOrd="0" destOrd="0" presId="urn:microsoft.com/office/officeart/2005/8/layout/hierarchy1"/>
    <dgm:cxn modelId="{420DACC0-69C6-4966-B4C2-D06E0E51F100}" type="presParOf" srcId="{2D0B5A79-3FC9-4F7D-968E-AD3399032197}" destId="{3FC39BAA-68E4-4691-B8F1-395F715B5FF9}" srcOrd="0" destOrd="0" presId="urn:microsoft.com/office/officeart/2005/8/layout/hierarchy1"/>
    <dgm:cxn modelId="{504D9C20-5BA8-4F1D-9883-4F587D5FB4D4}" type="presParOf" srcId="{2D0B5A79-3FC9-4F7D-968E-AD3399032197}" destId="{A4844916-F41F-4CE5-8430-B345AFAD2E3F}" srcOrd="1" destOrd="0" presId="urn:microsoft.com/office/officeart/2005/8/layout/hierarchy1"/>
    <dgm:cxn modelId="{27077C4A-2CA4-4252-B41C-EDA561914DF2}" type="presParOf" srcId="{84D61C4B-7BA3-460E-BFBD-39381920D7F9}" destId="{919C36FC-9426-4D8D-A45F-E14F0B5C26A6}" srcOrd="1" destOrd="0" presId="urn:microsoft.com/office/officeart/2005/8/layout/hierarchy1"/>
    <dgm:cxn modelId="{C0216A0A-630C-40AA-8332-8B7C10AC082A}" type="presParOf" srcId="{252FBEE0-F4DC-456E-9A25-509103AD8689}" destId="{4C8902FD-A60B-45EC-86EE-DC2F148645C7}" srcOrd="1" destOrd="0" presId="urn:microsoft.com/office/officeart/2005/8/layout/hierarchy1"/>
    <dgm:cxn modelId="{98501C86-A392-437C-9B97-E95D49F33DB8}" type="presParOf" srcId="{4C8902FD-A60B-45EC-86EE-DC2F148645C7}" destId="{8FB6B752-1CE2-43B1-AD85-2EBF9D00B2E6}" srcOrd="0" destOrd="0" presId="urn:microsoft.com/office/officeart/2005/8/layout/hierarchy1"/>
    <dgm:cxn modelId="{D3FD32C9-4FF2-48F2-B1EF-B4252B1DAE4B}" type="presParOf" srcId="{8FB6B752-1CE2-43B1-AD85-2EBF9D00B2E6}" destId="{10D540D3-4676-4859-8C1D-D4F001585D3B}" srcOrd="0" destOrd="0" presId="urn:microsoft.com/office/officeart/2005/8/layout/hierarchy1"/>
    <dgm:cxn modelId="{98D0654C-6144-433E-88E2-03FC0386ABEF}" type="presParOf" srcId="{8FB6B752-1CE2-43B1-AD85-2EBF9D00B2E6}" destId="{2297B5F7-0E4A-4213-B266-08C3086D2729}" srcOrd="1" destOrd="0" presId="urn:microsoft.com/office/officeart/2005/8/layout/hierarchy1"/>
    <dgm:cxn modelId="{047F57C4-B1E1-4A0E-9A35-AD7DB761561C}" type="presParOf" srcId="{4C8902FD-A60B-45EC-86EE-DC2F148645C7}" destId="{53BC42F3-0893-40B2-AF97-8BC3D2A57E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A939D-6BED-4EB3-9EA5-416BF053D5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F3623-72C6-4EF6-885E-C4B78FBA35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Where to draw the line?</a:t>
          </a:r>
        </a:p>
      </dgm:t>
    </dgm:pt>
    <dgm:pt modelId="{324B7712-C1E2-4660-A13D-ECFCAF9C481C}" type="parTrans" cxnId="{1C23B593-87EF-4354-BB90-E82C58D89C54}">
      <dgm:prSet/>
      <dgm:spPr/>
      <dgm:t>
        <a:bodyPr/>
        <a:lstStyle/>
        <a:p>
          <a:endParaRPr lang="en-US"/>
        </a:p>
      </dgm:t>
    </dgm:pt>
    <dgm:pt modelId="{0901C714-0D7B-48CA-AC8F-58C907EB9825}" type="sibTrans" cxnId="{1C23B593-87EF-4354-BB90-E82C58D89C54}">
      <dgm:prSet/>
      <dgm:spPr/>
      <dgm:t>
        <a:bodyPr/>
        <a:lstStyle/>
        <a:p>
          <a:endParaRPr lang="en-US"/>
        </a:p>
      </dgm:t>
    </dgm:pt>
    <dgm:pt modelId="{6FA050F0-9B13-44E5-A7A1-34171BDA9282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2870ABDC-788D-48DD-962A-1ED3FE63B11B}" type="parTrans" cxnId="{1599C9A2-F7CF-408B-8794-06722111CFD0}">
      <dgm:prSet/>
      <dgm:spPr/>
      <dgm:t>
        <a:bodyPr/>
        <a:lstStyle/>
        <a:p>
          <a:endParaRPr lang="en-US"/>
        </a:p>
      </dgm:t>
    </dgm:pt>
    <dgm:pt modelId="{4BF24777-298D-4701-9CFF-5A8C01FEE9C7}" type="sibTrans" cxnId="{1599C9A2-F7CF-408B-8794-06722111CFD0}">
      <dgm:prSet/>
      <dgm:spPr/>
      <dgm:t>
        <a:bodyPr/>
        <a:lstStyle/>
        <a:p>
          <a:endParaRPr lang="en-US"/>
        </a:p>
      </dgm:t>
    </dgm:pt>
    <dgm:pt modelId="{5C414915-DF06-4755-A53D-129137DCF0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Thoughts?</a:t>
          </a:r>
          <a:endParaRPr lang="en-US" dirty="0"/>
        </a:p>
      </dgm:t>
    </dgm:pt>
    <dgm:pt modelId="{744B45C3-6CF6-484F-86AB-6D100672A970}" type="parTrans" cxnId="{532CC3DE-072A-42AB-A691-CD242D84ABEF}">
      <dgm:prSet/>
      <dgm:spPr/>
      <dgm:t>
        <a:bodyPr/>
        <a:lstStyle/>
        <a:p>
          <a:endParaRPr lang="en-US"/>
        </a:p>
      </dgm:t>
    </dgm:pt>
    <dgm:pt modelId="{4970982C-8730-461E-B36A-553CEEC7CB84}" type="sibTrans" cxnId="{532CC3DE-072A-42AB-A691-CD242D84ABEF}">
      <dgm:prSet/>
      <dgm:spPr/>
      <dgm:t>
        <a:bodyPr/>
        <a:lstStyle/>
        <a:p>
          <a:endParaRPr lang="en-US"/>
        </a:p>
      </dgm:t>
    </dgm:pt>
    <dgm:pt modelId="{5CF4CFF4-9936-40FB-B0C8-9C1CAA8B1233}" type="pres">
      <dgm:prSet presAssocID="{EE7A939D-6BED-4EB3-9EA5-416BF053D5FF}" presName="root" presStyleCnt="0">
        <dgm:presLayoutVars>
          <dgm:dir/>
          <dgm:resizeHandles val="exact"/>
        </dgm:presLayoutVars>
      </dgm:prSet>
      <dgm:spPr/>
    </dgm:pt>
    <dgm:pt modelId="{218FC347-001E-47B8-93B8-274467161B5F}" type="pres">
      <dgm:prSet presAssocID="{5AAF3623-72C6-4EF6-885E-C4B78FBA35D3}" presName="compNode" presStyleCnt="0"/>
      <dgm:spPr/>
    </dgm:pt>
    <dgm:pt modelId="{A156C2F0-B68F-439B-88DA-5A655417E737}" type="pres">
      <dgm:prSet presAssocID="{5AAF3623-72C6-4EF6-885E-C4B78FBA35D3}" presName="bgRect" presStyleLbl="bgShp" presStyleIdx="0" presStyleCnt="3"/>
      <dgm:spPr/>
    </dgm:pt>
    <dgm:pt modelId="{34C7D880-4235-4323-99C9-5F45D2D91AA6}" type="pres">
      <dgm:prSet presAssocID="{5AAF3623-72C6-4EF6-885E-C4B78FBA35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0D97878-5DAC-4DF4-AF4E-028C63157C75}" type="pres">
      <dgm:prSet presAssocID="{5AAF3623-72C6-4EF6-885E-C4B78FBA35D3}" presName="spaceRect" presStyleCnt="0"/>
      <dgm:spPr/>
    </dgm:pt>
    <dgm:pt modelId="{0AD57E11-D1A6-42F6-9A35-CF64480261BF}" type="pres">
      <dgm:prSet presAssocID="{5AAF3623-72C6-4EF6-885E-C4B78FBA35D3}" presName="parTx" presStyleLbl="revTx" presStyleIdx="0" presStyleCnt="3">
        <dgm:presLayoutVars>
          <dgm:chMax val="0"/>
          <dgm:chPref val="0"/>
        </dgm:presLayoutVars>
      </dgm:prSet>
      <dgm:spPr/>
    </dgm:pt>
    <dgm:pt modelId="{4D1CD27D-B2BC-4257-B361-434383312450}" type="pres">
      <dgm:prSet presAssocID="{0901C714-0D7B-48CA-AC8F-58C907EB9825}" presName="sibTrans" presStyleCnt="0"/>
      <dgm:spPr/>
    </dgm:pt>
    <dgm:pt modelId="{4A148CAD-F528-4F4D-AA85-1CAABFF2C8AC}" type="pres">
      <dgm:prSet presAssocID="{6FA050F0-9B13-44E5-A7A1-34171BDA9282}" presName="compNode" presStyleCnt="0"/>
      <dgm:spPr/>
    </dgm:pt>
    <dgm:pt modelId="{9FF652DB-B1CD-4BC2-99F8-250F5C575138}" type="pres">
      <dgm:prSet presAssocID="{6FA050F0-9B13-44E5-A7A1-34171BDA9282}" presName="bgRect" presStyleLbl="bgShp" presStyleIdx="1" presStyleCnt="3"/>
      <dgm:spPr/>
    </dgm:pt>
    <dgm:pt modelId="{41DCEE67-0C72-482F-872B-24B3FDFF9EF5}" type="pres">
      <dgm:prSet presAssocID="{6FA050F0-9B13-44E5-A7A1-34171BDA92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2296E03-3941-4378-8846-FF10B73FCAFB}" type="pres">
      <dgm:prSet presAssocID="{6FA050F0-9B13-44E5-A7A1-34171BDA9282}" presName="spaceRect" presStyleCnt="0"/>
      <dgm:spPr/>
    </dgm:pt>
    <dgm:pt modelId="{3AD9F5F9-AADD-4F97-A065-3DA41DB7DCF5}" type="pres">
      <dgm:prSet presAssocID="{6FA050F0-9B13-44E5-A7A1-34171BDA9282}" presName="parTx" presStyleLbl="revTx" presStyleIdx="1" presStyleCnt="3">
        <dgm:presLayoutVars>
          <dgm:chMax val="0"/>
          <dgm:chPref val="0"/>
        </dgm:presLayoutVars>
      </dgm:prSet>
      <dgm:spPr/>
    </dgm:pt>
    <dgm:pt modelId="{519DBA36-254F-45CF-B517-4433B2494D8B}" type="pres">
      <dgm:prSet presAssocID="{4BF24777-298D-4701-9CFF-5A8C01FEE9C7}" presName="sibTrans" presStyleCnt="0"/>
      <dgm:spPr/>
    </dgm:pt>
    <dgm:pt modelId="{A1E2C39B-9EAC-4494-B2A8-433E0C452523}" type="pres">
      <dgm:prSet presAssocID="{5C414915-DF06-4755-A53D-129137DCF0DC}" presName="compNode" presStyleCnt="0"/>
      <dgm:spPr/>
    </dgm:pt>
    <dgm:pt modelId="{249F1E05-C295-4A4A-BBAD-A3AFA06BF6F8}" type="pres">
      <dgm:prSet presAssocID="{5C414915-DF06-4755-A53D-129137DCF0DC}" presName="bgRect" presStyleLbl="bgShp" presStyleIdx="2" presStyleCnt="3"/>
      <dgm:spPr/>
    </dgm:pt>
    <dgm:pt modelId="{107D03F4-00C4-44B5-A1DA-309E5AA9063F}" type="pres">
      <dgm:prSet presAssocID="{5C414915-DF06-4755-A53D-129137DCF0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A55EFA9-16CB-4662-8E8E-9BFFCE79E8B8}" type="pres">
      <dgm:prSet presAssocID="{5C414915-DF06-4755-A53D-129137DCF0DC}" presName="spaceRect" presStyleCnt="0"/>
      <dgm:spPr/>
    </dgm:pt>
    <dgm:pt modelId="{3E93B291-74E8-4289-AF4B-2A0048E0661A}" type="pres">
      <dgm:prSet presAssocID="{5C414915-DF06-4755-A53D-129137DCF0D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D44CA59-9A0E-43A1-9FC8-87713D0D7B9D}" type="presOf" srcId="{EE7A939D-6BED-4EB3-9EA5-416BF053D5FF}" destId="{5CF4CFF4-9936-40FB-B0C8-9C1CAA8B1233}" srcOrd="0" destOrd="0" presId="urn:microsoft.com/office/officeart/2018/2/layout/IconVerticalSolidList"/>
    <dgm:cxn modelId="{1C23B593-87EF-4354-BB90-E82C58D89C54}" srcId="{EE7A939D-6BED-4EB3-9EA5-416BF053D5FF}" destId="{5AAF3623-72C6-4EF6-885E-C4B78FBA35D3}" srcOrd="0" destOrd="0" parTransId="{324B7712-C1E2-4660-A13D-ECFCAF9C481C}" sibTransId="{0901C714-0D7B-48CA-AC8F-58C907EB9825}"/>
    <dgm:cxn modelId="{776A6E94-76F4-4BC6-82B7-FCAA60A4096F}" type="presOf" srcId="{5C414915-DF06-4755-A53D-129137DCF0DC}" destId="{3E93B291-74E8-4289-AF4B-2A0048E0661A}" srcOrd="0" destOrd="0" presId="urn:microsoft.com/office/officeart/2018/2/layout/IconVerticalSolidList"/>
    <dgm:cxn modelId="{E867219C-44F4-476E-B3D6-4B7AE211B346}" type="presOf" srcId="{5AAF3623-72C6-4EF6-885E-C4B78FBA35D3}" destId="{0AD57E11-D1A6-42F6-9A35-CF64480261BF}" srcOrd="0" destOrd="0" presId="urn:microsoft.com/office/officeart/2018/2/layout/IconVerticalSolidList"/>
    <dgm:cxn modelId="{1599C9A2-F7CF-408B-8794-06722111CFD0}" srcId="{EE7A939D-6BED-4EB3-9EA5-416BF053D5FF}" destId="{6FA050F0-9B13-44E5-A7A1-34171BDA9282}" srcOrd="1" destOrd="0" parTransId="{2870ABDC-788D-48DD-962A-1ED3FE63B11B}" sibTransId="{4BF24777-298D-4701-9CFF-5A8C01FEE9C7}"/>
    <dgm:cxn modelId="{FC6A6DBF-DADB-458C-B1A3-C2D472005AA1}" type="presOf" srcId="{6FA050F0-9B13-44E5-A7A1-34171BDA9282}" destId="{3AD9F5F9-AADD-4F97-A065-3DA41DB7DCF5}" srcOrd="0" destOrd="0" presId="urn:microsoft.com/office/officeart/2018/2/layout/IconVerticalSolidList"/>
    <dgm:cxn modelId="{532CC3DE-072A-42AB-A691-CD242D84ABEF}" srcId="{EE7A939D-6BED-4EB3-9EA5-416BF053D5FF}" destId="{5C414915-DF06-4755-A53D-129137DCF0DC}" srcOrd="2" destOrd="0" parTransId="{744B45C3-6CF6-484F-86AB-6D100672A970}" sibTransId="{4970982C-8730-461E-B36A-553CEEC7CB84}"/>
    <dgm:cxn modelId="{0710BD7B-60E6-4322-9C6F-77F3D3290F7F}" type="presParOf" srcId="{5CF4CFF4-9936-40FB-B0C8-9C1CAA8B1233}" destId="{218FC347-001E-47B8-93B8-274467161B5F}" srcOrd="0" destOrd="0" presId="urn:microsoft.com/office/officeart/2018/2/layout/IconVerticalSolidList"/>
    <dgm:cxn modelId="{650BCAD2-BD2D-4F7D-9F87-AF4426B8CEBD}" type="presParOf" srcId="{218FC347-001E-47B8-93B8-274467161B5F}" destId="{A156C2F0-B68F-439B-88DA-5A655417E737}" srcOrd="0" destOrd="0" presId="urn:microsoft.com/office/officeart/2018/2/layout/IconVerticalSolidList"/>
    <dgm:cxn modelId="{2FFD0CCB-D2CF-49F9-B91F-A90DDC0359F1}" type="presParOf" srcId="{218FC347-001E-47B8-93B8-274467161B5F}" destId="{34C7D880-4235-4323-99C9-5F45D2D91AA6}" srcOrd="1" destOrd="0" presId="urn:microsoft.com/office/officeart/2018/2/layout/IconVerticalSolidList"/>
    <dgm:cxn modelId="{F21E0ACE-929B-4BB1-8511-E03CE9838B3F}" type="presParOf" srcId="{218FC347-001E-47B8-93B8-274467161B5F}" destId="{F0D97878-5DAC-4DF4-AF4E-028C63157C75}" srcOrd="2" destOrd="0" presId="urn:microsoft.com/office/officeart/2018/2/layout/IconVerticalSolidList"/>
    <dgm:cxn modelId="{BE80A2D9-A992-4277-B7ED-C419E5B809E6}" type="presParOf" srcId="{218FC347-001E-47B8-93B8-274467161B5F}" destId="{0AD57E11-D1A6-42F6-9A35-CF64480261BF}" srcOrd="3" destOrd="0" presId="urn:microsoft.com/office/officeart/2018/2/layout/IconVerticalSolidList"/>
    <dgm:cxn modelId="{7B1DD12B-7944-418B-915E-9A12221BE675}" type="presParOf" srcId="{5CF4CFF4-9936-40FB-B0C8-9C1CAA8B1233}" destId="{4D1CD27D-B2BC-4257-B361-434383312450}" srcOrd="1" destOrd="0" presId="urn:microsoft.com/office/officeart/2018/2/layout/IconVerticalSolidList"/>
    <dgm:cxn modelId="{7E606F11-B491-4AEE-9460-23EBC736D8DD}" type="presParOf" srcId="{5CF4CFF4-9936-40FB-B0C8-9C1CAA8B1233}" destId="{4A148CAD-F528-4F4D-AA85-1CAABFF2C8AC}" srcOrd="2" destOrd="0" presId="urn:microsoft.com/office/officeart/2018/2/layout/IconVerticalSolidList"/>
    <dgm:cxn modelId="{5E1CDBA5-1F3C-4AE0-A209-C27632E347D0}" type="presParOf" srcId="{4A148CAD-F528-4F4D-AA85-1CAABFF2C8AC}" destId="{9FF652DB-B1CD-4BC2-99F8-250F5C575138}" srcOrd="0" destOrd="0" presId="urn:microsoft.com/office/officeart/2018/2/layout/IconVerticalSolidList"/>
    <dgm:cxn modelId="{7B4BB316-201A-4B68-94E3-07C841F23D5C}" type="presParOf" srcId="{4A148CAD-F528-4F4D-AA85-1CAABFF2C8AC}" destId="{41DCEE67-0C72-482F-872B-24B3FDFF9EF5}" srcOrd="1" destOrd="0" presId="urn:microsoft.com/office/officeart/2018/2/layout/IconVerticalSolidList"/>
    <dgm:cxn modelId="{35C17F0C-F46F-478D-A4A1-EE6EC1A8A8BB}" type="presParOf" srcId="{4A148CAD-F528-4F4D-AA85-1CAABFF2C8AC}" destId="{E2296E03-3941-4378-8846-FF10B73FCAFB}" srcOrd="2" destOrd="0" presId="urn:microsoft.com/office/officeart/2018/2/layout/IconVerticalSolidList"/>
    <dgm:cxn modelId="{FED8DBEA-7D53-4F88-A625-9E6AB63AEB64}" type="presParOf" srcId="{4A148CAD-F528-4F4D-AA85-1CAABFF2C8AC}" destId="{3AD9F5F9-AADD-4F97-A065-3DA41DB7DCF5}" srcOrd="3" destOrd="0" presId="urn:microsoft.com/office/officeart/2018/2/layout/IconVerticalSolidList"/>
    <dgm:cxn modelId="{C46D52B6-A539-4301-901A-F3D53EB74A0F}" type="presParOf" srcId="{5CF4CFF4-9936-40FB-B0C8-9C1CAA8B1233}" destId="{519DBA36-254F-45CF-B517-4433B2494D8B}" srcOrd="3" destOrd="0" presId="urn:microsoft.com/office/officeart/2018/2/layout/IconVerticalSolidList"/>
    <dgm:cxn modelId="{64CB146D-83A9-4F97-8A95-D435963DBBEA}" type="presParOf" srcId="{5CF4CFF4-9936-40FB-B0C8-9C1CAA8B1233}" destId="{A1E2C39B-9EAC-4494-B2A8-433E0C452523}" srcOrd="4" destOrd="0" presId="urn:microsoft.com/office/officeart/2018/2/layout/IconVerticalSolidList"/>
    <dgm:cxn modelId="{49FCE3CC-2468-44EA-A321-D8D48F75AD37}" type="presParOf" srcId="{A1E2C39B-9EAC-4494-B2A8-433E0C452523}" destId="{249F1E05-C295-4A4A-BBAD-A3AFA06BF6F8}" srcOrd="0" destOrd="0" presId="urn:microsoft.com/office/officeart/2018/2/layout/IconVerticalSolidList"/>
    <dgm:cxn modelId="{901787B3-1156-4A56-AABA-B9EAE89920A6}" type="presParOf" srcId="{A1E2C39B-9EAC-4494-B2A8-433E0C452523}" destId="{107D03F4-00C4-44B5-A1DA-309E5AA9063F}" srcOrd="1" destOrd="0" presId="urn:microsoft.com/office/officeart/2018/2/layout/IconVerticalSolidList"/>
    <dgm:cxn modelId="{00692EC8-F79F-46BF-BCF8-9BD75063E526}" type="presParOf" srcId="{A1E2C39B-9EAC-4494-B2A8-433E0C452523}" destId="{1A55EFA9-16CB-4662-8E8E-9BFFCE79E8B8}" srcOrd="2" destOrd="0" presId="urn:microsoft.com/office/officeart/2018/2/layout/IconVerticalSolidList"/>
    <dgm:cxn modelId="{396EAC84-8FF6-4780-9626-75DB0EF9C064}" type="presParOf" srcId="{A1E2C39B-9EAC-4494-B2A8-433E0C452523}" destId="{3E93B291-74E8-4289-AF4B-2A0048E066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39BAA-68E4-4691-B8F1-395F715B5FF9}">
      <dsp:nvSpPr>
        <dsp:cNvPr id="0" name=""/>
        <dsp:cNvSpPr/>
      </dsp:nvSpPr>
      <dsp:spPr>
        <a:xfrm>
          <a:off x="1346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44916-F41F-4CE5-8430-B345AFAD2E3F}">
      <dsp:nvSpPr>
        <dsp:cNvPr id="0" name=""/>
        <dsp:cNvSpPr/>
      </dsp:nvSpPr>
      <dsp:spPr>
        <a:xfrm>
          <a:off x="526453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QA – NAAASP</a:t>
          </a:r>
          <a:endParaRPr lang="en-US" sz="6500" kern="1200" dirty="0"/>
        </a:p>
      </dsp:txBody>
      <dsp:txXfrm>
        <a:off x="614349" y="743967"/>
        <a:ext cx="4550175" cy="2825197"/>
      </dsp:txXfrm>
    </dsp:sp>
    <dsp:sp modelId="{10D540D3-4676-4859-8C1D-D4F001585D3B}">
      <dsp:nvSpPr>
        <dsp:cNvPr id="0" name=""/>
        <dsp:cNvSpPr/>
      </dsp:nvSpPr>
      <dsp:spPr>
        <a:xfrm>
          <a:off x="5777528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7B5F7-0E4A-4213-B266-08C3086D2729}">
      <dsp:nvSpPr>
        <dsp:cNvPr id="0" name=""/>
        <dsp:cNvSpPr/>
      </dsp:nvSpPr>
      <dsp:spPr>
        <a:xfrm>
          <a:off x="6302636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Vascular Scientist</a:t>
          </a:r>
        </a:p>
      </dsp:txBody>
      <dsp:txXfrm>
        <a:off x="6390532" y="743967"/>
        <a:ext cx="4550175" cy="2825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6C2F0-B68F-439B-88DA-5A655417E737}">
      <dsp:nvSpPr>
        <dsp:cNvPr id="0" name=""/>
        <dsp:cNvSpPr/>
      </dsp:nvSpPr>
      <dsp:spPr>
        <a:xfrm>
          <a:off x="0" y="443"/>
          <a:ext cx="5194767" cy="10377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880-4235-4323-99C9-5F45D2D91AA6}">
      <dsp:nvSpPr>
        <dsp:cNvPr id="0" name=""/>
        <dsp:cNvSpPr/>
      </dsp:nvSpPr>
      <dsp:spPr>
        <a:xfrm>
          <a:off x="313922" y="233939"/>
          <a:ext cx="570768" cy="570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57E11-D1A6-42F6-9A35-CF64480261BF}">
      <dsp:nvSpPr>
        <dsp:cNvPr id="0" name=""/>
        <dsp:cNvSpPr/>
      </dsp:nvSpPr>
      <dsp:spPr>
        <a:xfrm>
          <a:off x="1198612" y="443"/>
          <a:ext cx="3996154" cy="103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30" tIns="109830" rIns="109830" bIns="1098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Where to draw the line?</a:t>
          </a:r>
        </a:p>
      </dsp:txBody>
      <dsp:txXfrm>
        <a:off x="1198612" y="443"/>
        <a:ext cx="3996154" cy="1037760"/>
      </dsp:txXfrm>
    </dsp:sp>
    <dsp:sp modelId="{9FF652DB-B1CD-4BC2-99F8-250F5C575138}">
      <dsp:nvSpPr>
        <dsp:cNvPr id="0" name=""/>
        <dsp:cNvSpPr/>
      </dsp:nvSpPr>
      <dsp:spPr>
        <a:xfrm>
          <a:off x="0" y="1297643"/>
          <a:ext cx="5194767" cy="10377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CEE67-0C72-482F-872B-24B3FDFF9EF5}">
      <dsp:nvSpPr>
        <dsp:cNvPr id="0" name=""/>
        <dsp:cNvSpPr/>
      </dsp:nvSpPr>
      <dsp:spPr>
        <a:xfrm>
          <a:off x="313922" y="1531139"/>
          <a:ext cx="570768" cy="570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9F5F9-AADD-4F97-A065-3DA41DB7DCF5}">
      <dsp:nvSpPr>
        <dsp:cNvPr id="0" name=""/>
        <dsp:cNvSpPr/>
      </dsp:nvSpPr>
      <dsp:spPr>
        <a:xfrm>
          <a:off x="1198612" y="1297643"/>
          <a:ext cx="3996154" cy="103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30" tIns="109830" rIns="109830" bIns="1098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198612" y="1297643"/>
        <a:ext cx="3996154" cy="1037760"/>
      </dsp:txXfrm>
    </dsp:sp>
    <dsp:sp modelId="{249F1E05-C295-4A4A-BBAD-A3AFA06BF6F8}">
      <dsp:nvSpPr>
        <dsp:cNvPr id="0" name=""/>
        <dsp:cNvSpPr/>
      </dsp:nvSpPr>
      <dsp:spPr>
        <a:xfrm>
          <a:off x="0" y="2594843"/>
          <a:ext cx="5194767" cy="10377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D03F4-00C4-44B5-A1DA-309E5AA9063F}">
      <dsp:nvSpPr>
        <dsp:cNvPr id="0" name=""/>
        <dsp:cNvSpPr/>
      </dsp:nvSpPr>
      <dsp:spPr>
        <a:xfrm>
          <a:off x="313922" y="2828339"/>
          <a:ext cx="570768" cy="570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3B291-74E8-4289-AF4B-2A0048E0661A}">
      <dsp:nvSpPr>
        <dsp:cNvPr id="0" name=""/>
        <dsp:cNvSpPr/>
      </dsp:nvSpPr>
      <dsp:spPr>
        <a:xfrm>
          <a:off x="1198612" y="2594843"/>
          <a:ext cx="3996154" cy="103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30" tIns="109830" rIns="109830" bIns="1098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Thoughts?</a:t>
          </a:r>
          <a:endParaRPr lang="en-US" sz="2500" kern="1200" dirty="0"/>
        </a:p>
      </dsp:txBody>
      <dsp:txXfrm>
        <a:off x="1198612" y="2594843"/>
        <a:ext cx="3996154" cy="103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4BC3-B13F-4297-8F77-7B8C2B2A0C31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A7340-EA4C-4EB3-B166-3983472A7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60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name is Louise Fearnside and I’m currently the QA lead for the Bristol,  Bath and Weston AAA screening programme and today I wanted to share something that we have recently implemented in our programme.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A7340-EA4C-4EB3-B166-3983472A70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7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I just wanted to share this with you all and wondered if you are in the same position. Sometimes I find it tricky to go to and from these two roles that I have, especially when there are differences in protocols and clinical management. This has become very apparent with subthreshold AAA’s during my quality assurance activity.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A7340-EA4C-4EB3-B166-3983472A70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3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In our department, at our discretion, we perform a 2 year scan for aortas at 2.8 cm. Obviously with NAASP, generally a recommendation of discharge if less than 3 cm but we do then QA all those greater than 2.7 cm.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For those that look saccular or distinctly dilated subthreshold, I have been referring them on for a two year scan. I am finding this challenging and where to draw the line with this.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It has also produced another potential issue where these gentleman have been told everything’s fine and will therefore not be expecting a recall to the hospital in 2 years time.  I have therefore asked the vascular nurse to call these gentleman up and let them know they will be seen again in 2 years time and the reasons why.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So what I want to do now is go through a few recent examples and get some feedback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A7340-EA4C-4EB3-B166-3983472A70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8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So with this one, the anterior wall can clearly be seen to focally dilate. </a:t>
            </a:r>
          </a:p>
          <a:p>
            <a:r>
              <a:rPr lang="en-GB" dirty="0"/>
              <a:t>In view of being &lt; 3cm, I felt it appropriate to discharge from NAAASP and refer for a 2 year scan in the hospital. </a:t>
            </a:r>
          </a:p>
          <a:p>
            <a:r>
              <a:rPr lang="en-GB" dirty="0"/>
              <a:t>I felt this would be easier administratively in order to obtain a potential one off 2 year scan.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A7340-EA4C-4EB3-B166-3983472A70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9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another one. A very irregular posterior wall. My concern is that the integrity of this aortas posterior wall has been compromised and is this the start of aneurysmal disease process?</a:t>
            </a:r>
          </a:p>
          <a:p>
            <a:endParaRPr lang="en-GB" dirty="0"/>
          </a:p>
          <a:p>
            <a:r>
              <a:rPr lang="en-GB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Ectatic</a:t>
            </a:r>
            <a:r>
              <a:rPr lang="en-GB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 appearing aorta with irregular posterior wall. Subthreshold at 2.7 cm however in view of appearance, suggest scan in 2 year's time at local hospital. Please can this gentleman have a nurse follow up call to discuss plan. Thanks.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A7340-EA4C-4EB3-B166-3983472A70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8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And another one, </a:t>
            </a:r>
          </a:p>
          <a:p>
            <a:endParaRPr lang="en-GB" dirty="0">
              <a:solidFill>
                <a:srgbClr val="666666"/>
              </a:solidFill>
              <a:effectLst/>
              <a:latin typeface="Tahoma" panose="020B0604030504040204" pitchFamily="34" charset="0"/>
            </a:endParaRPr>
          </a:p>
          <a:p>
            <a:endParaRPr lang="en-GB" dirty="0">
              <a:solidFill>
                <a:srgbClr val="666666"/>
              </a:solidFill>
              <a:effectLst/>
              <a:latin typeface="Tahoma" panose="020B0604030504040204" pitchFamily="34" charset="0"/>
            </a:endParaRPr>
          </a:p>
          <a:p>
            <a:endParaRPr lang="en-GB" dirty="0">
              <a:solidFill>
                <a:srgbClr val="666666"/>
              </a:solidFill>
              <a:effectLst/>
              <a:latin typeface="Tahoma" panose="020B0604030504040204" pitchFamily="34" charset="0"/>
            </a:endParaRPr>
          </a:p>
          <a:p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A7340-EA4C-4EB3-B166-3983472A70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2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example of one which I didn’t refer 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diameter remains sub threshold and is not significantly larger than adjacent segments of visualised AA.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A7340-EA4C-4EB3-B166-3983472A70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2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1000" dirty="0"/>
              <a:t>Over the last year, since taking up the role of QA lead,  I have got into a rhythm of referring these saccular/ irregular subthreshold AAA’ for 2 years scans. </a:t>
            </a:r>
          </a:p>
          <a:p>
            <a:pPr marL="0" indent="0">
              <a:buFontTx/>
              <a:buNone/>
            </a:pPr>
            <a:endParaRPr lang="en-GB" sz="1000" dirty="0"/>
          </a:p>
          <a:p>
            <a:pPr marL="0" indent="0">
              <a:buFontTx/>
              <a:buNone/>
            </a:pPr>
            <a:r>
              <a:rPr lang="en-GB" sz="1000" dirty="0"/>
              <a:t>I guess where I sometimes struggle with this is to where to draw the line? Can be subjective, which ones to rescan and which ones to not. </a:t>
            </a:r>
          </a:p>
          <a:p>
            <a:pPr marL="0" indent="0">
              <a:buFontTx/>
              <a:buNone/>
            </a:pPr>
            <a:endParaRPr lang="en-GB" sz="1000" dirty="0"/>
          </a:p>
          <a:p>
            <a:pPr marL="0" indent="0">
              <a:buFontTx/>
              <a:buNone/>
            </a:pPr>
            <a:r>
              <a:rPr lang="en-GB" sz="1000" dirty="0"/>
              <a:t>A potential issue with a 2 year re scan is distress to the individuals. This is why I have asked the vascular nurse to call these individuals, explaining the plan for 2 years time and giving them the chance to ask any questions. </a:t>
            </a:r>
          </a:p>
          <a:p>
            <a:pPr marL="0" indent="0">
              <a:buFontTx/>
              <a:buNone/>
            </a:pPr>
            <a:endParaRPr lang="en-GB" sz="1000" dirty="0"/>
          </a:p>
          <a:p>
            <a:pPr marL="0" indent="0">
              <a:buFontTx/>
              <a:buNone/>
            </a:pPr>
            <a:r>
              <a:rPr lang="en-GB" sz="1000" dirty="0"/>
              <a:t>So I just wanted to end on asking for peoples throughs on this, their experiences, and what they do </a:t>
            </a:r>
            <a:r>
              <a:rPr lang="en-GB" sz="1000"/>
              <a:t>with subthreshold AAA’s. </a:t>
            </a: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A7340-EA4C-4EB3-B166-3983472A70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6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 fontScale="90000"/>
          </a:bodyPr>
          <a:lstStyle/>
          <a:p>
            <a:r>
              <a:rPr lang="en-US" dirty="0"/>
              <a:t>CST Southern group meeting</a:t>
            </a:r>
            <a:br>
              <a:rPr lang="en-US" dirty="0"/>
            </a:br>
            <a:r>
              <a:rPr lang="en-US" dirty="0"/>
              <a:t>Sub threshold </a:t>
            </a:r>
            <a:r>
              <a:rPr lang="en-US" dirty="0" err="1"/>
              <a:t>aaa’s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854" y="1967697"/>
            <a:ext cx="10993546" cy="9959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Louise Fearnside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QA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lEAD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, Bristol, Bath and Weston AAA Screening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9" name="Picture 4" descr="Z:\Brand &amp; Templates\Brand Guidelines 2018 onwards\Brand Guidelines 2018\Final designs\NBT_NHS icons All vector versions\Footer scaled NHS Aqua Green.png">
            <a:extLst>
              <a:ext uri="{FF2B5EF4-FFF2-40B4-BE49-F238E27FC236}">
                <a16:creationId xmlns:a16="http://schemas.microsoft.com/office/drawing/2014/main" id="{0626FB93-0D0B-4423-B9C0-637F47C5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/>
          <a:stretch>
            <a:fillRect/>
          </a:stretch>
        </p:blipFill>
        <p:spPr bwMode="auto">
          <a:xfrm>
            <a:off x="0" y="6381750"/>
            <a:ext cx="1028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NHSNBT_logo.jpg">
            <a:extLst>
              <a:ext uri="{FF2B5EF4-FFF2-40B4-BE49-F238E27FC236}">
                <a16:creationId xmlns:a16="http://schemas.microsoft.com/office/drawing/2014/main" id="{1882A6EE-90C4-4BDE-A982-0E1C35A4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62" y="890800"/>
            <a:ext cx="2089112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F175E6-0F69-9A73-85C1-5B6614B01C4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6106208"/>
              </p:ext>
            </p:extLst>
          </p:nvPr>
        </p:nvGraphicFramePr>
        <p:xfrm>
          <a:off x="578515" y="1894995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E537A29-508B-4839-BDC4-A9D3AE55A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819" y="3429000"/>
            <a:ext cx="1624197" cy="1472403"/>
          </a:xfrm>
          <a:prstGeom prst="rect">
            <a:avLst/>
          </a:prstGeom>
        </p:spPr>
      </p:pic>
      <p:pic>
        <p:nvPicPr>
          <p:cNvPr id="3" name="Picture 7" descr="NHSNBT_logo.jpg">
            <a:extLst>
              <a:ext uri="{FF2B5EF4-FFF2-40B4-BE49-F238E27FC236}">
                <a16:creationId xmlns:a16="http://schemas.microsoft.com/office/drawing/2014/main" id="{EA3943D2-48D3-1658-C629-8E9F9660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07" y="589199"/>
            <a:ext cx="2089112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1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EF52-914C-45CE-A6B1-8A58E688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Sub- threshold AAA’s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3041-440F-43B5-BD51-54428DC0F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1F5E53-0A36-87C2-6697-75C3310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4" y="2033221"/>
            <a:ext cx="4323216" cy="43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4C14B5-69A0-FCC3-59EC-6449654EC209}"/>
              </a:ext>
            </a:extLst>
          </p:cNvPr>
          <p:cNvSpPr txBox="1"/>
          <p:nvPr/>
        </p:nvSpPr>
        <p:spPr>
          <a:xfrm>
            <a:off x="355600" y="2159000"/>
            <a:ext cx="314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NBT Department protocol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“At CVS discretion rescan 2.8-3.0cm aorta in 2 years. If unchanged discharge”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1179F-CFD9-4367-711D-FCAA976D48EE}"/>
              </a:ext>
            </a:extLst>
          </p:cNvPr>
          <p:cNvSpPr txBox="1"/>
          <p:nvPr/>
        </p:nvSpPr>
        <p:spPr>
          <a:xfrm>
            <a:off x="8256021" y="2072740"/>
            <a:ext cx="3580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NAAASP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Recommendation; &lt; 3cm discharge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1E18D49-4F75-CF28-C2FB-73DEB5B44FB9}"/>
              </a:ext>
            </a:extLst>
          </p:cNvPr>
          <p:cNvSpPr/>
          <p:nvPr/>
        </p:nvSpPr>
        <p:spPr>
          <a:xfrm>
            <a:off x="7648575" y="1562100"/>
            <a:ext cx="4075028" cy="310419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8BC5A3D4-F84A-59A5-CE34-D06E1EAA063E}"/>
              </a:ext>
            </a:extLst>
          </p:cNvPr>
          <p:cNvSpPr/>
          <p:nvPr/>
        </p:nvSpPr>
        <p:spPr>
          <a:xfrm>
            <a:off x="-100831" y="1462750"/>
            <a:ext cx="4460477" cy="36344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A16ABB69-3686-9C8F-C007-385DA59C0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05" y="187149"/>
            <a:ext cx="2089112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AC07F-F124-450A-93BD-2BC9DB75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QA Response: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85732-E51D-C367-D468-371CA723F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" t="13333" r="1749" b="-2"/>
          <a:stretch/>
        </p:blipFill>
        <p:spPr>
          <a:xfrm>
            <a:off x="290606" y="342900"/>
            <a:ext cx="7403507" cy="5943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0891-8083-423D-BC2D-AF485D87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3"/>
            <a:ext cx="3568661" cy="46706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screener comment of aneurysmal. Upon reviewing the images, the AA is not uniformly 2.8 cm with a distinct dilation of the anterior wall to 2.8 cm.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Aorta remains &lt; 3 cm. In view of this, I recommend a screening discharge however a referral to VT for a scan in 2 year's time and a nurse telephone consultation with the gentleman to discuss the on going referral. Please can nurse make referral to VT for future scan. Thank you.</a:t>
            </a:r>
          </a:p>
          <a:p>
            <a:pPr>
              <a:lnSpc>
                <a:spcPct val="100000"/>
              </a:lnSpc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856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38AC-F384-12E2-2869-F9A06BBA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20DCB1-C575-4A78-85D6-11C5F9987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922" y="534299"/>
            <a:ext cx="5613743" cy="371123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1BB86-B2A4-720F-CA00-BE199BF1C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587" y="534299"/>
            <a:ext cx="5382640" cy="3741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CE45A-3FC9-386A-C0B1-031486E61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587" y="4308222"/>
            <a:ext cx="5382640" cy="2506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26DAA3-0C25-739B-6A15-6C0EAADE498C}"/>
              </a:ext>
            </a:extLst>
          </p:cNvPr>
          <p:cNvSpPr txBox="1"/>
          <p:nvPr/>
        </p:nvSpPr>
        <p:spPr>
          <a:xfrm>
            <a:off x="139700" y="4678516"/>
            <a:ext cx="551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0" dirty="0">
              <a:effectLst/>
              <a:latin typeface="Tahoma" panose="020B0604030504040204" pitchFamily="34" charset="0"/>
            </a:endParaRPr>
          </a:p>
          <a:p>
            <a:r>
              <a:rPr lang="en-GB" i="0" dirty="0" err="1">
                <a:effectLst/>
                <a:latin typeface="Tahoma" panose="020B0604030504040204" pitchFamily="34" charset="0"/>
              </a:rPr>
              <a:t>Ectatic</a:t>
            </a:r>
            <a:r>
              <a:rPr lang="en-GB" i="0" dirty="0">
                <a:effectLst/>
                <a:latin typeface="Tahoma" panose="020B0604030504040204" pitchFamily="34" charset="0"/>
              </a:rPr>
              <a:t> appearing aorta with irregular posterior wall. Subthreshold at 2.7 cm however in view of appearance, suggest scan in 2 year's time at local hospital. Please can this gentleman have a nurse follow up call to discuss plan. Thanks.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70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66DC99-64C7-CD18-172A-6BC578A48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" t="13522" r="4600" b="-4"/>
          <a:stretch/>
        </p:blipFill>
        <p:spPr>
          <a:xfrm>
            <a:off x="595663" y="541064"/>
            <a:ext cx="5176956" cy="343589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F7293D-8F3A-57E0-4AB5-6AB79F05D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" t="13520" r="4682" b="-2"/>
          <a:stretch/>
        </p:blipFill>
        <p:spPr>
          <a:xfrm>
            <a:off x="6417734" y="579714"/>
            <a:ext cx="5176951" cy="339724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46FED-68DC-6DCA-54C8-8DE0DBB1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QA Response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47E064-BD71-2BCD-F7DC-CEB51578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FFC000"/>
                </a:solidFill>
                <a:effectLst/>
                <a:latin typeface="Tahoma" panose="020B0604030504040204" pitchFamily="34" charset="0"/>
              </a:rPr>
              <a:t>Upon reviewing the images, the AA is not uniformly 2.8 cm with a distinct dilation distally compared to the proximal segment. Aorta remains &lt; 3 cm. In view of this, I recommend a screening discharge however a referral to nearest hospital for a scan</a:t>
            </a:r>
            <a:br>
              <a:rPr lang="en-GB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8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28C36-599B-B045-D1AF-B43256E89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256" r="5109"/>
          <a:stretch/>
        </p:blipFill>
        <p:spPr>
          <a:xfrm>
            <a:off x="710314" y="541065"/>
            <a:ext cx="4938709" cy="3435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5F0B44-6F57-47A8-CB90-162652398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89" r="2075"/>
          <a:stretch/>
        </p:blipFill>
        <p:spPr>
          <a:xfrm>
            <a:off x="6416653" y="541064"/>
            <a:ext cx="5155838" cy="34358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97735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8EF0D-DD85-5F54-1B84-EC523E40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76956"/>
            <a:ext cx="10965141" cy="2964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QA Response:</a:t>
            </a: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GB" sz="22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diameter remains sub threshold and is not significantly larger than adjacent segments of visualised AA.</a:t>
            </a:r>
            <a:b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2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6732-940E-4F4C-A92B-357095F2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Conclusion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CFDD58-DE87-62B7-B979-AF65BD233F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4250461"/>
              </p:ext>
            </p:extLst>
          </p:nvPr>
        </p:nvGraphicFramePr>
        <p:xfrm>
          <a:off x="581191" y="2228003"/>
          <a:ext cx="5194767" cy="36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31854-208E-40B2-AA28-E324680E4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393700"/>
            <a:ext cx="5194769" cy="63373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52362F-002E-49EA-8BEC-7E75F8934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3771" y="962340"/>
            <a:ext cx="1688025" cy="1511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7F36E-9CA7-4E7F-C75E-9CA84C2B13F4}"/>
              </a:ext>
            </a:extLst>
          </p:cNvPr>
          <p:cNvSpPr txBox="1"/>
          <p:nvPr/>
        </p:nvSpPr>
        <p:spPr>
          <a:xfrm>
            <a:off x="1740204" y="3784600"/>
            <a:ext cx="3568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Potential issues?</a:t>
            </a:r>
          </a:p>
        </p:txBody>
      </p:sp>
    </p:spTree>
    <p:extLst>
      <p:ext uri="{BB962C8B-B14F-4D97-AF65-F5344CB8AC3E}">
        <p14:creationId xmlns:p14="http://schemas.microsoft.com/office/powerpoint/2010/main" val="285575569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{AE4670A7-4EF5-4755-B91E-D3368FD7DB3A}tf33552983_win32</Template>
  <TotalTime>1572</TotalTime>
  <Words>868</Words>
  <Application>Microsoft Office PowerPoint</Application>
  <PresentationFormat>Widescreen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Tahoma</vt:lpstr>
      <vt:lpstr>Wingdings 2</vt:lpstr>
      <vt:lpstr>DividendVTI</vt:lpstr>
      <vt:lpstr>CST Southern group meeting Sub threshold aaa’s </vt:lpstr>
      <vt:lpstr>PowerPoint Presentation</vt:lpstr>
      <vt:lpstr>Sub- threshold AAA’s</vt:lpstr>
      <vt:lpstr>My QA Response: </vt:lpstr>
      <vt:lpstr>PowerPoint Presentation</vt:lpstr>
      <vt:lpstr>QA Response</vt:lpstr>
      <vt:lpstr>               QA Response:  Maximum diameter remains sub threshold and is not significantly larger than adjacent segments of visualised AA. 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Aorta Audit</dc:title>
  <dc:creator>Louise Fearnside</dc:creator>
  <cp:lastModifiedBy>Louise Fearnside</cp:lastModifiedBy>
  <cp:revision>93</cp:revision>
  <dcterms:created xsi:type="dcterms:W3CDTF">2022-03-01T09:54:13Z</dcterms:created>
  <dcterms:modified xsi:type="dcterms:W3CDTF">2023-08-30T09:38:31Z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