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5" r:id="rId5"/>
    <p:sldId id="259" r:id="rId6"/>
    <p:sldId id="260"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2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586" autoAdjust="0"/>
  </p:normalViewPr>
  <p:slideViewPr>
    <p:cSldViewPr>
      <p:cViewPr>
        <p:scale>
          <a:sx n="107" d="100"/>
          <a:sy n="107" d="100"/>
        </p:scale>
        <p:origin x="-90" y="7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D997EA-C587-4617-BF64-5200F0A4840A}" type="datetimeFigureOut">
              <a:rPr lang="en-GB" smtClean="0"/>
              <a:pPr/>
              <a:t>31/01/2018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F55D5B-B3C9-4062-B2BD-9855FF6E8DF8}" type="slidenum">
              <a:rPr lang="en-GB" smtClean="0"/>
              <a:pPr/>
              <a:t>‹#›</a:t>
            </a:fld>
            <a:endParaRPr lang="en-GB"/>
          </a:p>
        </p:txBody>
      </p:sp>
    </p:spTree>
    <p:extLst>
      <p:ext uri="{BB962C8B-B14F-4D97-AF65-F5344CB8AC3E}">
        <p14:creationId xmlns:p14="http://schemas.microsoft.com/office/powerpoint/2010/main" val="1857011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the aim</a:t>
            </a:r>
            <a:r>
              <a:rPr lang="en-GB" baseline="0" dirty="0" smtClean="0"/>
              <a:t> of this talk is to give an bit of an update on professional conduct, with a focus on communication, body language and then finish off with some real scenarios that occurred in the department which may be useful for us to reflect on</a:t>
            </a:r>
            <a:endParaRPr lang="en-GB" dirty="0"/>
          </a:p>
        </p:txBody>
      </p:sp>
      <p:sp>
        <p:nvSpPr>
          <p:cNvPr id="4" name="Slide Number Placeholder 3"/>
          <p:cNvSpPr>
            <a:spLocks noGrp="1"/>
          </p:cNvSpPr>
          <p:nvPr>
            <p:ph type="sldNum" sz="quarter" idx="10"/>
          </p:nvPr>
        </p:nvSpPr>
        <p:spPr/>
        <p:txBody>
          <a:bodyPr/>
          <a:lstStyle/>
          <a:p>
            <a:fld id="{8DF55D5B-B3C9-4062-B2BD-9855FF6E8DF8}" type="slidenum">
              <a:rPr lang="en-GB" smtClean="0"/>
              <a:pPr/>
              <a:t>1</a:t>
            </a:fld>
            <a:endParaRPr lang="en-GB"/>
          </a:p>
        </p:txBody>
      </p:sp>
    </p:spTree>
    <p:extLst>
      <p:ext uri="{BB962C8B-B14F-4D97-AF65-F5344CB8AC3E}">
        <p14:creationId xmlns:p14="http://schemas.microsoft.com/office/powerpoint/2010/main" val="2454235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in this</a:t>
            </a:r>
            <a:r>
              <a:rPr lang="en-GB" baseline="0" dirty="0" smtClean="0"/>
              <a:t> case, the referrer was informed that day and it was suggested that the patient should be seen by them to discuss the situation further. The patient was offered a future scan in the department for further confirmation and reassurance, I think that this is good practice. </a:t>
            </a:r>
          </a:p>
          <a:p>
            <a:r>
              <a:rPr lang="en-GB" baseline="0" dirty="0" smtClean="0"/>
              <a:t>I also think that it is a good idea to give feedback to the department involved – via your manager. It might highlight issues and direct future training. I have done this in the past when a </a:t>
            </a:r>
            <a:r>
              <a:rPr lang="en-GB" baseline="0" dirty="0" err="1" smtClean="0"/>
              <a:t>popliteal</a:t>
            </a:r>
            <a:r>
              <a:rPr lang="en-GB" baseline="0" dirty="0" smtClean="0"/>
              <a:t> artery was wrongly reported as occluded. I felt quite uncomfortable doing this but actually it was my duty of care to act and actually the information was well received and apparently was further evidence towards a training issue with a particular operator.  It might also be helpful to discuss the scenario with colleagues, as a bit of a de brief for you and also it might help them too,.</a:t>
            </a:r>
            <a:endParaRPr lang="en-GB" dirty="0"/>
          </a:p>
        </p:txBody>
      </p:sp>
      <p:sp>
        <p:nvSpPr>
          <p:cNvPr id="4" name="Slide Number Placeholder 3"/>
          <p:cNvSpPr>
            <a:spLocks noGrp="1"/>
          </p:cNvSpPr>
          <p:nvPr>
            <p:ph type="sldNum" sz="quarter" idx="10"/>
          </p:nvPr>
        </p:nvSpPr>
        <p:spPr/>
        <p:txBody>
          <a:bodyPr/>
          <a:lstStyle/>
          <a:p>
            <a:fld id="{7DE179C4-746F-41F6-AB23-FA4FE9B94AB1}"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think the take home message is </a:t>
            </a:r>
            <a:r>
              <a:rPr lang="en-GB" dirty="0" err="1" smtClean="0"/>
              <a:t>is</a:t>
            </a:r>
            <a:r>
              <a:rPr lang="en-GB" dirty="0" smtClean="0"/>
              <a:t> that we never stop</a:t>
            </a:r>
            <a:r>
              <a:rPr lang="en-GB" baseline="0" dirty="0" smtClean="0"/>
              <a:t> learning, and however experienced we are, we can always improve our practice. It is easy to let complacency set in. I think your revalidation is a really good idea and I think it is something that our profession could benefit from. Maybe it is something that will happen in the future...</a:t>
            </a:r>
            <a:endParaRPr lang="en-GB" dirty="0"/>
          </a:p>
        </p:txBody>
      </p:sp>
      <p:sp>
        <p:nvSpPr>
          <p:cNvPr id="4" name="Slide Number Placeholder 3"/>
          <p:cNvSpPr>
            <a:spLocks noGrp="1"/>
          </p:cNvSpPr>
          <p:nvPr>
            <p:ph type="sldNum" sz="quarter" idx="10"/>
          </p:nvPr>
        </p:nvSpPr>
        <p:spPr/>
        <p:txBody>
          <a:bodyPr/>
          <a:lstStyle/>
          <a:p>
            <a:fld id="{8DF55D5B-B3C9-4062-B2BD-9855FF6E8DF8}" type="slidenum">
              <a:rPr lang="en-GB" smtClean="0"/>
              <a:pPr/>
              <a:t>11</a:t>
            </a:fld>
            <a:endParaRPr lang="en-GB"/>
          </a:p>
        </p:txBody>
      </p:sp>
    </p:spTree>
    <p:extLst>
      <p:ext uri="{BB962C8B-B14F-4D97-AF65-F5344CB8AC3E}">
        <p14:creationId xmlns:p14="http://schemas.microsoft.com/office/powerpoint/2010/main" val="3097143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really focusing on the </a:t>
            </a:r>
            <a:r>
              <a:rPr lang="en-GB" dirty="0" err="1" smtClean="0"/>
              <a:t>icare</a:t>
            </a:r>
            <a:r>
              <a:rPr lang="en-GB" baseline="0" dirty="0" smtClean="0"/>
              <a:t> philosophy which has been introduced to you before in a previous training session but to recap is:</a:t>
            </a:r>
          </a:p>
          <a:p>
            <a:r>
              <a:rPr lang="en-GB" baseline="0" dirty="0" smtClean="0"/>
              <a:t>I care moments on the trust webpage</a:t>
            </a:r>
            <a:endParaRPr lang="en-GB" dirty="0"/>
          </a:p>
        </p:txBody>
      </p:sp>
      <p:sp>
        <p:nvSpPr>
          <p:cNvPr id="4" name="Slide Number Placeholder 3"/>
          <p:cNvSpPr>
            <a:spLocks noGrp="1"/>
          </p:cNvSpPr>
          <p:nvPr>
            <p:ph type="sldNum" sz="quarter" idx="10"/>
          </p:nvPr>
        </p:nvSpPr>
        <p:spPr/>
        <p:txBody>
          <a:bodyPr/>
          <a:lstStyle/>
          <a:p>
            <a:fld id="{8DF55D5B-B3C9-4062-B2BD-9855FF6E8DF8}" type="slidenum">
              <a:rPr lang="en-GB" smtClean="0"/>
              <a:pPr/>
              <a:t>2</a:t>
            </a:fld>
            <a:endParaRPr lang="en-GB"/>
          </a:p>
        </p:txBody>
      </p:sp>
    </p:spTree>
    <p:extLst>
      <p:ext uri="{BB962C8B-B14F-4D97-AF65-F5344CB8AC3E}">
        <p14:creationId xmlns:p14="http://schemas.microsoft.com/office/powerpoint/2010/main" val="2443537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 going to start by touching on non verbal communication</a:t>
            </a:r>
            <a:r>
              <a:rPr lang="en-GB" baseline="0" dirty="0" smtClean="0"/>
              <a:t> which speaks volumes. It actually says </a:t>
            </a:r>
            <a:r>
              <a:rPr lang="en-GB" baseline="0" dirty="0" err="1" smtClean="0"/>
              <a:t>alot</a:t>
            </a:r>
            <a:r>
              <a:rPr lang="en-GB" baseline="0" dirty="0" smtClean="0"/>
              <a:t>. One aspect is to try and give the patient your undivided attention. I am guilty sometimes of cleaning up while I talk to patients to speed up the process, especially if I am running late but ideally I should really wait until the patient has left the room. I think sometimes it is a judgement call, if the patient appears concerned with the information you are giving them, you may need to give them extra time so that they do not feel like they are being ‘rushed out the room’</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8DF55D5B-B3C9-4062-B2BD-9855FF6E8DF8}" type="slidenum">
              <a:rPr lang="en-GB" smtClean="0"/>
              <a:pPr/>
              <a:t>3</a:t>
            </a:fld>
            <a:endParaRPr lang="en-GB"/>
          </a:p>
        </p:txBody>
      </p:sp>
    </p:spTree>
    <p:extLst>
      <p:ext uri="{BB962C8B-B14F-4D97-AF65-F5344CB8AC3E}">
        <p14:creationId xmlns:p14="http://schemas.microsoft.com/office/powerpoint/2010/main" val="2495965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think these are fairly</a:t>
            </a:r>
            <a:r>
              <a:rPr lang="en-GB" baseline="0" dirty="0" smtClean="0"/>
              <a:t> obvious but sometimes I think that we all need reminding, not to get into bad habits. I know that I am sometimes guilty of talking to them while doing other things like cleaning the probe. </a:t>
            </a:r>
          </a:p>
          <a:p>
            <a:r>
              <a:rPr lang="en-GB" baseline="0" dirty="0" smtClean="0"/>
              <a:t>Sometimes I find that I have said something to the patient and not been looking at them – quite often they don’t hear me and it is because they didn’t see my face and lips move. So must bear in mind to hold their gaze while talking.</a:t>
            </a:r>
          </a:p>
          <a:p>
            <a:r>
              <a:rPr lang="en-GB" baseline="0" dirty="0" smtClean="0"/>
              <a:t>Make sure they have understood what you have told them, if you are unsure you could ask them to repeat to you what you have told them. </a:t>
            </a:r>
          </a:p>
          <a:p>
            <a:r>
              <a:rPr lang="en-GB" baseline="0" dirty="0" smtClean="0"/>
              <a:t>It can sometimes be quite tricky but patients may ask you about things like the treatment options. It can be quite tempting to get into a discussion about this and then you find yourself down a road of explaining something that can then lead to confusion for the patient. Be mindful of this as you don’t want the patient to be </a:t>
            </a:r>
            <a:r>
              <a:rPr lang="en-GB" baseline="0" dirty="0" err="1" smtClean="0"/>
              <a:t>mis</a:t>
            </a:r>
            <a:r>
              <a:rPr lang="en-GB" baseline="0" dirty="0" smtClean="0"/>
              <a:t> informed or get the wrong end of the stick. </a:t>
            </a:r>
            <a:endParaRPr lang="en-GB" dirty="0"/>
          </a:p>
        </p:txBody>
      </p:sp>
      <p:sp>
        <p:nvSpPr>
          <p:cNvPr id="4" name="Slide Number Placeholder 3"/>
          <p:cNvSpPr>
            <a:spLocks noGrp="1"/>
          </p:cNvSpPr>
          <p:nvPr>
            <p:ph type="sldNum" sz="quarter" idx="10"/>
          </p:nvPr>
        </p:nvSpPr>
        <p:spPr/>
        <p:txBody>
          <a:bodyPr/>
          <a:lstStyle/>
          <a:p>
            <a:fld id="{8DF55D5B-B3C9-4062-B2BD-9855FF6E8DF8}" type="slidenum">
              <a:rPr lang="en-GB" smtClean="0"/>
              <a:pPr/>
              <a:t>4</a:t>
            </a:fld>
            <a:endParaRPr lang="en-GB"/>
          </a:p>
        </p:txBody>
      </p:sp>
    </p:spTree>
    <p:extLst>
      <p:ext uri="{BB962C8B-B14F-4D97-AF65-F5344CB8AC3E}">
        <p14:creationId xmlns:p14="http://schemas.microsoft.com/office/powerpoint/2010/main" val="21742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 thought we would go through a couple</a:t>
            </a:r>
            <a:r>
              <a:rPr lang="en-GB" baseline="0" dirty="0" smtClean="0"/>
              <a:t> of scenarios which can be challenging. </a:t>
            </a:r>
          </a:p>
          <a:p>
            <a:r>
              <a:rPr lang="en-GB" baseline="0" dirty="0" smtClean="0"/>
              <a:t>The first is when we measure the AAA smaller than previous measurements – that is marginal size reductions. </a:t>
            </a:r>
          </a:p>
          <a:p>
            <a:r>
              <a:rPr lang="en-GB" baseline="0" dirty="0" smtClean="0"/>
              <a:t>If we are unbiased by the previous result and/or are scanning blind say to the previous size, this is highly likely to occur occasionally. </a:t>
            </a:r>
          </a:p>
          <a:p>
            <a:r>
              <a:rPr lang="en-GB" baseline="0" dirty="0" smtClean="0"/>
              <a:t>The patient is likely to ask – but how can it be smaller?</a:t>
            </a:r>
          </a:p>
          <a:p>
            <a:r>
              <a:rPr lang="en-GB" baseline="0" dirty="0" smtClean="0"/>
              <a:t>What do you usually say?</a:t>
            </a:r>
            <a:endParaRPr lang="en-GB" dirty="0"/>
          </a:p>
        </p:txBody>
      </p:sp>
      <p:sp>
        <p:nvSpPr>
          <p:cNvPr id="4" name="Slide Number Placeholder 3"/>
          <p:cNvSpPr>
            <a:spLocks noGrp="1"/>
          </p:cNvSpPr>
          <p:nvPr>
            <p:ph type="sldNum" sz="quarter" idx="10"/>
          </p:nvPr>
        </p:nvSpPr>
        <p:spPr/>
        <p:txBody>
          <a:bodyPr/>
          <a:lstStyle/>
          <a:p>
            <a:fld id="{7DE179C4-746F-41F6-AB23-FA4FE9B94AB1}"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 think the first obvious</a:t>
            </a:r>
            <a:r>
              <a:rPr lang="en-GB" baseline="0" dirty="0" smtClean="0"/>
              <a:t> thing is to make yourself aware of the previous size before informing the patient of the result. This will help you guide you in how to approach explanation. </a:t>
            </a:r>
          </a:p>
          <a:p>
            <a:r>
              <a:rPr lang="en-GB" baseline="0" dirty="0" smtClean="0"/>
              <a:t>I think it is always better to begin with a statement such as....instead of just reeling of a measurement. This gives the patient immediate reassurance. </a:t>
            </a:r>
          </a:p>
          <a:p>
            <a:r>
              <a:rPr lang="en-GB" baseline="0" dirty="0" smtClean="0"/>
              <a:t>Depending on the patient and the situation, it might be better to wait for a prompt for a size. Some patients are not concerned too much by the exact size and are happy with your reassurances alone, others will want to know the exact size. I would always give it to them if they ask for it but follow up with further reassurances and explanations about why it appears to be smaller today.  Keep the explanations easy to understand. I would say, we allow for small differences in size which occurs every time it is measured and that can be when different colleagues scan it or indeed if </a:t>
            </a:r>
            <a:r>
              <a:rPr lang="en-GB" baseline="0" dirty="0" err="1" smtClean="0"/>
              <a:t>i</a:t>
            </a:r>
            <a:r>
              <a:rPr lang="en-GB" baseline="0" dirty="0" smtClean="0"/>
              <a:t> scanned it again. Try and not get bogged down in jargon such as inter/</a:t>
            </a:r>
            <a:r>
              <a:rPr lang="en-GB" baseline="0" dirty="0" err="1" smtClean="0"/>
              <a:t>tntra</a:t>
            </a:r>
            <a:r>
              <a:rPr lang="en-GB" baseline="0" dirty="0" smtClean="0"/>
              <a:t> operator variability which is the correct name for these types of variations but may confuse the patient further. You could say, we’re talking about very small differences, </a:t>
            </a:r>
            <a:r>
              <a:rPr lang="en-GB" baseline="0" dirty="0" err="1" smtClean="0"/>
              <a:t>millimeters</a:t>
            </a:r>
            <a:r>
              <a:rPr lang="en-GB" baseline="0" dirty="0" smtClean="0"/>
              <a:t>. I sometimes ask the patient to envisage 1 or 2 </a:t>
            </a:r>
            <a:r>
              <a:rPr lang="en-GB" baseline="0" dirty="0" err="1" smtClean="0"/>
              <a:t>millimeters</a:t>
            </a:r>
            <a:r>
              <a:rPr lang="en-GB" baseline="0" dirty="0" smtClean="0"/>
              <a:t> and how small that is. I also say, these differences are within acceptable limits, emphasising acceptable. </a:t>
            </a:r>
          </a:p>
        </p:txBody>
      </p:sp>
      <p:sp>
        <p:nvSpPr>
          <p:cNvPr id="4" name="Slide Number Placeholder 3"/>
          <p:cNvSpPr>
            <a:spLocks noGrp="1"/>
          </p:cNvSpPr>
          <p:nvPr>
            <p:ph type="sldNum" sz="quarter" idx="10"/>
          </p:nvPr>
        </p:nvSpPr>
        <p:spPr/>
        <p:txBody>
          <a:bodyPr/>
          <a:lstStyle/>
          <a:p>
            <a:fld id="{7DE179C4-746F-41F6-AB23-FA4FE9B94AB1}"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moving</a:t>
            </a:r>
            <a:r>
              <a:rPr lang="en-GB" baseline="0" dirty="0" smtClean="0"/>
              <a:t> onto another scenario which is when we get a large discrepancy. The is a real life scenario that occurred fairly recently in the department. Which is very familiar to some of you!</a:t>
            </a:r>
            <a:endParaRPr lang="en-GB" dirty="0"/>
          </a:p>
        </p:txBody>
      </p:sp>
      <p:sp>
        <p:nvSpPr>
          <p:cNvPr id="4" name="Slide Number Placeholder 3"/>
          <p:cNvSpPr>
            <a:spLocks noGrp="1"/>
          </p:cNvSpPr>
          <p:nvPr>
            <p:ph type="sldNum" sz="quarter" idx="10"/>
          </p:nvPr>
        </p:nvSpPr>
        <p:spPr/>
        <p:txBody>
          <a:bodyPr/>
          <a:lstStyle/>
          <a:p>
            <a:fld id="{7DE179C4-746F-41F6-AB23-FA4FE9B94AB1}"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you are actually</a:t>
            </a:r>
            <a:r>
              <a:rPr lang="en-GB" baseline="0" dirty="0" smtClean="0"/>
              <a:t> all probably aware of what happened but I thought it would be useful to go through a few learning points. Useful for everyone to go through , us included, regardless of experience as this is something that doesn’t happen very often. </a:t>
            </a:r>
          </a:p>
          <a:p>
            <a:r>
              <a:rPr lang="en-GB" baseline="0" dirty="0" smtClean="0"/>
              <a:t>The patient has wrongly thought that they have had an aneurysm for 10 years. They will have a array of different emotions once being told that it is normal. They might feel several of these at once. Firstly, given the enormity what you are potentially going to tell the patient, I would always seek a second opinion, even if I am very confident about the result. Immediate reassurance for the patient. Do not inform the patient of the result until a second opinion is sought ( say need opinion, not coming up with a similar size)– there is still a chance that it is incorrect. If you are lone working  - alternatives? Are you in </a:t>
            </a:r>
            <a:r>
              <a:rPr lang="en-GB" baseline="0" dirty="0" err="1" smtClean="0"/>
              <a:t>Southmead</a:t>
            </a:r>
            <a:r>
              <a:rPr lang="en-GB" baseline="0" dirty="0" smtClean="0"/>
              <a:t> hospital, could contact VT for second opinion. If outlier clinic and no second opinion available??</a:t>
            </a:r>
            <a:endParaRPr lang="en-GB" dirty="0"/>
          </a:p>
        </p:txBody>
      </p:sp>
      <p:sp>
        <p:nvSpPr>
          <p:cNvPr id="4" name="Slide Number Placeholder 3"/>
          <p:cNvSpPr>
            <a:spLocks noGrp="1"/>
          </p:cNvSpPr>
          <p:nvPr>
            <p:ph type="sldNum" sz="quarter" idx="10"/>
          </p:nvPr>
        </p:nvSpPr>
        <p:spPr/>
        <p:txBody>
          <a:bodyPr/>
          <a:lstStyle/>
          <a:p>
            <a:fld id="{7DE179C4-746F-41F6-AB23-FA4FE9B94AB1}"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When informing the patient of the result, allow</a:t>
            </a:r>
            <a:r>
              <a:rPr lang="en-GB" baseline="0" dirty="0" smtClean="0"/>
              <a:t> good time and don’t rush – patient will need time to compute the result and allow time for any questions that they may have. Ensure that they understand what you have told them – they may want to bring in a family member </a:t>
            </a:r>
            <a:r>
              <a:rPr lang="en-GB" baseline="0" dirty="0" err="1" smtClean="0"/>
              <a:t>aswell</a:t>
            </a:r>
            <a:r>
              <a:rPr lang="en-GB" baseline="0" dirty="0" smtClean="0"/>
              <a:t>. If you are concerned that they haven’t understood, you could maybe ask them to repeat their understanding to you. </a:t>
            </a:r>
          </a:p>
          <a:p>
            <a:r>
              <a:rPr lang="en-GB" baseline="0" dirty="0" smtClean="0"/>
              <a:t>Apologise that they have been misinformed in the past, even through it’s not your fault, a general apology for the situation will go a long way and be appreciated. Show empathy for how they might be feeling. </a:t>
            </a:r>
          </a:p>
          <a:p>
            <a:r>
              <a:rPr lang="en-GB" baseline="0" dirty="0" smtClean="0"/>
              <a:t>Try and not get into a blame conversation about another department. The patient might initiate this conversation. Ultimately you do not have all the facts. Be clear that you can only comment on what has happened today in your own department.</a:t>
            </a:r>
          </a:p>
          <a:p>
            <a:r>
              <a:rPr lang="en-GB" baseline="0" dirty="0" smtClean="0"/>
              <a:t>Make a clear plan about the next steps, be clear about your obligations and what you expect should happen, taking a little bit of ownership of it</a:t>
            </a:r>
            <a:endParaRPr lang="en-GB" dirty="0"/>
          </a:p>
        </p:txBody>
      </p:sp>
      <p:sp>
        <p:nvSpPr>
          <p:cNvPr id="4" name="Slide Number Placeholder 3"/>
          <p:cNvSpPr>
            <a:spLocks noGrp="1"/>
          </p:cNvSpPr>
          <p:nvPr>
            <p:ph type="sldNum" sz="quarter" idx="10"/>
          </p:nvPr>
        </p:nvSpPr>
        <p:spPr/>
        <p:txBody>
          <a:bodyPr/>
          <a:lstStyle/>
          <a:p>
            <a:fld id="{7DE179C4-746F-41F6-AB23-FA4FE9B94AB1}"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1632288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2178077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3903895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416577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109452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341069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216950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2223717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3068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42171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0D9C6-81E7-4607-92AB-3638DA364363}" type="datetimeFigureOut">
              <a:rPr lang="en-GB" smtClean="0"/>
              <a:pPr/>
              <a:t>31/01/2018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01622-4D42-4990-85C5-FA28D4A3DDE2}" type="slidenum">
              <a:rPr lang="en-GB" smtClean="0"/>
              <a:pPr/>
              <a:t>‹#›</a:t>
            </a:fld>
            <a:endParaRPr lang="en-GB"/>
          </a:p>
        </p:txBody>
      </p:sp>
    </p:spTree>
    <p:extLst>
      <p:ext uri="{BB962C8B-B14F-4D97-AF65-F5344CB8AC3E}">
        <p14:creationId xmlns:p14="http://schemas.microsoft.com/office/powerpoint/2010/main" val="3686787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3D2F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0D9C6-81E7-4607-92AB-3638DA364363}" type="datetimeFigureOut">
              <a:rPr lang="en-GB" smtClean="0"/>
              <a:pPr/>
              <a:t>31/01/2018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01622-4D42-4990-85C5-FA28D4A3DDE2}" type="slidenum">
              <a:rPr lang="en-GB" smtClean="0"/>
              <a:pPr/>
              <a:t>‹#›</a:t>
            </a:fld>
            <a:endParaRPr lang="en-GB"/>
          </a:p>
        </p:txBody>
      </p:sp>
    </p:spTree>
    <p:extLst>
      <p:ext uri="{BB962C8B-B14F-4D97-AF65-F5344CB8AC3E}">
        <p14:creationId xmlns:p14="http://schemas.microsoft.com/office/powerpoint/2010/main" val="4254362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858" y="1700808"/>
            <a:ext cx="7772400" cy="1874639"/>
          </a:xfrm>
        </p:spPr>
        <p:txBody>
          <a:bodyPr>
            <a:normAutofit fontScale="90000"/>
          </a:bodyPr>
          <a:lstStyle/>
          <a:p>
            <a:r>
              <a:rPr lang="en-GB" dirty="0" smtClean="0"/>
              <a:t>Professional Conduct Update</a:t>
            </a:r>
            <a:br>
              <a:rPr lang="en-GB" dirty="0" smtClean="0"/>
            </a:br>
            <a:r>
              <a:rPr lang="en-GB" dirty="0" smtClean="0"/>
              <a:t>‘Communication, body language and dealing with challenging situations”</a:t>
            </a:r>
            <a:endParaRPr lang="en-GB" dirty="0"/>
          </a:p>
        </p:txBody>
      </p:sp>
      <p:sp>
        <p:nvSpPr>
          <p:cNvPr id="3" name="Subtitle 2"/>
          <p:cNvSpPr>
            <a:spLocks noGrp="1"/>
          </p:cNvSpPr>
          <p:nvPr>
            <p:ph type="subTitle" idx="1"/>
          </p:nvPr>
        </p:nvSpPr>
        <p:spPr>
          <a:xfrm>
            <a:off x="1331640" y="3573016"/>
            <a:ext cx="6400800" cy="1752600"/>
          </a:xfrm>
        </p:spPr>
        <p:txBody>
          <a:bodyPr>
            <a:normAutofit fontScale="92500" lnSpcReduction="20000"/>
          </a:bodyPr>
          <a:lstStyle/>
          <a:p>
            <a:endParaRPr lang="en-GB" dirty="0" smtClean="0"/>
          </a:p>
          <a:p>
            <a:endParaRPr lang="en-GB" dirty="0"/>
          </a:p>
          <a:p>
            <a:r>
              <a:rPr lang="en-GB" dirty="0" smtClean="0"/>
              <a:t>Louise Fearnside, Clinical Vascular Scientist, North Bristol Trust.</a:t>
            </a:r>
            <a:endParaRPr lang="en-GB" dirty="0"/>
          </a:p>
        </p:txBody>
      </p:sp>
      <p:pic>
        <p:nvPicPr>
          <p:cNvPr id="1026"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45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points cont</a:t>
            </a:r>
            <a:endParaRPr lang="en-GB" dirty="0"/>
          </a:p>
        </p:txBody>
      </p:sp>
      <p:sp>
        <p:nvSpPr>
          <p:cNvPr id="3" name="Content Placeholder 2"/>
          <p:cNvSpPr>
            <a:spLocks noGrp="1"/>
          </p:cNvSpPr>
          <p:nvPr>
            <p:ph idx="1"/>
          </p:nvPr>
        </p:nvSpPr>
        <p:spPr/>
        <p:txBody>
          <a:bodyPr/>
          <a:lstStyle/>
          <a:p>
            <a:r>
              <a:rPr lang="en-GB" dirty="0" smtClean="0"/>
              <a:t>Referrer (G.P) was informed that day.</a:t>
            </a:r>
          </a:p>
          <a:p>
            <a:r>
              <a:rPr lang="en-GB" dirty="0" smtClean="0"/>
              <a:t>Patient offered a future scan in dept (6m)</a:t>
            </a:r>
          </a:p>
          <a:p>
            <a:endParaRPr lang="en-GB" dirty="0"/>
          </a:p>
          <a:p>
            <a:r>
              <a:rPr lang="en-GB" dirty="0" smtClean="0"/>
              <a:t>Feedback to department involved? Highlight issues /direct training etc? Duty of care.</a:t>
            </a:r>
          </a:p>
          <a:p>
            <a:r>
              <a:rPr lang="en-GB" dirty="0" smtClean="0"/>
              <a:t>Discuss with colleagues – debrief, aid learning</a:t>
            </a:r>
            <a:endParaRPr lang="en-GB" dirty="0"/>
          </a:p>
        </p:txBody>
      </p:sp>
      <p:pic>
        <p:nvPicPr>
          <p:cNvPr id="4"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81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Image result for always improve your practi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9752" y="548680"/>
            <a:ext cx="4351728" cy="5366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1714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ICARE North Bristol Trust</a:t>
            </a:r>
            <a:endParaRPr lang="en-GB" dirty="0"/>
          </a:p>
        </p:txBody>
      </p:sp>
      <p:sp>
        <p:nvSpPr>
          <p:cNvPr id="3" name="Content Placeholder 2"/>
          <p:cNvSpPr>
            <a:spLocks noGrp="1"/>
          </p:cNvSpPr>
          <p:nvPr>
            <p:ph idx="1"/>
          </p:nvPr>
        </p:nvSpPr>
        <p:spPr/>
        <p:txBody>
          <a:bodyPr/>
          <a:lstStyle/>
          <a:p>
            <a:pPr fontAlgn="base"/>
            <a:r>
              <a:rPr lang="en-GB" b="1" dirty="0" err="1" smtClean="0">
                <a:effectLst/>
              </a:rPr>
              <a:t>i</a:t>
            </a:r>
            <a:r>
              <a:rPr lang="en-GB" b="1" dirty="0" smtClean="0">
                <a:effectLst/>
              </a:rPr>
              <a:t> </a:t>
            </a:r>
            <a:r>
              <a:rPr lang="en-GB" dirty="0" smtClean="0">
                <a:effectLst/>
              </a:rPr>
              <a:t>am responsible for</a:t>
            </a:r>
          </a:p>
          <a:p>
            <a:pPr fontAlgn="base"/>
            <a:r>
              <a:rPr lang="en-GB" b="1" dirty="0" smtClean="0">
                <a:effectLst/>
                <a:latin typeface="arial"/>
              </a:rPr>
              <a:t>C</a:t>
            </a:r>
            <a:r>
              <a:rPr lang="en-GB" dirty="0" smtClean="0">
                <a:effectLst/>
                <a:latin typeface="arial"/>
              </a:rPr>
              <a:t>ommunication that's effective</a:t>
            </a:r>
            <a:endParaRPr lang="en-GB" dirty="0" smtClean="0">
              <a:effectLst/>
            </a:endParaRPr>
          </a:p>
          <a:p>
            <a:pPr fontAlgn="base"/>
            <a:r>
              <a:rPr lang="en-GB" b="1" dirty="0" smtClean="0">
                <a:effectLst/>
              </a:rPr>
              <a:t>A</a:t>
            </a:r>
            <a:r>
              <a:rPr lang="en-GB" dirty="0" smtClean="0">
                <a:effectLst/>
              </a:rPr>
              <a:t>ttitude that's positive</a:t>
            </a:r>
          </a:p>
          <a:p>
            <a:pPr fontAlgn="base"/>
            <a:r>
              <a:rPr lang="en-GB" b="1" dirty="0" smtClean="0">
                <a:effectLst/>
              </a:rPr>
              <a:t>R</a:t>
            </a:r>
            <a:r>
              <a:rPr lang="en-GB" dirty="0" smtClean="0">
                <a:effectLst/>
              </a:rPr>
              <a:t>espect for patients, carers and colleagues</a:t>
            </a:r>
          </a:p>
          <a:p>
            <a:pPr fontAlgn="base"/>
            <a:r>
              <a:rPr lang="en-GB" b="1" dirty="0" smtClean="0">
                <a:effectLst/>
              </a:rPr>
              <a:t>E</a:t>
            </a:r>
            <a:r>
              <a:rPr lang="en-GB" dirty="0" smtClean="0">
                <a:effectLst/>
              </a:rPr>
              <a:t>nvironment that's conducive to care and recovery</a:t>
            </a:r>
          </a:p>
          <a:p>
            <a:endParaRPr lang="en-GB"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9992" y="4653136"/>
            <a:ext cx="4124325"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descr="Image result for north bristol nhs trus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406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Non-verbal Communication</a:t>
            </a:r>
            <a:endParaRPr lang="en-GB" dirty="0"/>
          </a:p>
        </p:txBody>
      </p:sp>
      <p:sp>
        <p:nvSpPr>
          <p:cNvPr id="3" name="Content Placeholder 2"/>
          <p:cNvSpPr>
            <a:spLocks noGrp="1"/>
          </p:cNvSpPr>
          <p:nvPr>
            <p:ph idx="1"/>
          </p:nvPr>
        </p:nvSpPr>
        <p:spPr>
          <a:xfrm>
            <a:off x="457200" y="1600200"/>
            <a:ext cx="8229600" cy="4997152"/>
          </a:xfrm>
        </p:spPr>
        <p:txBody>
          <a:bodyPr>
            <a:noAutofit/>
          </a:bodyPr>
          <a:lstStyle/>
          <a:p>
            <a:r>
              <a:rPr lang="en-GB" dirty="0" smtClean="0"/>
              <a:t>Speaks volumes!</a:t>
            </a:r>
          </a:p>
          <a:p>
            <a:pPr marL="0" indent="0">
              <a:buNone/>
            </a:pPr>
            <a:endParaRPr lang="en-GB" sz="800" dirty="0" smtClean="0"/>
          </a:p>
          <a:p>
            <a:r>
              <a:rPr lang="en-GB" dirty="0" smtClean="0"/>
              <a:t>Undivided attention</a:t>
            </a:r>
          </a:p>
          <a:p>
            <a:pPr marL="0" indent="0">
              <a:buNone/>
            </a:pPr>
            <a:r>
              <a:rPr lang="en-GB" sz="1800" dirty="0" smtClean="0"/>
              <a:t>Cleaning up/distracted</a:t>
            </a:r>
          </a:p>
          <a:p>
            <a:pPr marL="0" indent="0">
              <a:buNone/>
            </a:pPr>
            <a:r>
              <a:rPr lang="en-GB" sz="1800" dirty="0" smtClean="0"/>
              <a:t>Look directly at the speaker   </a:t>
            </a:r>
          </a:p>
          <a:p>
            <a:pPr marL="0" indent="0">
              <a:buNone/>
            </a:pPr>
            <a:endParaRPr lang="en-GB" sz="800" dirty="0" smtClean="0"/>
          </a:p>
          <a:p>
            <a:r>
              <a:rPr lang="en-GB" dirty="0" smtClean="0"/>
              <a:t>Show that you are listening</a:t>
            </a:r>
          </a:p>
          <a:p>
            <a:pPr marL="0" indent="0">
              <a:buNone/>
            </a:pPr>
            <a:r>
              <a:rPr lang="en-GB" sz="1800" dirty="0" smtClean="0"/>
              <a:t>Open and inviting posture, positive body language (smiling, nodding), small verbal comments (</a:t>
            </a:r>
            <a:r>
              <a:rPr lang="en-GB" sz="1800" dirty="0" err="1" smtClean="0"/>
              <a:t>ie</a:t>
            </a:r>
            <a:r>
              <a:rPr lang="en-GB" sz="1800" dirty="0" smtClean="0"/>
              <a:t> yes, uh huh)</a:t>
            </a:r>
          </a:p>
          <a:p>
            <a:pPr marL="0" indent="0">
              <a:buNone/>
            </a:pPr>
            <a:endParaRPr lang="en-GB" sz="800" dirty="0" smtClean="0"/>
          </a:p>
          <a:p>
            <a:r>
              <a:rPr lang="en-GB" dirty="0" smtClean="0"/>
              <a:t>Allow the speaker of finish</a:t>
            </a:r>
          </a:p>
          <a:p>
            <a:pPr marL="0" indent="0">
              <a:buNone/>
            </a:pPr>
            <a:r>
              <a:rPr lang="en-GB" sz="1800" dirty="0" smtClean="0"/>
              <a:t>Try not and rush the patient. Think about how you would like to be treated/ think back to a time when you feel rushed out of a consultation. </a:t>
            </a:r>
          </a:p>
          <a:p>
            <a:pPr marL="0" indent="0">
              <a:buNone/>
            </a:pPr>
            <a:endParaRPr lang="en-GB" sz="3000" dirty="0" smtClean="0"/>
          </a:p>
          <a:p>
            <a:pPr marL="0" indent="0">
              <a:buNone/>
            </a:pPr>
            <a:endParaRPr lang="en-GB" dirty="0" smtClean="0"/>
          </a:p>
          <a:p>
            <a:pPr marL="0" indent="0">
              <a:buNone/>
            </a:pPr>
            <a:endParaRPr lang="en-GB" dirty="0" smtClean="0"/>
          </a:p>
          <a:p>
            <a:pPr marL="0" indent="0">
              <a:buNone/>
            </a:pPr>
            <a:r>
              <a:rPr lang="en-GB" dirty="0" smtClean="0"/>
              <a:t> </a:t>
            </a:r>
            <a:endParaRPr lang="en-GB" dirty="0"/>
          </a:p>
        </p:txBody>
      </p:sp>
      <p:pic>
        <p:nvPicPr>
          <p:cNvPr id="4" name="Picture 3" descr="Image result for undivided attentio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3968" y="1340768"/>
            <a:ext cx="2592288" cy="1802064"/>
          </a:xfrm>
          <a:prstGeom prst="rect">
            <a:avLst/>
          </a:prstGeom>
          <a:noFill/>
          <a:ln>
            <a:noFill/>
          </a:ln>
        </p:spPr>
      </p:pic>
      <p:pic>
        <p:nvPicPr>
          <p:cNvPr id="6" name="Picture 5" descr="http://brainpokes.com/wp-content/uploads/body-language-1024x813.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544" y="44624"/>
            <a:ext cx="7272808" cy="3816424"/>
          </a:xfrm>
          <a:prstGeom prst="rect">
            <a:avLst/>
          </a:prstGeom>
          <a:noFill/>
          <a:ln>
            <a:noFill/>
          </a:ln>
        </p:spPr>
      </p:pic>
      <p:pic>
        <p:nvPicPr>
          <p:cNvPr id="7" name="Picture 2" descr="Image result for north bristol nhs trus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7151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chemeClr val="bg2"/>
                                      </p:to>
                                    </p:animClr>
                                  </p:sub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Verbal Communication</a:t>
            </a:r>
            <a:endParaRPr lang="en-GB" dirty="0"/>
          </a:p>
        </p:txBody>
      </p:sp>
      <p:sp>
        <p:nvSpPr>
          <p:cNvPr id="3" name="Content Placeholder 2"/>
          <p:cNvSpPr>
            <a:spLocks noGrp="1"/>
          </p:cNvSpPr>
          <p:nvPr>
            <p:ph idx="1"/>
          </p:nvPr>
        </p:nvSpPr>
        <p:spPr/>
        <p:txBody>
          <a:bodyPr/>
          <a:lstStyle/>
          <a:p>
            <a:r>
              <a:rPr lang="en-GB" dirty="0" smtClean="0"/>
              <a:t>Communicate with no distraction – patient up and dressed/ tidying up</a:t>
            </a:r>
          </a:p>
          <a:p>
            <a:r>
              <a:rPr lang="en-GB" dirty="0" smtClean="0"/>
              <a:t>“Face to Face”</a:t>
            </a:r>
          </a:p>
          <a:p>
            <a:r>
              <a:rPr lang="en-GB" dirty="0" smtClean="0"/>
              <a:t>Make sure of their understanding. Ask them to repeat</a:t>
            </a:r>
          </a:p>
          <a:p>
            <a:r>
              <a:rPr lang="en-GB" dirty="0" smtClean="0"/>
              <a:t>Avoid lengthy discussions on areas outside your expertise</a:t>
            </a:r>
            <a:endParaRPr lang="en-GB" dirty="0"/>
          </a:p>
        </p:txBody>
      </p:sp>
      <p:pic>
        <p:nvPicPr>
          <p:cNvPr id="4"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21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620688"/>
            <a:ext cx="8229600" cy="1143000"/>
          </a:xfrm>
        </p:spPr>
        <p:txBody>
          <a:bodyPr>
            <a:normAutofit fontScale="90000"/>
          </a:bodyPr>
          <a:lstStyle/>
          <a:p>
            <a:r>
              <a:rPr lang="en-GB" dirty="0" smtClean="0"/>
              <a:t>Dealing with challenging situations</a:t>
            </a:r>
            <a:br>
              <a:rPr lang="en-GB" dirty="0" smtClean="0"/>
            </a:br>
            <a:r>
              <a:rPr lang="en-GB" dirty="0" smtClean="0"/>
              <a:t>Scenario 1</a:t>
            </a:r>
            <a:endParaRPr lang="en-GB" dirty="0"/>
          </a:p>
        </p:txBody>
      </p:sp>
      <p:sp>
        <p:nvSpPr>
          <p:cNvPr id="5" name="Content Placeholder 4"/>
          <p:cNvSpPr>
            <a:spLocks noGrp="1"/>
          </p:cNvSpPr>
          <p:nvPr>
            <p:ph idx="1"/>
          </p:nvPr>
        </p:nvSpPr>
        <p:spPr>
          <a:xfrm>
            <a:off x="493204" y="1844824"/>
            <a:ext cx="8229600" cy="4525963"/>
          </a:xfrm>
        </p:spPr>
        <p:txBody>
          <a:bodyPr/>
          <a:lstStyle/>
          <a:p>
            <a:r>
              <a:rPr lang="en-GB" dirty="0" smtClean="0"/>
              <a:t>AAA measurement smaller than previously measured (marginal size reduction)</a:t>
            </a:r>
          </a:p>
          <a:p>
            <a:r>
              <a:rPr lang="en-GB" dirty="0" smtClean="0"/>
              <a:t>Not biased by previous result/scanning blind to previous size –  highly likely to occur</a:t>
            </a:r>
          </a:p>
          <a:p>
            <a:pPr>
              <a:buNone/>
            </a:pPr>
            <a:endParaRPr lang="en-GB" dirty="0"/>
          </a:p>
        </p:txBody>
      </p:sp>
      <p:sp>
        <p:nvSpPr>
          <p:cNvPr id="6" name="Rounded Rectangular Callout 5"/>
          <p:cNvSpPr/>
          <p:nvPr/>
        </p:nvSpPr>
        <p:spPr>
          <a:xfrm>
            <a:off x="2735796" y="4221088"/>
            <a:ext cx="3744416" cy="201622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347864" y="4444370"/>
            <a:ext cx="2520280" cy="1569660"/>
          </a:xfrm>
          <a:prstGeom prst="rect">
            <a:avLst/>
          </a:prstGeom>
          <a:noFill/>
        </p:spPr>
        <p:txBody>
          <a:bodyPr wrap="square" rtlCol="0">
            <a:spAutoFit/>
          </a:bodyPr>
          <a:lstStyle/>
          <a:p>
            <a:r>
              <a:rPr lang="en-GB" sz="3200" dirty="0" smtClean="0">
                <a:solidFill>
                  <a:srgbClr val="FFC000"/>
                </a:solidFill>
              </a:rPr>
              <a:t>Patient – but how can it be smaller?</a:t>
            </a:r>
            <a:endParaRPr lang="en-GB" sz="3200" dirty="0">
              <a:solidFill>
                <a:srgbClr val="FFC000"/>
              </a:solidFill>
            </a:endParaRPr>
          </a:p>
        </p:txBody>
      </p:sp>
      <p:pic>
        <p:nvPicPr>
          <p:cNvPr id="8"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01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848" y="116632"/>
            <a:ext cx="8229600" cy="1080120"/>
          </a:xfrm>
        </p:spPr>
        <p:txBody>
          <a:bodyPr/>
          <a:lstStyle/>
          <a:p>
            <a:r>
              <a:rPr lang="en-GB" dirty="0" smtClean="0"/>
              <a:t>Scenario 1 - cont</a:t>
            </a:r>
            <a:endParaRPr lang="en-GB" dirty="0"/>
          </a:p>
        </p:txBody>
      </p:sp>
      <p:sp>
        <p:nvSpPr>
          <p:cNvPr id="3" name="Content Placeholder 2"/>
          <p:cNvSpPr>
            <a:spLocks noGrp="1"/>
          </p:cNvSpPr>
          <p:nvPr>
            <p:ph idx="1"/>
          </p:nvPr>
        </p:nvSpPr>
        <p:spPr>
          <a:xfrm>
            <a:off x="457200" y="1124744"/>
            <a:ext cx="8229600" cy="5472608"/>
          </a:xfrm>
        </p:spPr>
        <p:txBody>
          <a:bodyPr/>
          <a:lstStyle/>
          <a:p>
            <a:r>
              <a:rPr lang="en-GB" dirty="0" smtClean="0"/>
              <a:t>Make yourself aware of previous size</a:t>
            </a:r>
          </a:p>
          <a:p>
            <a:r>
              <a:rPr lang="en-GB" dirty="0" smtClean="0"/>
              <a:t>“There has been no significant change in the size of the aneurysm”</a:t>
            </a:r>
          </a:p>
          <a:p>
            <a:r>
              <a:rPr lang="en-GB" dirty="0" smtClean="0"/>
              <a:t>Patient prompts for measurement</a:t>
            </a:r>
          </a:p>
          <a:p>
            <a:r>
              <a:rPr lang="en-GB" dirty="0" smtClean="0"/>
              <a:t>Follow up with further reassurances, </a:t>
            </a:r>
          </a:p>
          <a:p>
            <a:r>
              <a:rPr lang="en-GB" dirty="0" smtClean="0"/>
              <a:t>Keep explanations easy to understand </a:t>
            </a:r>
          </a:p>
        </p:txBody>
      </p:sp>
      <p:sp>
        <p:nvSpPr>
          <p:cNvPr id="4" name="Oval Callout 3"/>
          <p:cNvSpPr/>
          <p:nvPr/>
        </p:nvSpPr>
        <p:spPr>
          <a:xfrm>
            <a:off x="827584" y="4725144"/>
            <a:ext cx="7128792" cy="75666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dirty="0" smtClean="0"/>
              <a:t>“ we allow for small differences in size which occurs every time it is measured”</a:t>
            </a:r>
            <a:endParaRPr lang="en-GB" dirty="0"/>
          </a:p>
        </p:txBody>
      </p:sp>
      <p:sp>
        <p:nvSpPr>
          <p:cNvPr id="5" name="Rounded Rectangular Callout 4"/>
          <p:cNvSpPr/>
          <p:nvPr/>
        </p:nvSpPr>
        <p:spPr>
          <a:xfrm>
            <a:off x="6732240" y="5589240"/>
            <a:ext cx="1872208" cy="75666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FF0000"/>
                </a:solidFill>
              </a:rPr>
              <a:t>Avoid Inter/intra operator variability</a:t>
            </a:r>
            <a:endParaRPr lang="en-GB" dirty="0">
              <a:solidFill>
                <a:srgbClr val="FF0000"/>
              </a:solidFill>
            </a:endParaRPr>
          </a:p>
        </p:txBody>
      </p:sp>
      <p:sp>
        <p:nvSpPr>
          <p:cNvPr id="6" name="Rounded Rectangular Callout 5"/>
          <p:cNvSpPr/>
          <p:nvPr/>
        </p:nvSpPr>
        <p:spPr>
          <a:xfrm>
            <a:off x="755576" y="5661248"/>
            <a:ext cx="2376264" cy="98072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“We’re taking about very small differences,  </a:t>
            </a:r>
            <a:r>
              <a:rPr lang="en-GB" dirty="0" err="1" smtClean="0"/>
              <a:t>millimeters</a:t>
            </a:r>
            <a:r>
              <a:rPr lang="en-GB" dirty="0" smtClean="0"/>
              <a:t>”</a:t>
            </a:r>
            <a:endParaRPr lang="en-GB" dirty="0"/>
          </a:p>
        </p:txBody>
      </p:sp>
      <p:sp>
        <p:nvSpPr>
          <p:cNvPr id="7" name="Rounded Rectangular Callout 6"/>
          <p:cNvSpPr/>
          <p:nvPr/>
        </p:nvSpPr>
        <p:spPr>
          <a:xfrm>
            <a:off x="3923928" y="5733256"/>
            <a:ext cx="2016224" cy="90068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“difference within </a:t>
            </a:r>
            <a:r>
              <a:rPr lang="en-GB" dirty="0" smtClean="0">
                <a:solidFill>
                  <a:srgbClr val="FFFF00"/>
                </a:solidFill>
              </a:rPr>
              <a:t>acceptable</a:t>
            </a:r>
            <a:r>
              <a:rPr lang="en-GB" dirty="0" smtClean="0"/>
              <a:t> limits”</a:t>
            </a:r>
            <a:endParaRPr lang="en-GB" dirty="0"/>
          </a:p>
        </p:txBody>
      </p:sp>
      <p:pic>
        <p:nvPicPr>
          <p:cNvPr id="8"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867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2 – Large Discrepancy</a:t>
            </a:r>
            <a:endParaRPr lang="en-GB" dirty="0"/>
          </a:p>
        </p:txBody>
      </p:sp>
      <p:sp>
        <p:nvSpPr>
          <p:cNvPr id="3" name="Content Placeholder 2"/>
          <p:cNvSpPr>
            <a:spLocks noGrp="1"/>
          </p:cNvSpPr>
          <p:nvPr>
            <p:ph idx="1"/>
          </p:nvPr>
        </p:nvSpPr>
        <p:spPr/>
        <p:txBody>
          <a:bodyPr>
            <a:normAutofit lnSpcReduction="10000"/>
          </a:bodyPr>
          <a:lstStyle/>
          <a:p>
            <a:r>
              <a:rPr lang="en-GB" dirty="0" smtClean="0"/>
              <a:t>Real life scenario in VT</a:t>
            </a:r>
          </a:p>
          <a:p>
            <a:pPr marL="0" indent="0">
              <a:buNone/>
            </a:pPr>
            <a:endParaRPr lang="en-GB" sz="1300" dirty="0" smtClean="0"/>
          </a:p>
          <a:p>
            <a:r>
              <a:rPr lang="en-GB" dirty="0" smtClean="0"/>
              <a:t>Background:</a:t>
            </a:r>
          </a:p>
          <a:p>
            <a:pPr>
              <a:buNone/>
            </a:pPr>
            <a:r>
              <a:rPr lang="en-GB" sz="1800" dirty="0" smtClean="0"/>
              <a:t>       Patient been going for AAA surveillance for past 10 years in general ultrasound. Under the care of the G.P and this was their first visit to the vascular testing department. </a:t>
            </a:r>
          </a:p>
          <a:p>
            <a:pPr>
              <a:buNone/>
            </a:pPr>
            <a:endParaRPr lang="en-GB" sz="1200" dirty="0" smtClean="0"/>
          </a:p>
          <a:p>
            <a:r>
              <a:rPr lang="en-GB" dirty="0" smtClean="0"/>
              <a:t>Result and sequence of events:</a:t>
            </a:r>
          </a:p>
          <a:p>
            <a:r>
              <a:rPr lang="en-GB" sz="2000" dirty="0" smtClean="0"/>
              <a:t>Normal calibre Aorta found</a:t>
            </a:r>
          </a:p>
          <a:p>
            <a:r>
              <a:rPr lang="en-GB" sz="2000" dirty="0" smtClean="0"/>
              <a:t>Second opinion sought – confirmed normal calibre</a:t>
            </a:r>
          </a:p>
          <a:p>
            <a:r>
              <a:rPr lang="en-GB" sz="2000" dirty="0" smtClean="0"/>
              <a:t>Patient informed</a:t>
            </a:r>
          </a:p>
          <a:p>
            <a:r>
              <a:rPr lang="en-GB" sz="2000" dirty="0" smtClean="0"/>
              <a:t>Referrer contacted, informed of result/need to follow up patient</a:t>
            </a:r>
          </a:p>
          <a:p>
            <a:endParaRPr lang="en-GB" dirty="0" smtClean="0"/>
          </a:p>
          <a:p>
            <a:endParaRPr lang="en-GB" dirty="0" smtClean="0"/>
          </a:p>
          <a:p>
            <a:pPr>
              <a:buNone/>
            </a:pPr>
            <a:endParaRPr lang="en-GB" dirty="0"/>
          </a:p>
        </p:txBody>
      </p:sp>
      <p:pic>
        <p:nvPicPr>
          <p:cNvPr id="4"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03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2 – Learning Points</a:t>
            </a:r>
            <a:endParaRPr lang="en-GB" dirty="0"/>
          </a:p>
        </p:txBody>
      </p:sp>
      <p:sp>
        <p:nvSpPr>
          <p:cNvPr id="3" name="Content Placeholder 2"/>
          <p:cNvSpPr>
            <a:spLocks noGrp="1"/>
          </p:cNvSpPr>
          <p:nvPr>
            <p:ph idx="1"/>
          </p:nvPr>
        </p:nvSpPr>
        <p:spPr>
          <a:xfrm>
            <a:off x="179512" y="1340768"/>
            <a:ext cx="8507288" cy="5256584"/>
          </a:xfrm>
        </p:spPr>
        <p:txBody>
          <a:bodyPr>
            <a:noAutofit/>
          </a:bodyPr>
          <a:lstStyle/>
          <a:p>
            <a:r>
              <a:rPr lang="en-GB" sz="2800" dirty="0" smtClean="0"/>
              <a:t>Patient has wrongly thought that they have had an aneurysm for 10 years</a:t>
            </a:r>
          </a:p>
          <a:p>
            <a:endParaRPr lang="en-GB" dirty="0"/>
          </a:p>
          <a:p>
            <a:endParaRPr lang="en-GB" dirty="0" smtClean="0"/>
          </a:p>
          <a:p>
            <a:r>
              <a:rPr lang="en-GB" sz="2800" dirty="0" smtClean="0"/>
              <a:t>Enormity of information given – always seek second opinion</a:t>
            </a:r>
          </a:p>
          <a:p>
            <a:r>
              <a:rPr lang="en-GB" sz="2800" dirty="0" smtClean="0"/>
              <a:t>Do not inform patient until second opinion sought – </a:t>
            </a:r>
          </a:p>
          <a:p>
            <a:r>
              <a:rPr lang="en-GB" sz="2800" dirty="0" smtClean="0"/>
              <a:t>Ideally there and then, what if not possible?</a:t>
            </a:r>
          </a:p>
          <a:p>
            <a:r>
              <a:rPr lang="en-GB" sz="2800" dirty="0" smtClean="0"/>
              <a:t>No second opinion that day? – discussion with patient about result today, plan of action for second scan ASAP</a:t>
            </a:r>
          </a:p>
          <a:p>
            <a:endParaRPr lang="en-GB" sz="2800" dirty="0" smtClean="0"/>
          </a:p>
          <a:p>
            <a:pPr>
              <a:buNone/>
            </a:pPr>
            <a:endParaRPr lang="en-GB" dirty="0" smtClean="0"/>
          </a:p>
          <a:p>
            <a:endParaRPr lang="en-GB" dirty="0"/>
          </a:p>
          <a:p>
            <a:pPr>
              <a:buNone/>
            </a:pPr>
            <a:endParaRPr lang="en-GB" dirty="0" smtClean="0"/>
          </a:p>
          <a:p>
            <a:endParaRPr lang="en-GB" dirty="0"/>
          </a:p>
          <a:p>
            <a:endParaRPr lang="en-GB" dirty="0" smtClean="0"/>
          </a:p>
          <a:p>
            <a:endParaRPr lang="en-GB" dirty="0" smtClean="0"/>
          </a:p>
          <a:p>
            <a:pPr>
              <a:buNone/>
            </a:pPr>
            <a:r>
              <a:rPr lang="en-GB" dirty="0" smtClean="0"/>
              <a:t>         </a:t>
            </a:r>
          </a:p>
          <a:p>
            <a:pPr>
              <a:buNone/>
            </a:pPr>
            <a:endParaRPr lang="en-GB" sz="2800" dirty="0"/>
          </a:p>
          <a:p>
            <a:pPr>
              <a:buNone/>
            </a:pPr>
            <a:endParaRPr lang="en-GB" sz="2800" dirty="0" smtClean="0"/>
          </a:p>
          <a:p>
            <a:pPr>
              <a:buNone/>
            </a:pPr>
            <a:endParaRPr lang="en-GB" sz="2800" dirty="0"/>
          </a:p>
          <a:p>
            <a:pPr>
              <a:buNone/>
            </a:pPr>
            <a:endParaRPr lang="en-GB" sz="2800" dirty="0"/>
          </a:p>
        </p:txBody>
      </p:sp>
      <p:sp>
        <p:nvSpPr>
          <p:cNvPr id="9" name="Rounded Rectangle 8"/>
          <p:cNvSpPr/>
          <p:nvPr/>
        </p:nvSpPr>
        <p:spPr>
          <a:xfrm>
            <a:off x="251520" y="2492896"/>
            <a:ext cx="136815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Shocked</a:t>
            </a:r>
            <a:endParaRPr lang="en-GB" dirty="0"/>
          </a:p>
        </p:txBody>
      </p:sp>
      <p:sp>
        <p:nvSpPr>
          <p:cNvPr id="10" name="Rounded Rectangle 9"/>
          <p:cNvSpPr/>
          <p:nvPr/>
        </p:nvSpPr>
        <p:spPr>
          <a:xfrm>
            <a:off x="1835696" y="2492896"/>
            <a:ext cx="129614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Confused</a:t>
            </a:r>
            <a:endParaRPr lang="en-GB" dirty="0"/>
          </a:p>
        </p:txBody>
      </p:sp>
      <p:sp>
        <p:nvSpPr>
          <p:cNvPr id="11" name="Rounded Rectangle 10"/>
          <p:cNvSpPr/>
          <p:nvPr/>
        </p:nvSpPr>
        <p:spPr>
          <a:xfrm>
            <a:off x="3347864" y="2492896"/>
            <a:ext cx="122413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Angry</a:t>
            </a:r>
            <a:endParaRPr lang="en-GB" dirty="0"/>
          </a:p>
        </p:txBody>
      </p:sp>
      <p:sp>
        <p:nvSpPr>
          <p:cNvPr id="12" name="Rounded Rectangle 11"/>
          <p:cNvSpPr/>
          <p:nvPr/>
        </p:nvSpPr>
        <p:spPr>
          <a:xfrm>
            <a:off x="4788024" y="2492896"/>
            <a:ext cx="122413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Upset</a:t>
            </a:r>
            <a:endParaRPr lang="en-GB" dirty="0"/>
          </a:p>
        </p:txBody>
      </p:sp>
      <p:sp>
        <p:nvSpPr>
          <p:cNvPr id="13" name="Rounded Rectangle 12"/>
          <p:cNvSpPr/>
          <p:nvPr/>
        </p:nvSpPr>
        <p:spPr>
          <a:xfrm>
            <a:off x="6228184" y="2492896"/>
            <a:ext cx="115212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Nervous</a:t>
            </a:r>
            <a:endParaRPr lang="en-GB" dirty="0"/>
          </a:p>
        </p:txBody>
      </p:sp>
      <p:sp>
        <p:nvSpPr>
          <p:cNvPr id="14" name="Rounded Rectangle 13"/>
          <p:cNvSpPr/>
          <p:nvPr/>
        </p:nvSpPr>
        <p:spPr>
          <a:xfrm>
            <a:off x="7596336" y="2492896"/>
            <a:ext cx="129614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Dismissive</a:t>
            </a:r>
            <a:endParaRPr lang="en-GB" dirty="0"/>
          </a:p>
        </p:txBody>
      </p:sp>
      <p:pic>
        <p:nvPicPr>
          <p:cNvPr id="15"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192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42" presetClass="entr" presetSubtype="0" fill="hold" grpId="0" nodeType="after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anim calcmode="lin" valueType="num">
                                      <p:cBhvr>
                                        <p:cTn id="11" dur="500" fill="hold"/>
                                        <p:tgtEl>
                                          <p:spTgt spid="9"/>
                                        </p:tgtEl>
                                        <p:attrNameLst>
                                          <p:attrName>ppt_x</p:attrName>
                                        </p:attrNameLst>
                                      </p:cBhvr>
                                      <p:tavLst>
                                        <p:tav tm="0">
                                          <p:val>
                                            <p:strVal val="#ppt_x"/>
                                          </p:val>
                                        </p:tav>
                                        <p:tav tm="100000">
                                          <p:val>
                                            <p:strVal val="#ppt_x"/>
                                          </p:val>
                                        </p:tav>
                                      </p:tavLst>
                                    </p:anim>
                                    <p:anim calcmode="lin" valueType="num">
                                      <p:cBhvr>
                                        <p:cTn id="12" dur="500" fill="hold"/>
                                        <p:tgtEl>
                                          <p:spTgt spid="9"/>
                                        </p:tgtEl>
                                        <p:attrNameLst>
                                          <p:attrName>ppt_y</p:attrName>
                                        </p:attrNameLst>
                                      </p:cBhvr>
                                      <p:tavLst>
                                        <p:tav tm="0">
                                          <p:val>
                                            <p:strVal val="#ppt_y+.1"/>
                                          </p:val>
                                        </p:tav>
                                        <p:tav tm="100000">
                                          <p:val>
                                            <p:strVal val="#ppt_y"/>
                                          </p:val>
                                        </p:tav>
                                      </p:tavLst>
                                    </p:anim>
                                  </p:childTnLst>
                                </p:cTn>
                              </p:par>
                            </p:childTnLst>
                          </p:cTn>
                        </p:par>
                        <p:par>
                          <p:cTn id="13" fill="hold">
                            <p:stCondLst>
                              <p:cond delay="1000"/>
                            </p:stCondLst>
                            <p:childTnLst>
                              <p:par>
                                <p:cTn id="14" presetID="42" presetClass="entr" presetSubtype="0" fill="hold" grpId="0" nodeType="afterEffect">
                                  <p:stCondLst>
                                    <p:cond delay="50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anim calcmode="lin" valueType="num">
                                      <p:cBhvr>
                                        <p:cTn id="17" dur="500" fill="hold"/>
                                        <p:tgtEl>
                                          <p:spTgt spid="10"/>
                                        </p:tgtEl>
                                        <p:attrNameLst>
                                          <p:attrName>ppt_x</p:attrName>
                                        </p:attrNameLst>
                                      </p:cBhvr>
                                      <p:tavLst>
                                        <p:tav tm="0">
                                          <p:val>
                                            <p:strVal val="#ppt_x"/>
                                          </p:val>
                                        </p:tav>
                                        <p:tav tm="100000">
                                          <p:val>
                                            <p:strVal val="#ppt_x"/>
                                          </p:val>
                                        </p:tav>
                                      </p:tavLst>
                                    </p:anim>
                                    <p:anim calcmode="lin" valueType="num">
                                      <p:cBhvr>
                                        <p:cTn id="18" dur="500" fill="hold"/>
                                        <p:tgtEl>
                                          <p:spTgt spid="10"/>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2" presetClass="entr" presetSubtype="0" fill="hold" grpId="0" nodeType="afterEffect">
                                  <p:stCondLst>
                                    <p:cond delay="5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anim calcmode="lin" valueType="num">
                                      <p:cBhvr>
                                        <p:cTn id="23" dur="500" fill="hold"/>
                                        <p:tgtEl>
                                          <p:spTgt spid="11"/>
                                        </p:tgtEl>
                                        <p:attrNameLst>
                                          <p:attrName>ppt_x</p:attrName>
                                        </p:attrNameLst>
                                      </p:cBhvr>
                                      <p:tavLst>
                                        <p:tav tm="0">
                                          <p:val>
                                            <p:strVal val="#ppt_x"/>
                                          </p:val>
                                        </p:tav>
                                        <p:tav tm="100000">
                                          <p:val>
                                            <p:strVal val="#ppt_x"/>
                                          </p:val>
                                        </p:tav>
                                      </p:tavLst>
                                    </p:anim>
                                    <p:anim calcmode="lin" valueType="num">
                                      <p:cBhvr>
                                        <p:cTn id="24" dur="500" fill="hold"/>
                                        <p:tgtEl>
                                          <p:spTgt spid="11"/>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2" presetClass="entr" presetSubtype="0" fill="hold" grpId="0" nodeType="afterEffect">
                                  <p:stCondLst>
                                    <p:cond delay="50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anim calcmode="lin" valueType="num">
                                      <p:cBhvr>
                                        <p:cTn id="29" dur="500" fill="hold"/>
                                        <p:tgtEl>
                                          <p:spTgt spid="12"/>
                                        </p:tgtEl>
                                        <p:attrNameLst>
                                          <p:attrName>ppt_x</p:attrName>
                                        </p:attrNameLst>
                                      </p:cBhvr>
                                      <p:tavLst>
                                        <p:tav tm="0">
                                          <p:val>
                                            <p:strVal val="#ppt_x"/>
                                          </p:val>
                                        </p:tav>
                                        <p:tav tm="100000">
                                          <p:val>
                                            <p:strVal val="#ppt_x"/>
                                          </p:val>
                                        </p:tav>
                                      </p:tavLst>
                                    </p:anim>
                                    <p:anim calcmode="lin" valueType="num">
                                      <p:cBhvr>
                                        <p:cTn id="30" dur="500" fill="hold"/>
                                        <p:tgtEl>
                                          <p:spTgt spid="12"/>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2" presetClass="entr" presetSubtype="0" fill="hold" grpId="0" nodeType="afterEffect">
                                  <p:stCondLst>
                                    <p:cond delay="50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anim calcmode="lin" valueType="num">
                                      <p:cBhvr>
                                        <p:cTn id="35" dur="500" fill="hold"/>
                                        <p:tgtEl>
                                          <p:spTgt spid="13"/>
                                        </p:tgtEl>
                                        <p:attrNameLst>
                                          <p:attrName>ppt_x</p:attrName>
                                        </p:attrNameLst>
                                      </p:cBhvr>
                                      <p:tavLst>
                                        <p:tav tm="0">
                                          <p:val>
                                            <p:strVal val="#ppt_x"/>
                                          </p:val>
                                        </p:tav>
                                        <p:tav tm="100000">
                                          <p:val>
                                            <p:strVal val="#ppt_x"/>
                                          </p:val>
                                        </p:tav>
                                      </p:tavLst>
                                    </p:anim>
                                    <p:anim calcmode="lin" valueType="num">
                                      <p:cBhvr>
                                        <p:cTn id="36" dur="500" fill="hold"/>
                                        <p:tgtEl>
                                          <p:spTgt spid="13"/>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2" presetClass="entr" presetSubtype="0" fill="hold" grpId="0" nodeType="afterEffect">
                                  <p:stCondLst>
                                    <p:cond delay="50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anim calcmode="lin" valueType="num">
                                      <p:cBhvr>
                                        <p:cTn id="41" dur="500" fill="hold"/>
                                        <p:tgtEl>
                                          <p:spTgt spid="14"/>
                                        </p:tgtEl>
                                        <p:attrNameLst>
                                          <p:attrName>ppt_x</p:attrName>
                                        </p:attrNameLst>
                                      </p:cBhvr>
                                      <p:tavLst>
                                        <p:tav tm="0">
                                          <p:val>
                                            <p:strVal val="#ppt_x"/>
                                          </p:val>
                                        </p:tav>
                                        <p:tav tm="100000">
                                          <p:val>
                                            <p:strVal val="#ppt_x"/>
                                          </p:val>
                                        </p:tav>
                                      </p:tavLst>
                                    </p:anim>
                                    <p:anim calcmode="lin" valueType="num">
                                      <p:cBhvr>
                                        <p:cTn id="42" dur="5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bg2"/>
                                      </p:to>
                                    </p:animClr>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chemeClr val="bg2"/>
                                      </p:to>
                                    </p:animClr>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P spid="10" grpId="0" animBg="1"/>
      <p:bldP spid="11" grpId="0" animBg="1"/>
      <p:bldP spid="12" grpId="0" animBg="1"/>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2 – learning points cont</a:t>
            </a:r>
            <a:endParaRPr lang="en-GB" dirty="0"/>
          </a:p>
        </p:txBody>
      </p:sp>
      <p:sp>
        <p:nvSpPr>
          <p:cNvPr id="3" name="Content Placeholder 2"/>
          <p:cNvSpPr>
            <a:spLocks noGrp="1"/>
          </p:cNvSpPr>
          <p:nvPr>
            <p:ph idx="1"/>
          </p:nvPr>
        </p:nvSpPr>
        <p:spPr>
          <a:xfrm>
            <a:off x="457200" y="1340768"/>
            <a:ext cx="8229600" cy="5328592"/>
          </a:xfrm>
        </p:spPr>
        <p:txBody>
          <a:bodyPr>
            <a:normAutofit/>
          </a:bodyPr>
          <a:lstStyle/>
          <a:p>
            <a:pPr marL="0" indent="0">
              <a:buNone/>
            </a:pPr>
            <a:r>
              <a:rPr lang="en-GB" u="sng" dirty="0" smtClean="0"/>
              <a:t>Informing patient of result:</a:t>
            </a:r>
          </a:p>
          <a:p>
            <a:r>
              <a:rPr lang="en-GB" sz="2800" dirty="0" smtClean="0"/>
              <a:t>Allow good time, don’t rush</a:t>
            </a:r>
          </a:p>
          <a:p>
            <a:pPr marL="0" indent="0">
              <a:buNone/>
            </a:pPr>
            <a:endParaRPr lang="en-GB" sz="800" dirty="0" smtClean="0"/>
          </a:p>
          <a:p>
            <a:r>
              <a:rPr lang="en-GB" sz="2800" dirty="0" smtClean="0"/>
              <a:t>Ensure they understand what you have told them - maybe ask them to repeat their understanding?</a:t>
            </a:r>
          </a:p>
          <a:p>
            <a:endParaRPr lang="en-GB" sz="800" dirty="0" smtClean="0"/>
          </a:p>
          <a:p>
            <a:r>
              <a:rPr lang="en-GB" sz="2800" dirty="0" smtClean="0"/>
              <a:t>Apologise/Empathy</a:t>
            </a:r>
          </a:p>
          <a:p>
            <a:endParaRPr lang="en-GB" sz="800" dirty="0" smtClean="0"/>
          </a:p>
          <a:p>
            <a:r>
              <a:rPr lang="en-GB" sz="2800" dirty="0" smtClean="0"/>
              <a:t>Avoid blame conversation about another department</a:t>
            </a:r>
          </a:p>
          <a:p>
            <a:endParaRPr lang="en-GB" sz="800" dirty="0" smtClean="0"/>
          </a:p>
          <a:p>
            <a:r>
              <a:rPr lang="en-GB" sz="2800" dirty="0" smtClean="0"/>
              <a:t>Clear plan re next steps – be clear about your obligations</a:t>
            </a:r>
            <a:endParaRPr lang="en-GB" sz="2800" dirty="0"/>
          </a:p>
        </p:txBody>
      </p:sp>
      <p:pic>
        <p:nvPicPr>
          <p:cNvPr id="4" name="Picture 2" descr="Image result for north bristol nhs trus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188640"/>
            <a:ext cx="1296144" cy="532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429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9" end="9"/>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1890</Words>
  <Application>Microsoft Office PowerPoint</Application>
  <PresentationFormat>On-screen Show (4:3)</PresentationFormat>
  <Paragraphs>135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Professional Conduct Update ‘Communication, body language and dealing with challenging situations”</vt:lpstr>
      <vt:lpstr>ICARE North Bristol Trust</vt:lpstr>
      <vt:lpstr>Non-verbal Communication</vt:lpstr>
      <vt:lpstr>Verbal Communication</vt:lpstr>
      <vt:lpstr>Dealing with challenging situations Scenario 1</vt:lpstr>
      <vt:lpstr>Scenario 1 - cont</vt:lpstr>
      <vt:lpstr>Scenario 2 – Large Discrepancy</vt:lpstr>
      <vt:lpstr>Scenario 2 – Learning Points</vt:lpstr>
      <vt:lpstr>Scenario 2 – learning points cont</vt:lpstr>
      <vt:lpstr>Learning points cont</vt:lpstr>
      <vt:lpstr>PowerPoint Presentation</vt:lpstr>
    </vt:vector>
  </TitlesOfParts>
  <Company>NBT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Fearnside</dc:creator>
  <cp:lastModifiedBy>Administrator</cp:lastModifiedBy>
  <cp:revision>26</cp:revision>
  <dcterms:created xsi:type="dcterms:W3CDTF">2017-11-13T12:56:36Z</dcterms:created>
  <dcterms:modified xsi:type="dcterms:W3CDTF">2018-01-31T10:10:58Z</dcterms:modified>
</cp:coreProperties>
</file>