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3" r:id="rId1"/>
  </p:sldMasterIdLst>
  <p:sldIdLst>
    <p:sldId id="256" r:id="rId2"/>
    <p:sldId id="259" r:id="rId3"/>
    <p:sldId id="258" r:id="rId4"/>
    <p:sldId id="257" r:id="rId5"/>
    <p:sldId id="263" r:id="rId6"/>
    <p:sldId id="260" r:id="rId7"/>
    <p:sldId id="269" r:id="rId8"/>
    <p:sldId id="262" r:id="rId9"/>
    <p:sldId id="264" r:id="rId10"/>
    <p:sldId id="261" r:id="rId11"/>
    <p:sldId id="265" r:id="rId12"/>
    <p:sldId id="266" r:id="rId13"/>
    <p:sldId id="268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610" autoAdjust="0"/>
  </p:normalViewPr>
  <p:slideViewPr>
    <p:cSldViewPr snapToGrid="0" snapToObjects="1">
      <p:cViewPr varScale="1">
        <p:scale>
          <a:sx n="89" d="100"/>
          <a:sy n="89" d="100"/>
        </p:scale>
        <p:origin x="-13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110F-3F4E-48D9-B8AA-5D0E825AFDBA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12/02/2013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10851"/>
            <a:ext cx="7772400" cy="3904705"/>
          </a:xfrm>
        </p:spPr>
        <p:txBody>
          <a:bodyPr/>
          <a:lstStyle/>
          <a:p>
            <a:r>
              <a:rPr lang="en-US" dirty="0" smtClean="0"/>
              <a:t>Carotid Dissection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originating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from an aortic dissection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                           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180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6999966" cy="5916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4371" y="803750"/>
            <a:ext cx="7307180" cy="51398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disec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208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isection 2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6" b="8346"/>
          <a:stretch/>
        </p:blipFill>
        <p:spPr>
          <a:xfrm>
            <a:off x="0" y="1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912366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8591550" y="107576"/>
            <a:ext cx="45719" cy="43464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disection 3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692" r="-7692"/>
          <a:stretch/>
        </p:blipFill>
        <p:spPr>
          <a:xfrm>
            <a:off x="-554735" y="-317724"/>
            <a:ext cx="10072816" cy="67997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59935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Dissection extends to the aortic bifurcation.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Left renal artery and IMA arise from the false lumen.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Cause of dissection unclear, patient to have genetic testing.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739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Patient 2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Type A aortic dissection with Aortic root replacement in 2003. Dissection within the ascending aorta and arch only and extends up brachiocephalic trunk and into right CCA.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Female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71yrs old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Referred for pre op carotid prior to AVR +/-  aortic root replacement for moderate AR.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143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28679" y="257199"/>
            <a:ext cx="3462872" cy="5686401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AoDissect_Schema_01a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17056"/>
          <a:stretch>
            <a:fillRect/>
          </a:stretch>
        </p:blipFill>
        <p:spPr>
          <a:xfrm>
            <a:off x="259883" y="707302"/>
            <a:ext cx="3112673" cy="5236300"/>
          </a:xfrm>
        </p:spPr>
      </p:pic>
      <p:sp>
        <p:nvSpPr>
          <p:cNvPr id="5" name="TextBox 4"/>
          <p:cNvSpPr txBox="1"/>
          <p:nvPr/>
        </p:nvSpPr>
        <p:spPr>
          <a:xfrm>
            <a:off x="3711222" y="707301"/>
            <a:ext cx="4880329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Aortic Dissection</a:t>
            </a:r>
          </a:p>
          <a:p>
            <a:r>
              <a:rPr lang="en-US" sz="3200" dirty="0" smtClean="0">
                <a:solidFill>
                  <a:srgbClr val="0000FF"/>
                </a:solidFill>
              </a:rPr>
              <a:t>Aortic </a:t>
            </a:r>
            <a:r>
              <a:rPr lang="en-US" sz="3200" dirty="0">
                <a:solidFill>
                  <a:srgbClr val="0000FF"/>
                </a:solidFill>
              </a:rPr>
              <a:t>dissection </a:t>
            </a:r>
            <a:r>
              <a:rPr lang="en-US" sz="3200" dirty="0" smtClean="0">
                <a:solidFill>
                  <a:srgbClr val="0000FF"/>
                </a:solidFill>
              </a:rPr>
              <a:t>formed by </a:t>
            </a:r>
            <a:r>
              <a:rPr lang="en-US" sz="3200" dirty="0">
                <a:solidFill>
                  <a:srgbClr val="0000FF"/>
                </a:solidFill>
              </a:rPr>
              <a:t>a tear in the </a:t>
            </a:r>
            <a:r>
              <a:rPr lang="en-US" sz="3200" dirty="0" smtClean="0">
                <a:solidFill>
                  <a:srgbClr val="0000FF"/>
                </a:solidFill>
              </a:rPr>
              <a:t>intima or a rupture of the </a:t>
            </a:r>
            <a:r>
              <a:rPr lang="en-US" sz="3200" dirty="0" smtClean="0">
                <a:solidFill>
                  <a:srgbClr val="0000FF"/>
                </a:solidFill>
              </a:rPr>
              <a:t>vasa </a:t>
            </a:r>
            <a:r>
              <a:rPr lang="en-US" sz="3200" dirty="0" err="1" smtClean="0">
                <a:solidFill>
                  <a:srgbClr val="0000FF"/>
                </a:solidFill>
              </a:rPr>
              <a:t>vasorum</a:t>
            </a:r>
            <a:r>
              <a:rPr lang="en-US" sz="3200" dirty="0">
                <a:solidFill>
                  <a:srgbClr val="0000FF"/>
                </a:solidFill>
              </a:rPr>
              <a:t>.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>
                <a:solidFill>
                  <a:srgbClr val="0000FF"/>
                </a:solidFill>
              </a:rPr>
              <a:t>The tear </a:t>
            </a:r>
            <a:r>
              <a:rPr lang="en-US" sz="3200" dirty="0" smtClean="0">
                <a:solidFill>
                  <a:srgbClr val="0000FF"/>
                </a:solidFill>
              </a:rPr>
              <a:t>allows the </a:t>
            </a:r>
            <a:r>
              <a:rPr lang="en-US" sz="3200" dirty="0">
                <a:solidFill>
                  <a:srgbClr val="0000FF"/>
                </a:solidFill>
              </a:rPr>
              <a:t>blood under pressure to enter the aortic wall</a:t>
            </a:r>
            <a:r>
              <a:rPr lang="en-US" sz="3200" dirty="0" smtClean="0">
                <a:solidFill>
                  <a:srgbClr val="0000FF"/>
                </a:solidFill>
              </a:rPr>
              <a:t>, </a:t>
            </a:r>
            <a:r>
              <a:rPr lang="en-US" sz="3200" dirty="0">
                <a:solidFill>
                  <a:srgbClr val="0000FF"/>
                </a:solidFill>
              </a:rPr>
              <a:t>which separates the intima from the adventitia and creates a false lumen. </a:t>
            </a:r>
          </a:p>
        </p:txBody>
      </p:sp>
    </p:spTree>
    <p:extLst>
      <p:ext uri="{BB962C8B-B14F-4D97-AF65-F5344CB8AC3E}">
        <p14:creationId xmlns:p14="http://schemas.microsoft.com/office/powerpoint/2010/main" val="219480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620890"/>
            <a:ext cx="7408333" cy="550527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 </a:t>
            </a:r>
            <a:r>
              <a:rPr lang="en-US" dirty="0">
                <a:solidFill>
                  <a:srgbClr val="0000FF"/>
                </a:solidFill>
              </a:rPr>
              <a:t>incidence is approximately 3-4 per 100,000 per year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  <a:endParaRPr lang="en-US" baseline="30000" dirty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Aortic dissection is the most common emergency affecting the aorta</a:t>
            </a:r>
            <a:r>
              <a:rPr lang="en-US" dirty="0" smtClean="0">
                <a:solidFill>
                  <a:srgbClr val="0000FF"/>
                </a:solidFill>
              </a:rPr>
              <a:t>. Incidence is twice that of a ruptured AAA</a:t>
            </a:r>
            <a:endParaRPr lang="en-US" dirty="0" smtClean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The </a:t>
            </a:r>
            <a:r>
              <a:rPr lang="en-US" dirty="0" err="1">
                <a:solidFill>
                  <a:srgbClr val="0000FF"/>
                </a:solidFill>
              </a:rPr>
              <a:t>male:female</a:t>
            </a:r>
            <a:r>
              <a:rPr lang="en-US" dirty="0">
                <a:solidFill>
                  <a:srgbClr val="0000FF"/>
                </a:solidFill>
              </a:rPr>
              <a:t> ratio </a:t>
            </a:r>
            <a:r>
              <a:rPr lang="en-US" dirty="0" smtClean="0">
                <a:solidFill>
                  <a:srgbClr val="0000FF"/>
                </a:solidFill>
              </a:rPr>
              <a:t>2:1</a:t>
            </a:r>
            <a:endParaRPr lang="en-US" dirty="0" smtClean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It is most common between the ages of 50-70, being rare below the age of </a:t>
            </a:r>
            <a:r>
              <a:rPr lang="en-US" dirty="0" smtClean="0">
                <a:solidFill>
                  <a:srgbClr val="0000FF"/>
                </a:solidFill>
              </a:rPr>
              <a:t>40</a:t>
            </a:r>
            <a:r>
              <a:rPr lang="en-US" dirty="0">
                <a:solidFill>
                  <a:srgbClr val="0000FF"/>
                </a:solidFill>
              </a:rPr>
              <a:t>.</a:t>
            </a:r>
            <a:endParaRPr lang="en-US" dirty="0" smtClean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Aortic dissection is very rare in children but it has been reported in association with coarctation of the </a:t>
            </a:r>
            <a:r>
              <a:rPr lang="en-US" dirty="0" smtClean="0">
                <a:solidFill>
                  <a:srgbClr val="0000FF"/>
                </a:solidFill>
              </a:rPr>
              <a:t>aorta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194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9275" y="107576"/>
            <a:ext cx="8042276" cy="63694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</a:rPr>
              <a:t>Risk factors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Hypertension (72-80%)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Connective tissue disorder </a:t>
            </a:r>
            <a:r>
              <a:rPr lang="en-US" dirty="0" err="1" smtClean="0">
                <a:solidFill>
                  <a:srgbClr val="0000FF"/>
                </a:solidFill>
              </a:rPr>
              <a:t>eg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Marfan’s</a:t>
            </a:r>
            <a:r>
              <a:rPr lang="en-US" dirty="0" smtClean="0">
                <a:solidFill>
                  <a:srgbClr val="0000FF"/>
                </a:solidFill>
              </a:rPr>
              <a:t> syndrome (5-9%) Ehlers-</a:t>
            </a:r>
            <a:r>
              <a:rPr lang="en-US" dirty="0" err="1" smtClean="0">
                <a:solidFill>
                  <a:srgbClr val="0000FF"/>
                </a:solidFill>
              </a:rPr>
              <a:t>Danlos</a:t>
            </a:r>
            <a:r>
              <a:rPr lang="en-US" dirty="0" smtClean="0">
                <a:solidFill>
                  <a:srgbClr val="0000FF"/>
                </a:solidFill>
              </a:rPr>
              <a:t> syndrome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Atherosclerosis.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Bicuspid aortic valve (7-14%)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Traumatic - </a:t>
            </a:r>
            <a:r>
              <a:rPr lang="en-US" dirty="0" err="1" smtClean="0">
                <a:solidFill>
                  <a:srgbClr val="0000FF"/>
                </a:solidFill>
              </a:rPr>
              <a:t>eg</a:t>
            </a:r>
            <a:r>
              <a:rPr lang="en-US" dirty="0" smtClean="0">
                <a:solidFill>
                  <a:srgbClr val="0000FF"/>
                </a:solidFill>
              </a:rPr>
              <a:t>, shearing stresses in an RTA, after cardiac </a:t>
            </a:r>
            <a:r>
              <a:rPr lang="en-US" dirty="0" err="1" smtClean="0">
                <a:solidFill>
                  <a:srgbClr val="0000FF"/>
                </a:solidFill>
              </a:rPr>
              <a:t>catheterisation</a:t>
            </a:r>
            <a:r>
              <a:rPr lang="en-US" dirty="0" smtClean="0">
                <a:solidFill>
                  <a:srgbClr val="0000FF"/>
                </a:solidFill>
              </a:rPr>
              <a:t>/aortic balloon pump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18% have a history of open heart surgery, particularly aortic valve replacement.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Cocaine use, syphilis, Turners syndrome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1859340"/>
            <a:ext cx="54954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86333" y="4822502"/>
            <a:ext cx="40967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400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000" dirty="0" smtClean="0">
                <a:solidFill>
                  <a:srgbClr val="0000FF"/>
                </a:solidFill>
              </a:rPr>
              <a:t>Vast majority start with an intimal tear in either the ascending aorta (65%), aortic arch (10%) or just distal to the </a:t>
            </a:r>
            <a:r>
              <a:rPr lang="en-US" sz="2000" dirty="0" err="1" smtClean="0">
                <a:solidFill>
                  <a:srgbClr val="0000FF"/>
                </a:solidFill>
              </a:rPr>
              <a:t>ligamentum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arteriosm</a:t>
            </a:r>
            <a:r>
              <a:rPr lang="en-US" sz="2000" dirty="0" smtClean="0">
                <a:solidFill>
                  <a:srgbClr val="0000FF"/>
                </a:solidFill>
              </a:rPr>
              <a:t> in the descending thoracic aorta (20%)</a:t>
            </a:r>
            <a:endParaRPr lang="en-US" sz="2000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zue23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6" b="4026"/>
          <a:stretch>
            <a:fillRect/>
          </a:stretch>
        </p:blipFill>
        <p:spPr>
          <a:xfrm>
            <a:off x="549275" y="1600200"/>
            <a:ext cx="8042275" cy="4764088"/>
          </a:xfrm>
        </p:spPr>
      </p:pic>
    </p:spTree>
    <p:extLst>
      <p:ext uri="{BB962C8B-B14F-4D97-AF65-F5344CB8AC3E}">
        <p14:creationId xmlns:p14="http://schemas.microsoft.com/office/powerpoint/2010/main" val="722073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549275" y="5943601"/>
            <a:ext cx="7232169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86189" y="723375"/>
            <a:ext cx="61737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Classification</a:t>
            </a:r>
          </a:p>
          <a:p>
            <a:r>
              <a:rPr lang="en-US" dirty="0">
                <a:solidFill>
                  <a:srgbClr val="0000FF"/>
                </a:solidFill>
              </a:rPr>
              <a:t>The Stanford classification in common use classifies the dissections into type A and type B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5" name="Picture 4" descr="AoDissect type 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189" y="1847053"/>
            <a:ext cx="1816100" cy="39137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34089" y="6301403"/>
            <a:ext cx="8157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Type A </a:t>
            </a:r>
            <a:r>
              <a:rPr lang="en-US" dirty="0" smtClean="0">
                <a:solidFill>
                  <a:srgbClr val="0000FF"/>
                </a:solidFill>
              </a:rPr>
              <a:t>originates within the 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ascending </a:t>
            </a:r>
            <a:r>
              <a:rPr lang="en-US" dirty="0" smtClean="0">
                <a:solidFill>
                  <a:srgbClr val="0000FF"/>
                </a:solidFill>
              </a:rPr>
              <a:t>aorta – needs surgical repair                      </a:t>
            </a:r>
            <a:endParaRPr lang="en-US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92505" y="6606828"/>
            <a:ext cx="381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10" name="Picture 9" descr="90px-AoDissect_DeBakey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953" y="1847053"/>
            <a:ext cx="1664998" cy="391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48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9460" y="128419"/>
            <a:ext cx="3753215" cy="4323484"/>
          </a:xfrm>
        </p:spPr>
        <p:txBody>
          <a:bodyPr/>
          <a:lstStyle/>
          <a:p>
            <a:r>
              <a:rPr lang="en-US" sz="2800" dirty="0" smtClean="0"/>
              <a:t>Aortic dissection Type B</a:t>
            </a:r>
            <a:br>
              <a:rPr lang="en-US" sz="2800" dirty="0" smtClean="0"/>
            </a:br>
            <a:r>
              <a:rPr lang="en-US" sz="2800" dirty="0" smtClean="0"/>
              <a:t>originates within the descending aorta.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Treated medically</a:t>
            </a:r>
            <a:endParaRPr lang="en-US" sz="2800" dirty="0"/>
          </a:p>
        </p:txBody>
      </p:sp>
      <p:pic>
        <p:nvPicPr>
          <p:cNvPr id="4" name="Content Placeholder 3" descr="AoDissect B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2640" r="-37488"/>
          <a:stretch/>
        </p:blipFill>
        <p:spPr>
          <a:xfrm>
            <a:off x="449379" y="943829"/>
            <a:ext cx="3931749" cy="4343400"/>
          </a:xfrm>
        </p:spPr>
      </p:pic>
    </p:spTree>
    <p:extLst>
      <p:ext uri="{BB962C8B-B14F-4D97-AF65-F5344CB8AC3E}">
        <p14:creationId xmlns:p14="http://schemas.microsoft.com/office/powerpoint/2010/main" val="1248305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7537638" cy="45719"/>
          </a:xfrm>
        </p:spPr>
        <p:txBody>
          <a:bodyPr/>
          <a:lstStyle/>
          <a:p>
            <a:r>
              <a:rPr lang="en-US" dirty="0" smtClean="0"/>
              <a:t>     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9275" y="699177"/>
            <a:ext cx="8042276" cy="524442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The initial tear is usually within 100mm of the aortic valve.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Can propagate towards the aortic root (retrograde)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Can propagate towards the Iliac vessels (</a:t>
            </a:r>
            <a:r>
              <a:rPr lang="en-US" b="1" dirty="0" err="1" smtClean="0">
                <a:solidFill>
                  <a:srgbClr val="0000FF"/>
                </a:solidFill>
              </a:rPr>
              <a:t>antegrade</a:t>
            </a:r>
            <a:r>
              <a:rPr lang="en-US" b="1" dirty="0" smtClean="0">
                <a:solidFill>
                  <a:srgbClr val="0000FF"/>
                </a:solidFill>
              </a:rPr>
              <a:t>)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Side branch involvement of the </a:t>
            </a:r>
            <a:r>
              <a:rPr lang="en-US" b="1" dirty="0" err="1" smtClean="0">
                <a:solidFill>
                  <a:srgbClr val="0000FF"/>
                </a:solidFill>
              </a:rPr>
              <a:t>supraaortic</a:t>
            </a:r>
            <a:r>
              <a:rPr lang="en-US" b="1" dirty="0" smtClean="0">
                <a:solidFill>
                  <a:srgbClr val="0000FF"/>
                </a:solidFill>
              </a:rPr>
              <a:t> vessels with dissection of the CCA or </a:t>
            </a:r>
            <a:r>
              <a:rPr lang="en-US" b="1" dirty="0" err="1" smtClean="0">
                <a:solidFill>
                  <a:srgbClr val="0000FF"/>
                </a:solidFill>
              </a:rPr>
              <a:t>subclavian</a:t>
            </a:r>
            <a:r>
              <a:rPr lang="en-US" b="1" dirty="0" smtClean="0">
                <a:solidFill>
                  <a:srgbClr val="0000FF"/>
                </a:solidFill>
              </a:rPr>
              <a:t> artery occurs in 15-41%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As blood flows down the false lumen the artery will rupture or it may cause secondary tears in the intima allowing blood to re enter the true lumen.</a:t>
            </a:r>
          </a:p>
          <a:p>
            <a:pPr marL="0" indent="0">
              <a:buNone/>
            </a:pPr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679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Patient 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Type A aortic dissection in 2012 with a surgical repair (aortic root replacement) CT showed dissection flap extended into the proximal brachiocephalic and left </a:t>
            </a:r>
            <a:r>
              <a:rPr lang="en-US" dirty="0" err="1" smtClean="0">
                <a:solidFill>
                  <a:srgbClr val="0000FF"/>
                </a:solidFill>
              </a:rPr>
              <a:t>subclavian</a:t>
            </a:r>
            <a:r>
              <a:rPr lang="en-US" dirty="0" smtClean="0">
                <a:solidFill>
                  <a:srgbClr val="0000FF"/>
                </a:solidFill>
              </a:rPr>
              <a:t> artery.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Age 57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Male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Complaining of 3 episodes of blurred vision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Scan requested to show extent of flap into CCA.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507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1830</TotalTime>
  <Words>488</Words>
  <Application>Microsoft Macintosh PowerPoint</Application>
  <PresentationFormat>On-screen Show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Breeze</vt:lpstr>
      <vt:lpstr>Carotid Dissection   originating   from an aortic dissection</vt:lpstr>
      <vt:lpstr> </vt:lpstr>
      <vt:lpstr> </vt:lpstr>
      <vt:lpstr> </vt:lpstr>
      <vt:lpstr>Vast majority start with an intimal tear in either the ascending aorta (65%), aortic arch (10%) or just distal to the ligamentum arteriosm in the descending thoracic aorta (20%)</vt:lpstr>
      <vt:lpstr>    </vt:lpstr>
      <vt:lpstr>Aortic dissection Type B originates within the descending aorta.  Treated medically</vt:lpstr>
      <vt:lpstr>       </vt:lpstr>
      <vt:lpstr>Patient 1</vt:lpstr>
      <vt:lpstr>PowerPoint Presentation</vt:lpstr>
      <vt:lpstr>PowerPoint Presentation</vt:lpstr>
      <vt:lpstr>PowerPoint Presentation</vt:lpstr>
      <vt:lpstr>  </vt:lpstr>
      <vt:lpstr>Patient 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Carotid Disection originating   from an aortic disection</dc:title>
  <dc:creator>Karen Croft</dc:creator>
  <cp:lastModifiedBy>Karen Croft</cp:lastModifiedBy>
  <cp:revision>38</cp:revision>
  <dcterms:created xsi:type="dcterms:W3CDTF">2013-02-07T21:09:47Z</dcterms:created>
  <dcterms:modified xsi:type="dcterms:W3CDTF">2013-02-14T00:23:36Z</dcterms:modified>
</cp:coreProperties>
</file>