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378" r:id="rId4"/>
    <p:sldId id="4346" r:id="rId5"/>
    <p:sldId id="4322" r:id="rId6"/>
    <p:sldId id="4381" r:id="rId7"/>
    <p:sldId id="4382" r:id="rId8"/>
    <p:sldId id="4391" r:id="rId9"/>
    <p:sldId id="4383" r:id="rId10"/>
    <p:sldId id="4386" r:id="rId11"/>
    <p:sldId id="4385" r:id="rId12"/>
    <p:sldId id="4484" r:id="rId13"/>
    <p:sldId id="4387" r:id="rId14"/>
    <p:sldId id="4389" r:id="rId15"/>
    <p:sldId id="4388" r:id="rId16"/>
    <p:sldId id="4390" r:id="rId17"/>
    <p:sldId id="4384" r:id="rId18"/>
    <p:sldId id="4355" r:id="rId19"/>
    <p:sldId id="4349" r:id="rId20"/>
    <p:sldId id="43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6" d="100"/>
          <a:sy n="66" d="100"/>
        </p:scale>
        <p:origin x="6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B1B3E-BB29-4BA1-94AB-9B22062D17B6}" type="datetimeFigureOut">
              <a:rPr lang="en-GB" smtClean="0"/>
              <a:t>12/11/2023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DC6AD-6AD3-436B-83AB-C6947FDC8944}" type="slidenum">
              <a:rPr lang="en-GB" smtClean="0"/>
              <a:t>‹#›</a:t>
            </a:fld>
            <a:endParaRPr lang="en-GB"/>
          </a:p>
        </p:txBody>
      </p:sp>
    </p:spTree>
    <p:extLst>
      <p:ext uri="{BB962C8B-B14F-4D97-AF65-F5344CB8AC3E}">
        <p14:creationId xmlns:p14="http://schemas.microsoft.com/office/powerpoint/2010/main" val="155784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2</a:t>
            </a:fld>
            <a:endParaRPr lang="en-US"/>
          </a:p>
        </p:txBody>
      </p:sp>
    </p:spTree>
    <p:extLst>
      <p:ext uri="{BB962C8B-B14F-4D97-AF65-F5344CB8AC3E}">
        <p14:creationId xmlns:p14="http://schemas.microsoft.com/office/powerpoint/2010/main" val="3501795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problem that can occur with blood vessels are aneurysms or widening of the arteries , which is a dilatation of all walls of the artery at a particular, point, the problem with this is that as they get bigger, they are more likely to develop thrombus because of changes in the flow which can block the aneurysm or which can travel (or embolise) and block smaller vessels downstream, </a:t>
            </a:r>
          </a:p>
          <a:p>
            <a:r>
              <a:rPr lang="en-GB" dirty="0"/>
              <a:t>or they can rupture- when blood leaks out of the vessel walls which can no longer withstand the size (like an overfilled balloon) this can be fatal. </a:t>
            </a:r>
          </a:p>
        </p:txBody>
      </p:sp>
      <p:sp>
        <p:nvSpPr>
          <p:cNvPr id="4" name="Slide Number Placeholder 3"/>
          <p:cNvSpPr>
            <a:spLocks noGrp="1"/>
          </p:cNvSpPr>
          <p:nvPr>
            <p:ph type="sldNum" sz="quarter" idx="5"/>
          </p:nvPr>
        </p:nvSpPr>
        <p:spPr/>
        <p:txBody>
          <a:bodyPr/>
          <a:lstStyle/>
          <a:p>
            <a:fld id="{2032700E-F836-F843-9466-8C65D46A26AD}" type="slidenum">
              <a:rPr lang="en-US" smtClean="0"/>
              <a:t>14</a:t>
            </a:fld>
            <a:endParaRPr lang="en-US"/>
          </a:p>
        </p:txBody>
      </p:sp>
    </p:spTree>
    <p:extLst>
      <p:ext uri="{BB962C8B-B14F-4D97-AF65-F5344CB8AC3E}">
        <p14:creationId xmlns:p14="http://schemas.microsoft.com/office/powerpoint/2010/main" val="1556391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veins you can get deep or superficial vein thrombosis or blood clots which is an acute process and can cause limb pain, swelling as well as putting the patient at risk from developing PE which is potentially fatal</a:t>
            </a:r>
          </a:p>
        </p:txBody>
      </p:sp>
      <p:sp>
        <p:nvSpPr>
          <p:cNvPr id="4" name="Slide Number Placeholder 3"/>
          <p:cNvSpPr>
            <a:spLocks noGrp="1"/>
          </p:cNvSpPr>
          <p:nvPr>
            <p:ph type="sldNum" sz="quarter" idx="5"/>
          </p:nvPr>
        </p:nvSpPr>
        <p:spPr/>
        <p:txBody>
          <a:bodyPr/>
          <a:lstStyle/>
          <a:p>
            <a:fld id="{2032700E-F836-F843-9466-8C65D46A26AD}" type="slidenum">
              <a:rPr lang="en-US" smtClean="0"/>
              <a:t>15</a:t>
            </a:fld>
            <a:endParaRPr lang="en-US"/>
          </a:p>
        </p:txBody>
      </p:sp>
    </p:spTree>
    <p:extLst>
      <p:ext uri="{BB962C8B-B14F-4D97-AF65-F5344CB8AC3E}">
        <p14:creationId xmlns:p14="http://schemas.microsoft.com/office/powerpoint/2010/main" val="329015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superficial veins can become varicose veins, which are where the valves stop working causing the veins to become larger and balloon up, looking like that bunch of grapes appearance CLICK and meaning blood doesn’t move through the veins effectively increasing the pressure in the veins, this can lead to a range of mild </a:t>
            </a:r>
            <a:r>
              <a:rPr lang="en-GB" dirty="0" err="1"/>
              <a:t>sx</a:t>
            </a:r>
            <a:r>
              <a:rPr lang="en-GB" dirty="0"/>
              <a:t> such as itching, aching and swelling, and more severe </a:t>
            </a:r>
            <a:r>
              <a:rPr lang="en-GB" dirty="0" err="1"/>
              <a:t>sx</a:t>
            </a:r>
            <a:r>
              <a:rPr lang="en-GB" dirty="0"/>
              <a:t> which can significantly impact the QoL of patients and include eczema, bleeding and ulcers. (lower leg)</a:t>
            </a:r>
          </a:p>
        </p:txBody>
      </p:sp>
      <p:sp>
        <p:nvSpPr>
          <p:cNvPr id="4" name="Slide Number Placeholder 3"/>
          <p:cNvSpPr>
            <a:spLocks noGrp="1"/>
          </p:cNvSpPr>
          <p:nvPr>
            <p:ph type="sldNum" sz="quarter" idx="5"/>
          </p:nvPr>
        </p:nvSpPr>
        <p:spPr/>
        <p:txBody>
          <a:bodyPr/>
          <a:lstStyle/>
          <a:p>
            <a:fld id="{2032700E-F836-F843-9466-8C65D46A26AD}" type="slidenum">
              <a:rPr lang="en-US" smtClean="0"/>
              <a:t>16</a:t>
            </a:fld>
            <a:endParaRPr lang="en-US"/>
          </a:p>
        </p:txBody>
      </p:sp>
    </p:spTree>
    <p:extLst>
      <p:ext uri="{BB962C8B-B14F-4D97-AF65-F5344CB8AC3E}">
        <p14:creationId xmlns:p14="http://schemas.microsoft.com/office/powerpoint/2010/main" val="374546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 quick note on proximal and distal body positions as you may hear these terms proximal refers to any structure that is close to the centre of the body, or the heart, distal is away from. For example the knee is proximal to the foot and the foot is distal to the knee</a:t>
            </a:r>
          </a:p>
        </p:txBody>
      </p:sp>
      <p:sp>
        <p:nvSpPr>
          <p:cNvPr id="4" name="Slide Number Placeholder 3"/>
          <p:cNvSpPr>
            <a:spLocks noGrp="1"/>
          </p:cNvSpPr>
          <p:nvPr>
            <p:ph type="sldNum" sz="quarter" idx="5"/>
          </p:nvPr>
        </p:nvSpPr>
        <p:spPr/>
        <p:txBody>
          <a:bodyPr/>
          <a:lstStyle/>
          <a:p>
            <a:fld id="{2032700E-F836-F843-9466-8C65D46A26AD}" type="slidenum">
              <a:rPr lang="en-US" smtClean="0"/>
              <a:t>17</a:t>
            </a:fld>
            <a:endParaRPr lang="en-US"/>
          </a:p>
        </p:txBody>
      </p:sp>
    </p:spTree>
    <p:extLst>
      <p:ext uri="{BB962C8B-B14F-4D97-AF65-F5344CB8AC3E}">
        <p14:creationId xmlns:p14="http://schemas.microsoft.com/office/powerpoint/2010/main" val="76383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Just going to very quickly introduce the role of the vascular lab in diagnosing all those things we’ve just talked about/</a:t>
            </a:r>
            <a:r>
              <a:rPr lang="en-GB" dirty="0" err="1"/>
              <a:t>bbeen</a:t>
            </a:r>
            <a:r>
              <a:rPr lang="en-GB" dirty="0"/>
              <a:t> exploring/vascular. Vascular ultrasound is recognised as a speciality in itself and vascular surgeons and a wide range of other </a:t>
            </a:r>
            <a:r>
              <a:rPr lang="en-GB" dirty="0" err="1"/>
              <a:t>speciliaties</a:t>
            </a:r>
            <a:r>
              <a:rPr lang="en-GB" dirty="0"/>
              <a:t> within the hospital are dependent on the specialist skills of the vascular lab to investigate patients suffering with a range of simple to complex vascular disease. </a:t>
            </a:r>
          </a:p>
          <a:p>
            <a:r>
              <a:rPr lang="en-GB" dirty="0"/>
              <a:t> </a:t>
            </a:r>
          </a:p>
        </p:txBody>
      </p:sp>
      <p:sp>
        <p:nvSpPr>
          <p:cNvPr id="4" name="Slide Number Placeholder 3"/>
          <p:cNvSpPr>
            <a:spLocks noGrp="1"/>
          </p:cNvSpPr>
          <p:nvPr>
            <p:ph type="sldNum" sz="quarter" idx="5"/>
          </p:nvPr>
        </p:nvSpPr>
        <p:spPr/>
        <p:txBody>
          <a:bodyPr/>
          <a:lstStyle/>
          <a:p>
            <a:fld id="{2032700E-F836-F843-9466-8C65D46A26AD}" type="slidenum">
              <a:rPr lang="en-US" smtClean="0"/>
              <a:t>18</a:t>
            </a:fld>
            <a:endParaRPr lang="en-US"/>
          </a:p>
        </p:txBody>
      </p:sp>
    </p:spTree>
    <p:extLst>
      <p:ext uri="{BB962C8B-B14F-4D97-AF65-F5344CB8AC3E}">
        <p14:creationId xmlns:p14="http://schemas.microsoft.com/office/powerpoint/2010/main" val="49622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Vascular examinations taking place within the vascular lab involve using non-invasive techniques to look at the blood vessels and blood flow to determine if they are normal or diseased. The techniques we use to do this are mainly ultrasound which involves using 3 modalities to form diagnoses: B-mode, colour Doppler and Pulse wave or Spectral Doppler</a:t>
            </a:r>
          </a:p>
          <a:p>
            <a:endParaRPr lang="en-GB" dirty="0"/>
          </a:p>
          <a:p>
            <a:r>
              <a:rPr lang="en-GB" dirty="0"/>
              <a:t>We also can use a hand held Doppler which utilises continuous wave Doppler, allows us to perform Ankle Brachial Pressure indices or Toe pressures </a:t>
            </a:r>
          </a:p>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19</a:t>
            </a:fld>
            <a:endParaRPr lang="en-US"/>
          </a:p>
        </p:txBody>
      </p:sp>
    </p:spTree>
    <p:extLst>
      <p:ext uri="{BB962C8B-B14F-4D97-AF65-F5344CB8AC3E}">
        <p14:creationId xmlns:p14="http://schemas.microsoft.com/office/powerpoint/2010/main" val="4169032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20</a:t>
            </a:fld>
            <a:endParaRPr lang="en-US"/>
          </a:p>
        </p:txBody>
      </p:sp>
    </p:spTree>
    <p:extLst>
      <p:ext uri="{BB962C8B-B14F-4D97-AF65-F5344CB8AC3E}">
        <p14:creationId xmlns:p14="http://schemas.microsoft.com/office/powerpoint/2010/main" val="26127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cardiovascular systems job is to ensure vital oxygen and nutrients are delivered to organs, muscles and cells all around to body, to collect carbon dioxide to be disposed of and any other waste products. The cardiovascular system consists of the heart that beats oxygenated blood around the body and receives deoxygenated blood, through a closed system of blood vessels that have travelled throughout the body that’s called the systemic circulation. Also get the pulmonary circulatory system From the heart, the blood moves into the lungs to collect oxygen, then back to the heart to be pumped back round again</a:t>
            </a:r>
          </a:p>
          <a:p>
            <a:r>
              <a:rPr lang="en-GB" dirty="0"/>
              <a:t>Cardio is in brackets as in vascular ultrasound we focus on blood vessels and blood flow everywhere but the heart</a:t>
            </a:r>
          </a:p>
          <a:p>
            <a:endParaRPr lang="en-GB" dirty="0"/>
          </a:p>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6</a:t>
            </a:fld>
            <a:endParaRPr lang="en-US"/>
          </a:p>
        </p:txBody>
      </p:sp>
    </p:spTree>
    <p:extLst>
      <p:ext uri="{BB962C8B-B14F-4D97-AF65-F5344CB8AC3E}">
        <p14:creationId xmlns:p14="http://schemas.microsoft.com/office/powerpoint/2010/main" val="111609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Arteries...</a:t>
            </a:r>
          </a:p>
          <a:p>
            <a:r>
              <a:rPr lang="en-GB" dirty="0"/>
              <a:t> and veins....</a:t>
            </a:r>
          </a:p>
          <a:p>
            <a:r>
              <a:rPr lang="en-GB" dirty="0"/>
              <a:t>The deep veins and arteries are paired together, servicing the same region and are found all over our body. (with the exception of the superficial veins, which are </a:t>
            </a:r>
            <a:r>
              <a:rPr lang="en-GB" dirty="0" err="1"/>
              <a:t>signle</a:t>
            </a:r>
            <a:r>
              <a:rPr lang="en-GB" dirty="0"/>
              <a:t> and not paired with an arterial as there are no superficial arteries)</a:t>
            </a:r>
          </a:p>
          <a:p>
            <a:r>
              <a:rPr lang="en-GB" dirty="0"/>
              <a:t>The veins and arteries are connected via</a:t>
            </a:r>
          </a:p>
          <a:p>
            <a:r>
              <a:rPr lang="en-GB" dirty="0"/>
              <a:t>Capillaries, these are the smallest and thinnest of the blood vessels and are the site of oxygen and nutrient exchange within tissues</a:t>
            </a:r>
          </a:p>
          <a:p>
            <a:r>
              <a:rPr lang="en-GB" dirty="0"/>
              <a:t>Arterioles and venules also play a part</a:t>
            </a:r>
          </a:p>
          <a:p>
            <a:r>
              <a:rPr lang="en-GB" dirty="0"/>
              <a:t>You will notice that arteries are highlighted in RED and Veins are highlighted in BLUE: This is because this is how they are generally represented. Vascular ultrasound is used to assess to the arteries and veins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7</a:t>
            </a:fld>
            <a:endParaRPr lang="en-US"/>
          </a:p>
        </p:txBody>
      </p:sp>
    </p:spTree>
    <p:extLst>
      <p:ext uri="{BB962C8B-B14F-4D97-AF65-F5344CB8AC3E}">
        <p14:creationId xmlns:p14="http://schemas.microsoft.com/office/powerpoint/2010/main" val="115731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8</a:t>
            </a:fld>
            <a:endParaRPr lang="en-US"/>
          </a:p>
        </p:txBody>
      </p:sp>
    </p:spTree>
    <p:extLst>
      <p:ext uri="{BB962C8B-B14F-4D97-AF65-F5344CB8AC3E}">
        <p14:creationId xmlns:p14="http://schemas.microsoft.com/office/powerpoint/2010/main" val="289517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blood vessels vary in size and composition according to their position within the body, however all consist of a tunica externa, which is the outermost connective tissue layer, the tunica media which is the middle smooth muscle layer and varies enormously between arteries and veins and the tunica intima, which is the innermost endothelial lining. The lumen is the tube in which the blood travels through. </a:t>
            </a:r>
          </a:p>
          <a:p>
            <a:endParaRPr lang="en-GB" dirty="0"/>
          </a:p>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9</a:t>
            </a:fld>
            <a:endParaRPr lang="en-US"/>
          </a:p>
        </p:txBody>
      </p:sp>
    </p:spTree>
    <p:extLst>
      <p:ext uri="{BB962C8B-B14F-4D97-AF65-F5344CB8AC3E}">
        <p14:creationId xmlns:p14="http://schemas.microsoft.com/office/powerpoint/2010/main" val="135525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structure of arteries varies from veins due to their differing function, the main differences are that arteries have a narrow and rippled lumen with a thick tunica media, made of smooth muscle cells, responsible for helping to maintain the cardiac pulse and getting that oxygenated blood to where it needs to promptly and efficiently</a:t>
            </a:r>
          </a:p>
          <a:p>
            <a:r>
              <a:rPr lang="en-GB" dirty="0"/>
              <a:t> </a:t>
            </a:r>
          </a:p>
          <a:p>
            <a:r>
              <a:rPr lang="en-GB" dirty="0"/>
              <a:t>Veins have a wide and collapsible lumen which is very pliable and a series of one-way valves are found within some veins, and have a thin tunica media. Veins are not subjected to the cardiac pulse needs to be responsive to a variety of physiological mechanisms and this is facilitated by the thin tunica media</a:t>
            </a:r>
          </a:p>
          <a:p>
            <a:endParaRPr lang="en-GB" dirty="0"/>
          </a:p>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10</a:t>
            </a:fld>
            <a:endParaRPr lang="en-US"/>
          </a:p>
        </p:txBody>
      </p:sp>
    </p:spTree>
    <p:extLst>
      <p:ext uri="{BB962C8B-B14F-4D97-AF65-F5344CB8AC3E}">
        <p14:creationId xmlns:p14="http://schemas.microsoft.com/office/powerpoint/2010/main" val="400561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Haemodynamics</a:t>
            </a:r>
            <a:r>
              <a:rPr lang="en-GB" dirty="0"/>
              <a:t> refers to the study of blood flow- specifically how blood flows through your arteries and veins and the why in relation to the forces behind the flow or forces that affect the flow. </a:t>
            </a:r>
          </a:p>
          <a:p>
            <a:endParaRPr lang="en-GB" dirty="0"/>
          </a:p>
          <a:p>
            <a:r>
              <a:rPr lang="en-GB" dirty="0"/>
              <a:t>Within arteries, the blood flows in a constant, rhymical cardiac pulse and the force driving this is the beating of the heart. This is very different from the veins,  where the cardiac pulse has diminished, Within the veins it is a series of one way valves that helps the blood flow back to the heart and it’s the muscular pumps for example our calf muscle and pressure changes when we breath that force the blood through the veins. </a:t>
            </a:r>
          </a:p>
          <a:p>
            <a:endParaRPr lang="en-GB" dirty="0"/>
          </a:p>
          <a:p>
            <a:r>
              <a:rPr lang="en-GB" dirty="0"/>
              <a:t>So if the how and the why are working effectively in both arterial and venous systems, blood will continue to flow, delivering oxygen and removing deoxygenated blood and other waste products and allows us to function normally! </a:t>
            </a:r>
          </a:p>
        </p:txBody>
      </p:sp>
      <p:sp>
        <p:nvSpPr>
          <p:cNvPr id="4" name="Slide Number Placeholder 3"/>
          <p:cNvSpPr>
            <a:spLocks noGrp="1"/>
          </p:cNvSpPr>
          <p:nvPr>
            <p:ph type="sldNum" sz="quarter" idx="5"/>
          </p:nvPr>
        </p:nvSpPr>
        <p:spPr/>
        <p:txBody>
          <a:bodyPr/>
          <a:lstStyle/>
          <a:p>
            <a:fld id="{2032700E-F836-F843-9466-8C65D46A26AD}" type="slidenum">
              <a:rPr lang="en-US" smtClean="0"/>
              <a:t>11</a:t>
            </a:fld>
            <a:endParaRPr lang="en-US"/>
          </a:p>
        </p:txBody>
      </p:sp>
    </p:spTree>
    <p:extLst>
      <p:ext uri="{BB962C8B-B14F-4D97-AF65-F5344CB8AC3E}">
        <p14:creationId xmlns:p14="http://schemas.microsoft.com/office/powerpoint/2010/main" val="246458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there is a problem with the blood vessels, there is often this causes a problem with blood flow which can lead to a wide range of disorders and affect all the organs within our bodies. </a:t>
            </a:r>
          </a:p>
          <a:p>
            <a:endParaRPr lang="en-GB" dirty="0"/>
          </a:p>
          <a:p>
            <a:r>
              <a:rPr lang="en-GB" dirty="0"/>
              <a:t>Lets explore a few examples, first of all in relation to the arteries.</a:t>
            </a:r>
          </a:p>
          <a:p>
            <a:r>
              <a:rPr lang="en-GB" dirty="0"/>
              <a:t>Atherosclerosis which is a slow OR CHRONIC process, also known as PAD, where fatty deposits lining the tunica intima, causing the arteries to narrow (or stenosis) or block (occlude) and preventing or disrupt blood passing through, meaning anywhere beyond those areas will cause reduced blood supply and oxygen,</a:t>
            </a:r>
          </a:p>
          <a:p>
            <a:r>
              <a:rPr lang="en-GB" dirty="0"/>
              <a:t>something that can occur a little more acutely (or spontaneously) blood clots or thrombus which can form and again preventing blood reaching the periphery</a:t>
            </a:r>
          </a:p>
          <a:p>
            <a:endParaRPr lang="en-GB" dirty="0"/>
          </a:p>
          <a:p>
            <a:r>
              <a:rPr lang="en-GB" dirty="0"/>
              <a:t> and causing claudication (EXPAND ON CLAUDICATION), pain at rest and/or ulcers which are non-healing wounds, particularly on feet and toes</a:t>
            </a:r>
          </a:p>
        </p:txBody>
      </p:sp>
      <p:sp>
        <p:nvSpPr>
          <p:cNvPr id="4" name="Slide Number Placeholder 3"/>
          <p:cNvSpPr>
            <a:spLocks noGrp="1"/>
          </p:cNvSpPr>
          <p:nvPr>
            <p:ph type="sldNum" sz="quarter" idx="5"/>
          </p:nvPr>
        </p:nvSpPr>
        <p:spPr/>
        <p:txBody>
          <a:bodyPr/>
          <a:lstStyle/>
          <a:p>
            <a:fld id="{2032700E-F836-F843-9466-8C65D46A26AD}" type="slidenum">
              <a:rPr lang="en-US" smtClean="0"/>
              <a:t>12</a:t>
            </a:fld>
            <a:endParaRPr lang="en-US"/>
          </a:p>
        </p:txBody>
      </p:sp>
    </p:spTree>
    <p:extLst>
      <p:ext uri="{BB962C8B-B14F-4D97-AF65-F5344CB8AC3E}">
        <p14:creationId xmlns:p14="http://schemas.microsoft.com/office/powerpoint/2010/main" val="228365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the sort of problems or symptoms that can occur are claudication (EXPAND ON CLAUDICATION),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Advanced or severe PAD causes chronic limb threatening ischaemia which presents as pain at rest and/or ulcers which are non-healing wounds, particularly on feet and toes</a:t>
            </a:r>
          </a:p>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13</a:t>
            </a:fld>
            <a:endParaRPr lang="en-US"/>
          </a:p>
        </p:txBody>
      </p:sp>
    </p:spTree>
    <p:extLst>
      <p:ext uri="{BB962C8B-B14F-4D97-AF65-F5344CB8AC3E}">
        <p14:creationId xmlns:p14="http://schemas.microsoft.com/office/powerpoint/2010/main" val="98861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B1EC-526E-61EF-227A-A8519CBF38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4E7E9C-F0C4-F66C-630B-0056D9667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56E2FF-5070-EC1B-995A-BC14895BCC62}"/>
              </a:ext>
            </a:extLst>
          </p:cNvPr>
          <p:cNvSpPr>
            <a:spLocks noGrp="1"/>
          </p:cNvSpPr>
          <p:nvPr>
            <p:ph type="dt" sz="half" idx="10"/>
          </p:nvPr>
        </p:nvSpPr>
        <p:spPr/>
        <p:txBody>
          <a:bodyPr/>
          <a:lstStyle/>
          <a:p>
            <a:fld id="{D3A9FE58-3228-4255-97A2-20F8F6C73AEC}" type="datetimeFigureOut">
              <a:rPr lang="en-GB" smtClean="0"/>
              <a:t>12/11/2023</a:t>
            </a:fld>
            <a:endParaRPr lang="en-GB"/>
          </a:p>
        </p:txBody>
      </p:sp>
      <p:sp>
        <p:nvSpPr>
          <p:cNvPr id="5" name="Footer Placeholder 4">
            <a:extLst>
              <a:ext uri="{FF2B5EF4-FFF2-40B4-BE49-F238E27FC236}">
                <a16:creationId xmlns:a16="http://schemas.microsoft.com/office/drawing/2014/main" id="{69501AF3-7E6B-A8FB-96E3-0A667A64A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647BB-248D-D5D1-1DF1-07E6B1BF2C79}"/>
              </a:ext>
            </a:extLst>
          </p:cNvPr>
          <p:cNvSpPr>
            <a:spLocks noGrp="1"/>
          </p:cNvSpPr>
          <p:nvPr>
            <p:ph type="sldNum" sz="quarter" idx="12"/>
          </p:nvPr>
        </p:nvSpPr>
        <p:spPr/>
        <p:txBody>
          <a:bodyPr/>
          <a:lstStyle/>
          <a:p>
            <a:fld id="{F44DAE89-20AC-4BC2-A3F8-917B26642F08}" type="slidenum">
              <a:rPr lang="en-GB" smtClean="0"/>
              <a:t>‹#›</a:t>
            </a:fld>
            <a:endParaRPr lang="en-GB"/>
          </a:p>
        </p:txBody>
      </p:sp>
    </p:spTree>
    <p:extLst>
      <p:ext uri="{BB962C8B-B14F-4D97-AF65-F5344CB8AC3E}">
        <p14:creationId xmlns:p14="http://schemas.microsoft.com/office/powerpoint/2010/main" val="134055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D211-AF9D-D149-73DA-50CE1B30FB7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3C1FF6-2149-1190-F60C-77DA5AEE04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31299-1628-354A-DED3-3E4ED16D56EF}"/>
              </a:ext>
            </a:extLst>
          </p:cNvPr>
          <p:cNvSpPr>
            <a:spLocks noGrp="1"/>
          </p:cNvSpPr>
          <p:nvPr>
            <p:ph type="dt" sz="half" idx="10"/>
          </p:nvPr>
        </p:nvSpPr>
        <p:spPr/>
        <p:txBody>
          <a:bodyPr/>
          <a:lstStyle/>
          <a:p>
            <a:fld id="{D3A9FE58-3228-4255-97A2-20F8F6C73AEC}" type="datetimeFigureOut">
              <a:rPr lang="en-GB" smtClean="0"/>
              <a:t>12/11/2023</a:t>
            </a:fld>
            <a:endParaRPr lang="en-GB"/>
          </a:p>
        </p:txBody>
      </p:sp>
      <p:sp>
        <p:nvSpPr>
          <p:cNvPr id="5" name="Footer Placeholder 4">
            <a:extLst>
              <a:ext uri="{FF2B5EF4-FFF2-40B4-BE49-F238E27FC236}">
                <a16:creationId xmlns:a16="http://schemas.microsoft.com/office/drawing/2014/main" id="{BD24104E-4C8F-96BF-FF57-6FA3A3C188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03A1B3-2A5D-4297-282D-1D2A5C4FEA10}"/>
              </a:ext>
            </a:extLst>
          </p:cNvPr>
          <p:cNvSpPr>
            <a:spLocks noGrp="1"/>
          </p:cNvSpPr>
          <p:nvPr>
            <p:ph type="sldNum" sz="quarter" idx="12"/>
          </p:nvPr>
        </p:nvSpPr>
        <p:spPr/>
        <p:txBody>
          <a:bodyPr/>
          <a:lstStyle/>
          <a:p>
            <a:fld id="{F44DAE89-20AC-4BC2-A3F8-917B26642F08}" type="slidenum">
              <a:rPr lang="en-GB" smtClean="0"/>
              <a:t>‹#›</a:t>
            </a:fld>
            <a:endParaRPr lang="en-GB"/>
          </a:p>
        </p:txBody>
      </p:sp>
    </p:spTree>
    <p:extLst>
      <p:ext uri="{BB962C8B-B14F-4D97-AF65-F5344CB8AC3E}">
        <p14:creationId xmlns:p14="http://schemas.microsoft.com/office/powerpoint/2010/main" val="164902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B31E95-9D82-29B3-41FC-0B4828A8DA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804FAB-D547-C2F3-EE1E-E0CFED2AF3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0E33A5-685A-A0BD-4D6D-56322EDBABFF}"/>
              </a:ext>
            </a:extLst>
          </p:cNvPr>
          <p:cNvSpPr>
            <a:spLocks noGrp="1"/>
          </p:cNvSpPr>
          <p:nvPr>
            <p:ph type="dt" sz="half" idx="10"/>
          </p:nvPr>
        </p:nvSpPr>
        <p:spPr/>
        <p:txBody>
          <a:bodyPr/>
          <a:lstStyle/>
          <a:p>
            <a:fld id="{D3A9FE58-3228-4255-97A2-20F8F6C73AEC}" type="datetimeFigureOut">
              <a:rPr lang="en-GB" smtClean="0"/>
              <a:t>12/11/2023</a:t>
            </a:fld>
            <a:endParaRPr lang="en-GB"/>
          </a:p>
        </p:txBody>
      </p:sp>
      <p:sp>
        <p:nvSpPr>
          <p:cNvPr id="5" name="Footer Placeholder 4">
            <a:extLst>
              <a:ext uri="{FF2B5EF4-FFF2-40B4-BE49-F238E27FC236}">
                <a16:creationId xmlns:a16="http://schemas.microsoft.com/office/drawing/2014/main" id="{4B79FDA6-611A-32A8-10A9-AE57CEFE3E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2B14EB-623B-4BEA-D0F5-B5DD39B6534B}"/>
              </a:ext>
            </a:extLst>
          </p:cNvPr>
          <p:cNvSpPr>
            <a:spLocks noGrp="1"/>
          </p:cNvSpPr>
          <p:nvPr>
            <p:ph type="sldNum" sz="quarter" idx="12"/>
          </p:nvPr>
        </p:nvSpPr>
        <p:spPr/>
        <p:txBody>
          <a:bodyPr/>
          <a:lstStyle/>
          <a:p>
            <a:fld id="{F44DAE89-20AC-4BC2-A3F8-917B26642F08}" type="slidenum">
              <a:rPr lang="en-GB" smtClean="0"/>
              <a:t>‹#›</a:t>
            </a:fld>
            <a:endParaRPr lang="en-GB"/>
          </a:p>
        </p:txBody>
      </p:sp>
    </p:spTree>
    <p:extLst>
      <p:ext uri="{BB962C8B-B14F-4D97-AF65-F5344CB8AC3E}">
        <p14:creationId xmlns:p14="http://schemas.microsoft.com/office/powerpoint/2010/main" val="94046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3_1 column blac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D57101-273A-D240-AC1E-F7B3017CDAB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3364" y="1165136"/>
            <a:ext cx="6105467" cy="4687025"/>
          </a:xfrm>
          <a:prstGeom prst="rect">
            <a:avLst/>
          </a:prstGeom>
        </p:spPr>
      </p:pic>
      <p:sp>
        <p:nvSpPr>
          <p:cNvPr id="7" name="Title 1">
            <a:extLst>
              <a:ext uri="{FF2B5EF4-FFF2-40B4-BE49-F238E27FC236}">
                <a16:creationId xmlns:a16="http://schemas.microsoft.com/office/drawing/2014/main" id="{6A7BFCA3-C47E-DA44-92B7-170496867FA4}"/>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8" name="Date Placeholder 3">
            <a:extLst>
              <a:ext uri="{FF2B5EF4-FFF2-40B4-BE49-F238E27FC236}">
                <a16:creationId xmlns:a16="http://schemas.microsoft.com/office/drawing/2014/main" id="{AAE83D47-A980-C441-B8D9-8274A091AC9E}"/>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12 November 2023</a:t>
            </a:fld>
            <a:endParaRPr lang="en-GB" dirty="0"/>
          </a:p>
        </p:txBody>
      </p:sp>
      <p:pic>
        <p:nvPicPr>
          <p:cNvPr id="9" name="Picture 8">
            <a:extLst>
              <a:ext uri="{FF2B5EF4-FFF2-40B4-BE49-F238E27FC236}">
                <a16:creationId xmlns:a16="http://schemas.microsoft.com/office/drawing/2014/main" id="{9573207B-102C-C443-88E5-70DCD7A457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799" cy="902130"/>
          </a:xfrm>
          <a:prstGeom prst="rect">
            <a:avLst/>
          </a:prstGeom>
        </p:spPr>
      </p:pic>
    </p:spTree>
    <p:extLst>
      <p:ext uri="{BB962C8B-B14F-4D97-AF65-F5344CB8AC3E}">
        <p14:creationId xmlns:p14="http://schemas.microsoft.com/office/powerpoint/2010/main" val="208033798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7_1 column blac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8F59D2B-3B91-B24E-BA0F-73745E82481D}"/>
              </a:ext>
            </a:extLst>
          </p:cNvPr>
          <p:cNvPicPr>
            <a:picLocks noChangeAspect="1"/>
          </p:cNvPicPr>
          <p:nvPr userDrawn="1"/>
        </p:nvPicPr>
        <p:blipFill>
          <a:blip r:embed="rId2">
            <a:alphaModFix amt="20000"/>
            <a:extLst>
              <a:ext uri="{28A0092B-C50C-407E-A947-70E740481C1C}">
                <a14:useLocalDpi xmlns:a14="http://schemas.microsoft.com/office/drawing/2010/main"/>
              </a:ext>
            </a:extLst>
          </a:blip>
          <a:stretch>
            <a:fillRect/>
          </a:stretch>
        </p:blipFill>
        <p:spPr>
          <a:xfrm>
            <a:off x="3029990" y="1165136"/>
            <a:ext cx="6105467" cy="4687025"/>
          </a:xfrm>
          <a:prstGeom prst="rect">
            <a:avLst/>
          </a:prstGeom>
        </p:spPr>
      </p:pic>
      <p:pic>
        <p:nvPicPr>
          <p:cNvPr id="14" name="Picture 13">
            <a:extLst>
              <a:ext uri="{FF2B5EF4-FFF2-40B4-BE49-F238E27FC236}">
                <a16:creationId xmlns:a16="http://schemas.microsoft.com/office/drawing/2014/main" id="{F69FFF9D-657D-5B4D-97E6-0ECD3B6ED6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8957"/>
            <a:ext cx="12192000" cy="6336792"/>
          </a:xfrm>
          <a:prstGeom prst="rect">
            <a:avLst/>
          </a:prstGeom>
        </p:spPr>
      </p:pic>
      <p:sp>
        <p:nvSpPr>
          <p:cNvPr id="15" name="Rectangle 14">
            <a:extLst>
              <a:ext uri="{FF2B5EF4-FFF2-40B4-BE49-F238E27FC236}">
                <a16:creationId xmlns:a16="http://schemas.microsoft.com/office/drawing/2014/main" id="{3A4E6DE6-6FB9-4546-BF5C-A420D8B3506A}"/>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6" name="Picture 15">
            <a:extLst>
              <a:ext uri="{FF2B5EF4-FFF2-40B4-BE49-F238E27FC236}">
                <a16:creationId xmlns:a16="http://schemas.microsoft.com/office/drawing/2014/main" id="{D9FDA3D8-84BF-5745-866B-CA487C72553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23" name="Slide Number Placeholder 5">
            <a:extLst>
              <a:ext uri="{FF2B5EF4-FFF2-40B4-BE49-F238E27FC236}">
                <a16:creationId xmlns:a16="http://schemas.microsoft.com/office/drawing/2014/main" id="{C491C800-3BB3-8D45-8DF5-8FC2A7548C22}"/>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4" name="Title 1">
            <a:extLst>
              <a:ext uri="{FF2B5EF4-FFF2-40B4-BE49-F238E27FC236}">
                <a16:creationId xmlns:a16="http://schemas.microsoft.com/office/drawing/2014/main" id="{CA45D941-259E-FE41-A611-D3C535DB2DA3}"/>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25" name="Picture 24">
            <a:extLst>
              <a:ext uri="{FF2B5EF4-FFF2-40B4-BE49-F238E27FC236}">
                <a16:creationId xmlns:a16="http://schemas.microsoft.com/office/drawing/2014/main" id="{CFA7A4A0-5113-A748-A0F4-25936A5E76E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17200" y="6423209"/>
            <a:ext cx="1472965" cy="383295"/>
          </a:xfrm>
          <a:prstGeom prst="rect">
            <a:avLst/>
          </a:prstGeom>
        </p:spPr>
      </p:pic>
      <p:pic>
        <p:nvPicPr>
          <p:cNvPr id="26" name="Picture 25">
            <a:extLst>
              <a:ext uri="{FF2B5EF4-FFF2-40B4-BE49-F238E27FC236}">
                <a16:creationId xmlns:a16="http://schemas.microsoft.com/office/drawing/2014/main" id="{CB724DC8-4A18-4E4D-B16A-996CFDDCBA43}"/>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174400" y="80398"/>
            <a:ext cx="762002" cy="762002"/>
          </a:xfrm>
          <a:prstGeom prst="rect">
            <a:avLst/>
          </a:prstGeom>
        </p:spPr>
      </p:pic>
      <p:sp>
        <p:nvSpPr>
          <p:cNvPr id="28" name="Text Placeholder 14">
            <a:extLst>
              <a:ext uri="{FF2B5EF4-FFF2-40B4-BE49-F238E27FC236}">
                <a16:creationId xmlns:a16="http://schemas.microsoft.com/office/drawing/2014/main" id="{6332525F-701B-814C-98B6-C948780B7DB6}"/>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679277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ullet points (Dk 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7544FD8-47C5-D943-8773-C4A6FFDA9EF8}"/>
              </a:ext>
            </a:extLst>
          </p:cNvPr>
          <p:cNvSpPr/>
          <p:nvPr userDrawn="1"/>
        </p:nvSpPr>
        <p:spPr>
          <a:xfrm>
            <a:off x="-1" y="-1"/>
            <a:ext cx="12192001" cy="63616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4" name="Picture 13">
            <a:extLst>
              <a:ext uri="{FF2B5EF4-FFF2-40B4-BE49-F238E27FC236}">
                <a16:creationId xmlns:a16="http://schemas.microsoft.com/office/drawing/2014/main" id="{04B4F715-A9FE-2942-9196-453014233FA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7054"/>
            <a:ext cx="12192000" cy="6336792"/>
          </a:xfrm>
          <a:prstGeom prst="rect">
            <a:avLst/>
          </a:prstGeom>
        </p:spPr>
      </p:pic>
      <p:sp>
        <p:nvSpPr>
          <p:cNvPr id="15" name="Rectangle 14">
            <a:extLst>
              <a:ext uri="{FF2B5EF4-FFF2-40B4-BE49-F238E27FC236}">
                <a16:creationId xmlns:a16="http://schemas.microsoft.com/office/drawing/2014/main" id="{5F5ADA66-66E7-144E-BD19-A21E1C5DAE3E}"/>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6" name="Slide Number Placeholder 5">
            <a:extLst>
              <a:ext uri="{FF2B5EF4-FFF2-40B4-BE49-F238E27FC236}">
                <a16:creationId xmlns:a16="http://schemas.microsoft.com/office/drawing/2014/main" id="{A27AA93C-92A0-0946-8C15-E4EC11AB78C1}"/>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3" name="Title 1">
            <a:extLst>
              <a:ext uri="{FF2B5EF4-FFF2-40B4-BE49-F238E27FC236}">
                <a16:creationId xmlns:a16="http://schemas.microsoft.com/office/drawing/2014/main" id="{4B8AA2DA-70F5-7343-BFBF-07F6C742076A}"/>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24" name="Picture 23">
            <a:extLst>
              <a:ext uri="{FF2B5EF4-FFF2-40B4-BE49-F238E27FC236}">
                <a16:creationId xmlns:a16="http://schemas.microsoft.com/office/drawing/2014/main" id="{CB69ED39-AE26-1A4C-9C72-4B18853DA3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7200" y="6423209"/>
            <a:ext cx="1472965" cy="383295"/>
          </a:xfrm>
          <a:prstGeom prst="rect">
            <a:avLst/>
          </a:prstGeom>
        </p:spPr>
      </p:pic>
      <p:pic>
        <p:nvPicPr>
          <p:cNvPr id="25" name="Picture 24">
            <a:extLst>
              <a:ext uri="{FF2B5EF4-FFF2-40B4-BE49-F238E27FC236}">
                <a16:creationId xmlns:a16="http://schemas.microsoft.com/office/drawing/2014/main" id="{952033DC-CED0-474F-A1CC-4F7A2C53CB2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174400" y="80398"/>
            <a:ext cx="762002" cy="762002"/>
          </a:xfrm>
          <a:prstGeom prst="rect">
            <a:avLst/>
          </a:prstGeom>
        </p:spPr>
      </p:pic>
      <p:sp>
        <p:nvSpPr>
          <p:cNvPr id="26" name="Text Placeholder 14">
            <a:extLst>
              <a:ext uri="{FF2B5EF4-FFF2-40B4-BE49-F238E27FC236}">
                <a16:creationId xmlns:a16="http://schemas.microsoft.com/office/drawing/2014/main" id="{D09F6271-C6A9-C642-9583-158669367834}"/>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14526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C230-E772-8FDF-2060-2293193688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DD317A-0C18-07FA-7B4C-036947F77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40A5D6-5AA4-638E-EE2D-8A1E673A119B}"/>
              </a:ext>
            </a:extLst>
          </p:cNvPr>
          <p:cNvSpPr>
            <a:spLocks noGrp="1"/>
          </p:cNvSpPr>
          <p:nvPr>
            <p:ph type="dt" sz="half" idx="10"/>
          </p:nvPr>
        </p:nvSpPr>
        <p:spPr/>
        <p:txBody>
          <a:bodyPr/>
          <a:lstStyle/>
          <a:p>
            <a:fld id="{D3A9FE58-3228-4255-97A2-20F8F6C73AEC}" type="datetimeFigureOut">
              <a:rPr lang="en-GB" smtClean="0"/>
              <a:t>12/11/2023</a:t>
            </a:fld>
            <a:endParaRPr lang="en-GB"/>
          </a:p>
        </p:txBody>
      </p:sp>
      <p:sp>
        <p:nvSpPr>
          <p:cNvPr id="5" name="Footer Placeholder 4">
            <a:extLst>
              <a:ext uri="{FF2B5EF4-FFF2-40B4-BE49-F238E27FC236}">
                <a16:creationId xmlns:a16="http://schemas.microsoft.com/office/drawing/2014/main" id="{EA6796FF-A9C0-984F-2F5B-88D056E858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4FF85-B70C-B81E-5E3A-E924EA031A6E}"/>
              </a:ext>
            </a:extLst>
          </p:cNvPr>
          <p:cNvSpPr>
            <a:spLocks noGrp="1"/>
          </p:cNvSpPr>
          <p:nvPr>
            <p:ph type="sldNum" sz="quarter" idx="12"/>
          </p:nvPr>
        </p:nvSpPr>
        <p:spPr/>
        <p:txBody>
          <a:bodyPr/>
          <a:lstStyle/>
          <a:p>
            <a:fld id="{F44DAE89-20AC-4BC2-A3F8-917B26642F08}" type="slidenum">
              <a:rPr lang="en-GB" smtClean="0"/>
              <a:t>‹#›</a:t>
            </a:fld>
            <a:endParaRPr lang="en-GB"/>
          </a:p>
        </p:txBody>
      </p:sp>
    </p:spTree>
    <p:extLst>
      <p:ext uri="{BB962C8B-B14F-4D97-AF65-F5344CB8AC3E}">
        <p14:creationId xmlns:p14="http://schemas.microsoft.com/office/powerpoint/2010/main" val="248839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F1B0-5FEB-CB4A-330D-46F87CFDD8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1B2469-8185-9160-D982-A6AB07E419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13245E-3E24-10E3-15F7-71B74622B074}"/>
              </a:ext>
            </a:extLst>
          </p:cNvPr>
          <p:cNvSpPr>
            <a:spLocks noGrp="1"/>
          </p:cNvSpPr>
          <p:nvPr>
            <p:ph type="dt" sz="half" idx="10"/>
          </p:nvPr>
        </p:nvSpPr>
        <p:spPr/>
        <p:txBody>
          <a:bodyPr/>
          <a:lstStyle/>
          <a:p>
            <a:fld id="{D3A9FE58-3228-4255-97A2-20F8F6C73AEC}" type="datetimeFigureOut">
              <a:rPr lang="en-GB" smtClean="0"/>
              <a:t>12/11/2023</a:t>
            </a:fld>
            <a:endParaRPr lang="en-GB"/>
          </a:p>
        </p:txBody>
      </p:sp>
      <p:sp>
        <p:nvSpPr>
          <p:cNvPr id="5" name="Footer Placeholder 4">
            <a:extLst>
              <a:ext uri="{FF2B5EF4-FFF2-40B4-BE49-F238E27FC236}">
                <a16:creationId xmlns:a16="http://schemas.microsoft.com/office/drawing/2014/main" id="{B5B92A11-8280-F446-B150-39DF4D9BBF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5FEB42-D81E-E59F-4793-3CD48F6E0C02}"/>
              </a:ext>
            </a:extLst>
          </p:cNvPr>
          <p:cNvSpPr>
            <a:spLocks noGrp="1"/>
          </p:cNvSpPr>
          <p:nvPr>
            <p:ph type="sldNum" sz="quarter" idx="12"/>
          </p:nvPr>
        </p:nvSpPr>
        <p:spPr/>
        <p:txBody>
          <a:bodyPr/>
          <a:lstStyle/>
          <a:p>
            <a:fld id="{F44DAE89-20AC-4BC2-A3F8-917B26642F08}" type="slidenum">
              <a:rPr lang="en-GB" smtClean="0"/>
              <a:t>‹#›</a:t>
            </a:fld>
            <a:endParaRPr lang="en-GB"/>
          </a:p>
        </p:txBody>
      </p:sp>
    </p:spTree>
    <p:extLst>
      <p:ext uri="{BB962C8B-B14F-4D97-AF65-F5344CB8AC3E}">
        <p14:creationId xmlns:p14="http://schemas.microsoft.com/office/powerpoint/2010/main" val="5147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9535-8A66-3A89-C781-87C954CE43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6D43F9-6E43-0AC4-B37C-79F40993BD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A63D83-95E8-0D04-19AD-8170A5B298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AAA5AC-8FBA-4A9E-6754-28D5004CE501}"/>
              </a:ext>
            </a:extLst>
          </p:cNvPr>
          <p:cNvSpPr>
            <a:spLocks noGrp="1"/>
          </p:cNvSpPr>
          <p:nvPr>
            <p:ph type="dt" sz="half" idx="10"/>
          </p:nvPr>
        </p:nvSpPr>
        <p:spPr/>
        <p:txBody>
          <a:bodyPr/>
          <a:lstStyle/>
          <a:p>
            <a:fld id="{D3A9FE58-3228-4255-97A2-20F8F6C73AEC}" type="datetimeFigureOut">
              <a:rPr lang="en-GB" smtClean="0"/>
              <a:t>12/11/2023</a:t>
            </a:fld>
            <a:endParaRPr lang="en-GB"/>
          </a:p>
        </p:txBody>
      </p:sp>
      <p:sp>
        <p:nvSpPr>
          <p:cNvPr id="6" name="Footer Placeholder 5">
            <a:extLst>
              <a:ext uri="{FF2B5EF4-FFF2-40B4-BE49-F238E27FC236}">
                <a16:creationId xmlns:a16="http://schemas.microsoft.com/office/drawing/2014/main" id="{BE1488B6-5FD2-0C8A-BF40-AE8E0B856A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A22FBF-DC61-08EB-D219-9602FC9DF3D0}"/>
              </a:ext>
            </a:extLst>
          </p:cNvPr>
          <p:cNvSpPr>
            <a:spLocks noGrp="1"/>
          </p:cNvSpPr>
          <p:nvPr>
            <p:ph type="sldNum" sz="quarter" idx="12"/>
          </p:nvPr>
        </p:nvSpPr>
        <p:spPr/>
        <p:txBody>
          <a:bodyPr/>
          <a:lstStyle/>
          <a:p>
            <a:fld id="{F44DAE89-20AC-4BC2-A3F8-917B26642F08}" type="slidenum">
              <a:rPr lang="en-GB" smtClean="0"/>
              <a:t>‹#›</a:t>
            </a:fld>
            <a:endParaRPr lang="en-GB"/>
          </a:p>
        </p:txBody>
      </p:sp>
    </p:spTree>
    <p:extLst>
      <p:ext uri="{BB962C8B-B14F-4D97-AF65-F5344CB8AC3E}">
        <p14:creationId xmlns:p14="http://schemas.microsoft.com/office/powerpoint/2010/main" val="35494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2FD3-59A7-76DF-F03E-D4B955EB53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6910E6-816B-D9F7-A041-0865F9A7FE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A36E94-05BB-48E6-0366-ECCC997B23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1D2DCF-0AF1-032E-EA08-658201D11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F6E3B2-4F39-270C-124C-14C8DA318C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28CC55-5FC3-09F3-A573-89EC722AE5B0}"/>
              </a:ext>
            </a:extLst>
          </p:cNvPr>
          <p:cNvSpPr>
            <a:spLocks noGrp="1"/>
          </p:cNvSpPr>
          <p:nvPr>
            <p:ph type="dt" sz="half" idx="10"/>
          </p:nvPr>
        </p:nvSpPr>
        <p:spPr/>
        <p:txBody>
          <a:bodyPr/>
          <a:lstStyle/>
          <a:p>
            <a:fld id="{D3A9FE58-3228-4255-97A2-20F8F6C73AEC}" type="datetimeFigureOut">
              <a:rPr lang="en-GB" smtClean="0"/>
              <a:t>12/11/2023</a:t>
            </a:fld>
            <a:endParaRPr lang="en-GB"/>
          </a:p>
        </p:txBody>
      </p:sp>
      <p:sp>
        <p:nvSpPr>
          <p:cNvPr id="8" name="Footer Placeholder 7">
            <a:extLst>
              <a:ext uri="{FF2B5EF4-FFF2-40B4-BE49-F238E27FC236}">
                <a16:creationId xmlns:a16="http://schemas.microsoft.com/office/drawing/2014/main" id="{85507E18-A6E8-AC78-0786-E27BBFD6B9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3C5652-5391-F179-96E9-55E11FFFE52D}"/>
              </a:ext>
            </a:extLst>
          </p:cNvPr>
          <p:cNvSpPr>
            <a:spLocks noGrp="1"/>
          </p:cNvSpPr>
          <p:nvPr>
            <p:ph type="sldNum" sz="quarter" idx="12"/>
          </p:nvPr>
        </p:nvSpPr>
        <p:spPr/>
        <p:txBody>
          <a:bodyPr/>
          <a:lstStyle/>
          <a:p>
            <a:fld id="{F44DAE89-20AC-4BC2-A3F8-917B26642F08}" type="slidenum">
              <a:rPr lang="en-GB" smtClean="0"/>
              <a:t>‹#›</a:t>
            </a:fld>
            <a:endParaRPr lang="en-GB"/>
          </a:p>
        </p:txBody>
      </p:sp>
    </p:spTree>
    <p:extLst>
      <p:ext uri="{BB962C8B-B14F-4D97-AF65-F5344CB8AC3E}">
        <p14:creationId xmlns:p14="http://schemas.microsoft.com/office/powerpoint/2010/main" val="416901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8802-7A69-579E-5345-3C17D40A18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A5CA1B-89F6-7EB4-6C0F-6D3C9AB8D77C}"/>
              </a:ext>
            </a:extLst>
          </p:cNvPr>
          <p:cNvSpPr>
            <a:spLocks noGrp="1"/>
          </p:cNvSpPr>
          <p:nvPr>
            <p:ph type="dt" sz="half" idx="10"/>
          </p:nvPr>
        </p:nvSpPr>
        <p:spPr/>
        <p:txBody>
          <a:bodyPr/>
          <a:lstStyle/>
          <a:p>
            <a:fld id="{D3A9FE58-3228-4255-97A2-20F8F6C73AEC}" type="datetimeFigureOut">
              <a:rPr lang="en-GB" smtClean="0"/>
              <a:t>12/11/2023</a:t>
            </a:fld>
            <a:endParaRPr lang="en-GB"/>
          </a:p>
        </p:txBody>
      </p:sp>
      <p:sp>
        <p:nvSpPr>
          <p:cNvPr id="4" name="Footer Placeholder 3">
            <a:extLst>
              <a:ext uri="{FF2B5EF4-FFF2-40B4-BE49-F238E27FC236}">
                <a16:creationId xmlns:a16="http://schemas.microsoft.com/office/drawing/2014/main" id="{20090545-CD5B-2BA1-CB92-36EECCF2DF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D6723A-E1D8-2FA8-E67D-FD7112D2D331}"/>
              </a:ext>
            </a:extLst>
          </p:cNvPr>
          <p:cNvSpPr>
            <a:spLocks noGrp="1"/>
          </p:cNvSpPr>
          <p:nvPr>
            <p:ph type="sldNum" sz="quarter" idx="12"/>
          </p:nvPr>
        </p:nvSpPr>
        <p:spPr/>
        <p:txBody>
          <a:bodyPr/>
          <a:lstStyle/>
          <a:p>
            <a:fld id="{F44DAE89-20AC-4BC2-A3F8-917B26642F08}" type="slidenum">
              <a:rPr lang="en-GB" smtClean="0"/>
              <a:t>‹#›</a:t>
            </a:fld>
            <a:endParaRPr lang="en-GB"/>
          </a:p>
        </p:txBody>
      </p:sp>
    </p:spTree>
    <p:extLst>
      <p:ext uri="{BB962C8B-B14F-4D97-AF65-F5344CB8AC3E}">
        <p14:creationId xmlns:p14="http://schemas.microsoft.com/office/powerpoint/2010/main" val="310490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426D8C-6741-D447-A5C9-0FF25461EF51}"/>
              </a:ext>
            </a:extLst>
          </p:cNvPr>
          <p:cNvSpPr>
            <a:spLocks noGrp="1"/>
          </p:cNvSpPr>
          <p:nvPr>
            <p:ph type="dt" sz="half" idx="10"/>
          </p:nvPr>
        </p:nvSpPr>
        <p:spPr/>
        <p:txBody>
          <a:bodyPr/>
          <a:lstStyle/>
          <a:p>
            <a:fld id="{D3A9FE58-3228-4255-97A2-20F8F6C73AEC}" type="datetimeFigureOut">
              <a:rPr lang="en-GB" smtClean="0"/>
              <a:t>12/11/2023</a:t>
            </a:fld>
            <a:endParaRPr lang="en-GB"/>
          </a:p>
        </p:txBody>
      </p:sp>
      <p:sp>
        <p:nvSpPr>
          <p:cNvPr id="3" name="Footer Placeholder 2">
            <a:extLst>
              <a:ext uri="{FF2B5EF4-FFF2-40B4-BE49-F238E27FC236}">
                <a16:creationId xmlns:a16="http://schemas.microsoft.com/office/drawing/2014/main" id="{9067D456-CF05-F5F0-DBE7-3181621984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F9133F-736F-2392-22B2-624A1D198709}"/>
              </a:ext>
            </a:extLst>
          </p:cNvPr>
          <p:cNvSpPr>
            <a:spLocks noGrp="1"/>
          </p:cNvSpPr>
          <p:nvPr>
            <p:ph type="sldNum" sz="quarter" idx="12"/>
          </p:nvPr>
        </p:nvSpPr>
        <p:spPr/>
        <p:txBody>
          <a:bodyPr/>
          <a:lstStyle/>
          <a:p>
            <a:fld id="{F44DAE89-20AC-4BC2-A3F8-917B26642F08}" type="slidenum">
              <a:rPr lang="en-GB" smtClean="0"/>
              <a:t>‹#›</a:t>
            </a:fld>
            <a:endParaRPr lang="en-GB"/>
          </a:p>
        </p:txBody>
      </p:sp>
    </p:spTree>
    <p:extLst>
      <p:ext uri="{BB962C8B-B14F-4D97-AF65-F5344CB8AC3E}">
        <p14:creationId xmlns:p14="http://schemas.microsoft.com/office/powerpoint/2010/main" val="104065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5113-F4E5-A61D-88F4-627788BFD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967589-D56C-BF78-8C93-DF9ACB046E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466DE3-8261-47E0-ADBB-EB6E97ECE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A10BE3-7947-6CBA-4487-05865B408F13}"/>
              </a:ext>
            </a:extLst>
          </p:cNvPr>
          <p:cNvSpPr>
            <a:spLocks noGrp="1"/>
          </p:cNvSpPr>
          <p:nvPr>
            <p:ph type="dt" sz="half" idx="10"/>
          </p:nvPr>
        </p:nvSpPr>
        <p:spPr/>
        <p:txBody>
          <a:bodyPr/>
          <a:lstStyle/>
          <a:p>
            <a:fld id="{D3A9FE58-3228-4255-97A2-20F8F6C73AEC}" type="datetimeFigureOut">
              <a:rPr lang="en-GB" smtClean="0"/>
              <a:t>12/11/2023</a:t>
            </a:fld>
            <a:endParaRPr lang="en-GB"/>
          </a:p>
        </p:txBody>
      </p:sp>
      <p:sp>
        <p:nvSpPr>
          <p:cNvPr id="6" name="Footer Placeholder 5">
            <a:extLst>
              <a:ext uri="{FF2B5EF4-FFF2-40B4-BE49-F238E27FC236}">
                <a16:creationId xmlns:a16="http://schemas.microsoft.com/office/drawing/2014/main" id="{D6284552-0BCD-D7C3-7661-9871AF033D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1F760A-5EEF-5E86-0357-CD6E0F168FBE}"/>
              </a:ext>
            </a:extLst>
          </p:cNvPr>
          <p:cNvSpPr>
            <a:spLocks noGrp="1"/>
          </p:cNvSpPr>
          <p:nvPr>
            <p:ph type="sldNum" sz="quarter" idx="12"/>
          </p:nvPr>
        </p:nvSpPr>
        <p:spPr/>
        <p:txBody>
          <a:bodyPr/>
          <a:lstStyle/>
          <a:p>
            <a:fld id="{F44DAE89-20AC-4BC2-A3F8-917B26642F08}" type="slidenum">
              <a:rPr lang="en-GB" smtClean="0"/>
              <a:t>‹#›</a:t>
            </a:fld>
            <a:endParaRPr lang="en-GB"/>
          </a:p>
        </p:txBody>
      </p:sp>
    </p:spTree>
    <p:extLst>
      <p:ext uri="{BB962C8B-B14F-4D97-AF65-F5344CB8AC3E}">
        <p14:creationId xmlns:p14="http://schemas.microsoft.com/office/powerpoint/2010/main" val="120234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38B6-5BDE-647E-7C95-D383A0820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DD6C21-4F36-8E1D-8A4F-5358DA28F3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8FB6AD-364B-0D0C-4675-4A291DE21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00DB3-926F-D898-814C-AA1AC0994B69}"/>
              </a:ext>
            </a:extLst>
          </p:cNvPr>
          <p:cNvSpPr>
            <a:spLocks noGrp="1"/>
          </p:cNvSpPr>
          <p:nvPr>
            <p:ph type="dt" sz="half" idx="10"/>
          </p:nvPr>
        </p:nvSpPr>
        <p:spPr/>
        <p:txBody>
          <a:bodyPr/>
          <a:lstStyle/>
          <a:p>
            <a:fld id="{D3A9FE58-3228-4255-97A2-20F8F6C73AEC}" type="datetimeFigureOut">
              <a:rPr lang="en-GB" smtClean="0"/>
              <a:t>12/11/2023</a:t>
            </a:fld>
            <a:endParaRPr lang="en-GB"/>
          </a:p>
        </p:txBody>
      </p:sp>
      <p:sp>
        <p:nvSpPr>
          <p:cNvPr id="6" name="Footer Placeholder 5">
            <a:extLst>
              <a:ext uri="{FF2B5EF4-FFF2-40B4-BE49-F238E27FC236}">
                <a16:creationId xmlns:a16="http://schemas.microsoft.com/office/drawing/2014/main" id="{4AFABF4C-F61B-BFCE-444C-40DBFDFB38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C769EF-8019-6627-67FE-DA6664B69B8D}"/>
              </a:ext>
            </a:extLst>
          </p:cNvPr>
          <p:cNvSpPr>
            <a:spLocks noGrp="1"/>
          </p:cNvSpPr>
          <p:nvPr>
            <p:ph type="sldNum" sz="quarter" idx="12"/>
          </p:nvPr>
        </p:nvSpPr>
        <p:spPr/>
        <p:txBody>
          <a:bodyPr/>
          <a:lstStyle/>
          <a:p>
            <a:fld id="{F44DAE89-20AC-4BC2-A3F8-917B26642F08}" type="slidenum">
              <a:rPr lang="en-GB" smtClean="0"/>
              <a:t>‹#›</a:t>
            </a:fld>
            <a:endParaRPr lang="en-GB"/>
          </a:p>
        </p:txBody>
      </p:sp>
    </p:spTree>
    <p:extLst>
      <p:ext uri="{BB962C8B-B14F-4D97-AF65-F5344CB8AC3E}">
        <p14:creationId xmlns:p14="http://schemas.microsoft.com/office/powerpoint/2010/main" val="96064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54A397-CF23-DD30-F45D-678FA88CE1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7258B3-0864-F3BA-B0C7-63DFF4F5D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E8A044-865D-AF1B-41FD-130E4266E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9FE58-3228-4255-97A2-20F8F6C73AEC}" type="datetimeFigureOut">
              <a:rPr lang="en-GB" smtClean="0"/>
              <a:t>12/11/2023</a:t>
            </a:fld>
            <a:endParaRPr lang="en-GB"/>
          </a:p>
        </p:txBody>
      </p:sp>
      <p:sp>
        <p:nvSpPr>
          <p:cNvPr id="5" name="Footer Placeholder 4">
            <a:extLst>
              <a:ext uri="{FF2B5EF4-FFF2-40B4-BE49-F238E27FC236}">
                <a16:creationId xmlns:a16="http://schemas.microsoft.com/office/drawing/2014/main" id="{123C9943-0828-87FE-8BD3-03EF1DA40D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EC5467-48DD-B03E-5BC9-8442A52BF3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DAE89-20AC-4BC2-A3F8-917B26642F08}" type="slidenum">
              <a:rPr lang="en-GB" smtClean="0"/>
              <a:t>‹#›</a:t>
            </a:fld>
            <a:endParaRPr lang="en-GB"/>
          </a:p>
        </p:txBody>
      </p:sp>
    </p:spTree>
    <p:extLst>
      <p:ext uri="{BB962C8B-B14F-4D97-AF65-F5344CB8AC3E}">
        <p14:creationId xmlns:p14="http://schemas.microsoft.com/office/powerpoint/2010/main" val="1484623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8053-9839-3C09-BE07-970C450113E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C55AB1C-6D02-C694-758B-8C90AFAA21A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4579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2F6050-D5F9-5CDC-92B2-9CB7DD4A9463}"/>
              </a:ext>
            </a:extLst>
          </p:cNvPr>
          <p:cNvPicPr>
            <a:picLocks noChangeAspect="1"/>
          </p:cNvPicPr>
          <p:nvPr/>
        </p:nvPicPr>
        <p:blipFill>
          <a:blip r:embed="rId3"/>
          <a:stretch>
            <a:fillRect/>
          </a:stretch>
        </p:blipFill>
        <p:spPr>
          <a:xfrm>
            <a:off x="8869290" y="2801578"/>
            <a:ext cx="3209925" cy="3438525"/>
          </a:xfrm>
          <a:prstGeom prst="rect">
            <a:avLst/>
          </a:prstGeom>
        </p:spPr>
      </p:pic>
      <p:pic>
        <p:nvPicPr>
          <p:cNvPr id="8" name="Picture 7">
            <a:extLst>
              <a:ext uri="{FF2B5EF4-FFF2-40B4-BE49-F238E27FC236}">
                <a16:creationId xmlns:a16="http://schemas.microsoft.com/office/drawing/2014/main" id="{4C8F93AC-5FB1-09E1-D27A-9BA1802361D4}"/>
              </a:ext>
            </a:extLst>
          </p:cNvPr>
          <p:cNvPicPr>
            <a:picLocks noChangeAspect="1"/>
          </p:cNvPicPr>
          <p:nvPr/>
        </p:nvPicPr>
        <p:blipFill>
          <a:blip r:embed="rId4"/>
          <a:stretch>
            <a:fillRect/>
          </a:stretch>
        </p:blipFill>
        <p:spPr>
          <a:xfrm>
            <a:off x="112785" y="3134953"/>
            <a:ext cx="2438400" cy="3105150"/>
          </a:xfrm>
          <a:prstGeom prst="rect">
            <a:avLst/>
          </a:prstGeom>
        </p:spPr>
      </p:pic>
      <p:sp>
        <p:nvSpPr>
          <p:cNvPr id="2" name="Title 1">
            <a:extLst>
              <a:ext uri="{FF2B5EF4-FFF2-40B4-BE49-F238E27FC236}">
                <a16:creationId xmlns:a16="http://schemas.microsoft.com/office/drawing/2014/main" id="{6AEF7214-3867-A54D-910F-212E73D33F5B}"/>
              </a:ext>
            </a:extLst>
          </p:cNvPr>
          <p:cNvSpPr>
            <a:spLocks noGrp="1"/>
          </p:cNvSpPr>
          <p:nvPr>
            <p:ph type="title"/>
          </p:nvPr>
        </p:nvSpPr>
        <p:spPr/>
        <p:txBody>
          <a:bodyPr/>
          <a:lstStyle/>
          <a:p>
            <a:r>
              <a:rPr lang="en-GB" dirty="0"/>
              <a:t>Blood vessel structure</a:t>
            </a:r>
          </a:p>
        </p:txBody>
      </p:sp>
      <p:sp>
        <p:nvSpPr>
          <p:cNvPr id="5" name="TextBox 4">
            <a:extLst>
              <a:ext uri="{FF2B5EF4-FFF2-40B4-BE49-F238E27FC236}">
                <a16:creationId xmlns:a16="http://schemas.microsoft.com/office/drawing/2014/main" id="{2F9A694F-9622-8F36-119C-639B42973759}"/>
              </a:ext>
            </a:extLst>
          </p:cNvPr>
          <p:cNvSpPr txBox="1"/>
          <p:nvPr/>
        </p:nvSpPr>
        <p:spPr>
          <a:xfrm>
            <a:off x="5655169" y="1338110"/>
            <a:ext cx="4273061" cy="2800767"/>
          </a:xfrm>
          <a:prstGeom prst="rect">
            <a:avLst/>
          </a:prstGeom>
          <a:noFill/>
        </p:spPr>
        <p:txBody>
          <a:bodyPr wrap="square" rtlCol="0">
            <a:spAutoFit/>
          </a:bodyPr>
          <a:lstStyle/>
          <a:p>
            <a:pPr algn="ctr"/>
            <a:r>
              <a:rPr lang="en-GB" sz="3200" b="1" dirty="0">
                <a:solidFill>
                  <a:srgbClr val="488ECB"/>
                </a:solidFill>
              </a:rPr>
              <a:t>Veins</a:t>
            </a:r>
          </a:p>
          <a:p>
            <a:pPr algn="ctr"/>
            <a:endParaRPr lang="en-GB" sz="2400" b="1" dirty="0">
              <a:solidFill>
                <a:srgbClr val="488ECB"/>
              </a:solidFill>
            </a:endParaRPr>
          </a:p>
          <a:p>
            <a:pPr algn="ctr"/>
            <a:r>
              <a:rPr lang="en-GB" sz="2400" b="1" dirty="0">
                <a:solidFill>
                  <a:srgbClr val="488ECB"/>
                </a:solidFill>
              </a:rPr>
              <a:t>Wide, collapsible lumen</a:t>
            </a:r>
          </a:p>
          <a:p>
            <a:pPr algn="ctr"/>
            <a:r>
              <a:rPr lang="en-GB" sz="2400" b="1" dirty="0">
                <a:solidFill>
                  <a:srgbClr val="488ECB"/>
                </a:solidFill>
              </a:rPr>
              <a:t>(valves)</a:t>
            </a:r>
          </a:p>
          <a:p>
            <a:pPr algn="ctr"/>
            <a:endParaRPr lang="en-GB" sz="2400" b="1" dirty="0">
              <a:solidFill>
                <a:srgbClr val="488ECB"/>
              </a:solidFill>
            </a:endParaRPr>
          </a:p>
          <a:p>
            <a:pPr algn="ctr"/>
            <a:endParaRPr lang="en-GB" sz="2400" b="1" dirty="0">
              <a:solidFill>
                <a:srgbClr val="488ECB"/>
              </a:solidFill>
            </a:endParaRPr>
          </a:p>
          <a:p>
            <a:pPr algn="ctr"/>
            <a:r>
              <a:rPr lang="en-GB" sz="2400" b="1" dirty="0">
                <a:solidFill>
                  <a:srgbClr val="488ECB"/>
                </a:solidFill>
              </a:rPr>
              <a:t>Thin tunica media</a:t>
            </a:r>
          </a:p>
        </p:txBody>
      </p:sp>
      <p:sp>
        <p:nvSpPr>
          <p:cNvPr id="3" name="TextBox 2">
            <a:extLst>
              <a:ext uri="{FF2B5EF4-FFF2-40B4-BE49-F238E27FC236}">
                <a16:creationId xmlns:a16="http://schemas.microsoft.com/office/drawing/2014/main" id="{FBCEA455-A520-2720-65F8-9CA0AB08F332}"/>
              </a:ext>
            </a:extLst>
          </p:cNvPr>
          <p:cNvSpPr txBox="1"/>
          <p:nvPr/>
        </p:nvSpPr>
        <p:spPr>
          <a:xfrm>
            <a:off x="1212620" y="1227266"/>
            <a:ext cx="4273061" cy="3200876"/>
          </a:xfrm>
          <a:prstGeom prst="rect">
            <a:avLst/>
          </a:prstGeom>
          <a:noFill/>
        </p:spPr>
        <p:txBody>
          <a:bodyPr wrap="square" rtlCol="0">
            <a:spAutoFit/>
          </a:bodyPr>
          <a:lstStyle/>
          <a:p>
            <a:pPr algn="ctr"/>
            <a:r>
              <a:rPr lang="en-GB" sz="3200" b="1" dirty="0">
                <a:solidFill>
                  <a:srgbClr val="FF0000"/>
                </a:solidFill>
              </a:rPr>
              <a:t>Arteries</a:t>
            </a:r>
          </a:p>
          <a:p>
            <a:pPr algn="ctr"/>
            <a:endParaRPr lang="en-GB" sz="3200" b="1" dirty="0">
              <a:solidFill>
                <a:srgbClr val="FF0000"/>
              </a:solidFill>
            </a:endParaRPr>
          </a:p>
          <a:p>
            <a:pPr algn="ctr"/>
            <a:r>
              <a:rPr lang="en-GB" sz="2400" b="1" dirty="0">
                <a:solidFill>
                  <a:srgbClr val="FF0000"/>
                </a:solidFill>
              </a:rPr>
              <a:t>Narrow, rippled lumen</a:t>
            </a:r>
          </a:p>
          <a:p>
            <a:pPr algn="ctr"/>
            <a:endParaRPr lang="en-GB" sz="2400" b="1" dirty="0">
              <a:solidFill>
                <a:srgbClr val="FF0000"/>
              </a:solidFill>
            </a:endParaRPr>
          </a:p>
          <a:p>
            <a:pPr algn="ctr"/>
            <a:endParaRPr lang="en-GB" sz="2400" b="1" dirty="0">
              <a:solidFill>
                <a:srgbClr val="FF0000"/>
              </a:solidFill>
            </a:endParaRPr>
          </a:p>
          <a:p>
            <a:pPr algn="ctr"/>
            <a:endParaRPr lang="en-GB" sz="2400" b="1" dirty="0">
              <a:solidFill>
                <a:srgbClr val="FF0000"/>
              </a:solidFill>
            </a:endParaRPr>
          </a:p>
          <a:p>
            <a:pPr algn="ctr"/>
            <a:r>
              <a:rPr lang="en-GB" sz="2400" b="1" dirty="0">
                <a:solidFill>
                  <a:srgbClr val="FF0000"/>
                </a:solidFill>
              </a:rPr>
              <a:t>Thick tunica media</a:t>
            </a:r>
          </a:p>
          <a:p>
            <a:pPr algn="ctr"/>
            <a:endParaRPr lang="en-GB" b="1" dirty="0">
              <a:solidFill>
                <a:srgbClr val="FF0000"/>
              </a:solidFill>
            </a:endParaRPr>
          </a:p>
        </p:txBody>
      </p:sp>
      <p:cxnSp>
        <p:nvCxnSpPr>
          <p:cNvPr id="6" name="Straight Connector 5">
            <a:extLst>
              <a:ext uri="{FF2B5EF4-FFF2-40B4-BE49-F238E27FC236}">
                <a16:creationId xmlns:a16="http://schemas.microsoft.com/office/drawing/2014/main" id="{5379C5F5-0987-99B6-E87D-94899BED5764}"/>
              </a:ext>
            </a:extLst>
          </p:cNvPr>
          <p:cNvCxnSpPr>
            <a:cxnSpLocks/>
          </p:cNvCxnSpPr>
          <p:nvPr/>
        </p:nvCxnSpPr>
        <p:spPr>
          <a:xfrm flipV="1">
            <a:off x="1541416" y="2429691"/>
            <a:ext cx="0" cy="2459634"/>
          </a:xfrm>
          <a:prstGeom prst="line">
            <a:avLst/>
          </a:prstGeom>
          <a:ln w="44450">
            <a:head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89749B-982D-ED7F-5833-D057B2B0D5CA}"/>
              </a:ext>
            </a:extLst>
          </p:cNvPr>
          <p:cNvCxnSpPr>
            <a:cxnSpLocks/>
          </p:cNvCxnSpPr>
          <p:nvPr/>
        </p:nvCxnSpPr>
        <p:spPr>
          <a:xfrm flipV="1">
            <a:off x="3104707" y="4136369"/>
            <a:ext cx="0" cy="627017"/>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9FA0643-ABA3-145B-5FE3-5A0131E513BE}"/>
              </a:ext>
            </a:extLst>
          </p:cNvPr>
          <p:cNvCxnSpPr>
            <a:cxnSpLocks/>
          </p:cNvCxnSpPr>
          <p:nvPr/>
        </p:nvCxnSpPr>
        <p:spPr>
          <a:xfrm flipV="1">
            <a:off x="7959838" y="4136369"/>
            <a:ext cx="0" cy="609397"/>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912948-5A58-08FC-B5C6-D1484D583E33}"/>
              </a:ext>
            </a:extLst>
          </p:cNvPr>
          <p:cNvCxnSpPr>
            <a:cxnSpLocks/>
          </p:cNvCxnSpPr>
          <p:nvPr/>
        </p:nvCxnSpPr>
        <p:spPr>
          <a:xfrm flipH="1">
            <a:off x="7964090" y="4745766"/>
            <a:ext cx="1107339" cy="0"/>
          </a:xfrm>
          <a:prstGeom prst="line">
            <a:avLst/>
          </a:prstGeom>
          <a:ln w="44450">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8357BE4-2EB7-8650-6213-622D82195537}"/>
              </a:ext>
            </a:extLst>
          </p:cNvPr>
          <p:cNvCxnSpPr>
            <a:cxnSpLocks/>
          </p:cNvCxnSpPr>
          <p:nvPr/>
        </p:nvCxnSpPr>
        <p:spPr>
          <a:xfrm>
            <a:off x="2116182" y="4763386"/>
            <a:ext cx="988525" cy="0"/>
          </a:xfrm>
          <a:prstGeom prst="line">
            <a:avLst/>
          </a:prstGeom>
          <a:ln w="44450">
            <a:head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EB712AE-ED77-AB86-FCB6-B0D6C0E0DE0B}"/>
              </a:ext>
            </a:extLst>
          </p:cNvPr>
          <p:cNvCxnSpPr>
            <a:cxnSpLocks/>
          </p:cNvCxnSpPr>
          <p:nvPr/>
        </p:nvCxnSpPr>
        <p:spPr>
          <a:xfrm flipV="1">
            <a:off x="9928230" y="2429691"/>
            <a:ext cx="0" cy="2768171"/>
          </a:xfrm>
          <a:prstGeom prst="line">
            <a:avLst/>
          </a:prstGeom>
          <a:ln w="44450">
            <a:head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36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7214-3867-A54D-910F-212E73D33F5B}"/>
              </a:ext>
            </a:extLst>
          </p:cNvPr>
          <p:cNvSpPr>
            <a:spLocks noGrp="1"/>
          </p:cNvSpPr>
          <p:nvPr>
            <p:ph type="title"/>
          </p:nvPr>
        </p:nvSpPr>
        <p:spPr>
          <a:xfrm>
            <a:off x="522000" y="842400"/>
            <a:ext cx="6289108" cy="720000"/>
          </a:xfrm>
        </p:spPr>
        <p:txBody>
          <a:bodyPr>
            <a:normAutofit fontScale="90000"/>
          </a:bodyPr>
          <a:lstStyle/>
          <a:p>
            <a:r>
              <a:rPr lang="en-GB" dirty="0"/>
              <a:t>Blood vessel </a:t>
            </a:r>
            <a:r>
              <a:rPr lang="en-GB" dirty="0" err="1"/>
              <a:t>haemodynamics</a:t>
            </a:r>
            <a:endParaRPr lang="en-GB" dirty="0"/>
          </a:p>
        </p:txBody>
      </p:sp>
      <p:sp>
        <p:nvSpPr>
          <p:cNvPr id="6" name="TextBox 5">
            <a:extLst>
              <a:ext uri="{FF2B5EF4-FFF2-40B4-BE49-F238E27FC236}">
                <a16:creationId xmlns:a16="http://schemas.microsoft.com/office/drawing/2014/main" id="{05E2BB10-6E4C-969A-3FDB-600DCEDCEBD8}"/>
              </a:ext>
            </a:extLst>
          </p:cNvPr>
          <p:cNvSpPr txBox="1"/>
          <p:nvPr/>
        </p:nvSpPr>
        <p:spPr>
          <a:xfrm>
            <a:off x="1899484" y="1892640"/>
            <a:ext cx="10562169" cy="584775"/>
          </a:xfrm>
          <a:prstGeom prst="rect">
            <a:avLst/>
          </a:prstGeom>
          <a:noFill/>
        </p:spPr>
        <p:txBody>
          <a:bodyPr wrap="square" rtlCol="0">
            <a:spAutoFit/>
          </a:bodyPr>
          <a:lstStyle/>
          <a:p>
            <a:r>
              <a:rPr lang="en-GB" sz="3200" b="1" dirty="0" err="1">
                <a:solidFill>
                  <a:srgbClr val="FF0000"/>
                </a:solidFill>
              </a:rPr>
              <a:t>Haemodynamics</a:t>
            </a:r>
            <a:r>
              <a:rPr lang="en-GB" sz="3200" b="1" dirty="0">
                <a:solidFill>
                  <a:srgbClr val="FF0000"/>
                </a:solidFill>
              </a:rPr>
              <a:t>= how and why blood flows</a:t>
            </a:r>
          </a:p>
        </p:txBody>
      </p:sp>
      <p:sp>
        <p:nvSpPr>
          <p:cNvPr id="3" name="TextBox 2">
            <a:extLst>
              <a:ext uri="{FF2B5EF4-FFF2-40B4-BE49-F238E27FC236}">
                <a16:creationId xmlns:a16="http://schemas.microsoft.com/office/drawing/2014/main" id="{FBCEA455-A520-2720-65F8-9CA0AB08F332}"/>
              </a:ext>
            </a:extLst>
          </p:cNvPr>
          <p:cNvSpPr txBox="1"/>
          <p:nvPr/>
        </p:nvSpPr>
        <p:spPr>
          <a:xfrm>
            <a:off x="316523" y="3255169"/>
            <a:ext cx="4273061" cy="2369880"/>
          </a:xfrm>
          <a:prstGeom prst="rect">
            <a:avLst/>
          </a:prstGeom>
          <a:noFill/>
        </p:spPr>
        <p:txBody>
          <a:bodyPr wrap="square" rtlCol="0">
            <a:spAutoFit/>
          </a:bodyPr>
          <a:lstStyle/>
          <a:p>
            <a:pPr algn="ctr"/>
            <a:r>
              <a:rPr lang="en-GB" sz="3200" b="1" dirty="0">
                <a:solidFill>
                  <a:srgbClr val="FF0000"/>
                </a:solidFill>
              </a:rPr>
              <a:t>Arteries</a:t>
            </a:r>
          </a:p>
          <a:p>
            <a:pPr algn="ctr"/>
            <a:endParaRPr lang="en-GB" sz="3200" b="1" dirty="0">
              <a:solidFill>
                <a:srgbClr val="FF0000"/>
              </a:solidFill>
            </a:endParaRPr>
          </a:p>
          <a:p>
            <a:pPr algn="ctr"/>
            <a:r>
              <a:rPr lang="en-GB" sz="2800" b="1" dirty="0">
                <a:solidFill>
                  <a:srgbClr val="FF0000"/>
                </a:solidFill>
              </a:rPr>
              <a:t>How= pulse</a:t>
            </a:r>
          </a:p>
          <a:p>
            <a:pPr algn="ctr"/>
            <a:endParaRPr lang="en-GB" sz="2800" b="1" dirty="0">
              <a:solidFill>
                <a:srgbClr val="FF0000"/>
              </a:solidFill>
            </a:endParaRPr>
          </a:p>
          <a:p>
            <a:pPr algn="ctr"/>
            <a:r>
              <a:rPr lang="en-GB" sz="2800" b="1" dirty="0">
                <a:solidFill>
                  <a:srgbClr val="FF0000"/>
                </a:solidFill>
              </a:rPr>
              <a:t>Why= heart</a:t>
            </a:r>
          </a:p>
        </p:txBody>
      </p:sp>
      <p:sp>
        <p:nvSpPr>
          <p:cNvPr id="4" name="Cylinder 3">
            <a:extLst>
              <a:ext uri="{FF2B5EF4-FFF2-40B4-BE49-F238E27FC236}">
                <a16:creationId xmlns:a16="http://schemas.microsoft.com/office/drawing/2014/main" id="{622CFE53-58E4-3477-CA23-70A8E2471BD3}"/>
              </a:ext>
            </a:extLst>
          </p:cNvPr>
          <p:cNvSpPr/>
          <p:nvPr/>
        </p:nvSpPr>
        <p:spPr>
          <a:xfrm rot="10800000">
            <a:off x="4242427" y="3171112"/>
            <a:ext cx="756139" cy="2725615"/>
          </a:xfrm>
          <a:prstGeom prst="can">
            <a:avLst/>
          </a:prstGeom>
          <a:gradFill flip="none" rotWithShape="1">
            <a:gsLst>
              <a:gs pos="0">
                <a:srgbClr val="FF0000"/>
              </a:gs>
              <a:gs pos="30000">
                <a:srgbClr val="E02315"/>
              </a:gs>
              <a:gs pos="100000">
                <a:schemeClr val="accent2">
                  <a:lumMod val="60000"/>
                  <a:lumOff val="40000"/>
                </a:schemeClr>
              </a:gs>
            </a:gsLst>
            <a:lin ang="10800000" scaled="0"/>
            <a:tileRect/>
          </a:gradFill>
          <a:effectLst>
            <a:outerShdw blurRad="50800" dist="38100" dir="2700000" algn="tl" rotWithShape="0">
              <a:srgbClr val="FF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Down 12">
            <a:extLst>
              <a:ext uri="{FF2B5EF4-FFF2-40B4-BE49-F238E27FC236}">
                <a16:creationId xmlns:a16="http://schemas.microsoft.com/office/drawing/2014/main" id="{0D856CC2-27C3-B22D-DC31-42929980C1BB}"/>
              </a:ext>
            </a:extLst>
          </p:cNvPr>
          <p:cNvSpPr/>
          <p:nvPr/>
        </p:nvSpPr>
        <p:spPr>
          <a:xfrm>
            <a:off x="3892730" y="3429000"/>
            <a:ext cx="349696" cy="8465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F9A694F-9622-8F36-119C-639B42973759}"/>
              </a:ext>
            </a:extLst>
          </p:cNvPr>
          <p:cNvSpPr txBox="1"/>
          <p:nvPr/>
        </p:nvSpPr>
        <p:spPr>
          <a:xfrm>
            <a:off x="7270000" y="3191606"/>
            <a:ext cx="4273061" cy="2800767"/>
          </a:xfrm>
          <a:prstGeom prst="rect">
            <a:avLst/>
          </a:prstGeom>
          <a:noFill/>
        </p:spPr>
        <p:txBody>
          <a:bodyPr wrap="square" rtlCol="0">
            <a:spAutoFit/>
          </a:bodyPr>
          <a:lstStyle/>
          <a:p>
            <a:pPr algn="ctr"/>
            <a:r>
              <a:rPr lang="en-GB" sz="3200" b="1" dirty="0">
                <a:solidFill>
                  <a:srgbClr val="488ECB"/>
                </a:solidFill>
              </a:rPr>
              <a:t>Veins</a:t>
            </a:r>
          </a:p>
          <a:p>
            <a:pPr algn="ctr"/>
            <a:endParaRPr lang="en-GB" sz="3200" b="1" dirty="0">
              <a:solidFill>
                <a:srgbClr val="488ECB"/>
              </a:solidFill>
            </a:endParaRPr>
          </a:p>
          <a:p>
            <a:pPr algn="ctr"/>
            <a:r>
              <a:rPr lang="en-GB" sz="2800" b="1" dirty="0">
                <a:solidFill>
                  <a:srgbClr val="488ECB"/>
                </a:solidFill>
              </a:rPr>
              <a:t>How= valves</a:t>
            </a:r>
          </a:p>
          <a:p>
            <a:pPr algn="ctr"/>
            <a:endParaRPr lang="en-GB" sz="2800" b="1" dirty="0">
              <a:solidFill>
                <a:srgbClr val="488ECB"/>
              </a:solidFill>
            </a:endParaRPr>
          </a:p>
          <a:p>
            <a:pPr algn="ctr"/>
            <a:r>
              <a:rPr lang="en-GB" sz="2800" b="1" dirty="0">
                <a:solidFill>
                  <a:srgbClr val="488ECB"/>
                </a:solidFill>
              </a:rPr>
              <a:t>Why= muscle pumps and breathing</a:t>
            </a:r>
          </a:p>
        </p:txBody>
      </p:sp>
      <p:sp>
        <p:nvSpPr>
          <p:cNvPr id="15" name="Cylinder 14">
            <a:extLst>
              <a:ext uri="{FF2B5EF4-FFF2-40B4-BE49-F238E27FC236}">
                <a16:creationId xmlns:a16="http://schemas.microsoft.com/office/drawing/2014/main" id="{56878958-FD3C-DF9A-9DE3-7B596ACD0F9F}"/>
              </a:ext>
            </a:extLst>
          </p:cNvPr>
          <p:cNvSpPr/>
          <p:nvPr/>
        </p:nvSpPr>
        <p:spPr>
          <a:xfrm>
            <a:off x="6424430" y="3193327"/>
            <a:ext cx="756139" cy="2725615"/>
          </a:xfrm>
          <a:prstGeom prst="can">
            <a:avLst/>
          </a:prstGeom>
          <a:gradFill>
            <a:gsLst>
              <a:gs pos="0">
                <a:srgbClr val="4772A8"/>
              </a:gs>
              <a:gs pos="72000">
                <a:srgbClr val="85A6D0"/>
              </a:gs>
              <a:gs pos="100000">
                <a:srgbClr val="99B8DF"/>
              </a:gs>
            </a:gsLst>
            <a:lin ang="108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E921F157-D40C-78C4-E36F-2CC0A038C586}"/>
              </a:ext>
            </a:extLst>
          </p:cNvPr>
          <p:cNvSpPr/>
          <p:nvPr/>
        </p:nvSpPr>
        <p:spPr>
          <a:xfrm rot="10800000">
            <a:off x="5967501" y="3338520"/>
            <a:ext cx="387123" cy="895840"/>
          </a:xfrm>
          <a:prstGeom prst="downArrow">
            <a:avLst/>
          </a:prstGeom>
          <a:solidFill>
            <a:srgbClr val="4772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CB123537-6EAC-DAC9-AE14-83FF6AF9E0B5}"/>
              </a:ext>
            </a:extLst>
          </p:cNvPr>
          <p:cNvSpPr/>
          <p:nvPr/>
        </p:nvSpPr>
        <p:spPr>
          <a:xfrm>
            <a:off x="3892730" y="4778483"/>
            <a:ext cx="349696" cy="8465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DAA1FC6F-4D0C-85A2-4C4E-A8E592EEE373}"/>
              </a:ext>
            </a:extLst>
          </p:cNvPr>
          <p:cNvSpPr/>
          <p:nvPr/>
        </p:nvSpPr>
        <p:spPr>
          <a:xfrm rot="10800000">
            <a:off x="5947876" y="4556134"/>
            <a:ext cx="387123" cy="895840"/>
          </a:xfrm>
          <a:prstGeom prst="downArrow">
            <a:avLst/>
          </a:prstGeom>
          <a:solidFill>
            <a:srgbClr val="4772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3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2000" fill="hold"/>
                                        <p:tgtEl>
                                          <p:spTgt spid="6"/>
                                        </p:tgtEl>
                                        <p:attrNameLst>
                                          <p:attrName>style.color</p:attrName>
                                        </p:attrNameLst>
                                      </p:cBhvr>
                                      <p:to>
                                        <a:srgbClr val="3366FF"/>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26" presetClass="emph" presetSubtype="0" repeatCount="3000" fill="hold" grpId="1" nodeType="withEffect">
                                  <p:stCondLst>
                                    <p:cond delay="0"/>
                                  </p:stCondLst>
                                  <p:childTnLst>
                                    <p:animEffect transition="out" filter="fade">
                                      <p:cBhvr>
                                        <p:cTn id="18" dur="1000" tmFilter="0, 0; .2, .5; .8, .5; 1, 0"/>
                                        <p:tgtEl>
                                          <p:spTgt spid="13"/>
                                        </p:tgtEl>
                                      </p:cBhvr>
                                    </p:animEffect>
                                    <p:animScale>
                                      <p:cBhvr>
                                        <p:cTn id="19" dur="500" autoRev="1" fill="hold"/>
                                        <p:tgtEl>
                                          <p:spTgt spid="13"/>
                                        </p:tgtEl>
                                      </p:cBhvr>
                                      <p:by x="105000" y="105000"/>
                                    </p:animScale>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26" presetClass="emph" presetSubtype="0" repeatCount="3000" fill="hold" grpId="1" nodeType="withEffect">
                                  <p:stCondLst>
                                    <p:cond delay="0"/>
                                  </p:stCondLst>
                                  <p:childTnLst>
                                    <p:animEffect transition="out" filter="fade">
                                      <p:cBhvr>
                                        <p:cTn id="23" dur="1000" tmFilter="0, 0; .2, .5; .8, .5; 1, 0"/>
                                        <p:tgtEl>
                                          <p:spTgt spid="11"/>
                                        </p:tgtEl>
                                      </p:cBhvr>
                                    </p:animEffect>
                                    <p:animScale>
                                      <p:cBhvr>
                                        <p:cTn id="24" dur="500" autoRev="1" fill="hold"/>
                                        <p:tgtEl>
                                          <p:spTgt spid="11"/>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22" presetClass="entr" presetSubtype="4" repeatCount="300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2000"/>
                                        <p:tgtEl>
                                          <p:spTgt spid="17"/>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22" presetClass="entr" presetSubtype="4" repeatCount="3000" fill="hold" grpId="1"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4" grpId="0" animBg="1"/>
      <p:bldP spid="13" grpId="0" animBg="1"/>
      <p:bldP spid="13" grpId="1" animBg="1"/>
      <p:bldP spid="5" grpId="0"/>
      <p:bldP spid="15" grpId="0" animBg="1"/>
      <p:bldP spid="17" grpId="0" animBg="1"/>
      <p:bldP spid="17" grpId="1" animBg="1"/>
      <p:bldP spid="11" grpId="0" animBg="1"/>
      <p:bldP spid="11"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7214-3867-A54D-910F-212E73D33F5B}"/>
              </a:ext>
            </a:extLst>
          </p:cNvPr>
          <p:cNvSpPr>
            <a:spLocks noGrp="1"/>
          </p:cNvSpPr>
          <p:nvPr>
            <p:ph type="title"/>
          </p:nvPr>
        </p:nvSpPr>
        <p:spPr>
          <a:xfrm>
            <a:off x="522000" y="842400"/>
            <a:ext cx="6289108" cy="720000"/>
          </a:xfrm>
        </p:spPr>
        <p:txBody>
          <a:bodyPr>
            <a:normAutofit/>
          </a:bodyPr>
          <a:lstStyle/>
          <a:p>
            <a:r>
              <a:rPr lang="en-GB" dirty="0"/>
              <a:t>Blood vessel problems</a:t>
            </a:r>
          </a:p>
        </p:txBody>
      </p:sp>
      <p:sp>
        <p:nvSpPr>
          <p:cNvPr id="3" name="TextBox 2">
            <a:extLst>
              <a:ext uri="{FF2B5EF4-FFF2-40B4-BE49-F238E27FC236}">
                <a16:creationId xmlns:a16="http://schemas.microsoft.com/office/drawing/2014/main" id="{FBCEA455-A520-2720-65F8-9CA0AB08F332}"/>
              </a:ext>
            </a:extLst>
          </p:cNvPr>
          <p:cNvSpPr txBox="1"/>
          <p:nvPr/>
        </p:nvSpPr>
        <p:spPr>
          <a:xfrm>
            <a:off x="7043063" y="1733300"/>
            <a:ext cx="4273061" cy="1077218"/>
          </a:xfrm>
          <a:prstGeom prst="rect">
            <a:avLst/>
          </a:prstGeom>
          <a:noFill/>
        </p:spPr>
        <p:txBody>
          <a:bodyPr wrap="square" rtlCol="0">
            <a:spAutoFit/>
          </a:bodyPr>
          <a:lstStyle/>
          <a:p>
            <a:pPr algn="ctr"/>
            <a:r>
              <a:rPr lang="en-GB" sz="3200" b="1" dirty="0">
                <a:solidFill>
                  <a:srgbClr val="FF0000"/>
                </a:solidFill>
              </a:rPr>
              <a:t>Stenosis</a:t>
            </a:r>
          </a:p>
          <a:p>
            <a:pPr algn="ctr"/>
            <a:endParaRPr lang="en-GB" sz="3200" b="1" dirty="0">
              <a:solidFill>
                <a:srgbClr val="FF0000"/>
              </a:solidFill>
            </a:endParaRPr>
          </a:p>
        </p:txBody>
      </p:sp>
      <p:sp>
        <p:nvSpPr>
          <p:cNvPr id="15" name="TextBox 14">
            <a:extLst>
              <a:ext uri="{FF2B5EF4-FFF2-40B4-BE49-F238E27FC236}">
                <a16:creationId xmlns:a16="http://schemas.microsoft.com/office/drawing/2014/main" id="{E20A683B-5416-1078-2649-22D3157B5958}"/>
              </a:ext>
            </a:extLst>
          </p:cNvPr>
          <p:cNvSpPr txBox="1"/>
          <p:nvPr/>
        </p:nvSpPr>
        <p:spPr>
          <a:xfrm>
            <a:off x="766103" y="2151529"/>
            <a:ext cx="5800901" cy="3539430"/>
          </a:xfrm>
          <a:prstGeom prst="rect">
            <a:avLst/>
          </a:prstGeom>
          <a:noFill/>
        </p:spPr>
        <p:txBody>
          <a:bodyPr wrap="square" rtlCol="0">
            <a:spAutoFit/>
          </a:bodyPr>
          <a:lstStyle/>
          <a:p>
            <a:r>
              <a:rPr lang="en-GB" sz="2800" b="1" dirty="0"/>
              <a:t>Atherosclerosis</a:t>
            </a:r>
          </a:p>
          <a:p>
            <a:r>
              <a:rPr lang="en-GB" sz="2800" b="1" dirty="0"/>
              <a:t>(peripheral arterial disease PAD)</a:t>
            </a:r>
          </a:p>
          <a:p>
            <a:endParaRPr lang="en-GB" sz="2800" b="1" dirty="0"/>
          </a:p>
          <a:p>
            <a:r>
              <a:rPr lang="en-GB" sz="2800" b="1" dirty="0"/>
              <a:t>Thrombus</a:t>
            </a:r>
          </a:p>
          <a:p>
            <a:r>
              <a:rPr lang="en-GB" sz="2800" b="1" dirty="0"/>
              <a:t>(blood clots)</a:t>
            </a:r>
          </a:p>
          <a:p>
            <a:endParaRPr lang="en-GB" sz="2800" b="1" dirty="0"/>
          </a:p>
          <a:p>
            <a:endParaRPr lang="en-GB" sz="2800" b="1" dirty="0"/>
          </a:p>
          <a:p>
            <a:endParaRPr lang="en-GB" sz="2800" b="1" dirty="0"/>
          </a:p>
        </p:txBody>
      </p:sp>
      <p:sp>
        <p:nvSpPr>
          <p:cNvPr id="19" name="Cylinder 18">
            <a:extLst>
              <a:ext uri="{FF2B5EF4-FFF2-40B4-BE49-F238E27FC236}">
                <a16:creationId xmlns:a16="http://schemas.microsoft.com/office/drawing/2014/main" id="{8BD6C09C-9F07-C05C-E3AA-2E819AB78E66}"/>
              </a:ext>
            </a:extLst>
          </p:cNvPr>
          <p:cNvSpPr/>
          <p:nvPr/>
        </p:nvSpPr>
        <p:spPr>
          <a:xfrm rot="16200000">
            <a:off x="8942770" y="171555"/>
            <a:ext cx="720000" cy="4983324"/>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27A4CE8B-8761-F31E-A42D-54E2A2A38A6A}"/>
              </a:ext>
            </a:extLst>
          </p:cNvPr>
          <p:cNvSpPr/>
          <p:nvPr/>
        </p:nvSpPr>
        <p:spPr>
          <a:xfrm>
            <a:off x="7542506" y="2714294"/>
            <a:ext cx="3274177" cy="308924"/>
          </a:xfrm>
          <a:custGeom>
            <a:avLst/>
            <a:gdLst>
              <a:gd name="connsiteX0" fmla="*/ 53789 w 3793480"/>
              <a:gd name="connsiteY0" fmla="*/ 627806 h 664713"/>
              <a:gd name="connsiteX1" fmla="*/ 251012 w 3793480"/>
              <a:gd name="connsiteY1" fmla="*/ 466442 h 664713"/>
              <a:gd name="connsiteX2" fmla="*/ 555812 w 3793480"/>
              <a:gd name="connsiteY2" fmla="*/ 376795 h 664713"/>
              <a:gd name="connsiteX3" fmla="*/ 806824 w 3793480"/>
              <a:gd name="connsiteY3" fmla="*/ 251289 h 664713"/>
              <a:gd name="connsiteX4" fmla="*/ 1380565 w 3793480"/>
              <a:gd name="connsiteY4" fmla="*/ 251289 h 664713"/>
              <a:gd name="connsiteX5" fmla="*/ 1775012 w 3793480"/>
              <a:gd name="connsiteY5" fmla="*/ 89924 h 664713"/>
              <a:gd name="connsiteX6" fmla="*/ 1990165 w 3793480"/>
              <a:gd name="connsiteY6" fmla="*/ 277 h 664713"/>
              <a:gd name="connsiteX7" fmla="*/ 2474259 w 3793480"/>
              <a:gd name="connsiteY7" fmla="*/ 71995 h 664713"/>
              <a:gd name="connsiteX8" fmla="*/ 2940424 w 3793480"/>
              <a:gd name="connsiteY8" fmla="*/ 323006 h 664713"/>
              <a:gd name="connsiteX9" fmla="*/ 3316942 w 3793480"/>
              <a:gd name="connsiteY9" fmla="*/ 448512 h 664713"/>
              <a:gd name="connsiteX10" fmla="*/ 3585883 w 3793480"/>
              <a:gd name="connsiteY10" fmla="*/ 645736 h 664713"/>
              <a:gd name="connsiteX11" fmla="*/ 0 w 3793480"/>
              <a:gd name="connsiteY11" fmla="*/ 645736 h 664713"/>
              <a:gd name="connsiteX0" fmla="*/ 67403 w 3807094"/>
              <a:gd name="connsiteY0" fmla="*/ 627806 h 664713"/>
              <a:gd name="connsiteX1" fmla="*/ 264626 w 3807094"/>
              <a:gd name="connsiteY1" fmla="*/ 466442 h 664713"/>
              <a:gd name="connsiteX2" fmla="*/ 569426 w 3807094"/>
              <a:gd name="connsiteY2" fmla="*/ 376795 h 664713"/>
              <a:gd name="connsiteX3" fmla="*/ 820438 w 3807094"/>
              <a:gd name="connsiteY3" fmla="*/ 251289 h 664713"/>
              <a:gd name="connsiteX4" fmla="*/ 1394179 w 3807094"/>
              <a:gd name="connsiteY4" fmla="*/ 251289 h 664713"/>
              <a:gd name="connsiteX5" fmla="*/ 1788626 w 3807094"/>
              <a:gd name="connsiteY5" fmla="*/ 89924 h 664713"/>
              <a:gd name="connsiteX6" fmla="*/ 2003779 w 3807094"/>
              <a:gd name="connsiteY6" fmla="*/ 277 h 664713"/>
              <a:gd name="connsiteX7" fmla="*/ 2487873 w 3807094"/>
              <a:gd name="connsiteY7" fmla="*/ 71995 h 664713"/>
              <a:gd name="connsiteX8" fmla="*/ 2954038 w 3807094"/>
              <a:gd name="connsiteY8" fmla="*/ 323006 h 664713"/>
              <a:gd name="connsiteX9" fmla="*/ 3330556 w 3807094"/>
              <a:gd name="connsiteY9" fmla="*/ 448512 h 664713"/>
              <a:gd name="connsiteX10" fmla="*/ 3599497 w 3807094"/>
              <a:gd name="connsiteY10" fmla="*/ 645736 h 664713"/>
              <a:gd name="connsiteX11" fmla="*/ 0 w 3807094"/>
              <a:gd name="connsiteY11" fmla="*/ 645736 h 664713"/>
              <a:gd name="connsiteX0" fmla="*/ 67403 w 3947323"/>
              <a:gd name="connsiteY0" fmla="*/ 627806 h 665118"/>
              <a:gd name="connsiteX1" fmla="*/ 264626 w 3947323"/>
              <a:gd name="connsiteY1" fmla="*/ 466442 h 665118"/>
              <a:gd name="connsiteX2" fmla="*/ 569426 w 3947323"/>
              <a:gd name="connsiteY2" fmla="*/ 376795 h 665118"/>
              <a:gd name="connsiteX3" fmla="*/ 820438 w 3947323"/>
              <a:gd name="connsiteY3" fmla="*/ 251289 h 665118"/>
              <a:gd name="connsiteX4" fmla="*/ 1394179 w 3947323"/>
              <a:gd name="connsiteY4" fmla="*/ 251289 h 665118"/>
              <a:gd name="connsiteX5" fmla="*/ 1788626 w 3947323"/>
              <a:gd name="connsiteY5" fmla="*/ 89924 h 665118"/>
              <a:gd name="connsiteX6" fmla="*/ 2003779 w 3947323"/>
              <a:gd name="connsiteY6" fmla="*/ 277 h 665118"/>
              <a:gd name="connsiteX7" fmla="*/ 2487873 w 3947323"/>
              <a:gd name="connsiteY7" fmla="*/ 71995 h 665118"/>
              <a:gd name="connsiteX8" fmla="*/ 2954038 w 3947323"/>
              <a:gd name="connsiteY8" fmla="*/ 323006 h 665118"/>
              <a:gd name="connsiteX9" fmla="*/ 3330556 w 3947323"/>
              <a:gd name="connsiteY9" fmla="*/ 448512 h 665118"/>
              <a:gd name="connsiteX10" fmla="*/ 3771863 w 3947323"/>
              <a:gd name="connsiteY10" fmla="*/ 653287 h 665118"/>
              <a:gd name="connsiteX11" fmla="*/ 3599497 w 3947323"/>
              <a:gd name="connsiteY11" fmla="*/ 645736 h 665118"/>
              <a:gd name="connsiteX12" fmla="*/ 0 w 3947323"/>
              <a:gd name="connsiteY12" fmla="*/ 645736 h 665118"/>
              <a:gd name="connsiteX0" fmla="*/ 67403 w 3808077"/>
              <a:gd name="connsiteY0" fmla="*/ 627806 h 664713"/>
              <a:gd name="connsiteX1" fmla="*/ 264626 w 3808077"/>
              <a:gd name="connsiteY1" fmla="*/ 466442 h 664713"/>
              <a:gd name="connsiteX2" fmla="*/ 569426 w 3808077"/>
              <a:gd name="connsiteY2" fmla="*/ 376795 h 664713"/>
              <a:gd name="connsiteX3" fmla="*/ 820438 w 3808077"/>
              <a:gd name="connsiteY3" fmla="*/ 251289 h 664713"/>
              <a:gd name="connsiteX4" fmla="*/ 1394179 w 3808077"/>
              <a:gd name="connsiteY4" fmla="*/ 251289 h 664713"/>
              <a:gd name="connsiteX5" fmla="*/ 1788626 w 3808077"/>
              <a:gd name="connsiteY5" fmla="*/ 89924 h 664713"/>
              <a:gd name="connsiteX6" fmla="*/ 2003779 w 3808077"/>
              <a:gd name="connsiteY6" fmla="*/ 277 h 664713"/>
              <a:gd name="connsiteX7" fmla="*/ 2487873 w 3808077"/>
              <a:gd name="connsiteY7" fmla="*/ 71995 h 664713"/>
              <a:gd name="connsiteX8" fmla="*/ 2954038 w 3808077"/>
              <a:gd name="connsiteY8" fmla="*/ 323006 h 664713"/>
              <a:gd name="connsiteX9" fmla="*/ 3330556 w 3808077"/>
              <a:gd name="connsiteY9" fmla="*/ 448512 h 664713"/>
              <a:gd name="connsiteX10" fmla="*/ 3599497 w 3808077"/>
              <a:gd name="connsiteY10" fmla="*/ 645736 h 664713"/>
              <a:gd name="connsiteX11" fmla="*/ 0 w 3808077"/>
              <a:gd name="connsiteY11" fmla="*/ 645736 h 664713"/>
              <a:gd name="connsiteX0" fmla="*/ 67403 w 3802340"/>
              <a:gd name="connsiteY0" fmla="*/ 627806 h 666141"/>
              <a:gd name="connsiteX1" fmla="*/ 264626 w 3802340"/>
              <a:gd name="connsiteY1" fmla="*/ 466442 h 666141"/>
              <a:gd name="connsiteX2" fmla="*/ 569426 w 3802340"/>
              <a:gd name="connsiteY2" fmla="*/ 376795 h 666141"/>
              <a:gd name="connsiteX3" fmla="*/ 820438 w 3802340"/>
              <a:gd name="connsiteY3" fmla="*/ 251289 h 666141"/>
              <a:gd name="connsiteX4" fmla="*/ 1394179 w 3802340"/>
              <a:gd name="connsiteY4" fmla="*/ 251289 h 666141"/>
              <a:gd name="connsiteX5" fmla="*/ 1788626 w 3802340"/>
              <a:gd name="connsiteY5" fmla="*/ 89924 h 666141"/>
              <a:gd name="connsiteX6" fmla="*/ 2003779 w 3802340"/>
              <a:gd name="connsiteY6" fmla="*/ 277 h 666141"/>
              <a:gd name="connsiteX7" fmla="*/ 2487873 w 3802340"/>
              <a:gd name="connsiteY7" fmla="*/ 71995 h 666141"/>
              <a:gd name="connsiteX8" fmla="*/ 2954038 w 3802340"/>
              <a:gd name="connsiteY8" fmla="*/ 323006 h 666141"/>
              <a:gd name="connsiteX9" fmla="*/ 3330556 w 3802340"/>
              <a:gd name="connsiteY9" fmla="*/ 448512 h 666141"/>
              <a:gd name="connsiteX10" fmla="*/ 3592690 w 3802340"/>
              <a:gd name="connsiteY10" fmla="*/ 648005 h 666141"/>
              <a:gd name="connsiteX11" fmla="*/ 0 w 3802340"/>
              <a:gd name="connsiteY11" fmla="*/ 645736 h 666141"/>
              <a:gd name="connsiteX0" fmla="*/ 67403 w 3894199"/>
              <a:gd name="connsiteY0" fmla="*/ 627806 h 666141"/>
              <a:gd name="connsiteX1" fmla="*/ 264626 w 3894199"/>
              <a:gd name="connsiteY1" fmla="*/ 466442 h 666141"/>
              <a:gd name="connsiteX2" fmla="*/ 569426 w 3894199"/>
              <a:gd name="connsiteY2" fmla="*/ 376795 h 666141"/>
              <a:gd name="connsiteX3" fmla="*/ 820438 w 3894199"/>
              <a:gd name="connsiteY3" fmla="*/ 251289 h 666141"/>
              <a:gd name="connsiteX4" fmla="*/ 1394179 w 3894199"/>
              <a:gd name="connsiteY4" fmla="*/ 251289 h 666141"/>
              <a:gd name="connsiteX5" fmla="*/ 1788626 w 3894199"/>
              <a:gd name="connsiteY5" fmla="*/ 89924 h 666141"/>
              <a:gd name="connsiteX6" fmla="*/ 2003779 w 3894199"/>
              <a:gd name="connsiteY6" fmla="*/ 277 h 666141"/>
              <a:gd name="connsiteX7" fmla="*/ 2487873 w 3894199"/>
              <a:gd name="connsiteY7" fmla="*/ 71995 h 666141"/>
              <a:gd name="connsiteX8" fmla="*/ 2954038 w 3894199"/>
              <a:gd name="connsiteY8" fmla="*/ 323006 h 666141"/>
              <a:gd name="connsiteX9" fmla="*/ 3330556 w 3894199"/>
              <a:gd name="connsiteY9" fmla="*/ 448512 h 666141"/>
              <a:gd name="connsiteX10" fmla="*/ 3631186 w 3894199"/>
              <a:gd name="connsiteY10" fmla="*/ 544375 h 666141"/>
              <a:gd name="connsiteX11" fmla="*/ 3592690 w 3894199"/>
              <a:gd name="connsiteY11" fmla="*/ 648005 h 666141"/>
              <a:gd name="connsiteX12" fmla="*/ 0 w 3894199"/>
              <a:gd name="connsiteY12" fmla="*/ 645736 h 666141"/>
              <a:gd name="connsiteX0" fmla="*/ 67403 w 3946621"/>
              <a:gd name="connsiteY0" fmla="*/ 627806 h 666141"/>
              <a:gd name="connsiteX1" fmla="*/ 264626 w 3946621"/>
              <a:gd name="connsiteY1" fmla="*/ 466442 h 666141"/>
              <a:gd name="connsiteX2" fmla="*/ 569426 w 3946621"/>
              <a:gd name="connsiteY2" fmla="*/ 376795 h 666141"/>
              <a:gd name="connsiteX3" fmla="*/ 820438 w 3946621"/>
              <a:gd name="connsiteY3" fmla="*/ 251289 h 666141"/>
              <a:gd name="connsiteX4" fmla="*/ 1394179 w 3946621"/>
              <a:gd name="connsiteY4" fmla="*/ 251289 h 666141"/>
              <a:gd name="connsiteX5" fmla="*/ 1788626 w 3946621"/>
              <a:gd name="connsiteY5" fmla="*/ 89924 h 666141"/>
              <a:gd name="connsiteX6" fmla="*/ 2003779 w 3946621"/>
              <a:gd name="connsiteY6" fmla="*/ 277 h 666141"/>
              <a:gd name="connsiteX7" fmla="*/ 2487873 w 3946621"/>
              <a:gd name="connsiteY7" fmla="*/ 71995 h 666141"/>
              <a:gd name="connsiteX8" fmla="*/ 2954038 w 3946621"/>
              <a:gd name="connsiteY8" fmla="*/ 323006 h 666141"/>
              <a:gd name="connsiteX9" fmla="*/ 3330556 w 3946621"/>
              <a:gd name="connsiteY9" fmla="*/ 448512 h 666141"/>
              <a:gd name="connsiteX10" fmla="*/ 3631186 w 3946621"/>
              <a:gd name="connsiteY10" fmla="*/ 544375 h 666141"/>
              <a:gd name="connsiteX11" fmla="*/ 3805898 w 3946621"/>
              <a:gd name="connsiteY11" fmla="*/ 648749 h 666141"/>
              <a:gd name="connsiteX12" fmla="*/ 3592690 w 3946621"/>
              <a:gd name="connsiteY12" fmla="*/ 648005 h 666141"/>
              <a:gd name="connsiteX13" fmla="*/ 0 w 3946621"/>
              <a:gd name="connsiteY13" fmla="*/ 645736 h 66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6621" h="666141">
                <a:moveTo>
                  <a:pt x="67403" y="627806"/>
                </a:moveTo>
                <a:cubicBezTo>
                  <a:pt x="124179" y="568041"/>
                  <a:pt x="180956" y="508277"/>
                  <a:pt x="264626" y="466442"/>
                </a:cubicBezTo>
                <a:cubicBezTo>
                  <a:pt x="348297" y="424607"/>
                  <a:pt x="476791" y="412654"/>
                  <a:pt x="569426" y="376795"/>
                </a:cubicBezTo>
                <a:cubicBezTo>
                  <a:pt x="662061" y="340936"/>
                  <a:pt x="682979" y="272207"/>
                  <a:pt x="820438" y="251289"/>
                </a:cubicBezTo>
                <a:cubicBezTo>
                  <a:pt x="957897" y="230371"/>
                  <a:pt x="1232814" y="278183"/>
                  <a:pt x="1394179" y="251289"/>
                </a:cubicBezTo>
                <a:cubicBezTo>
                  <a:pt x="1555544" y="224395"/>
                  <a:pt x="1687026" y="131759"/>
                  <a:pt x="1788626" y="89924"/>
                </a:cubicBezTo>
                <a:cubicBezTo>
                  <a:pt x="1890226" y="48089"/>
                  <a:pt x="1887238" y="3265"/>
                  <a:pt x="2003779" y="277"/>
                </a:cubicBezTo>
                <a:cubicBezTo>
                  <a:pt x="2120320" y="-2711"/>
                  <a:pt x="2329497" y="18207"/>
                  <a:pt x="2487873" y="71995"/>
                </a:cubicBezTo>
                <a:cubicBezTo>
                  <a:pt x="2646249" y="125783"/>
                  <a:pt x="2813591" y="260253"/>
                  <a:pt x="2954038" y="323006"/>
                </a:cubicBezTo>
                <a:cubicBezTo>
                  <a:pt x="3094485" y="385759"/>
                  <a:pt x="3217698" y="411617"/>
                  <a:pt x="3330556" y="448512"/>
                </a:cubicBezTo>
                <a:lnTo>
                  <a:pt x="3631186" y="544375"/>
                </a:lnTo>
                <a:cubicBezTo>
                  <a:pt x="3724023" y="572453"/>
                  <a:pt x="3812314" y="631477"/>
                  <a:pt x="3805898" y="648749"/>
                </a:cubicBezTo>
                <a:cubicBezTo>
                  <a:pt x="3799482" y="666021"/>
                  <a:pt x="4240620" y="643213"/>
                  <a:pt x="3592690" y="648005"/>
                </a:cubicBezTo>
                <a:cubicBezTo>
                  <a:pt x="3039866" y="680876"/>
                  <a:pt x="1516529" y="662171"/>
                  <a:pt x="0" y="645736"/>
                </a:cubicBezTo>
              </a:path>
            </a:pathLst>
          </a:cu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5E794F19-FE67-65F6-4E8C-7562BC4EA38D}"/>
              </a:ext>
            </a:extLst>
          </p:cNvPr>
          <p:cNvSpPr/>
          <p:nvPr/>
        </p:nvSpPr>
        <p:spPr>
          <a:xfrm>
            <a:off x="7542506" y="2304386"/>
            <a:ext cx="3520528" cy="358830"/>
          </a:xfrm>
          <a:custGeom>
            <a:avLst/>
            <a:gdLst>
              <a:gd name="connsiteX0" fmla="*/ 0 w 3550024"/>
              <a:gd name="connsiteY0" fmla="*/ 0 h 403774"/>
              <a:gd name="connsiteX1" fmla="*/ 627530 w 3550024"/>
              <a:gd name="connsiteY1" fmla="*/ 233082 h 403774"/>
              <a:gd name="connsiteX2" fmla="*/ 932330 w 3550024"/>
              <a:gd name="connsiteY2" fmla="*/ 233082 h 403774"/>
              <a:gd name="connsiteX3" fmla="*/ 1219200 w 3550024"/>
              <a:gd name="connsiteY3" fmla="*/ 268941 h 403774"/>
              <a:gd name="connsiteX4" fmla="*/ 1882589 w 3550024"/>
              <a:gd name="connsiteY4" fmla="*/ 394447 h 403774"/>
              <a:gd name="connsiteX5" fmla="*/ 2241177 w 3550024"/>
              <a:gd name="connsiteY5" fmla="*/ 376517 h 403774"/>
              <a:gd name="connsiteX6" fmla="*/ 2653553 w 3550024"/>
              <a:gd name="connsiteY6" fmla="*/ 233082 h 403774"/>
              <a:gd name="connsiteX7" fmla="*/ 2886636 w 3550024"/>
              <a:gd name="connsiteY7" fmla="*/ 215153 h 403774"/>
              <a:gd name="connsiteX8" fmla="*/ 3370730 w 3550024"/>
              <a:gd name="connsiteY8" fmla="*/ 71717 h 403774"/>
              <a:gd name="connsiteX9" fmla="*/ 3550024 w 3550024"/>
              <a:gd name="connsiteY9" fmla="*/ 53788 h 403774"/>
              <a:gd name="connsiteX10" fmla="*/ 17930 w 3550024"/>
              <a:gd name="connsiteY10" fmla="*/ 53788 h 403774"/>
              <a:gd name="connsiteX0" fmla="*/ 0 w 3550024"/>
              <a:gd name="connsiteY0" fmla="*/ 0 h 403774"/>
              <a:gd name="connsiteX1" fmla="*/ 627530 w 3550024"/>
              <a:gd name="connsiteY1" fmla="*/ 233082 h 403774"/>
              <a:gd name="connsiteX2" fmla="*/ 932330 w 3550024"/>
              <a:gd name="connsiteY2" fmla="*/ 233082 h 403774"/>
              <a:gd name="connsiteX3" fmla="*/ 1219200 w 3550024"/>
              <a:gd name="connsiteY3" fmla="*/ 268941 h 403774"/>
              <a:gd name="connsiteX4" fmla="*/ 1882589 w 3550024"/>
              <a:gd name="connsiteY4" fmla="*/ 394447 h 403774"/>
              <a:gd name="connsiteX5" fmla="*/ 2241177 w 3550024"/>
              <a:gd name="connsiteY5" fmla="*/ 376517 h 403774"/>
              <a:gd name="connsiteX6" fmla="*/ 2653553 w 3550024"/>
              <a:gd name="connsiteY6" fmla="*/ 233082 h 403774"/>
              <a:gd name="connsiteX7" fmla="*/ 2886636 w 3550024"/>
              <a:gd name="connsiteY7" fmla="*/ 215153 h 403774"/>
              <a:gd name="connsiteX8" fmla="*/ 3370730 w 3550024"/>
              <a:gd name="connsiteY8" fmla="*/ 71717 h 403774"/>
              <a:gd name="connsiteX9" fmla="*/ 3550024 w 3550024"/>
              <a:gd name="connsiteY9" fmla="*/ 53788 h 403774"/>
              <a:gd name="connsiteX0" fmla="*/ 0 w 3550024"/>
              <a:gd name="connsiteY0" fmla="*/ 0 h 403774"/>
              <a:gd name="connsiteX1" fmla="*/ 627530 w 3550024"/>
              <a:gd name="connsiteY1" fmla="*/ 233082 h 403774"/>
              <a:gd name="connsiteX2" fmla="*/ 932330 w 3550024"/>
              <a:gd name="connsiteY2" fmla="*/ 233082 h 403774"/>
              <a:gd name="connsiteX3" fmla="*/ 1219200 w 3550024"/>
              <a:gd name="connsiteY3" fmla="*/ 268941 h 403774"/>
              <a:gd name="connsiteX4" fmla="*/ 1882589 w 3550024"/>
              <a:gd name="connsiteY4" fmla="*/ 394447 h 403774"/>
              <a:gd name="connsiteX5" fmla="*/ 2241177 w 3550024"/>
              <a:gd name="connsiteY5" fmla="*/ 376517 h 403774"/>
              <a:gd name="connsiteX6" fmla="*/ 2653553 w 3550024"/>
              <a:gd name="connsiteY6" fmla="*/ 233082 h 403774"/>
              <a:gd name="connsiteX7" fmla="*/ 2886636 w 3550024"/>
              <a:gd name="connsiteY7" fmla="*/ 215153 h 403774"/>
              <a:gd name="connsiteX8" fmla="*/ 3370730 w 3550024"/>
              <a:gd name="connsiteY8" fmla="*/ 71717 h 403774"/>
              <a:gd name="connsiteX9" fmla="*/ 3550024 w 3550024"/>
              <a:gd name="connsiteY9" fmla="*/ 53788 h 403774"/>
              <a:gd name="connsiteX10" fmla="*/ 0 w 3550024"/>
              <a:gd name="connsiteY10" fmla="*/ 0 h 403774"/>
              <a:gd name="connsiteX0" fmla="*/ 0 w 3520528"/>
              <a:gd name="connsiteY0" fmla="*/ 0 h 403774"/>
              <a:gd name="connsiteX1" fmla="*/ 627530 w 3520528"/>
              <a:gd name="connsiteY1" fmla="*/ 233082 h 403774"/>
              <a:gd name="connsiteX2" fmla="*/ 932330 w 3520528"/>
              <a:gd name="connsiteY2" fmla="*/ 233082 h 403774"/>
              <a:gd name="connsiteX3" fmla="*/ 1219200 w 3520528"/>
              <a:gd name="connsiteY3" fmla="*/ 268941 h 403774"/>
              <a:gd name="connsiteX4" fmla="*/ 1882589 w 3520528"/>
              <a:gd name="connsiteY4" fmla="*/ 394447 h 403774"/>
              <a:gd name="connsiteX5" fmla="*/ 2241177 w 3520528"/>
              <a:gd name="connsiteY5" fmla="*/ 376517 h 403774"/>
              <a:gd name="connsiteX6" fmla="*/ 2653553 w 3520528"/>
              <a:gd name="connsiteY6" fmla="*/ 233082 h 403774"/>
              <a:gd name="connsiteX7" fmla="*/ 2886636 w 3520528"/>
              <a:gd name="connsiteY7" fmla="*/ 215153 h 403774"/>
              <a:gd name="connsiteX8" fmla="*/ 3370730 w 3520528"/>
              <a:gd name="connsiteY8" fmla="*/ 71717 h 403774"/>
              <a:gd name="connsiteX9" fmla="*/ 3520528 w 3520528"/>
              <a:gd name="connsiteY9" fmla="*/ 10678 h 403774"/>
              <a:gd name="connsiteX10" fmla="*/ 0 w 3520528"/>
              <a:gd name="connsiteY10" fmla="*/ 0 h 403774"/>
              <a:gd name="connsiteX0" fmla="*/ 0 w 3520528"/>
              <a:gd name="connsiteY0" fmla="*/ 0 h 394847"/>
              <a:gd name="connsiteX1" fmla="*/ 627530 w 3520528"/>
              <a:gd name="connsiteY1" fmla="*/ 233082 h 394847"/>
              <a:gd name="connsiteX2" fmla="*/ 932330 w 3520528"/>
              <a:gd name="connsiteY2" fmla="*/ 233082 h 394847"/>
              <a:gd name="connsiteX3" fmla="*/ 1219200 w 3520528"/>
              <a:gd name="connsiteY3" fmla="*/ 268941 h 394847"/>
              <a:gd name="connsiteX4" fmla="*/ 1882589 w 3520528"/>
              <a:gd name="connsiteY4" fmla="*/ 394447 h 394847"/>
              <a:gd name="connsiteX5" fmla="*/ 2316054 w 3520528"/>
              <a:gd name="connsiteY5" fmla="*/ 306179 h 394847"/>
              <a:gd name="connsiteX6" fmla="*/ 2653553 w 3520528"/>
              <a:gd name="connsiteY6" fmla="*/ 233082 h 394847"/>
              <a:gd name="connsiteX7" fmla="*/ 2886636 w 3520528"/>
              <a:gd name="connsiteY7" fmla="*/ 215153 h 394847"/>
              <a:gd name="connsiteX8" fmla="*/ 3370730 w 3520528"/>
              <a:gd name="connsiteY8" fmla="*/ 71717 h 394847"/>
              <a:gd name="connsiteX9" fmla="*/ 3520528 w 3520528"/>
              <a:gd name="connsiteY9" fmla="*/ 10678 h 394847"/>
              <a:gd name="connsiteX10" fmla="*/ 0 w 3520528"/>
              <a:gd name="connsiteY10" fmla="*/ 0 h 394847"/>
              <a:gd name="connsiteX0" fmla="*/ 0 w 3520528"/>
              <a:gd name="connsiteY0" fmla="*/ 0 h 358830"/>
              <a:gd name="connsiteX1" fmla="*/ 627530 w 3520528"/>
              <a:gd name="connsiteY1" fmla="*/ 233082 h 358830"/>
              <a:gd name="connsiteX2" fmla="*/ 932330 w 3520528"/>
              <a:gd name="connsiteY2" fmla="*/ 233082 h 358830"/>
              <a:gd name="connsiteX3" fmla="*/ 1219200 w 3520528"/>
              <a:gd name="connsiteY3" fmla="*/ 268941 h 358830"/>
              <a:gd name="connsiteX4" fmla="*/ 1805444 w 3520528"/>
              <a:gd name="connsiteY4" fmla="*/ 358143 h 358830"/>
              <a:gd name="connsiteX5" fmla="*/ 2316054 w 3520528"/>
              <a:gd name="connsiteY5" fmla="*/ 306179 h 358830"/>
              <a:gd name="connsiteX6" fmla="*/ 2653553 w 3520528"/>
              <a:gd name="connsiteY6" fmla="*/ 233082 h 358830"/>
              <a:gd name="connsiteX7" fmla="*/ 2886636 w 3520528"/>
              <a:gd name="connsiteY7" fmla="*/ 215153 h 358830"/>
              <a:gd name="connsiteX8" fmla="*/ 3370730 w 3520528"/>
              <a:gd name="connsiteY8" fmla="*/ 71717 h 358830"/>
              <a:gd name="connsiteX9" fmla="*/ 3520528 w 3520528"/>
              <a:gd name="connsiteY9" fmla="*/ 10678 h 358830"/>
              <a:gd name="connsiteX10" fmla="*/ 0 w 3520528"/>
              <a:gd name="connsiteY10" fmla="*/ 0 h 35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0528" h="358830">
                <a:moveTo>
                  <a:pt x="0" y="0"/>
                </a:moveTo>
                <a:cubicBezTo>
                  <a:pt x="236071" y="97117"/>
                  <a:pt x="472142" y="194235"/>
                  <a:pt x="627530" y="233082"/>
                </a:cubicBezTo>
                <a:cubicBezTo>
                  <a:pt x="782918" y="271929"/>
                  <a:pt x="833718" y="227106"/>
                  <a:pt x="932330" y="233082"/>
                </a:cubicBezTo>
                <a:cubicBezTo>
                  <a:pt x="1030942" y="239059"/>
                  <a:pt x="1073681" y="248098"/>
                  <a:pt x="1219200" y="268941"/>
                </a:cubicBezTo>
                <a:cubicBezTo>
                  <a:pt x="1364719" y="289784"/>
                  <a:pt x="1622635" y="351937"/>
                  <a:pt x="1805444" y="358143"/>
                </a:cubicBezTo>
                <a:cubicBezTo>
                  <a:pt x="1988253" y="364349"/>
                  <a:pt x="2174703" y="327022"/>
                  <a:pt x="2316054" y="306179"/>
                </a:cubicBezTo>
                <a:cubicBezTo>
                  <a:pt x="2457405" y="285336"/>
                  <a:pt x="2558456" y="248253"/>
                  <a:pt x="2653553" y="233082"/>
                </a:cubicBezTo>
                <a:cubicBezTo>
                  <a:pt x="2748650" y="217911"/>
                  <a:pt x="2767107" y="242047"/>
                  <a:pt x="2886636" y="215153"/>
                </a:cubicBezTo>
                <a:cubicBezTo>
                  <a:pt x="3006165" y="188259"/>
                  <a:pt x="3260165" y="98611"/>
                  <a:pt x="3370730" y="71717"/>
                </a:cubicBezTo>
                <a:cubicBezTo>
                  <a:pt x="3481295" y="44823"/>
                  <a:pt x="3520528" y="10678"/>
                  <a:pt x="3520528" y="10678"/>
                </a:cubicBezTo>
                <a:lnTo>
                  <a:pt x="0" y="0"/>
                </a:lnTo>
                <a:close/>
              </a:path>
            </a:pathLst>
          </a:cu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ylinder 3">
            <a:extLst>
              <a:ext uri="{FF2B5EF4-FFF2-40B4-BE49-F238E27FC236}">
                <a16:creationId xmlns:a16="http://schemas.microsoft.com/office/drawing/2014/main" id="{76E2302C-16D0-6DF6-4449-6C7E33B5286B}"/>
              </a:ext>
            </a:extLst>
          </p:cNvPr>
          <p:cNvSpPr/>
          <p:nvPr/>
        </p:nvSpPr>
        <p:spPr>
          <a:xfrm rot="16200000">
            <a:off x="8949817" y="2206163"/>
            <a:ext cx="720000" cy="4983324"/>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ACFFB612-7DFB-DAC2-A1F9-6ABB789E6649}"/>
              </a:ext>
            </a:extLst>
          </p:cNvPr>
          <p:cNvSpPr/>
          <p:nvPr/>
        </p:nvSpPr>
        <p:spPr>
          <a:xfrm>
            <a:off x="7549553" y="4338995"/>
            <a:ext cx="3520528" cy="750137"/>
          </a:xfrm>
          <a:custGeom>
            <a:avLst/>
            <a:gdLst>
              <a:gd name="connsiteX0" fmla="*/ 0 w 3550024"/>
              <a:gd name="connsiteY0" fmla="*/ 0 h 403774"/>
              <a:gd name="connsiteX1" fmla="*/ 627530 w 3550024"/>
              <a:gd name="connsiteY1" fmla="*/ 233082 h 403774"/>
              <a:gd name="connsiteX2" fmla="*/ 932330 w 3550024"/>
              <a:gd name="connsiteY2" fmla="*/ 233082 h 403774"/>
              <a:gd name="connsiteX3" fmla="*/ 1219200 w 3550024"/>
              <a:gd name="connsiteY3" fmla="*/ 268941 h 403774"/>
              <a:gd name="connsiteX4" fmla="*/ 1882589 w 3550024"/>
              <a:gd name="connsiteY4" fmla="*/ 394447 h 403774"/>
              <a:gd name="connsiteX5" fmla="*/ 2241177 w 3550024"/>
              <a:gd name="connsiteY5" fmla="*/ 376517 h 403774"/>
              <a:gd name="connsiteX6" fmla="*/ 2653553 w 3550024"/>
              <a:gd name="connsiteY6" fmla="*/ 233082 h 403774"/>
              <a:gd name="connsiteX7" fmla="*/ 2886636 w 3550024"/>
              <a:gd name="connsiteY7" fmla="*/ 215153 h 403774"/>
              <a:gd name="connsiteX8" fmla="*/ 3370730 w 3550024"/>
              <a:gd name="connsiteY8" fmla="*/ 71717 h 403774"/>
              <a:gd name="connsiteX9" fmla="*/ 3550024 w 3550024"/>
              <a:gd name="connsiteY9" fmla="*/ 53788 h 403774"/>
              <a:gd name="connsiteX10" fmla="*/ 17930 w 3550024"/>
              <a:gd name="connsiteY10" fmla="*/ 53788 h 403774"/>
              <a:gd name="connsiteX0" fmla="*/ 0 w 3550024"/>
              <a:gd name="connsiteY0" fmla="*/ 0 h 403774"/>
              <a:gd name="connsiteX1" fmla="*/ 627530 w 3550024"/>
              <a:gd name="connsiteY1" fmla="*/ 233082 h 403774"/>
              <a:gd name="connsiteX2" fmla="*/ 932330 w 3550024"/>
              <a:gd name="connsiteY2" fmla="*/ 233082 h 403774"/>
              <a:gd name="connsiteX3" fmla="*/ 1219200 w 3550024"/>
              <a:gd name="connsiteY3" fmla="*/ 268941 h 403774"/>
              <a:gd name="connsiteX4" fmla="*/ 1882589 w 3550024"/>
              <a:gd name="connsiteY4" fmla="*/ 394447 h 403774"/>
              <a:gd name="connsiteX5" fmla="*/ 2241177 w 3550024"/>
              <a:gd name="connsiteY5" fmla="*/ 376517 h 403774"/>
              <a:gd name="connsiteX6" fmla="*/ 2653553 w 3550024"/>
              <a:gd name="connsiteY6" fmla="*/ 233082 h 403774"/>
              <a:gd name="connsiteX7" fmla="*/ 2886636 w 3550024"/>
              <a:gd name="connsiteY7" fmla="*/ 215153 h 403774"/>
              <a:gd name="connsiteX8" fmla="*/ 3370730 w 3550024"/>
              <a:gd name="connsiteY8" fmla="*/ 71717 h 403774"/>
              <a:gd name="connsiteX9" fmla="*/ 3550024 w 3550024"/>
              <a:gd name="connsiteY9" fmla="*/ 53788 h 403774"/>
              <a:gd name="connsiteX0" fmla="*/ 0 w 3550024"/>
              <a:gd name="connsiteY0" fmla="*/ 0 h 403774"/>
              <a:gd name="connsiteX1" fmla="*/ 627530 w 3550024"/>
              <a:gd name="connsiteY1" fmla="*/ 233082 h 403774"/>
              <a:gd name="connsiteX2" fmla="*/ 932330 w 3550024"/>
              <a:gd name="connsiteY2" fmla="*/ 233082 h 403774"/>
              <a:gd name="connsiteX3" fmla="*/ 1219200 w 3550024"/>
              <a:gd name="connsiteY3" fmla="*/ 268941 h 403774"/>
              <a:gd name="connsiteX4" fmla="*/ 1882589 w 3550024"/>
              <a:gd name="connsiteY4" fmla="*/ 394447 h 403774"/>
              <a:gd name="connsiteX5" fmla="*/ 2241177 w 3550024"/>
              <a:gd name="connsiteY5" fmla="*/ 376517 h 403774"/>
              <a:gd name="connsiteX6" fmla="*/ 2653553 w 3550024"/>
              <a:gd name="connsiteY6" fmla="*/ 233082 h 403774"/>
              <a:gd name="connsiteX7" fmla="*/ 2886636 w 3550024"/>
              <a:gd name="connsiteY7" fmla="*/ 215153 h 403774"/>
              <a:gd name="connsiteX8" fmla="*/ 3370730 w 3550024"/>
              <a:gd name="connsiteY8" fmla="*/ 71717 h 403774"/>
              <a:gd name="connsiteX9" fmla="*/ 3550024 w 3550024"/>
              <a:gd name="connsiteY9" fmla="*/ 53788 h 403774"/>
              <a:gd name="connsiteX10" fmla="*/ 0 w 3550024"/>
              <a:gd name="connsiteY10" fmla="*/ 0 h 403774"/>
              <a:gd name="connsiteX0" fmla="*/ 0 w 3520528"/>
              <a:gd name="connsiteY0" fmla="*/ 0 h 403774"/>
              <a:gd name="connsiteX1" fmla="*/ 627530 w 3520528"/>
              <a:gd name="connsiteY1" fmla="*/ 233082 h 403774"/>
              <a:gd name="connsiteX2" fmla="*/ 932330 w 3520528"/>
              <a:gd name="connsiteY2" fmla="*/ 233082 h 403774"/>
              <a:gd name="connsiteX3" fmla="*/ 1219200 w 3520528"/>
              <a:gd name="connsiteY3" fmla="*/ 268941 h 403774"/>
              <a:gd name="connsiteX4" fmla="*/ 1882589 w 3520528"/>
              <a:gd name="connsiteY4" fmla="*/ 394447 h 403774"/>
              <a:gd name="connsiteX5" fmla="*/ 2241177 w 3520528"/>
              <a:gd name="connsiteY5" fmla="*/ 376517 h 403774"/>
              <a:gd name="connsiteX6" fmla="*/ 2653553 w 3520528"/>
              <a:gd name="connsiteY6" fmla="*/ 233082 h 403774"/>
              <a:gd name="connsiteX7" fmla="*/ 2886636 w 3520528"/>
              <a:gd name="connsiteY7" fmla="*/ 215153 h 403774"/>
              <a:gd name="connsiteX8" fmla="*/ 3370730 w 3520528"/>
              <a:gd name="connsiteY8" fmla="*/ 71717 h 403774"/>
              <a:gd name="connsiteX9" fmla="*/ 3520528 w 3520528"/>
              <a:gd name="connsiteY9" fmla="*/ 10678 h 403774"/>
              <a:gd name="connsiteX10" fmla="*/ 0 w 3520528"/>
              <a:gd name="connsiteY10" fmla="*/ 0 h 403774"/>
              <a:gd name="connsiteX0" fmla="*/ 0 w 3520528"/>
              <a:gd name="connsiteY0" fmla="*/ 0 h 394847"/>
              <a:gd name="connsiteX1" fmla="*/ 627530 w 3520528"/>
              <a:gd name="connsiteY1" fmla="*/ 233082 h 394847"/>
              <a:gd name="connsiteX2" fmla="*/ 932330 w 3520528"/>
              <a:gd name="connsiteY2" fmla="*/ 233082 h 394847"/>
              <a:gd name="connsiteX3" fmla="*/ 1219200 w 3520528"/>
              <a:gd name="connsiteY3" fmla="*/ 268941 h 394847"/>
              <a:gd name="connsiteX4" fmla="*/ 1882589 w 3520528"/>
              <a:gd name="connsiteY4" fmla="*/ 394447 h 394847"/>
              <a:gd name="connsiteX5" fmla="*/ 2316054 w 3520528"/>
              <a:gd name="connsiteY5" fmla="*/ 306179 h 394847"/>
              <a:gd name="connsiteX6" fmla="*/ 2653553 w 3520528"/>
              <a:gd name="connsiteY6" fmla="*/ 233082 h 394847"/>
              <a:gd name="connsiteX7" fmla="*/ 2886636 w 3520528"/>
              <a:gd name="connsiteY7" fmla="*/ 215153 h 394847"/>
              <a:gd name="connsiteX8" fmla="*/ 3370730 w 3520528"/>
              <a:gd name="connsiteY8" fmla="*/ 71717 h 394847"/>
              <a:gd name="connsiteX9" fmla="*/ 3520528 w 3520528"/>
              <a:gd name="connsiteY9" fmla="*/ 10678 h 394847"/>
              <a:gd name="connsiteX10" fmla="*/ 0 w 3520528"/>
              <a:gd name="connsiteY10" fmla="*/ 0 h 394847"/>
              <a:gd name="connsiteX0" fmla="*/ 0 w 3520528"/>
              <a:gd name="connsiteY0" fmla="*/ 0 h 358830"/>
              <a:gd name="connsiteX1" fmla="*/ 627530 w 3520528"/>
              <a:gd name="connsiteY1" fmla="*/ 233082 h 358830"/>
              <a:gd name="connsiteX2" fmla="*/ 932330 w 3520528"/>
              <a:gd name="connsiteY2" fmla="*/ 233082 h 358830"/>
              <a:gd name="connsiteX3" fmla="*/ 1219200 w 3520528"/>
              <a:gd name="connsiteY3" fmla="*/ 268941 h 358830"/>
              <a:gd name="connsiteX4" fmla="*/ 1805444 w 3520528"/>
              <a:gd name="connsiteY4" fmla="*/ 358143 h 358830"/>
              <a:gd name="connsiteX5" fmla="*/ 2316054 w 3520528"/>
              <a:gd name="connsiteY5" fmla="*/ 306179 h 358830"/>
              <a:gd name="connsiteX6" fmla="*/ 2653553 w 3520528"/>
              <a:gd name="connsiteY6" fmla="*/ 233082 h 358830"/>
              <a:gd name="connsiteX7" fmla="*/ 2886636 w 3520528"/>
              <a:gd name="connsiteY7" fmla="*/ 215153 h 358830"/>
              <a:gd name="connsiteX8" fmla="*/ 3370730 w 3520528"/>
              <a:gd name="connsiteY8" fmla="*/ 71717 h 358830"/>
              <a:gd name="connsiteX9" fmla="*/ 3520528 w 3520528"/>
              <a:gd name="connsiteY9" fmla="*/ 10678 h 358830"/>
              <a:gd name="connsiteX10" fmla="*/ 0 w 3520528"/>
              <a:gd name="connsiteY10" fmla="*/ 0 h 358830"/>
              <a:gd name="connsiteX0" fmla="*/ 0 w 3520528"/>
              <a:gd name="connsiteY0" fmla="*/ 0 h 715994"/>
              <a:gd name="connsiteX1" fmla="*/ 627530 w 3520528"/>
              <a:gd name="connsiteY1" fmla="*/ 233082 h 715994"/>
              <a:gd name="connsiteX2" fmla="*/ 932330 w 3520528"/>
              <a:gd name="connsiteY2" fmla="*/ 233082 h 715994"/>
              <a:gd name="connsiteX3" fmla="*/ 951570 w 3520528"/>
              <a:gd name="connsiteY3" fmla="*/ 714990 h 715994"/>
              <a:gd name="connsiteX4" fmla="*/ 1805444 w 3520528"/>
              <a:gd name="connsiteY4" fmla="*/ 358143 h 715994"/>
              <a:gd name="connsiteX5" fmla="*/ 2316054 w 3520528"/>
              <a:gd name="connsiteY5" fmla="*/ 306179 h 715994"/>
              <a:gd name="connsiteX6" fmla="*/ 2653553 w 3520528"/>
              <a:gd name="connsiteY6" fmla="*/ 233082 h 715994"/>
              <a:gd name="connsiteX7" fmla="*/ 2886636 w 3520528"/>
              <a:gd name="connsiteY7" fmla="*/ 215153 h 715994"/>
              <a:gd name="connsiteX8" fmla="*/ 3370730 w 3520528"/>
              <a:gd name="connsiteY8" fmla="*/ 71717 h 715994"/>
              <a:gd name="connsiteX9" fmla="*/ 3520528 w 3520528"/>
              <a:gd name="connsiteY9" fmla="*/ 10678 h 715994"/>
              <a:gd name="connsiteX10" fmla="*/ 0 w 3520528"/>
              <a:gd name="connsiteY10" fmla="*/ 0 h 715994"/>
              <a:gd name="connsiteX0" fmla="*/ 0 w 3520528"/>
              <a:gd name="connsiteY0" fmla="*/ 0 h 759885"/>
              <a:gd name="connsiteX1" fmla="*/ 627530 w 3520528"/>
              <a:gd name="connsiteY1" fmla="*/ 233082 h 759885"/>
              <a:gd name="connsiteX2" fmla="*/ 932330 w 3520528"/>
              <a:gd name="connsiteY2" fmla="*/ 233082 h 759885"/>
              <a:gd name="connsiteX3" fmla="*/ 951570 w 3520528"/>
              <a:gd name="connsiteY3" fmla="*/ 714990 h 759885"/>
              <a:gd name="connsiteX4" fmla="*/ 1983863 w 3520528"/>
              <a:gd name="connsiteY4" fmla="*/ 692680 h 759885"/>
              <a:gd name="connsiteX5" fmla="*/ 2316054 w 3520528"/>
              <a:gd name="connsiteY5" fmla="*/ 306179 h 759885"/>
              <a:gd name="connsiteX6" fmla="*/ 2653553 w 3520528"/>
              <a:gd name="connsiteY6" fmla="*/ 233082 h 759885"/>
              <a:gd name="connsiteX7" fmla="*/ 2886636 w 3520528"/>
              <a:gd name="connsiteY7" fmla="*/ 215153 h 759885"/>
              <a:gd name="connsiteX8" fmla="*/ 3370730 w 3520528"/>
              <a:gd name="connsiteY8" fmla="*/ 71717 h 759885"/>
              <a:gd name="connsiteX9" fmla="*/ 3520528 w 3520528"/>
              <a:gd name="connsiteY9" fmla="*/ 10678 h 759885"/>
              <a:gd name="connsiteX10" fmla="*/ 0 w 3520528"/>
              <a:gd name="connsiteY10" fmla="*/ 0 h 759885"/>
              <a:gd name="connsiteX0" fmla="*/ 0 w 3520528"/>
              <a:gd name="connsiteY0" fmla="*/ 0 h 776326"/>
              <a:gd name="connsiteX1" fmla="*/ 627530 w 3520528"/>
              <a:gd name="connsiteY1" fmla="*/ 233082 h 776326"/>
              <a:gd name="connsiteX2" fmla="*/ 932330 w 3520528"/>
              <a:gd name="connsiteY2" fmla="*/ 233082 h 776326"/>
              <a:gd name="connsiteX3" fmla="*/ 951570 w 3520528"/>
              <a:gd name="connsiteY3" fmla="*/ 714990 h 776326"/>
              <a:gd name="connsiteX4" fmla="*/ 1983863 w 3520528"/>
              <a:gd name="connsiteY4" fmla="*/ 692680 h 776326"/>
              <a:gd name="connsiteX5" fmla="*/ 2784406 w 3520528"/>
              <a:gd name="connsiteY5" fmla="*/ 752227 h 776326"/>
              <a:gd name="connsiteX6" fmla="*/ 2653553 w 3520528"/>
              <a:gd name="connsiteY6" fmla="*/ 233082 h 776326"/>
              <a:gd name="connsiteX7" fmla="*/ 2886636 w 3520528"/>
              <a:gd name="connsiteY7" fmla="*/ 215153 h 776326"/>
              <a:gd name="connsiteX8" fmla="*/ 3370730 w 3520528"/>
              <a:gd name="connsiteY8" fmla="*/ 71717 h 776326"/>
              <a:gd name="connsiteX9" fmla="*/ 3520528 w 3520528"/>
              <a:gd name="connsiteY9" fmla="*/ 10678 h 776326"/>
              <a:gd name="connsiteX10" fmla="*/ 0 w 3520528"/>
              <a:gd name="connsiteY10" fmla="*/ 0 h 776326"/>
              <a:gd name="connsiteX0" fmla="*/ 0 w 3520528"/>
              <a:gd name="connsiteY0" fmla="*/ 0 h 776326"/>
              <a:gd name="connsiteX1" fmla="*/ 627530 w 3520528"/>
              <a:gd name="connsiteY1" fmla="*/ 233082 h 776326"/>
              <a:gd name="connsiteX2" fmla="*/ 932330 w 3520528"/>
              <a:gd name="connsiteY2" fmla="*/ 233082 h 776326"/>
              <a:gd name="connsiteX3" fmla="*/ 951570 w 3520528"/>
              <a:gd name="connsiteY3" fmla="*/ 714990 h 776326"/>
              <a:gd name="connsiteX4" fmla="*/ 1916956 w 3520528"/>
              <a:gd name="connsiteY4" fmla="*/ 692680 h 776326"/>
              <a:gd name="connsiteX5" fmla="*/ 2784406 w 3520528"/>
              <a:gd name="connsiteY5" fmla="*/ 752227 h 776326"/>
              <a:gd name="connsiteX6" fmla="*/ 2653553 w 3520528"/>
              <a:gd name="connsiteY6" fmla="*/ 233082 h 776326"/>
              <a:gd name="connsiteX7" fmla="*/ 2886636 w 3520528"/>
              <a:gd name="connsiteY7" fmla="*/ 215153 h 776326"/>
              <a:gd name="connsiteX8" fmla="*/ 3370730 w 3520528"/>
              <a:gd name="connsiteY8" fmla="*/ 71717 h 776326"/>
              <a:gd name="connsiteX9" fmla="*/ 3520528 w 3520528"/>
              <a:gd name="connsiteY9" fmla="*/ 10678 h 776326"/>
              <a:gd name="connsiteX10" fmla="*/ 0 w 3520528"/>
              <a:gd name="connsiteY10" fmla="*/ 0 h 776326"/>
              <a:gd name="connsiteX0" fmla="*/ 0 w 3520528"/>
              <a:gd name="connsiteY0" fmla="*/ 0 h 756780"/>
              <a:gd name="connsiteX1" fmla="*/ 627530 w 3520528"/>
              <a:gd name="connsiteY1" fmla="*/ 233082 h 756780"/>
              <a:gd name="connsiteX2" fmla="*/ 932330 w 3520528"/>
              <a:gd name="connsiteY2" fmla="*/ 233082 h 756780"/>
              <a:gd name="connsiteX3" fmla="*/ 951570 w 3520528"/>
              <a:gd name="connsiteY3" fmla="*/ 714990 h 756780"/>
              <a:gd name="connsiteX4" fmla="*/ 1916956 w 3520528"/>
              <a:gd name="connsiteY4" fmla="*/ 692680 h 756780"/>
              <a:gd name="connsiteX5" fmla="*/ 2829011 w 3520528"/>
              <a:gd name="connsiteY5" fmla="*/ 729925 h 756780"/>
              <a:gd name="connsiteX6" fmla="*/ 2653553 w 3520528"/>
              <a:gd name="connsiteY6" fmla="*/ 233082 h 756780"/>
              <a:gd name="connsiteX7" fmla="*/ 2886636 w 3520528"/>
              <a:gd name="connsiteY7" fmla="*/ 215153 h 756780"/>
              <a:gd name="connsiteX8" fmla="*/ 3370730 w 3520528"/>
              <a:gd name="connsiteY8" fmla="*/ 71717 h 756780"/>
              <a:gd name="connsiteX9" fmla="*/ 3520528 w 3520528"/>
              <a:gd name="connsiteY9" fmla="*/ 10678 h 756780"/>
              <a:gd name="connsiteX10" fmla="*/ 0 w 3520528"/>
              <a:gd name="connsiteY10" fmla="*/ 0 h 756780"/>
              <a:gd name="connsiteX0" fmla="*/ 0 w 3520528"/>
              <a:gd name="connsiteY0" fmla="*/ 0 h 762587"/>
              <a:gd name="connsiteX1" fmla="*/ 627530 w 3520528"/>
              <a:gd name="connsiteY1" fmla="*/ 233082 h 762587"/>
              <a:gd name="connsiteX2" fmla="*/ 932330 w 3520528"/>
              <a:gd name="connsiteY2" fmla="*/ 233082 h 762587"/>
              <a:gd name="connsiteX3" fmla="*/ 951570 w 3520528"/>
              <a:gd name="connsiteY3" fmla="*/ 714990 h 762587"/>
              <a:gd name="connsiteX4" fmla="*/ 1894653 w 3520528"/>
              <a:gd name="connsiteY4" fmla="*/ 714982 h 762587"/>
              <a:gd name="connsiteX5" fmla="*/ 2829011 w 3520528"/>
              <a:gd name="connsiteY5" fmla="*/ 729925 h 762587"/>
              <a:gd name="connsiteX6" fmla="*/ 2653553 w 3520528"/>
              <a:gd name="connsiteY6" fmla="*/ 233082 h 762587"/>
              <a:gd name="connsiteX7" fmla="*/ 2886636 w 3520528"/>
              <a:gd name="connsiteY7" fmla="*/ 215153 h 762587"/>
              <a:gd name="connsiteX8" fmla="*/ 3370730 w 3520528"/>
              <a:gd name="connsiteY8" fmla="*/ 71717 h 762587"/>
              <a:gd name="connsiteX9" fmla="*/ 3520528 w 3520528"/>
              <a:gd name="connsiteY9" fmla="*/ 10678 h 762587"/>
              <a:gd name="connsiteX10" fmla="*/ 0 w 3520528"/>
              <a:gd name="connsiteY10" fmla="*/ 0 h 762587"/>
              <a:gd name="connsiteX0" fmla="*/ 0 w 3520528"/>
              <a:gd name="connsiteY0" fmla="*/ 0 h 750137"/>
              <a:gd name="connsiteX1" fmla="*/ 627530 w 3520528"/>
              <a:gd name="connsiteY1" fmla="*/ 233082 h 750137"/>
              <a:gd name="connsiteX2" fmla="*/ 932330 w 3520528"/>
              <a:gd name="connsiteY2" fmla="*/ 233082 h 750137"/>
              <a:gd name="connsiteX3" fmla="*/ 951570 w 3520528"/>
              <a:gd name="connsiteY3" fmla="*/ 714990 h 750137"/>
              <a:gd name="connsiteX4" fmla="*/ 1894653 w 3520528"/>
              <a:gd name="connsiteY4" fmla="*/ 714982 h 750137"/>
              <a:gd name="connsiteX5" fmla="*/ 2829011 w 3520528"/>
              <a:gd name="connsiteY5" fmla="*/ 729925 h 750137"/>
              <a:gd name="connsiteX6" fmla="*/ 3255719 w 3520528"/>
              <a:gd name="connsiteY6" fmla="*/ 701433 h 750137"/>
              <a:gd name="connsiteX7" fmla="*/ 2886636 w 3520528"/>
              <a:gd name="connsiteY7" fmla="*/ 215153 h 750137"/>
              <a:gd name="connsiteX8" fmla="*/ 3370730 w 3520528"/>
              <a:gd name="connsiteY8" fmla="*/ 71717 h 750137"/>
              <a:gd name="connsiteX9" fmla="*/ 3520528 w 3520528"/>
              <a:gd name="connsiteY9" fmla="*/ 10678 h 750137"/>
              <a:gd name="connsiteX10" fmla="*/ 0 w 3520528"/>
              <a:gd name="connsiteY10" fmla="*/ 0 h 750137"/>
              <a:gd name="connsiteX0" fmla="*/ 0 w 3520528"/>
              <a:gd name="connsiteY0" fmla="*/ 0 h 750137"/>
              <a:gd name="connsiteX1" fmla="*/ 627530 w 3520528"/>
              <a:gd name="connsiteY1" fmla="*/ 233082 h 750137"/>
              <a:gd name="connsiteX2" fmla="*/ 932330 w 3520528"/>
              <a:gd name="connsiteY2" fmla="*/ 233082 h 750137"/>
              <a:gd name="connsiteX3" fmla="*/ 951570 w 3520528"/>
              <a:gd name="connsiteY3" fmla="*/ 714990 h 750137"/>
              <a:gd name="connsiteX4" fmla="*/ 1894653 w 3520528"/>
              <a:gd name="connsiteY4" fmla="*/ 714982 h 750137"/>
              <a:gd name="connsiteX5" fmla="*/ 2829011 w 3520528"/>
              <a:gd name="connsiteY5" fmla="*/ 729925 h 750137"/>
              <a:gd name="connsiteX6" fmla="*/ 3255719 w 3520528"/>
              <a:gd name="connsiteY6" fmla="*/ 701433 h 750137"/>
              <a:gd name="connsiteX7" fmla="*/ 3399593 w 3520528"/>
              <a:gd name="connsiteY7" fmla="*/ 460480 h 750137"/>
              <a:gd name="connsiteX8" fmla="*/ 3370730 w 3520528"/>
              <a:gd name="connsiteY8" fmla="*/ 71717 h 750137"/>
              <a:gd name="connsiteX9" fmla="*/ 3520528 w 3520528"/>
              <a:gd name="connsiteY9" fmla="*/ 10678 h 750137"/>
              <a:gd name="connsiteX10" fmla="*/ 0 w 3520528"/>
              <a:gd name="connsiteY10" fmla="*/ 0 h 7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0528" h="750137">
                <a:moveTo>
                  <a:pt x="0" y="0"/>
                </a:moveTo>
                <a:cubicBezTo>
                  <a:pt x="236071" y="97117"/>
                  <a:pt x="472142" y="194235"/>
                  <a:pt x="627530" y="233082"/>
                </a:cubicBezTo>
                <a:cubicBezTo>
                  <a:pt x="782918" y="271929"/>
                  <a:pt x="878323" y="152764"/>
                  <a:pt x="932330" y="233082"/>
                </a:cubicBezTo>
                <a:cubicBezTo>
                  <a:pt x="986337" y="313400"/>
                  <a:pt x="791183" y="634673"/>
                  <a:pt x="951570" y="714990"/>
                </a:cubicBezTo>
                <a:cubicBezTo>
                  <a:pt x="1111957" y="795307"/>
                  <a:pt x="1581746" y="712493"/>
                  <a:pt x="1894653" y="714982"/>
                </a:cubicBezTo>
                <a:lnTo>
                  <a:pt x="2829011" y="729925"/>
                </a:lnTo>
                <a:cubicBezTo>
                  <a:pt x="3055855" y="727667"/>
                  <a:pt x="3160622" y="746341"/>
                  <a:pt x="3255719" y="701433"/>
                </a:cubicBezTo>
                <a:cubicBezTo>
                  <a:pt x="3350816" y="656525"/>
                  <a:pt x="3380425" y="565432"/>
                  <a:pt x="3399593" y="460480"/>
                </a:cubicBezTo>
                <a:cubicBezTo>
                  <a:pt x="3418761" y="355528"/>
                  <a:pt x="3260165" y="98611"/>
                  <a:pt x="3370730" y="71717"/>
                </a:cubicBezTo>
                <a:cubicBezTo>
                  <a:pt x="3481295" y="44823"/>
                  <a:pt x="3520528" y="10678"/>
                  <a:pt x="3520528" y="10678"/>
                </a:cubicBezTo>
                <a:lnTo>
                  <a:pt x="0" y="0"/>
                </a:lnTo>
                <a:close/>
              </a:path>
            </a:pathLst>
          </a:cu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A4AF33E-296F-48CF-649F-A6AD1D7E6675}"/>
              </a:ext>
            </a:extLst>
          </p:cNvPr>
          <p:cNvSpPr txBox="1"/>
          <p:nvPr/>
        </p:nvSpPr>
        <p:spPr>
          <a:xfrm>
            <a:off x="7152836" y="3798630"/>
            <a:ext cx="4273061" cy="1077218"/>
          </a:xfrm>
          <a:prstGeom prst="rect">
            <a:avLst/>
          </a:prstGeom>
          <a:noFill/>
        </p:spPr>
        <p:txBody>
          <a:bodyPr wrap="square" rtlCol="0">
            <a:spAutoFit/>
          </a:bodyPr>
          <a:lstStyle/>
          <a:p>
            <a:pPr algn="ctr"/>
            <a:r>
              <a:rPr lang="en-GB" sz="3200" b="1" dirty="0">
                <a:solidFill>
                  <a:srgbClr val="FF0000"/>
                </a:solidFill>
              </a:rPr>
              <a:t>Occlusion</a:t>
            </a:r>
          </a:p>
          <a:p>
            <a:pPr algn="ctr"/>
            <a:endParaRPr lang="en-GB" sz="3200" b="1" dirty="0">
              <a:solidFill>
                <a:srgbClr val="FF0000"/>
              </a:solidFill>
            </a:endParaRPr>
          </a:p>
        </p:txBody>
      </p:sp>
      <p:sp>
        <p:nvSpPr>
          <p:cNvPr id="5" name="TextBox 4">
            <a:extLst>
              <a:ext uri="{FF2B5EF4-FFF2-40B4-BE49-F238E27FC236}">
                <a16:creationId xmlns:a16="http://schemas.microsoft.com/office/drawing/2014/main" id="{BF365951-3C28-7C09-16FD-45205D57E34B}"/>
              </a:ext>
            </a:extLst>
          </p:cNvPr>
          <p:cNvSpPr txBox="1"/>
          <p:nvPr/>
        </p:nvSpPr>
        <p:spPr>
          <a:xfrm>
            <a:off x="3959469" y="1450704"/>
            <a:ext cx="4273061" cy="1077218"/>
          </a:xfrm>
          <a:prstGeom prst="rect">
            <a:avLst/>
          </a:prstGeom>
          <a:noFill/>
        </p:spPr>
        <p:txBody>
          <a:bodyPr wrap="square" rtlCol="0">
            <a:spAutoFit/>
          </a:bodyPr>
          <a:lstStyle/>
          <a:p>
            <a:pPr algn="ctr"/>
            <a:r>
              <a:rPr lang="en-GB" sz="3200" b="1" dirty="0">
                <a:solidFill>
                  <a:srgbClr val="FF0000"/>
                </a:solidFill>
              </a:rPr>
              <a:t>Arteries</a:t>
            </a:r>
          </a:p>
          <a:p>
            <a:pPr algn="ctr"/>
            <a:endParaRPr lang="en-GB" sz="3200" b="1" dirty="0">
              <a:solidFill>
                <a:srgbClr val="FF0000"/>
              </a:solidFill>
            </a:endParaRPr>
          </a:p>
        </p:txBody>
      </p:sp>
    </p:spTree>
    <p:extLst>
      <p:ext uri="{BB962C8B-B14F-4D97-AF65-F5344CB8AC3E}">
        <p14:creationId xmlns:p14="http://schemas.microsoft.com/office/powerpoint/2010/main" val="318140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7214-3867-A54D-910F-212E73D33F5B}"/>
              </a:ext>
            </a:extLst>
          </p:cNvPr>
          <p:cNvSpPr>
            <a:spLocks noGrp="1"/>
          </p:cNvSpPr>
          <p:nvPr>
            <p:ph type="title"/>
          </p:nvPr>
        </p:nvSpPr>
        <p:spPr>
          <a:xfrm>
            <a:off x="522000" y="842400"/>
            <a:ext cx="6289108" cy="720000"/>
          </a:xfrm>
        </p:spPr>
        <p:txBody>
          <a:bodyPr>
            <a:normAutofit/>
          </a:bodyPr>
          <a:lstStyle/>
          <a:p>
            <a:r>
              <a:rPr lang="en-GB" dirty="0"/>
              <a:t>Blood vessel problems</a:t>
            </a:r>
          </a:p>
        </p:txBody>
      </p:sp>
      <p:sp>
        <p:nvSpPr>
          <p:cNvPr id="3" name="TextBox 2">
            <a:extLst>
              <a:ext uri="{FF2B5EF4-FFF2-40B4-BE49-F238E27FC236}">
                <a16:creationId xmlns:a16="http://schemas.microsoft.com/office/drawing/2014/main" id="{FBCEA455-A520-2720-65F8-9CA0AB08F332}"/>
              </a:ext>
            </a:extLst>
          </p:cNvPr>
          <p:cNvSpPr txBox="1"/>
          <p:nvPr/>
        </p:nvSpPr>
        <p:spPr>
          <a:xfrm>
            <a:off x="3959469" y="1450704"/>
            <a:ext cx="4273061" cy="1077218"/>
          </a:xfrm>
          <a:prstGeom prst="rect">
            <a:avLst/>
          </a:prstGeom>
          <a:noFill/>
        </p:spPr>
        <p:txBody>
          <a:bodyPr wrap="square" rtlCol="0">
            <a:spAutoFit/>
          </a:bodyPr>
          <a:lstStyle/>
          <a:p>
            <a:pPr algn="ctr"/>
            <a:r>
              <a:rPr lang="en-GB" sz="3200" b="1" dirty="0">
                <a:solidFill>
                  <a:srgbClr val="FF0000"/>
                </a:solidFill>
              </a:rPr>
              <a:t>Arteries</a:t>
            </a:r>
          </a:p>
          <a:p>
            <a:pPr algn="ctr"/>
            <a:endParaRPr lang="en-GB" sz="3200" b="1" dirty="0">
              <a:solidFill>
                <a:srgbClr val="FF0000"/>
              </a:solidFill>
            </a:endParaRPr>
          </a:p>
        </p:txBody>
      </p:sp>
      <p:sp>
        <p:nvSpPr>
          <p:cNvPr id="14" name="TextBox 13">
            <a:extLst>
              <a:ext uri="{FF2B5EF4-FFF2-40B4-BE49-F238E27FC236}">
                <a16:creationId xmlns:a16="http://schemas.microsoft.com/office/drawing/2014/main" id="{BA583B78-E890-6B72-FBAE-BEFBC3AA0A1A}"/>
              </a:ext>
            </a:extLst>
          </p:cNvPr>
          <p:cNvSpPr txBox="1"/>
          <p:nvPr/>
        </p:nvSpPr>
        <p:spPr>
          <a:xfrm>
            <a:off x="7942590" y="1989313"/>
            <a:ext cx="4123765" cy="4832092"/>
          </a:xfrm>
          <a:prstGeom prst="rect">
            <a:avLst/>
          </a:prstGeom>
          <a:noFill/>
        </p:spPr>
        <p:txBody>
          <a:bodyPr wrap="square" rtlCol="0">
            <a:spAutoFit/>
          </a:bodyPr>
          <a:lstStyle/>
          <a:p>
            <a:r>
              <a:rPr lang="en-GB" sz="2800" b="1" dirty="0"/>
              <a:t>Claudication</a:t>
            </a:r>
          </a:p>
          <a:p>
            <a:r>
              <a:rPr lang="en-GB" sz="2800" b="1" dirty="0"/>
              <a:t>(pain when walking)</a:t>
            </a:r>
          </a:p>
          <a:p>
            <a:br>
              <a:rPr lang="en-GB" sz="2800" b="1" dirty="0"/>
            </a:br>
            <a:r>
              <a:rPr lang="en-GB" sz="2800" b="1" dirty="0"/>
              <a:t>Ischaemia </a:t>
            </a:r>
          </a:p>
          <a:p>
            <a:endParaRPr lang="en-GB" sz="2800" b="1" dirty="0"/>
          </a:p>
          <a:p>
            <a:r>
              <a:rPr lang="en-GB" sz="2800" b="1" dirty="0"/>
              <a:t>Pain at rest</a:t>
            </a:r>
          </a:p>
          <a:p>
            <a:endParaRPr lang="en-GB" sz="2800" b="1" dirty="0"/>
          </a:p>
          <a:p>
            <a:r>
              <a:rPr lang="en-GB" sz="2800" b="1" dirty="0"/>
              <a:t>Ulcers</a:t>
            </a:r>
          </a:p>
          <a:p>
            <a:r>
              <a:rPr lang="en-GB" sz="2800" b="1" dirty="0"/>
              <a:t>(non-healing wounds)</a:t>
            </a:r>
          </a:p>
          <a:p>
            <a:endParaRPr lang="en-GB" sz="2800" b="1" dirty="0"/>
          </a:p>
          <a:p>
            <a:endParaRPr lang="en-GB" sz="2800" b="1" dirty="0"/>
          </a:p>
        </p:txBody>
      </p:sp>
      <p:sp>
        <p:nvSpPr>
          <p:cNvPr id="15" name="TextBox 14">
            <a:extLst>
              <a:ext uri="{FF2B5EF4-FFF2-40B4-BE49-F238E27FC236}">
                <a16:creationId xmlns:a16="http://schemas.microsoft.com/office/drawing/2014/main" id="{E20A683B-5416-1078-2649-22D3157B5958}"/>
              </a:ext>
            </a:extLst>
          </p:cNvPr>
          <p:cNvSpPr txBox="1"/>
          <p:nvPr/>
        </p:nvSpPr>
        <p:spPr>
          <a:xfrm>
            <a:off x="766103" y="2151529"/>
            <a:ext cx="5800901" cy="3539430"/>
          </a:xfrm>
          <a:prstGeom prst="rect">
            <a:avLst/>
          </a:prstGeom>
          <a:noFill/>
        </p:spPr>
        <p:txBody>
          <a:bodyPr wrap="square" rtlCol="0">
            <a:spAutoFit/>
          </a:bodyPr>
          <a:lstStyle/>
          <a:p>
            <a:r>
              <a:rPr lang="en-GB" sz="2800" b="1" dirty="0"/>
              <a:t>Atherosclerosis</a:t>
            </a:r>
          </a:p>
          <a:p>
            <a:r>
              <a:rPr lang="en-GB" sz="2800" b="1" dirty="0"/>
              <a:t>(peripheral arterial disease)</a:t>
            </a:r>
          </a:p>
          <a:p>
            <a:endParaRPr lang="en-GB" sz="2800" b="1" dirty="0"/>
          </a:p>
          <a:p>
            <a:r>
              <a:rPr lang="en-GB" sz="2800" b="1" dirty="0"/>
              <a:t>Thrombus</a:t>
            </a:r>
          </a:p>
          <a:p>
            <a:r>
              <a:rPr lang="en-GB" sz="2800" b="1" dirty="0"/>
              <a:t>(blood clots)</a:t>
            </a:r>
          </a:p>
          <a:p>
            <a:endParaRPr lang="en-GB" sz="2800" b="1" dirty="0"/>
          </a:p>
          <a:p>
            <a:endParaRPr lang="en-GB" sz="2800" b="1" dirty="0"/>
          </a:p>
          <a:p>
            <a:endParaRPr lang="en-GB" sz="2800" b="1" dirty="0"/>
          </a:p>
        </p:txBody>
      </p:sp>
      <p:sp>
        <p:nvSpPr>
          <p:cNvPr id="19" name="Cylinder 18">
            <a:extLst>
              <a:ext uri="{FF2B5EF4-FFF2-40B4-BE49-F238E27FC236}">
                <a16:creationId xmlns:a16="http://schemas.microsoft.com/office/drawing/2014/main" id="{8BD6C09C-9F07-C05C-E3AA-2E819AB78E66}"/>
              </a:ext>
            </a:extLst>
          </p:cNvPr>
          <p:cNvSpPr/>
          <p:nvPr/>
        </p:nvSpPr>
        <p:spPr>
          <a:xfrm rot="16200000">
            <a:off x="3710802" y="2369838"/>
            <a:ext cx="1077218" cy="5800900"/>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27A4CE8B-8761-F31E-A42D-54E2A2A38A6A}"/>
              </a:ext>
            </a:extLst>
          </p:cNvPr>
          <p:cNvSpPr/>
          <p:nvPr/>
        </p:nvSpPr>
        <p:spPr>
          <a:xfrm>
            <a:off x="2129761" y="5150771"/>
            <a:ext cx="3946621" cy="666141"/>
          </a:xfrm>
          <a:custGeom>
            <a:avLst/>
            <a:gdLst>
              <a:gd name="connsiteX0" fmla="*/ 53789 w 3793480"/>
              <a:gd name="connsiteY0" fmla="*/ 627806 h 664713"/>
              <a:gd name="connsiteX1" fmla="*/ 251012 w 3793480"/>
              <a:gd name="connsiteY1" fmla="*/ 466442 h 664713"/>
              <a:gd name="connsiteX2" fmla="*/ 555812 w 3793480"/>
              <a:gd name="connsiteY2" fmla="*/ 376795 h 664713"/>
              <a:gd name="connsiteX3" fmla="*/ 806824 w 3793480"/>
              <a:gd name="connsiteY3" fmla="*/ 251289 h 664713"/>
              <a:gd name="connsiteX4" fmla="*/ 1380565 w 3793480"/>
              <a:gd name="connsiteY4" fmla="*/ 251289 h 664713"/>
              <a:gd name="connsiteX5" fmla="*/ 1775012 w 3793480"/>
              <a:gd name="connsiteY5" fmla="*/ 89924 h 664713"/>
              <a:gd name="connsiteX6" fmla="*/ 1990165 w 3793480"/>
              <a:gd name="connsiteY6" fmla="*/ 277 h 664713"/>
              <a:gd name="connsiteX7" fmla="*/ 2474259 w 3793480"/>
              <a:gd name="connsiteY7" fmla="*/ 71995 h 664713"/>
              <a:gd name="connsiteX8" fmla="*/ 2940424 w 3793480"/>
              <a:gd name="connsiteY8" fmla="*/ 323006 h 664713"/>
              <a:gd name="connsiteX9" fmla="*/ 3316942 w 3793480"/>
              <a:gd name="connsiteY9" fmla="*/ 448512 h 664713"/>
              <a:gd name="connsiteX10" fmla="*/ 3585883 w 3793480"/>
              <a:gd name="connsiteY10" fmla="*/ 645736 h 664713"/>
              <a:gd name="connsiteX11" fmla="*/ 0 w 3793480"/>
              <a:gd name="connsiteY11" fmla="*/ 645736 h 664713"/>
              <a:gd name="connsiteX0" fmla="*/ 67403 w 3807094"/>
              <a:gd name="connsiteY0" fmla="*/ 627806 h 664713"/>
              <a:gd name="connsiteX1" fmla="*/ 264626 w 3807094"/>
              <a:gd name="connsiteY1" fmla="*/ 466442 h 664713"/>
              <a:gd name="connsiteX2" fmla="*/ 569426 w 3807094"/>
              <a:gd name="connsiteY2" fmla="*/ 376795 h 664713"/>
              <a:gd name="connsiteX3" fmla="*/ 820438 w 3807094"/>
              <a:gd name="connsiteY3" fmla="*/ 251289 h 664713"/>
              <a:gd name="connsiteX4" fmla="*/ 1394179 w 3807094"/>
              <a:gd name="connsiteY4" fmla="*/ 251289 h 664713"/>
              <a:gd name="connsiteX5" fmla="*/ 1788626 w 3807094"/>
              <a:gd name="connsiteY5" fmla="*/ 89924 h 664713"/>
              <a:gd name="connsiteX6" fmla="*/ 2003779 w 3807094"/>
              <a:gd name="connsiteY6" fmla="*/ 277 h 664713"/>
              <a:gd name="connsiteX7" fmla="*/ 2487873 w 3807094"/>
              <a:gd name="connsiteY7" fmla="*/ 71995 h 664713"/>
              <a:gd name="connsiteX8" fmla="*/ 2954038 w 3807094"/>
              <a:gd name="connsiteY8" fmla="*/ 323006 h 664713"/>
              <a:gd name="connsiteX9" fmla="*/ 3330556 w 3807094"/>
              <a:gd name="connsiteY9" fmla="*/ 448512 h 664713"/>
              <a:gd name="connsiteX10" fmla="*/ 3599497 w 3807094"/>
              <a:gd name="connsiteY10" fmla="*/ 645736 h 664713"/>
              <a:gd name="connsiteX11" fmla="*/ 0 w 3807094"/>
              <a:gd name="connsiteY11" fmla="*/ 645736 h 664713"/>
              <a:gd name="connsiteX0" fmla="*/ 67403 w 3947323"/>
              <a:gd name="connsiteY0" fmla="*/ 627806 h 665118"/>
              <a:gd name="connsiteX1" fmla="*/ 264626 w 3947323"/>
              <a:gd name="connsiteY1" fmla="*/ 466442 h 665118"/>
              <a:gd name="connsiteX2" fmla="*/ 569426 w 3947323"/>
              <a:gd name="connsiteY2" fmla="*/ 376795 h 665118"/>
              <a:gd name="connsiteX3" fmla="*/ 820438 w 3947323"/>
              <a:gd name="connsiteY3" fmla="*/ 251289 h 665118"/>
              <a:gd name="connsiteX4" fmla="*/ 1394179 w 3947323"/>
              <a:gd name="connsiteY4" fmla="*/ 251289 h 665118"/>
              <a:gd name="connsiteX5" fmla="*/ 1788626 w 3947323"/>
              <a:gd name="connsiteY5" fmla="*/ 89924 h 665118"/>
              <a:gd name="connsiteX6" fmla="*/ 2003779 w 3947323"/>
              <a:gd name="connsiteY6" fmla="*/ 277 h 665118"/>
              <a:gd name="connsiteX7" fmla="*/ 2487873 w 3947323"/>
              <a:gd name="connsiteY7" fmla="*/ 71995 h 665118"/>
              <a:gd name="connsiteX8" fmla="*/ 2954038 w 3947323"/>
              <a:gd name="connsiteY8" fmla="*/ 323006 h 665118"/>
              <a:gd name="connsiteX9" fmla="*/ 3330556 w 3947323"/>
              <a:gd name="connsiteY9" fmla="*/ 448512 h 665118"/>
              <a:gd name="connsiteX10" fmla="*/ 3771863 w 3947323"/>
              <a:gd name="connsiteY10" fmla="*/ 653287 h 665118"/>
              <a:gd name="connsiteX11" fmla="*/ 3599497 w 3947323"/>
              <a:gd name="connsiteY11" fmla="*/ 645736 h 665118"/>
              <a:gd name="connsiteX12" fmla="*/ 0 w 3947323"/>
              <a:gd name="connsiteY12" fmla="*/ 645736 h 665118"/>
              <a:gd name="connsiteX0" fmla="*/ 67403 w 3808077"/>
              <a:gd name="connsiteY0" fmla="*/ 627806 h 664713"/>
              <a:gd name="connsiteX1" fmla="*/ 264626 w 3808077"/>
              <a:gd name="connsiteY1" fmla="*/ 466442 h 664713"/>
              <a:gd name="connsiteX2" fmla="*/ 569426 w 3808077"/>
              <a:gd name="connsiteY2" fmla="*/ 376795 h 664713"/>
              <a:gd name="connsiteX3" fmla="*/ 820438 w 3808077"/>
              <a:gd name="connsiteY3" fmla="*/ 251289 h 664713"/>
              <a:gd name="connsiteX4" fmla="*/ 1394179 w 3808077"/>
              <a:gd name="connsiteY4" fmla="*/ 251289 h 664713"/>
              <a:gd name="connsiteX5" fmla="*/ 1788626 w 3808077"/>
              <a:gd name="connsiteY5" fmla="*/ 89924 h 664713"/>
              <a:gd name="connsiteX6" fmla="*/ 2003779 w 3808077"/>
              <a:gd name="connsiteY6" fmla="*/ 277 h 664713"/>
              <a:gd name="connsiteX7" fmla="*/ 2487873 w 3808077"/>
              <a:gd name="connsiteY7" fmla="*/ 71995 h 664713"/>
              <a:gd name="connsiteX8" fmla="*/ 2954038 w 3808077"/>
              <a:gd name="connsiteY8" fmla="*/ 323006 h 664713"/>
              <a:gd name="connsiteX9" fmla="*/ 3330556 w 3808077"/>
              <a:gd name="connsiteY9" fmla="*/ 448512 h 664713"/>
              <a:gd name="connsiteX10" fmla="*/ 3599497 w 3808077"/>
              <a:gd name="connsiteY10" fmla="*/ 645736 h 664713"/>
              <a:gd name="connsiteX11" fmla="*/ 0 w 3808077"/>
              <a:gd name="connsiteY11" fmla="*/ 645736 h 664713"/>
              <a:gd name="connsiteX0" fmla="*/ 67403 w 3802340"/>
              <a:gd name="connsiteY0" fmla="*/ 627806 h 666141"/>
              <a:gd name="connsiteX1" fmla="*/ 264626 w 3802340"/>
              <a:gd name="connsiteY1" fmla="*/ 466442 h 666141"/>
              <a:gd name="connsiteX2" fmla="*/ 569426 w 3802340"/>
              <a:gd name="connsiteY2" fmla="*/ 376795 h 666141"/>
              <a:gd name="connsiteX3" fmla="*/ 820438 w 3802340"/>
              <a:gd name="connsiteY3" fmla="*/ 251289 h 666141"/>
              <a:gd name="connsiteX4" fmla="*/ 1394179 w 3802340"/>
              <a:gd name="connsiteY4" fmla="*/ 251289 h 666141"/>
              <a:gd name="connsiteX5" fmla="*/ 1788626 w 3802340"/>
              <a:gd name="connsiteY5" fmla="*/ 89924 h 666141"/>
              <a:gd name="connsiteX6" fmla="*/ 2003779 w 3802340"/>
              <a:gd name="connsiteY6" fmla="*/ 277 h 666141"/>
              <a:gd name="connsiteX7" fmla="*/ 2487873 w 3802340"/>
              <a:gd name="connsiteY7" fmla="*/ 71995 h 666141"/>
              <a:gd name="connsiteX8" fmla="*/ 2954038 w 3802340"/>
              <a:gd name="connsiteY8" fmla="*/ 323006 h 666141"/>
              <a:gd name="connsiteX9" fmla="*/ 3330556 w 3802340"/>
              <a:gd name="connsiteY9" fmla="*/ 448512 h 666141"/>
              <a:gd name="connsiteX10" fmla="*/ 3592690 w 3802340"/>
              <a:gd name="connsiteY10" fmla="*/ 648005 h 666141"/>
              <a:gd name="connsiteX11" fmla="*/ 0 w 3802340"/>
              <a:gd name="connsiteY11" fmla="*/ 645736 h 666141"/>
              <a:gd name="connsiteX0" fmla="*/ 67403 w 3894199"/>
              <a:gd name="connsiteY0" fmla="*/ 627806 h 666141"/>
              <a:gd name="connsiteX1" fmla="*/ 264626 w 3894199"/>
              <a:gd name="connsiteY1" fmla="*/ 466442 h 666141"/>
              <a:gd name="connsiteX2" fmla="*/ 569426 w 3894199"/>
              <a:gd name="connsiteY2" fmla="*/ 376795 h 666141"/>
              <a:gd name="connsiteX3" fmla="*/ 820438 w 3894199"/>
              <a:gd name="connsiteY3" fmla="*/ 251289 h 666141"/>
              <a:gd name="connsiteX4" fmla="*/ 1394179 w 3894199"/>
              <a:gd name="connsiteY4" fmla="*/ 251289 h 666141"/>
              <a:gd name="connsiteX5" fmla="*/ 1788626 w 3894199"/>
              <a:gd name="connsiteY5" fmla="*/ 89924 h 666141"/>
              <a:gd name="connsiteX6" fmla="*/ 2003779 w 3894199"/>
              <a:gd name="connsiteY6" fmla="*/ 277 h 666141"/>
              <a:gd name="connsiteX7" fmla="*/ 2487873 w 3894199"/>
              <a:gd name="connsiteY7" fmla="*/ 71995 h 666141"/>
              <a:gd name="connsiteX8" fmla="*/ 2954038 w 3894199"/>
              <a:gd name="connsiteY8" fmla="*/ 323006 h 666141"/>
              <a:gd name="connsiteX9" fmla="*/ 3330556 w 3894199"/>
              <a:gd name="connsiteY9" fmla="*/ 448512 h 666141"/>
              <a:gd name="connsiteX10" fmla="*/ 3631186 w 3894199"/>
              <a:gd name="connsiteY10" fmla="*/ 544375 h 666141"/>
              <a:gd name="connsiteX11" fmla="*/ 3592690 w 3894199"/>
              <a:gd name="connsiteY11" fmla="*/ 648005 h 666141"/>
              <a:gd name="connsiteX12" fmla="*/ 0 w 3894199"/>
              <a:gd name="connsiteY12" fmla="*/ 645736 h 666141"/>
              <a:gd name="connsiteX0" fmla="*/ 67403 w 3946621"/>
              <a:gd name="connsiteY0" fmla="*/ 627806 h 666141"/>
              <a:gd name="connsiteX1" fmla="*/ 264626 w 3946621"/>
              <a:gd name="connsiteY1" fmla="*/ 466442 h 666141"/>
              <a:gd name="connsiteX2" fmla="*/ 569426 w 3946621"/>
              <a:gd name="connsiteY2" fmla="*/ 376795 h 666141"/>
              <a:gd name="connsiteX3" fmla="*/ 820438 w 3946621"/>
              <a:gd name="connsiteY3" fmla="*/ 251289 h 666141"/>
              <a:gd name="connsiteX4" fmla="*/ 1394179 w 3946621"/>
              <a:gd name="connsiteY4" fmla="*/ 251289 h 666141"/>
              <a:gd name="connsiteX5" fmla="*/ 1788626 w 3946621"/>
              <a:gd name="connsiteY5" fmla="*/ 89924 h 666141"/>
              <a:gd name="connsiteX6" fmla="*/ 2003779 w 3946621"/>
              <a:gd name="connsiteY6" fmla="*/ 277 h 666141"/>
              <a:gd name="connsiteX7" fmla="*/ 2487873 w 3946621"/>
              <a:gd name="connsiteY7" fmla="*/ 71995 h 666141"/>
              <a:gd name="connsiteX8" fmla="*/ 2954038 w 3946621"/>
              <a:gd name="connsiteY8" fmla="*/ 323006 h 666141"/>
              <a:gd name="connsiteX9" fmla="*/ 3330556 w 3946621"/>
              <a:gd name="connsiteY9" fmla="*/ 448512 h 666141"/>
              <a:gd name="connsiteX10" fmla="*/ 3631186 w 3946621"/>
              <a:gd name="connsiteY10" fmla="*/ 544375 h 666141"/>
              <a:gd name="connsiteX11" fmla="*/ 3805898 w 3946621"/>
              <a:gd name="connsiteY11" fmla="*/ 648749 h 666141"/>
              <a:gd name="connsiteX12" fmla="*/ 3592690 w 3946621"/>
              <a:gd name="connsiteY12" fmla="*/ 648005 h 666141"/>
              <a:gd name="connsiteX13" fmla="*/ 0 w 3946621"/>
              <a:gd name="connsiteY13" fmla="*/ 645736 h 66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6621" h="666141">
                <a:moveTo>
                  <a:pt x="67403" y="627806"/>
                </a:moveTo>
                <a:cubicBezTo>
                  <a:pt x="124179" y="568041"/>
                  <a:pt x="180956" y="508277"/>
                  <a:pt x="264626" y="466442"/>
                </a:cubicBezTo>
                <a:cubicBezTo>
                  <a:pt x="348297" y="424607"/>
                  <a:pt x="476791" y="412654"/>
                  <a:pt x="569426" y="376795"/>
                </a:cubicBezTo>
                <a:cubicBezTo>
                  <a:pt x="662061" y="340936"/>
                  <a:pt x="682979" y="272207"/>
                  <a:pt x="820438" y="251289"/>
                </a:cubicBezTo>
                <a:cubicBezTo>
                  <a:pt x="957897" y="230371"/>
                  <a:pt x="1232814" y="278183"/>
                  <a:pt x="1394179" y="251289"/>
                </a:cubicBezTo>
                <a:cubicBezTo>
                  <a:pt x="1555544" y="224395"/>
                  <a:pt x="1687026" y="131759"/>
                  <a:pt x="1788626" y="89924"/>
                </a:cubicBezTo>
                <a:cubicBezTo>
                  <a:pt x="1890226" y="48089"/>
                  <a:pt x="1887238" y="3265"/>
                  <a:pt x="2003779" y="277"/>
                </a:cubicBezTo>
                <a:cubicBezTo>
                  <a:pt x="2120320" y="-2711"/>
                  <a:pt x="2329497" y="18207"/>
                  <a:pt x="2487873" y="71995"/>
                </a:cubicBezTo>
                <a:cubicBezTo>
                  <a:pt x="2646249" y="125783"/>
                  <a:pt x="2813591" y="260253"/>
                  <a:pt x="2954038" y="323006"/>
                </a:cubicBezTo>
                <a:cubicBezTo>
                  <a:pt x="3094485" y="385759"/>
                  <a:pt x="3217698" y="411617"/>
                  <a:pt x="3330556" y="448512"/>
                </a:cubicBezTo>
                <a:lnTo>
                  <a:pt x="3631186" y="544375"/>
                </a:lnTo>
                <a:cubicBezTo>
                  <a:pt x="3724023" y="572453"/>
                  <a:pt x="3812314" y="631477"/>
                  <a:pt x="3805898" y="648749"/>
                </a:cubicBezTo>
                <a:cubicBezTo>
                  <a:pt x="3799482" y="666021"/>
                  <a:pt x="4240620" y="643213"/>
                  <a:pt x="3592690" y="648005"/>
                </a:cubicBezTo>
                <a:cubicBezTo>
                  <a:pt x="3039866" y="680876"/>
                  <a:pt x="1516529" y="662171"/>
                  <a:pt x="0" y="645736"/>
                </a:cubicBezTo>
              </a:path>
            </a:pathLst>
          </a:cu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5E794F19-FE67-65F6-4E8C-7562BC4EA38D}"/>
              </a:ext>
            </a:extLst>
          </p:cNvPr>
          <p:cNvSpPr/>
          <p:nvPr/>
        </p:nvSpPr>
        <p:spPr>
          <a:xfrm>
            <a:off x="2265103" y="4729557"/>
            <a:ext cx="3520528" cy="358830"/>
          </a:xfrm>
          <a:custGeom>
            <a:avLst/>
            <a:gdLst>
              <a:gd name="connsiteX0" fmla="*/ 0 w 3550024"/>
              <a:gd name="connsiteY0" fmla="*/ 0 h 403774"/>
              <a:gd name="connsiteX1" fmla="*/ 627530 w 3550024"/>
              <a:gd name="connsiteY1" fmla="*/ 233082 h 403774"/>
              <a:gd name="connsiteX2" fmla="*/ 932330 w 3550024"/>
              <a:gd name="connsiteY2" fmla="*/ 233082 h 403774"/>
              <a:gd name="connsiteX3" fmla="*/ 1219200 w 3550024"/>
              <a:gd name="connsiteY3" fmla="*/ 268941 h 403774"/>
              <a:gd name="connsiteX4" fmla="*/ 1882589 w 3550024"/>
              <a:gd name="connsiteY4" fmla="*/ 394447 h 403774"/>
              <a:gd name="connsiteX5" fmla="*/ 2241177 w 3550024"/>
              <a:gd name="connsiteY5" fmla="*/ 376517 h 403774"/>
              <a:gd name="connsiteX6" fmla="*/ 2653553 w 3550024"/>
              <a:gd name="connsiteY6" fmla="*/ 233082 h 403774"/>
              <a:gd name="connsiteX7" fmla="*/ 2886636 w 3550024"/>
              <a:gd name="connsiteY7" fmla="*/ 215153 h 403774"/>
              <a:gd name="connsiteX8" fmla="*/ 3370730 w 3550024"/>
              <a:gd name="connsiteY8" fmla="*/ 71717 h 403774"/>
              <a:gd name="connsiteX9" fmla="*/ 3550024 w 3550024"/>
              <a:gd name="connsiteY9" fmla="*/ 53788 h 403774"/>
              <a:gd name="connsiteX10" fmla="*/ 17930 w 3550024"/>
              <a:gd name="connsiteY10" fmla="*/ 53788 h 403774"/>
              <a:gd name="connsiteX0" fmla="*/ 0 w 3550024"/>
              <a:gd name="connsiteY0" fmla="*/ 0 h 403774"/>
              <a:gd name="connsiteX1" fmla="*/ 627530 w 3550024"/>
              <a:gd name="connsiteY1" fmla="*/ 233082 h 403774"/>
              <a:gd name="connsiteX2" fmla="*/ 932330 w 3550024"/>
              <a:gd name="connsiteY2" fmla="*/ 233082 h 403774"/>
              <a:gd name="connsiteX3" fmla="*/ 1219200 w 3550024"/>
              <a:gd name="connsiteY3" fmla="*/ 268941 h 403774"/>
              <a:gd name="connsiteX4" fmla="*/ 1882589 w 3550024"/>
              <a:gd name="connsiteY4" fmla="*/ 394447 h 403774"/>
              <a:gd name="connsiteX5" fmla="*/ 2241177 w 3550024"/>
              <a:gd name="connsiteY5" fmla="*/ 376517 h 403774"/>
              <a:gd name="connsiteX6" fmla="*/ 2653553 w 3550024"/>
              <a:gd name="connsiteY6" fmla="*/ 233082 h 403774"/>
              <a:gd name="connsiteX7" fmla="*/ 2886636 w 3550024"/>
              <a:gd name="connsiteY7" fmla="*/ 215153 h 403774"/>
              <a:gd name="connsiteX8" fmla="*/ 3370730 w 3550024"/>
              <a:gd name="connsiteY8" fmla="*/ 71717 h 403774"/>
              <a:gd name="connsiteX9" fmla="*/ 3550024 w 3550024"/>
              <a:gd name="connsiteY9" fmla="*/ 53788 h 403774"/>
              <a:gd name="connsiteX0" fmla="*/ 0 w 3550024"/>
              <a:gd name="connsiteY0" fmla="*/ 0 h 403774"/>
              <a:gd name="connsiteX1" fmla="*/ 627530 w 3550024"/>
              <a:gd name="connsiteY1" fmla="*/ 233082 h 403774"/>
              <a:gd name="connsiteX2" fmla="*/ 932330 w 3550024"/>
              <a:gd name="connsiteY2" fmla="*/ 233082 h 403774"/>
              <a:gd name="connsiteX3" fmla="*/ 1219200 w 3550024"/>
              <a:gd name="connsiteY3" fmla="*/ 268941 h 403774"/>
              <a:gd name="connsiteX4" fmla="*/ 1882589 w 3550024"/>
              <a:gd name="connsiteY4" fmla="*/ 394447 h 403774"/>
              <a:gd name="connsiteX5" fmla="*/ 2241177 w 3550024"/>
              <a:gd name="connsiteY5" fmla="*/ 376517 h 403774"/>
              <a:gd name="connsiteX6" fmla="*/ 2653553 w 3550024"/>
              <a:gd name="connsiteY6" fmla="*/ 233082 h 403774"/>
              <a:gd name="connsiteX7" fmla="*/ 2886636 w 3550024"/>
              <a:gd name="connsiteY7" fmla="*/ 215153 h 403774"/>
              <a:gd name="connsiteX8" fmla="*/ 3370730 w 3550024"/>
              <a:gd name="connsiteY8" fmla="*/ 71717 h 403774"/>
              <a:gd name="connsiteX9" fmla="*/ 3550024 w 3550024"/>
              <a:gd name="connsiteY9" fmla="*/ 53788 h 403774"/>
              <a:gd name="connsiteX10" fmla="*/ 0 w 3550024"/>
              <a:gd name="connsiteY10" fmla="*/ 0 h 403774"/>
              <a:gd name="connsiteX0" fmla="*/ 0 w 3520528"/>
              <a:gd name="connsiteY0" fmla="*/ 0 h 403774"/>
              <a:gd name="connsiteX1" fmla="*/ 627530 w 3520528"/>
              <a:gd name="connsiteY1" fmla="*/ 233082 h 403774"/>
              <a:gd name="connsiteX2" fmla="*/ 932330 w 3520528"/>
              <a:gd name="connsiteY2" fmla="*/ 233082 h 403774"/>
              <a:gd name="connsiteX3" fmla="*/ 1219200 w 3520528"/>
              <a:gd name="connsiteY3" fmla="*/ 268941 h 403774"/>
              <a:gd name="connsiteX4" fmla="*/ 1882589 w 3520528"/>
              <a:gd name="connsiteY4" fmla="*/ 394447 h 403774"/>
              <a:gd name="connsiteX5" fmla="*/ 2241177 w 3520528"/>
              <a:gd name="connsiteY5" fmla="*/ 376517 h 403774"/>
              <a:gd name="connsiteX6" fmla="*/ 2653553 w 3520528"/>
              <a:gd name="connsiteY6" fmla="*/ 233082 h 403774"/>
              <a:gd name="connsiteX7" fmla="*/ 2886636 w 3520528"/>
              <a:gd name="connsiteY7" fmla="*/ 215153 h 403774"/>
              <a:gd name="connsiteX8" fmla="*/ 3370730 w 3520528"/>
              <a:gd name="connsiteY8" fmla="*/ 71717 h 403774"/>
              <a:gd name="connsiteX9" fmla="*/ 3520528 w 3520528"/>
              <a:gd name="connsiteY9" fmla="*/ 10678 h 403774"/>
              <a:gd name="connsiteX10" fmla="*/ 0 w 3520528"/>
              <a:gd name="connsiteY10" fmla="*/ 0 h 403774"/>
              <a:gd name="connsiteX0" fmla="*/ 0 w 3520528"/>
              <a:gd name="connsiteY0" fmla="*/ 0 h 394847"/>
              <a:gd name="connsiteX1" fmla="*/ 627530 w 3520528"/>
              <a:gd name="connsiteY1" fmla="*/ 233082 h 394847"/>
              <a:gd name="connsiteX2" fmla="*/ 932330 w 3520528"/>
              <a:gd name="connsiteY2" fmla="*/ 233082 h 394847"/>
              <a:gd name="connsiteX3" fmla="*/ 1219200 w 3520528"/>
              <a:gd name="connsiteY3" fmla="*/ 268941 h 394847"/>
              <a:gd name="connsiteX4" fmla="*/ 1882589 w 3520528"/>
              <a:gd name="connsiteY4" fmla="*/ 394447 h 394847"/>
              <a:gd name="connsiteX5" fmla="*/ 2316054 w 3520528"/>
              <a:gd name="connsiteY5" fmla="*/ 306179 h 394847"/>
              <a:gd name="connsiteX6" fmla="*/ 2653553 w 3520528"/>
              <a:gd name="connsiteY6" fmla="*/ 233082 h 394847"/>
              <a:gd name="connsiteX7" fmla="*/ 2886636 w 3520528"/>
              <a:gd name="connsiteY7" fmla="*/ 215153 h 394847"/>
              <a:gd name="connsiteX8" fmla="*/ 3370730 w 3520528"/>
              <a:gd name="connsiteY8" fmla="*/ 71717 h 394847"/>
              <a:gd name="connsiteX9" fmla="*/ 3520528 w 3520528"/>
              <a:gd name="connsiteY9" fmla="*/ 10678 h 394847"/>
              <a:gd name="connsiteX10" fmla="*/ 0 w 3520528"/>
              <a:gd name="connsiteY10" fmla="*/ 0 h 394847"/>
              <a:gd name="connsiteX0" fmla="*/ 0 w 3520528"/>
              <a:gd name="connsiteY0" fmla="*/ 0 h 358830"/>
              <a:gd name="connsiteX1" fmla="*/ 627530 w 3520528"/>
              <a:gd name="connsiteY1" fmla="*/ 233082 h 358830"/>
              <a:gd name="connsiteX2" fmla="*/ 932330 w 3520528"/>
              <a:gd name="connsiteY2" fmla="*/ 233082 h 358830"/>
              <a:gd name="connsiteX3" fmla="*/ 1219200 w 3520528"/>
              <a:gd name="connsiteY3" fmla="*/ 268941 h 358830"/>
              <a:gd name="connsiteX4" fmla="*/ 1805444 w 3520528"/>
              <a:gd name="connsiteY4" fmla="*/ 358143 h 358830"/>
              <a:gd name="connsiteX5" fmla="*/ 2316054 w 3520528"/>
              <a:gd name="connsiteY5" fmla="*/ 306179 h 358830"/>
              <a:gd name="connsiteX6" fmla="*/ 2653553 w 3520528"/>
              <a:gd name="connsiteY6" fmla="*/ 233082 h 358830"/>
              <a:gd name="connsiteX7" fmla="*/ 2886636 w 3520528"/>
              <a:gd name="connsiteY7" fmla="*/ 215153 h 358830"/>
              <a:gd name="connsiteX8" fmla="*/ 3370730 w 3520528"/>
              <a:gd name="connsiteY8" fmla="*/ 71717 h 358830"/>
              <a:gd name="connsiteX9" fmla="*/ 3520528 w 3520528"/>
              <a:gd name="connsiteY9" fmla="*/ 10678 h 358830"/>
              <a:gd name="connsiteX10" fmla="*/ 0 w 3520528"/>
              <a:gd name="connsiteY10" fmla="*/ 0 h 35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0528" h="358830">
                <a:moveTo>
                  <a:pt x="0" y="0"/>
                </a:moveTo>
                <a:cubicBezTo>
                  <a:pt x="236071" y="97117"/>
                  <a:pt x="472142" y="194235"/>
                  <a:pt x="627530" y="233082"/>
                </a:cubicBezTo>
                <a:cubicBezTo>
                  <a:pt x="782918" y="271929"/>
                  <a:pt x="833718" y="227106"/>
                  <a:pt x="932330" y="233082"/>
                </a:cubicBezTo>
                <a:cubicBezTo>
                  <a:pt x="1030942" y="239059"/>
                  <a:pt x="1073681" y="248098"/>
                  <a:pt x="1219200" y="268941"/>
                </a:cubicBezTo>
                <a:cubicBezTo>
                  <a:pt x="1364719" y="289784"/>
                  <a:pt x="1622635" y="351937"/>
                  <a:pt x="1805444" y="358143"/>
                </a:cubicBezTo>
                <a:cubicBezTo>
                  <a:pt x="1988253" y="364349"/>
                  <a:pt x="2174703" y="327022"/>
                  <a:pt x="2316054" y="306179"/>
                </a:cubicBezTo>
                <a:cubicBezTo>
                  <a:pt x="2457405" y="285336"/>
                  <a:pt x="2558456" y="248253"/>
                  <a:pt x="2653553" y="233082"/>
                </a:cubicBezTo>
                <a:cubicBezTo>
                  <a:pt x="2748650" y="217911"/>
                  <a:pt x="2767107" y="242047"/>
                  <a:pt x="2886636" y="215153"/>
                </a:cubicBezTo>
                <a:cubicBezTo>
                  <a:pt x="3006165" y="188259"/>
                  <a:pt x="3260165" y="98611"/>
                  <a:pt x="3370730" y="71717"/>
                </a:cubicBezTo>
                <a:cubicBezTo>
                  <a:pt x="3481295" y="44823"/>
                  <a:pt x="3520528" y="10678"/>
                  <a:pt x="3520528" y="10678"/>
                </a:cubicBezTo>
                <a:lnTo>
                  <a:pt x="0" y="0"/>
                </a:lnTo>
                <a:close/>
              </a:path>
            </a:pathLst>
          </a:cu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43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7214-3867-A54D-910F-212E73D33F5B}"/>
              </a:ext>
            </a:extLst>
          </p:cNvPr>
          <p:cNvSpPr>
            <a:spLocks noGrp="1"/>
          </p:cNvSpPr>
          <p:nvPr>
            <p:ph type="title"/>
          </p:nvPr>
        </p:nvSpPr>
        <p:spPr>
          <a:xfrm>
            <a:off x="522000" y="842400"/>
            <a:ext cx="6289108" cy="720000"/>
          </a:xfrm>
        </p:spPr>
        <p:txBody>
          <a:bodyPr>
            <a:normAutofit/>
          </a:bodyPr>
          <a:lstStyle/>
          <a:p>
            <a:r>
              <a:rPr lang="en-GB" dirty="0"/>
              <a:t>Blood vessel problems</a:t>
            </a:r>
          </a:p>
        </p:txBody>
      </p:sp>
      <p:sp>
        <p:nvSpPr>
          <p:cNvPr id="3" name="TextBox 2">
            <a:extLst>
              <a:ext uri="{FF2B5EF4-FFF2-40B4-BE49-F238E27FC236}">
                <a16:creationId xmlns:a16="http://schemas.microsoft.com/office/drawing/2014/main" id="{FBCEA455-A520-2720-65F8-9CA0AB08F332}"/>
              </a:ext>
            </a:extLst>
          </p:cNvPr>
          <p:cNvSpPr txBox="1"/>
          <p:nvPr/>
        </p:nvSpPr>
        <p:spPr>
          <a:xfrm>
            <a:off x="3959469" y="1450704"/>
            <a:ext cx="4273061" cy="1077218"/>
          </a:xfrm>
          <a:prstGeom prst="rect">
            <a:avLst/>
          </a:prstGeom>
          <a:noFill/>
        </p:spPr>
        <p:txBody>
          <a:bodyPr wrap="square" rtlCol="0">
            <a:spAutoFit/>
          </a:bodyPr>
          <a:lstStyle/>
          <a:p>
            <a:pPr algn="ctr"/>
            <a:r>
              <a:rPr lang="en-GB" sz="3200" b="1" dirty="0">
                <a:solidFill>
                  <a:srgbClr val="FF0000"/>
                </a:solidFill>
              </a:rPr>
              <a:t>Arteries</a:t>
            </a:r>
          </a:p>
          <a:p>
            <a:pPr algn="ctr"/>
            <a:endParaRPr lang="en-GB" sz="3200" b="1" dirty="0">
              <a:solidFill>
                <a:srgbClr val="FF0000"/>
              </a:solidFill>
            </a:endParaRPr>
          </a:p>
        </p:txBody>
      </p:sp>
      <p:sp>
        <p:nvSpPr>
          <p:cNvPr id="14" name="TextBox 13">
            <a:extLst>
              <a:ext uri="{FF2B5EF4-FFF2-40B4-BE49-F238E27FC236}">
                <a16:creationId xmlns:a16="http://schemas.microsoft.com/office/drawing/2014/main" id="{BA583B78-E890-6B72-FBAE-BEFBC3AA0A1A}"/>
              </a:ext>
            </a:extLst>
          </p:cNvPr>
          <p:cNvSpPr txBox="1"/>
          <p:nvPr/>
        </p:nvSpPr>
        <p:spPr>
          <a:xfrm>
            <a:off x="9266200" y="2044005"/>
            <a:ext cx="4123765" cy="1815882"/>
          </a:xfrm>
          <a:prstGeom prst="rect">
            <a:avLst/>
          </a:prstGeom>
          <a:noFill/>
        </p:spPr>
        <p:txBody>
          <a:bodyPr wrap="square" rtlCol="0">
            <a:spAutoFit/>
          </a:bodyPr>
          <a:lstStyle/>
          <a:p>
            <a:r>
              <a:rPr lang="en-GB" sz="2800" b="1" dirty="0"/>
              <a:t>Thrombus or</a:t>
            </a:r>
          </a:p>
          <a:p>
            <a:r>
              <a:rPr lang="en-GB" sz="2800" b="1" dirty="0"/>
              <a:t>embolus</a:t>
            </a:r>
          </a:p>
          <a:p>
            <a:endParaRPr lang="en-GB" sz="2800" b="1" dirty="0"/>
          </a:p>
          <a:p>
            <a:r>
              <a:rPr lang="en-GB" sz="2800" b="1" dirty="0"/>
              <a:t> Rupture</a:t>
            </a:r>
          </a:p>
        </p:txBody>
      </p:sp>
      <p:sp>
        <p:nvSpPr>
          <p:cNvPr id="15" name="TextBox 14">
            <a:extLst>
              <a:ext uri="{FF2B5EF4-FFF2-40B4-BE49-F238E27FC236}">
                <a16:creationId xmlns:a16="http://schemas.microsoft.com/office/drawing/2014/main" id="{E20A683B-5416-1078-2649-22D3157B5958}"/>
              </a:ext>
            </a:extLst>
          </p:cNvPr>
          <p:cNvSpPr txBox="1"/>
          <p:nvPr/>
        </p:nvSpPr>
        <p:spPr>
          <a:xfrm>
            <a:off x="766103" y="1010089"/>
            <a:ext cx="5800901" cy="2246769"/>
          </a:xfrm>
          <a:prstGeom prst="rect">
            <a:avLst/>
          </a:prstGeom>
          <a:noFill/>
        </p:spPr>
        <p:txBody>
          <a:bodyPr wrap="square" rtlCol="0">
            <a:spAutoFit/>
          </a:bodyPr>
          <a:lstStyle/>
          <a:p>
            <a:endParaRPr lang="en-GB" sz="2800" b="1" dirty="0"/>
          </a:p>
          <a:p>
            <a:endParaRPr lang="en-GB" sz="2800" b="1" dirty="0"/>
          </a:p>
          <a:p>
            <a:endParaRPr lang="en-GB" sz="2800" b="1" dirty="0"/>
          </a:p>
          <a:p>
            <a:r>
              <a:rPr lang="en-GB" sz="2800" b="1" dirty="0"/>
              <a:t>Aneurysm</a:t>
            </a:r>
          </a:p>
          <a:p>
            <a:r>
              <a:rPr lang="en-GB" sz="2800" b="1" dirty="0"/>
              <a:t>(widening)</a:t>
            </a:r>
          </a:p>
        </p:txBody>
      </p:sp>
      <p:sp>
        <p:nvSpPr>
          <p:cNvPr id="19" name="Cylinder 18">
            <a:extLst>
              <a:ext uri="{FF2B5EF4-FFF2-40B4-BE49-F238E27FC236}">
                <a16:creationId xmlns:a16="http://schemas.microsoft.com/office/drawing/2014/main" id="{8BD6C09C-9F07-C05C-E3AA-2E819AB78E66}"/>
              </a:ext>
            </a:extLst>
          </p:cNvPr>
          <p:cNvSpPr/>
          <p:nvPr/>
        </p:nvSpPr>
        <p:spPr>
          <a:xfrm rot="16200000">
            <a:off x="5557390" y="1551076"/>
            <a:ext cx="1077218" cy="5800900"/>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xplosion: 14 Points 5">
            <a:extLst>
              <a:ext uri="{FF2B5EF4-FFF2-40B4-BE49-F238E27FC236}">
                <a16:creationId xmlns:a16="http://schemas.microsoft.com/office/drawing/2014/main" id="{6B3CE01A-58C8-AE08-ED09-8C3A4EE9F873}"/>
              </a:ext>
            </a:extLst>
          </p:cNvPr>
          <p:cNvSpPr/>
          <p:nvPr/>
        </p:nvSpPr>
        <p:spPr>
          <a:xfrm rot="387793">
            <a:off x="3549395" y="2393153"/>
            <a:ext cx="5530709" cy="4192658"/>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19409294-4E19-C52C-6810-04B2902377A1}"/>
              </a:ext>
            </a:extLst>
          </p:cNvPr>
          <p:cNvSpPr/>
          <p:nvPr/>
        </p:nvSpPr>
        <p:spPr>
          <a:xfrm rot="16200000">
            <a:off x="6125214" y="4181754"/>
            <a:ext cx="193431" cy="6154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6EA5089-507C-FA7E-EB6C-23E342953321}"/>
              </a:ext>
            </a:extLst>
          </p:cNvPr>
          <p:cNvSpPr/>
          <p:nvPr/>
        </p:nvSpPr>
        <p:spPr>
          <a:xfrm>
            <a:off x="4518905" y="3767461"/>
            <a:ext cx="3139196" cy="14440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ED094998-1FC1-E4D0-C149-4F265C77EC7A}"/>
              </a:ext>
            </a:extLst>
          </p:cNvPr>
          <p:cNvSpPr/>
          <p:nvPr/>
        </p:nvSpPr>
        <p:spPr>
          <a:xfrm>
            <a:off x="6750151" y="3728056"/>
            <a:ext cx="784744" cy="304402"/>
          </a:xfrm>
          <a:custGeom>
            <a:avLst/>
            <a:gdLst>
              <a:gd name="connsiteX0" fmla="*/ 79513 w 1133061"/>
              <a:gd name="connsiteY0" fmla="*/ 423794 h 523186"/>
              <a:gd name="connsiteX1" fmla="*/ 357809 w 1133061"/>
              <a:gd name="connsiteY1" fmla="*/ 46107 h 523186"/>
              <a:gd name="connsiteX2" fmla="*/ 715618 w 1133061"/>
              <a:gd name="connsiteY2" fmla="*/ 6351 h 523186"/>
              <a:gd name="connsiteX3" fmla="*/ 954157 w 1133061"/>
              <a:gd name="connsiteY3" fmla="*/ 46107 h 523186"/>
              <a:gd name="connsiteX4" fmla="*/ 1133061 w 1133061"/>
              <a:gd name="connsiteY4" fmla="*/ 165377 h 523186"/>
              <a:gd name="connsiteX5" fmla="*/ 954157 w 1133061"/>
              <a:gd name="connsiteY5" fmla="*/ 304525 h 523186"/>
              <a:gd name="connsiteX6" fmla="*/ 636105 w 1133061"/>
              <a:gd name="connsiteY6" fmla="*/ 284647 h 523186"/>
              <a:gd name="connsiteX7" fmla="*/ 516835 w 1133061"/>
              <a:gd name="connsiteY7" fmla="*/ 284647 h 523186"/>
              <a:gd name="connsiteX8" fmla="*/ 457200 w 1133061"/>
              <a:gd name="connsiteY8" fmla="*/ 284647 h 523186"/>
              <a:gd name="connsiteX9" fmla="*/ 318052 w 1133061"/>
              <a:gd name="connsiteY9" fmla="*/ 324403 h 523186"/>
              <a:gd name="connsiteX10" fmla="*/ 238539 w 1133061"/>
              <a:gd name="connsiteY10" fmla="*/ 443673 h 523186"/>
              <a:gd name="connsiteX11" fmla="*/ 178905 w 1133061"/>
              <a:gd name="connsiteY11" fmla="*/ 483429 h 523186"/>
              <a:gd name="connsiteX12" fmla="*/ 0 w 1133061"/>
              <a:gd name="connsiteY12" fmla="*/ 523186 h 523186"/>
              <a:gd name="connsiteX0" fmla="*/ 79513 w 1133061"/>
              <a:gd name="connsiteY0" fmla="*/ 423794 h 523186"/>
              <a:gd name="connsiteX1" fmla="*/ 357809 w 1133061"/>
              <a:gd name="connsiteY1" fmla="*/ 46107 h 523186"/>
              <a:gd name="connsiteX2" fmla="*/ 715618 w 1133061"/>
              <a:gd name="connsiteY2" fmla="*/ 6351 h 523186"/>
              <a:gd name="connsiteX3" fmla="*/ 954157 w 1133061"/>
              <a:gd name="connsiteY3" fmla="*/ 46107 h 523186"/>
              <a:gd name="connsiteX4" fmla="*/ 1133061 w 1133061"/>
              <a:gd name="connsiteY4" fmla="*/ 165377 h 523186"/>
              <a:gd name="connsiteX5" fmla="*/ 954157 w 1133061"/>
              <a:gd name="connsiteY5" fmla="*/ 304525 h 523186"/>
              <a:gd name="connsiteX6" fmla="*/ 636105 w 1133061"/>
              <a:gd name="connsiteY6" fmla="*/ 284647 h 523186"/>
              <a:gd name="connsiteX7" fmla="*/ 516835 w 1133061"/>
              <a:gd name="connsiteY7" fmla="*/ 284647 h 523186"/>
              <a:gd name="connsiteX8" fmla="*/ 457200 w 1133061"/>
              <a:gd name="connsiteY8" fmla="*/ 284647 h 523186"/>
              <a:gd name="connsiteX9" fmla="*/ 318052 w 1133061"/>
              <a:gd name="connsiteY9" fmla="*/ 324403 h 523186"/>
              <a:gd name="connsiteX10" fmla="*/ 238539 w 1133061"/>
              <a:gd name="connsiteY10" fmla="*/ 443673 h 523186"/>
              <a:gd name="connsiteX11" fmla="*/ 178905 w 1133061"/>
              <a:gd name="connsiteY11" fmla="*/ 483429 h 523186"/>
              <a:gd name="connsiteX12" fmla="*/ 0 w 1133061"/>
              <a:gd name="connsiteY12" fmla="*/ 523186 h 523186"/>
              <a:gd name="connsiteX13" fmla="*/ 79513 w 1133061"/>
              <a:gd name="connsiteY13" fmla="*/ 423794 h 523186"/>
              <a:gd name="connsiteX0" fmla="*/ 0 w 1133061"/>
              <a:gd name="connsiteY0" fmla="*/ 523186 h 523186"/>
              <a:gd name="connsiteX1" fmla="*/ 357809 w 1133061"/>
              <a:gd name="connsiteY1" fmla="*/ 46107 h 523186"/>
              <a:gd name="connsiteX2" fmla="*/ 715618 w 1133061"/>
              <a:gd name="connsiteY2" fmla="*/ 6351 h 523186"/>
              <a:gd name="connsiteX3" fmla="*/ 954157 w 1133061"/>
              <a:gd name="connsiteY3" fmla="*/ 46107 h 523186"/>
              <a:gd name="connsiteX4" fmla="*/ 1133061 w 1133061"/>
              <a:gd name="connsiteY4" fmla="*/ 165377 h 523186"/>
              <a:gd name="connsiteX5" fmla="*/ 954157 w 1133061"/>
              <a:gd name="connsiteY5" fmla="*/ 304525 h 523186"/>
              <a:gd name="connsiteX6" fmla="*/ 636105 w 1133061"/>
              <a:gd name="connsiteY6" fmla="*/ 284647 h 523186"/>
              <a:gd name="connsiteX7" fmla="*/ 516835 w 1133061"/>
              <a:gd name="connsiteY7" fmla="*/ 284647 h 523186"/>
              <a:gd name="connsiteX8" fmla="*/ 457200 w 1133061"/>
              <a:gd name="connsiteY8" fmla="*/ 284647 h 523186"/>
              <a:gd name="connsiteX9" fmla="*/ 318052 w 1133061"/>
              <a:gd name="connsiteY9" fmla="*/ 324403 h 523186"/>
              <a:gd name="connsiteX10" fmla="*/ 238539 w 1133061"/>
              <a:gd name="connsiteY10" fmla="*/ 443673 h 523186"/>
              <a:gd name="connsiteX11" fmla="*/ 178905 w 1133061"/>
              <a:gd name="connsiteY11" fmla="*/ 483429 h 523186"/>
              <a:gd name="connsiteX12" fmla="*/ 0 w 1133061"/>
              <a:gd name="connsiteY12" fmla="*/ 523186 h 523186"/>
              <a:gd name="connsiteX0" fmla="*/ 4175 w 958331"/>
              <a:gd name="connsiteY0" fmla="*/ 487017 h 512754"/>
              <a:gd name="connsiteX1" fmla="*/ 183079 w 958331"/>
              <a:gd name="connsiteY1" fmla="*/ 49695 h 512754"/>
              <a:gd name="connsiteX2" fmla="*/ 540888 w 958331"/>
              <a:gd name="connsiteY2" fmla="*/ 9939 h 512754"/>
              <a:gd name="connsiteX3" fmla="*/ 779427 w 958331"/>
              <a:gd name="connsiteY3" fmla="*/ 49695 h 512754"/>
              <a:gd name="connsiteX4" fmla="*/ 958331 w 958331"/>
              <a:gd name="connsiteY4" fmla="*/ 168965 h 512754"/>
              <a:gd name="connsiteX5" fmla="*/ 779427 w 958331"/>
              <a:gd name="connsiteY5" fmla="*/ 308113 h 512754"/>
              <a:gd name="connsiteX6" fmla="*/ 461375 w 958331"/>
              <a:gd name="connsiteY6" fmla="*/ 288235 h 512754"/>
              <a:gd name="connsiteX7" fmla="*/ 342105 w 958331"/>
              <a:gd name="connsiteY7" fmla="*/ 288235 h 512754"/>
              <a:gd name="connsiteX8" fmla="*/ 282470 w 958331"/>
              <a:gd name="connsiteY8" fmla="*/ 288235 h 512754"/>
              <a:gd name="connsiteX9" fmla="*/ 143322 w 958331"/>
              <a:gd name="connsiteY9" fmla="*/ 327991 h 512754"/>
              <a:gd name="connsiteX10" fmla="*/ 63809 w 958331"/>
              <a:gd name="connsiteY10" fmla="*/ 447261 h 512754"/>
              <a:gd name="connsiteX11" fmla="*/ 4175 w 958331"/>
              <a:gd name="connsiteY11" fmla="*/ 487017 h 512754"/>
              <a:gd name="connsiteX0" fmla="*/ 600 w 895122"/>
              <a:gd name="connsiteY0" fmla="*/ 444835 h 454225"/>
              <a:gd name="connsiteX1" fmla="*/ 119870 w 895122"/>
              <a:gd name="connsiteY1" fmla="*/ 47269 h 454225"/>
              <a:gd name="connsiteX2" fmla="*/ 477679 w 895122"/>
              <a:gd name="connsiteY2" fmla="*/ 7513 h 454225"/>
              <a:gd name="connsiteX3" fmla="*/ 716218 w 895122"/>
              <a:gd name="connsiteY3" fmla="*/ 47269 h 454225"/>
              <a:gd name="connsiteX4" fmla="*/ 895122 w 895122"/>
              <a:gd name="connsiteY4" fmla="*/ 166539 h 454225"/>
              <a:gd name="connsiteX5" fmla="*/ 716218 w 895122"/>
              <a:gd name="connsiteY5" fmla="*/ 305687 h 454225"/>
              <a:gd name="connsiteX6" fmla="*/ 398166 w 895122"/>
              <a:gd name="connsiteY6" fmla="*/ 285809 h 454225"/>
              <a:gd name="connsiteX7" fmla="*/ 278896 w 895122"/>
              <a:gd name="connsiteY7" fmla="*/ 285809 h 454225"/>
              <a:gd name="connsiteX8" fmla="*/ 219261 w 895122"/>
              <a:gd name="connsiteY8" fmla="*/ 285809 h 454225"/>
              <a:gd name="connsiteX9" fmla="*/ 80113 w 895122"/>
              <a:gd name="connsiteY9" fmla="*/ 325565 h 454225"/>
              <a:gd name="connsiteX10" fmla="*/ 600 w 895122"/>
              <a:gd name="connsiteY10" fmla="*/ 444835 h 454225"/>
              <a:gd name="connsiteX0" fmla="*/ 12246 w 827255"/>
              <a:gd name="connsiteY0" fmla="*/ 319525 h 331327"/>
              <a:gd name="connsiteX1" fmla="*/ 52003 w 827255"/>
              <a:gd name="connsiteY1" fmla="*/ 41229 h 331327"/>
              <a:gd name="connsiteX2" fmla="*/ 409812 w 827255"/>
              <a:gd name="connsiteY2" fmla="*/ 1473 h 331327"/>
              <a:gd name="connsiteX3" fmla="*/ 648351 w 827255"/>
              <a:gd name="connsiteY3" fmla="*/ 41229 h 331327"/>
              <a:gd name="connsiteX4" fmla="*/ 827255 w 827255"/>
              <a:gd name="connsiteY4" fmla="*/ 160499 h 331327"/>
              <a:gd name="connsiteX5" fmla="*/ 648351 w 827255"/>
              <a:gd name="connsiteY5" fmla="*/ 299647 h 331327"/>
              <a:gd name="connsiteX6" fmla="*/ 330299 w 827255"/>
              <a:gd name="connsiteY6" fmla="*/ 279769 h 331327"/>
              <a:gd name="connsiteX7" fmla="*/ 211029 w 827255"/>
              <a:gd name="connsiteY7" fmla="*/ 279769 h 331327"/>
              <a:gd name="connsiteX8" fmla="*/ 151394 w 827255"/>
              <a:gd name="connsiteY8" fmla="*/ 279769 h 331327"/>
              <a:gd name="connsiteX9" fmla="*/ 12246 w 827255"/>
              <a:gd name="connsiteY9" fmla="*/ 319525 h 331327"/>
              <a:gd name="connsiteX0" fmla="*/ 108883 w 784744"/>
              <a:gd name="connsiteY0" fmla="*/ 278624 h 304402"/>
              <a:gd name="connsiteX1" fmla="*/ 9492 w 784744"/>
              <a:gd name="connsiteY1" fmla="*/ 40084 h 304402"/>
              <a:gd name="connsiteX2" fmla="*/ 367301 w 784744"/>
              <a:gd name="connsiteY2" fmla="*/ 328 h 304402"/>
              <a:gd name="connsiteX3" fmla="*/ 605840 w 784744"/>
              <a:gd name="connsiteY3" fmla="*/ 40084 h 304402"/>
              <a:gd name="connsiteX4" fmla="*/ 784744 w 784744"/>
              <a:gd name="connsiteY4" fmla="*/ 159354 h 304402"/>
              <a:gd name="connsiteX5" fmla="*/ 605840 w 784744"/>
              <a:gd name="connsiteY5" fmla="*/ 298502 h 304402"/>
              <a:gd name="connsiteX6" fmla="*/ 287788 w 784744"/>
              <a:gd name="connsiteY6" fmla="*/ 278624 h 304402"/>
              <a:gd name="connsiteX7" fmla="*/ 168518 w 784744"/>
              <a:gd name="connsiteY7" fmla="*/ 278624 h 304402"/>
              <a:gd name="connsiteX8" fmla="*/ 108883 w 784744"/>
              <a:gd name="connsiteY8" fmla="*/ 278624 h 30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744" h="304402">
                <a:moveTo>
                  <a:pt x="108883" y="278624"/>
                </a:moveTo>
                <a:cubicBezTo>
                  <a:pt x="82379" y="238867"/>
                  <a:pt x="-33578" y="86467"/>
                  <a:pt x="9492" y="40084"/>
                </a:cubicBezTo>
                <a:cubicBezTo>
                  <a:pt x="52562" y="-6299"/>
                  <a:pt x="267910" y="328"/>
                  <a:pt x="367301" y="328"/>
                </a:cubicBezTo>
                <a:cubicBezTo>
                  <a:pt x="466692" y="328"/>
                  <a:pt x="536266" y="13580"/>
                  <a:pt x="605840" y="40084"/>
                </a:cubicBezTo>
                <a:cubicBezTo>
                  <a:pt x="675414" y="66588"/>
                  <a:pt x="784744" y="116284"/>
                  <a:pt x="784744" y="159354"/>
                </a:cubicBezTo>
                <a:cubicBezTo>
                  <a:pt x="784744" y="202424"/>
                  <a:pt x="688666" y="278624"/>
                  <a:pt x="605840" y="298502"/>
                </a:cubicBezTo>
                <a:cubicBezTo>
                  <a:pt x="523014" y="318380"/>
                  <a:pt x="360675" y="281937"/>
                  <a:pt x="287788" y="278624"/>
                </a:cubicBezTo>
                <a:cubicBezTo>
                  <a:pt x="214901" y="275311"/>
                  <a:pt x="168518" y="278624"/>
                  <a:pt x="168518" y="278624"/>
                </a:cubicBezTo>
                <a:cubicBezTo>
                  <a:pt x="138701" y="278624"/>
                  <a:pt x="135387" y="318381"/>
                  <a:pt x="108883" y="278624"/>
                </a:cubicBezTo>
                <a:close/>
              </a:path>
            </a:pathLst>
          </a:cu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AAC8A1E5-2314-114E-BA48-09C82A50448A}"/>
              </a:ext>
            </a:extLst>
          </p:cNvPr>
          <p:cNvSpPr/>
          <p:nvPr/>
        </p:nvSpPr>
        <p:spPr>
          <a:xfrm rot="11012106">
            <a:off x="5154190" y="3308150"/>
            <a:ext cx="1868626" cy="361348"/>
          </a:xfrm>
          <a:custGeom>
            <a:avLst/>
            <a:gdLst>
              <a:gd name="connsiteX0" fmla="*/ 0 w 1868626"/>
              <a:gd name="connsiteY0" fmla="*/ 261957 h 361348"/>
              <a:gd name="connsiteX1" fmla="*/ 238540 w 1868626"/>
              <a:gd name="connsiteY1" fmla="*/ 122809 h 361348"/>
              <a:gd name="connsiteX2" fmla="*/ 397566 w 1868626"/>
              <a:gd name="connsiteY2" fmla="*/ 162566 h 361348"/>
              <a:gd name="connsiteX3" fmla="*/ 536713 w 1868626"/>
              <a:gd name="connsiteY3" fmla="*/ 83053 h 361348"/>
              <a:gd name="connsiteX4" fmla="*/ 795131 w 1868626"/>
              <a:gd name="connsiteY4" fmla="*/ 122809 h 361348"/>
              <a:gd name="connsiteX5" fmla="*/ 954157 w 1868626"/>
              <a:gd name="connsiteY5" fmla="*/ 43296 h 361348"/>
              <a:gd name="connsiteX6" fmla="*/ 1152940 w 1868626"/>
              <a:gd name="connsiteY6" fmla="*/ 63174 h 361348"/>
              <a:gd name="connsiteX7" fmla="*/ 1351722 w 1868626"/>
              <a:gd name="connsiteY7" fmla="*/ 43296 h 361348"/>
              <a:gd name="connsiteX8" fmla="*/ 1570383 w 1868626"/>
              <a:gd name="connsiteY8" fmla="*/ 3540 h 361348"/>
              <a:gd name="connsiteX9" fmla="*/ 1868557 w 1868626"/>
              <a:gd name="connsiteY9" fmla="*/ 142687 h 361348"/>
              <a:gd name="connsiteX10" fmla="*/ 1590261 w 1868626"/>
              <a:gd name="connsiteY10" fmla="*/ 242079 h 361348"/>
              <a:gd name="connsiteX11" fmla="*/ 874644 w 1868626"/>
              <a:gd name="connsiteY11" fmla="*/ 361348 h 361348"/>
              <a:gd name="connsiteX12" fmla="*/ 238540 w 1868626"/>
              <a:gd name="connsiteY12" fmla="*/ 321592 h 361348"/>
              <a:gd name="connsiteX13" fmla="*/ 0 w 1868626"/>
              <a:gd name="connsiteY13" fmla="*/ 261957 h 36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8626" h="361348">
                <a:moveTo>
                  <a:pt x="0" y="261957"/>
                </a:moveTo>
                <a:cubicBezTo>
                  <a:pt x="0" y="228827"/>
                  <a:pt x="172279" y="139374"/>
                  <a:pt x="238540" y="122809"/>
                </a:cubicBezTo>
                <a:cubicBezTo>
                  <a:pt x="304801" y="106244"/>
                  <a:pt x="347871" y="169192"/>
                  <a:pt x="397566" y="162566"/>
                </a:cubicBezTo>
                <a:cubicBezTo>
                  <a:pt x="447261" y="155940"/>
                  <a:pt x="470452" y="89679"/>
                  <a:pt x="536713" y="83053"/>
                </a:cubicBezTo>
                <a:cubicBezTo>
                  <a:pt x="602974" y="76427"/>
                  <a:pt x="725557" y="129435"/>
                  <a:pt x="795131" y="122809"/>
                </a:cubicBezTo>
                <a:cubicBezTo>
                  <a:pt x="864705" y="116183"/>
                  <a:pt x="894522" y="53235"/>
                  <a:pt x="954157" y="43296"/>
                </a:cubicBezTo>
                <a:cubicBezTo>
                  <a:pt x="1013792" y="33357"/>
                  <a:pt x="1086679" y="63174"/>
                  <a:pt x="1152940" y="63174"/>
                </a:cubicBezTo>
                <a:cubicBezTo>
                  <a:pt x="1219201" y="63174"/>
                  <a:pt x="1282148" y="53235"/>
                  <a:pt x="1351722" y="43296"/>
                </a:cubicBezTo>
                <a:cubicBezTo>
                  <a:pt x="1421296" y="33357"/>
                  <a:pt x="1484244" y="-13025"/>
                  <a:pt x="1570383" y="3540"/>
                </a:cubicBezTo>
                <a:cubicBezTo>
                  <a:pt x="1656522" y="20105"/>
                  <a:pt x="1865244" y="102931"/>
                  <a:pt x="1868557" y="142687"/>
                </a:cubicBezTo>
                <a:cubicBezTo>
                  <a:pt x="1871870" y="182443"/>
                  <a:pt x="1755913" y="205636"/>
                  <a:pt x="1590261" y="242079"/>
                </a:cubicBezTo>
                <a:cubicBezTo>
                  <a:pt x="1424609" y="278522"/>
                  <a:pt x="1099931" y="348096"/>
                  <a:pt x="874644" y="361348"/>
                </a:cubicBezTo>
                <a:lnTo>
                  <a:pt x="238540" y="321592"/>
                </a:lnTo>
                <a:cubicBezTo>
                  <a:pt x="96079" y="308340"/>
                  <a:pt x="0" y="295087"/>
                  <a:pt x="0" y="261957"/>
                </a:cubicBezTo>
                <a:close/>
              </a:path>
            </a:pathLst>
          </a:cu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0540EAE1-C01B-B132-0E13-6A5A6415A60F}"/>
              </a:ext>
            </a:extLst>
          </p:cNvPr>
          <p:cNvSpPr/>
          <p:nvPr/>
        </p:nvSpPr>
        <p:spPr>
          <a:xfrm rot="265991">
            <a:off x="5149781" y="5269540"/>
            <a:ext cx="1897847" cy="326296"/>
          </a:xfrm>
          <a:custGeom>
            <a:avLst/>
            <a:gdLst>
              <a:gd name="connsiteX0" fmla="*/ 0 w 1868626"/>
              <a:gd name="connsiteY0" fmla="*/ 261957 h 361348"/>
              <a:gd name="connsiteX1" fmla="*/ 238540 w 1868626"/>
              <a:gd name="connsiteY1" fmla="*/ 122809 h 361348"/>
              <a:gd name="connsiteX2" fmla="*/ 397566 w 1868626"/>
              <a:gd name="connsiteY2" fmla="*/ 162566 h 361348"/>
              <a:gd name="connsiteX3" fmla="*/ 536713 w 1868626"/>
              <a:gd name="connsiteY3" fmla="*/ 83053 h 361348"/>
              <a:gd name="connsiteX4" fmla="*/ 795131 w 1868626"/>
              <a:gd name="connsiteY4" fmla="*/ 122809 h 361348"/>
              <a:gd name="connsiteX5" fmla="*/ 954157 w 1868626"/>
              <a:gd name="connsiteY5" fmla="*/ 43296 h 361348"/>
              <a:gd name="connsiteX6" fmla="*/ 1152940 w 1868626"/>
              <a:gd name="connsiteY6" fmla="*/ 63174 h 361348"/>
              <a:gd name="connsiteX7" fmla="*/ 1351722 w 1868626"/>
              <a:gd name="connsiteY7" fmla="*/ 43296 h 361348"/>
              <a:gd name="connsiteX8" fmla="*/ 1570383 w 1868626"/>
              <a:gd name="connsiteY8" fmla="*/ 3540 h 361348"/>
              <a:gd name="connsiteX9" fmla="*/ 1868557 w 1868626"/>
              <a:gd name="connsiteY9" fmla="*/ 142687 h 361348"/>
              <a:gd name="connsiteX10" fmla="*/ 1590261 w 1868626"/>
              <a:gd name="connsiteY10" fmla="*/ 242079 h 361348"/>
              <a:gd name="connsiteX11" fmla="*/ 874644 w 1868626"/>
              <a:gd name="connsiteY11" fmla="*/ 361348 h 361348"/>
              <a:gd name="connsiteX12" fmla="*/ 238540 w 1868626"/>
              <a:gd name="connsiteY12" fmla="*/ 321592 h 361348"/>
              <a:gd name="connsiteX13" fmla="*/ 0 w 1868626"/>
              <a:gd name="connsiteY13" fmla="*/ 261957 h 36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8626" h="361348">
                <a:moveTo>
                  <a:pt x="0" y="261957"/>
                </a:moveTo>
                <a:cubicBezTo>
                  <a:pt x="0" y="228827"/>
                  <a:pt x="172279" y="139374"/>
                  <a:pt x="238540" y="122809"/>
                </a:cubicBezTo>
                <a:cubicBezTo>
                  <a:pt x="304801" y="106244"/>
                  <a:pt x="347871" y="169192"/>
                  <a:pt x="397566" y="162566"/>
                </a:cubicBezTo>
                <a:cubicBezTo>
                  <a:pt x="447261" y="155940"/>
                  <a:pt x="470452" y="89679"/>
                  <a:pt x="536713" y="83053"/>
                </a:cubicBezTo>
                <a:cubicBezTo>
                  <a:pt x="602974" y="76427"/>
                  <a:pt x="725557" y="129435"/>
                  <a:pt x="795131" y="122809"/>
                </a:cubicBezTo>
                <a:cubicBezTo>
                  <a:pt x="864705" y="116183"/>
                  <a:pt x="894522" y="53235"/>
                  <a:pt x="954157" y="43296"/>
                </a:cubicBezTo>
                <a:cubicBezTo>
                  <a:pt x="1013792" y="33357"/>
                  <a:pt x="1086679" y="63174"/>
                  <a:pt x="1152940" y="63174"/>
                </a:cubicBezTo>
                <a:cubicBezTo>
                  <a:pt x="1219201" y="63174"/>
                  <a:pt x="1282148" y="53235"/>
                  <a:pt x="1351722" y="43296"/>
                </a:cubicBezTo>
                <a:cubicBezTo>
                  <a:pt x="1421296" y="33357"/>
                  <a:pt x="1484244" y="-13025"/>
                  <a:pt x="1570383" y="3540"/>
                </a:cubicBezTo>
                <a:cubicBezTo>
                  <a:pt x="1656522" y="20105"/>
                  <a:pt x="1865244" y="102931"/>
                  <a:pt x="1868557" y="142687"/>
                </a:cubicBezTo>
                <a:cubicBezTo>
                  <a:pt x="1871870" y="182443"/>
                  <a:pt x="1755913" y="205636"/>
                  <a:pt x="1590261" y="242079"/>
                </a:cubicBezTo>
                <a:cubicBezTo>
                  <a:pt x="1424609" y="278522"/>
                  <a:pt x="1099931" y="348096"/>
                  <a:pt x="874644" y="361348"/>
                </a:cubicBezTo>
                <a:lnTo>
                  <a:pt x="238540" y="321592"/>
                </a:lnTo>
                <a:cubicBezTo>
                  <a:pt x="96079" y="308340"/>
                  <a:pt x="0" y="295087"/>
                  <a:pt x="0" y="261957"/>
                </a:cubicBezTo>
                <a:close/>
              </a:path>
            </a:pathLst>
          </a:cu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EAC1CF7-359A-FA60-6444-4D5CF235DC2E}"/>
              </a:ext>
            </a:extLst>
          </p:cNvPr>
          <p:cNvSpPr/>
          <p:nvPr/>
        </p:nvSpPr>
        <p:spPr>
          <a:xfrm>
            <a:off x="7906619" y="4147123"/>
            <a:ext cx="784744" cy="304402"/>
          </a:xfrm>
          <a:custGeom>
            <a:avLst/>
            <a:gdLst>
              <a:gd name="connsiteX0" fmla="*/ 79513 w 1133061"/>
              <a:gd name="connsiteY0" fmla="*/ 423794 h 523186"/>
              <a:gd name="connsiteX1" fmla="*/ 357809 w 1133061"/>
              <a:gd name="connsiteY1" fmla="*/ 46107 h 523186"/>
              <a:gd name="connsiteX2" fmla="*/ 715618 w 1133061"/>
              <a:gd name="connsiteY2" fmla="*/ 6351 h 523186"/>
              <a:gd name="connsiteX3" fmla="*/ 954157 w 1133061"/>
              <a:gd name="connsiteY3" fmla="*/ 46107 h 523186"/>
              <a:gd name="connsiteX4" fmla="*/ 1133061 w 1133061"/>
              <a:gd name="connsiteY4" fmla="*/ 165377 h 523186"/>
              <a:gd name="connsiteX5" fmla="*/ 954157 w 1133061"/>
              <a:gd name="connsiteY5" fmla="*/ 304525 h 523186"/>
              <a:gd name="connsiteX6" fmla="*/ 636105 w 1133061"/>
              <a:gd name="connsiteY6" fmla="*/ 284647 h 523186"/>
              <a:gd name="connsiteX7" fmla="*/ 516835 w 1133061"/>
              <a:gd name="connsiteY7" fmla="*/ 284647 h 523186"/>
              <a:gd name="connsiteX8" fmla="*/ 457200 w 1133061"/>
              <a:gd name="connsiteY8" fmla="*/ 284647 h 523186"/>
              <a:gd name="connsiteX9" fmla="*/ 318052 w 1133061"/>
              <a:gd name="connsiteY9" fmla="*/ 324403 h 523186"/>
              <a:gd name="connsiteX10" fmla="*/ 238539 w 1133061"/>
              <a:gd name="connsiteY10" fmla="*/ 443673 h 523186"/>
              <a:gd name="connsiteX11" fmla="*/ 178905 w 1133061"/>
              <a:gd name="connsiteY11" fmla="*/ 483429 h 523186"/>
              <a:gd name="connsiteX12" fmla="*/ 0 w 1133061"/>
              <a:gd name="connsiteY12" fmla="*/ 523186 h 523186"/>
              <a:gd name="connsiteX0" fmla="*/ 79513 w 1133061"/>
              <a:gd name="connsiteY0" fmla="*/ 423794 h 523186"/>
              <a:gd name="connsiteX1" fmla="*/ 357809 w 1133061"/>
              <a:gd name="connsiteY1" fmla="*/ 46107 h 523186"/>
              <a:gd name="connsiteX2" fmla="*/ 715618 w 1133061"/>
              <a:gd name="connsiteY2" fmla="*/ 6351 h 523186"/>
              <a:gd name="connsiteX3" fmla="*/ 954157 w 1133061"/>
              <a:gd name="connsiteY3" fmla="*/ 46107 h 523186"/>
              <a:gd name="connsiteX4" fmla="*/ 1133061 w 1133061"/>
              <a:gd name="connsiteY4" fmla="*/ 165377 h 523186"/>
              <a:gd name="connsiteX5" fmla="*/ 954157 w 1133061"/>
              <a:gd name="connsiteY5" fmla="*/ 304525 h 523186"/>
              <a:gd name="connsiteX6" fmla="*/ 636105 w 1133061"/>
              <a:gd name="connsiteY6" fmla="*/ 284647 h 523186"/>
              <a:gd name="connsiteX7" fmla="*/ 516835 w 1133061"/>
              <a:gd name="connsiteY7" fmla="*/ 284647 h 523186"/>
              <a:gd name="connsiteX8" fmla="*/ 457200 w 1133061"/>
              <a:gd name="connsiteY8" fmla="*/ 284647 h 523186"/>
              <a:gd name="connsiteX9" fmla="*/ 318052 w 1133061"/>
              <a:gd name="connsiteY9" fmla="*/ 324403 h 523186"/>
              <a:gd name="connsiteX10" fmla="*/ 238539 w 1133061"/>
              <a:gd name="connsiteY10" fmla="*/ 443673 h 523186"/>
              <a:gd name="connsiteX11" fmla="*/ 178905 w 1133061"/>
              <a:gd name="connsiteY11" fmla="*/ 483429 h 523186"/>
              <a:gd name="connsiteX12" fmla="*/ 0 w 1133061"/>
              <a:gd name="connsiteY12" fmla="*/ 523186 h 523186"/>
              <a:gd name="connsiteX13" fmla="*/ 79513 w 1133061"/>
              <a:gd name="connsiteY13" fmla="*/ 423794 h 523186"/>
              <a:gd name="connsiteX0" fmla="*/ 0 w 1133061"/>
              <a:gd name="connsiteY0" fmla="*/ 523186 h 523186"/>
              <a:gd name="connsiteX1" fmla="*/ 357809 w 1133061"/>
              <a:gd name="connsiteY1" fmla="*/ 46107 h 523186"/>
              <a:gd name="connsiteX2" fmla="*/ 715618 w 1133061"/>
              <a:gd name="connsiteY2" fmla="*/ 6351 h 523186"/>
              <a:gd name="connsiteX3" fmla="*/ 954157 w 1133061"/>
              <a:gd name="connsiteY3" fmla="*/ 46107 h 523186"/>
              <a:gd name="connsiteX4" fmla="*/ 1133061 w 1133061"/>
              <a:gd name="connsiteY4" fmla="*/ 165377 h 523186"/>
              <a:gd name="connsiteX5" fmla="*/ 954157 w 1133061"/>
              <a:gd name="connsiteY5" fmla="*/ 304525 h 523186"/>
              <a:gd name="connsiteX6" fmla="*/ 636105 w 1133061"/>
              <a:gd name="connsiteY6" fmla="*/ 284647 h 523186"/>
              <a:gd name="connsiteX7" fmla="*/ 516835 w 1133061"/>
              <a:gd name="connsiteY7" fmla="*/ 284647 h 523186"/>
              <a:gd name="connsiteX8" fmla="*/ 457200 w 1133061"/>
              <a:gd name="connsiteY8" fmla="*/ 284647 h 523186"/>
              <a:gd name="connsiteX9" fmla="*/ 318052 w 1133061"/>
              <a:gd name="connsiteY9" fmla="*/ 324403 h 523186"/>
              <a:gd name="connsiteX10" fmla="*/ 238539 w 1133061"/>
              <a:gd name="connsiteY10" fmla="*/ 443673 h 523186"/>
              <a:gd name="connsiteX11" fmla="*/ 178905 w 1133061"/>
              <a:gd name="connsiteY11" fmla="*/ 483429 h 523186"/>
              <a:gd name="connsiteX12" fmla="*/ 0 w 1133061"/>
              <a:gd name="connsiteY12" fmla="*/ 523186 h 523186"/>
              <a:gd name="connsiteX0" fmla="*/ 4175 w 958331"/>
              <a:gd name="connsiteY0" fmla="*/ 487017 h 512754"/>
              <a:gd name="connsiteX1" fmla="*/ 183079 w 958331"/>
              <a:gd name="connsiteY1" fmla="*/ 49695 h 512754"/>
              <a:gd name="connsiteX2" fmla="*/ 540888 w 958331"/>
              <a:gd name="connsiteY2" fmla="*/ 9939 h 512754"/>
              <a:gd name="connsiteX3" fmla="*/ 779427 w 958331"/>
              <a:gd name="connsiteY3" fmla="*/ 49695 h 512754"/>
              <a:gd name="connsiteX4" fmla="*/ 958331 w 958331"/>
              <a:gd name="connsiteY4" fmla="*/ 168965 h 512754"/>
              <a:gd name="connsiteX5" fmla="*/ 779427 w 958331"/>
              <a:gd name="connsiteY5" fmla="*/ 308113 h 512754"/>
              <a:gd name="connsiteX6" fmla="*/ 461375 w 958331"/>
              <a:gd name="connsiteY6" fmla="*/ 288235 h 512754"/>
              <a:gd name="connsiteX7" fmla="*/ 342105 w 958331"/>
              <a:gd name="connsiteY7" fmla="*/ 288235 h 512754"/>
              <a:gd name="connsiteX8" fmla="*/ 282470 w 958331"/>
              <a:gd name="connsiteY8" fmla="*/ 288235 h 512754"/>
              <a:gd name="connsiteX9" fmla="*/ 143322 w 958331"/>
              <a:gd name="connsiteY9" fmla="*/ 327991 h 512754"/>
              <a:gd name="connsiteX10" fmla="*/ 63809 w 958331"/>
              <a:gd name="connsiteY10" fmla="*/ 447261 h 512754"/>
              <a:gd name="connsiteX11" fmla="*/ 4175 w 958331"/>
              <a:gd name="connsiteY11" fmla="*/ 487017 h 512754"/>
              <a:gd name="connsiteX0" fmla="*/ 600 w 895122"/>
              <a:gd name="connsiteY0" fmla="*/ 444835 h 454225"/>
              <a:gd name="connsiteX1" fmla="*/ 119870 w 895122"/>
              <a:gd name="connsiteY1" fmla="*/ 47269 h 454225"/>
              <a:gd name="connsiteX2" fmla="*/ 477679 w 895122"/>
              <a:gd name="connsiteY2" fmla="*/ 7513 h 454225"/>
              <a:gd name="connsiteX3" fmla="*/ 716218 w 895122"/>
              <a:gd name="connsiteY3" fmla="*/ 47269 h 454225"/>
              <a:gd name="connsiteX4" fmla="*/ 895122 w 895122"/>
              <a:gd name="connsiteY4" fmla="*/ 166539 h 454225"/>
              <a:gd name="connsiteX5" fmla="*/ 716218 w 895122"/>
              <a:gd name="connsiteY5" fmla="*/ 305687 h 454225"/>
              <a:gd name="connsiteX6" fmla="*/ 398166 w 895122"/>
              <a:gd name="connsiteY6" fmla="*/ 285809 h 454225"/>
              <a:gd name="connsiteX7" fmla="*/ 278896 w 895122"/>
              <a:gd name="connsiteY7" fmla="*/ 285809 h 454225"/>
              <a:gd name="connsiteX8" fmla="*/ 219261 w 895122"/>
              <a:gd name="connsiteY8" fmla="*/ 285809 h 454225"/>
              <a:gd name="connsiteX9" fmla="*/ 80113 w 895122"/>
              <a:gd name="connsiteY9" fmla="*/ 325565 h 454225"/>
              <a:gd name="connsiteX10" fmla="*/ 600 w 895122"/>
              <a:gd name="connsiteY10" fmla="*/ 444835 h 454225"/>
              <a:gd name="connsiteX0" fmla="*/ 12246 w 827255"/>
              <a:gd name="connsiteY0" fmla="*/ 319525 h 331327"/>
              <a:gd name="connsiteX1" fmla="*/ 52003 w 827255"/>
              <a:gd name="connsiteY1" fmla="*/ 41229 h 331327"/>
              <a:gd name="connsiteX2" fmla="*/ 409812 w 827255"/>
              <a:gd name="connsiteY2" fmla="*/ 1473 h 331327"/>
              <a:gd name="connsiteX3" fmla="*/ 648351 w 827255"/>
              <a:gd name="connsiteY3" fmla="*/ 41229 h 331327"/>
              <a:gd name="connsiteX4" fmla="*/ 827255 w 827255"/>
              <a:gd name="connsiteY4" fmla="*/ 160499 h 331327"/>
              <a:gd name="connsiteX5" fmla="*/ 648351 w 827255"/>
              <a:gd name="connsiteY5" fmla="*/ 299647 h 331327"/>
              <a:gd name="connsiteX6" fmla="*/ 330299 w 827255"/>
              <a:gd name="connsiteY6" fmla="*/ 279769 h 331327"/>
              <a:gd name="connsiteX7" fmla="*/ 211029 w 827255"/>
              <a:gd name="connsiteY7" fmla="*/ 279769 h 331327"/>
              <a:gd name="connsiteX8" fmla="*/ 151394 w 827255"/>
              <a:gd name="connsiteY8" fmla="*/ 279769 h 331327"/>
              <a:gd name="connsiteX9" fmla="*/ 12246 w 827255"/>
              <a:gd name="connsiteY9" fmla="*/ 319525 h 331327"/>
              <a:gd name="connsiteX0" fmla="*/ 108883 w 784744"/>
              <a:gd name="connsiteY0" fmla="*/ 278624 h 304402"/>
              <a:gd name="connsiteX1" fmla="*/ 9492 w 784744"/>
              <a:gd name="connsiteY1" fmla="*/ 40084 h 304402"/>
              <a:gd name="connsiteX2" fmla="*/ 367301 w 784744"/>
              <a:gd name="connsiteY2" fmla="*/ 328 h 304402"/>
              <a:gd name="connsiteX3" fmla="*/ 605840 w 784744"/>
              <a:gd name="connsiteY3" fmla="*/ 40084 h 304402"/>
              <a:gd name="connsiteX4" fmla="*/ 784744 w 784744"/>
              <a:gd name="connsiteY4" fmla="*/ 159354 h 304402"/>
              <a:gd name="connsiteX5" fmla="*/ 605840 w 784744"/>
              <a:gd name="connsiteY5" fmla="*/ 298502 h 304402"/>
              <a:gd name="connsiteX6" fmla="*/ 287788 w 784744"/>
              <a:gd name="connsiteY6" fmla="*/ 278624 h 304402"/>
              <a:gd name="connsiteX7" fmla="*/ 168518 w 784744"/>
              <a:gd name="connsiteY7" fmla="*/ 278624 h 304402"/>
              <a:gd name="connsiteX8" fmla="*/ 108883 w 784744"/>
              <a:gd name="connsiteY8" fmla="*/ 278624 h 30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744" h="304402">
                <a:moveTo>
                  <a:pt x="108883" y="278624"/>
                </a:moveTo>
                <a:cubicBezTo>
                  <a:pt x="82379" y="238867"/>
                  <a:pt x="-33578" y="86467"/>
                  <a:pt x="9492" y="40084"/>
                </a:cubicBezTo>
                <a:cubicBezTo>
                  <a:pt x="52562" y="-6299"/>
                  <a:pt x="267910" y="328"/>
                  <a:pt x="367301" y="328"/>
                </a:cubicBezTo>
                <a:cubicBezTo>
                  <a:pt x="466692" y="328"/>
                  <a:pt x="536266" y="13580"/>
                  <a:pt x="605840" y="40084"/>
                </a:cubicBezTo>
                <a:cubicBezTo>
                  <a:pt x="675414" y="66588"/>
                  <a:pt x="784744" y="116284"/>
                  <a:pt x="784744" y="159354"/>
                </a:cubicBezTo>
                <a:cubicBezTo>
                  <a:pt x="784744" y="202424"/>
                  <a:pt x="688666" y="278624"/>
                  <a:pt x="605840" y="298502"/>
                </a:cubicBezTo>
                <a:cubicBezTo>
                  <a:pt x="523014" y="318380"/>
                  <a:pt x="360675" y="281937"/>
                  <a:pt x="287788" y="278624"/>
                </a:cubicBezTo>
                <a:cubicBezTo>
                  <a:pt x="214901" y="275311"/>
                  <a:pt x="168518" y="278624"/>
                  <a:pt x="168518" y="278624"/>
                </a:cubicBezTo>
                <a:cubicBezTo>
                  <a:pt x="138701" y="278624"/>
                  <a:pt x="135387" y="318381"/>
                  <a:pt x="108883" y="278624"/>
                </a:cubicBezTo>
                <a:close/>
              </a:path>
            </a:pathLst>
          </a:cu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FD46907C-C828-72B9-E814-10D75B84F724}"/>
              </a:ext>
            </a:extLst>
          </p:cNvPr>
          <p:cNvSpPr/>
          <p:nvPr/>
        </p:nvSpPr>
        <p:spPr>
          <a:xfrm rot="16200000">
            <a:off x="6778738" y="3929636"/>
            <a:ext cx="193431" cy="6154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04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6" presetClass="emph" presetSubtype="0" fill="hold" grpId="0" nodeType="withEffect">
                                  <p:stCondLst>
                                    <p:cond delay="0"/>
                                  </p:stCondLst>
                                  <p:childTnLst>
                                    <p:animScale>
                                      <p:cBhvr>
                                        <p:cTn id="14" dur="3500" fill="hold"/>
                                        <p:tgtEl>
                                          <p:spTgt spid="5"/>
                                        </p:tgtEl>
                                      </p:cBhvr>
                                      <p:by x="150000" y="150000"/>
                                    </p:animScale>
                                  </p:childTnLst>
                                </p:cTn>
                              </p:par>
                            </p:childTnLst>
                          </p:cTn>
                        </p:par>
                        <p:par>
                          <p:cTn id="15" fill="hold">
                            <p:stCondLst>
                              <p:cond delay="3500"/>
                            </p:stCondLst>
                            <p:childTnLst>
                              <p:par>
                                <p:cTn id="16" presetID="1" presetClass="entr" presetSubtype="0" fill="hold" nodeType="after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14">
                                            <p:txEl>
                                              <p:pRg st="3" end="3"/>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1" grpId="1" animBg="1"/>
      <p:bldP spid="5" grpId="0" animBg="1"/>
      <p:bldP spid="5" grpId="1" animBg="1"/>
      <p:bldP spid="9" grpId="0" animBg="1"/>
      <p:bldP spid="9" grpId="1" animBg="1"/>
      <p:bldP spid="8" grpId="0" animBg="1"/>
      <p:bldP spid="8" grpId="1" animBg="1"/>
      <p:bldP spid="7" grpId="0" animBg="1"/>
      <p:bldP spid="7" grpId="1" animBg="1"/>
      <p:bldP spid="10" grpId="0" animBg="1"/>
      <p:bldP spid="10" grpId="1"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7214-3867-A54D-910F-212E73D33F5B}"/>
              </a:ext>
            </a:extLst>
          </p:cNvPr>
          <p:cNvSpPr>
            <a:spLocks noGrp="1"/>
          </p:cNvSpPr>
          <p:nvPr>
            <p:ph type="title"/>
          </p:nvPr>
        </p:nvSpPr>
        <p:spPr>
          <a:xfrm>
            <a:off x="522000" y="842400"/>
            <a:ext cx="6289108" cy="720000"/>
          </a:xfrm>
        </p:spPr>
        <p:txBody>
          <a:bodyPr>
            <a:normAutofit/>
          </a:bodyPr>
          <a:lstStyle/>
          <a:p>
            <a:r>
              <a:rPr lang="en-GB" dirty="0"/>
              <a:t>Blood vessel problems</a:t>
            </a:r>
          </a:p>
        </p:txBody>
      </p:sp>
      <p:sp>
        <p:nvSpPr>
          <p:cNvPr id="5" name="TextBox 4">
            <a:extLst>
              <a:ext uri="{FF2B5EF4-FFF2-40B4-BE49-F238E27FC236}">
                <a16:creationId xmlns:a16="http://schemas.microsoft.com/office/drawing/2014/main" id="{2F9A694F-9622-8F36-119C-639B42973759}"/>
              </a:ext>
            </a:extLst>
          </p:cNvPr>
          <p:cNvSpPr txBox="1"/>
          <p:nvPr/>
        </p:nvSpPr>
        <p:spPr>
          <a:xfrm>
            <a:off x="3666553" y="1421844"/>
            <a:ext cx="4273061" cy="584775"/>
          </a:xfrm>
          <a:prstGeom prst="rect">
            <a:avLst/>
          </a:prstGeom>
          <a:noFill/>
        </p:spPr>
        <p:txBody>
          <a:bodyPr wrap="square" rtlCol="0">
            <a:spAutoFit/>
          </a:bodyPr>
          <a:lstStyle/>
          <a:p>
            <a:pPr algn="ctr"/>
            <a:r>
              <a:rPr lang="en-GB" sz="3200" b="1" dirty="0">
                <a:solidFill>
                  <a:srgbClr val="488ECB"/>
                </a:solidFill>
              </a:rPr>
              <a:t>Veins</a:t>
            </a:r>
          </a:p>
        </p:txBody>
      </p:sp>
      <p:sp>
        <p:nvSpPr>
          <p:cNvPr id="4" name="Cylinder 3">
            <a:extLst>
              <a:ext uri="{FF2B5EF4-FFF2-40B4-BE49-F238E27FC236}">
                <a16:creationId xmlns:a16="http://schemas.microsoft.com/office/drawing/2014/main" id="{99579E3D-156E-516C-E8F5-22E6D18C04CE}"/>
              </a:ext>
            </a:extLst>
          </p:cNvPr>
          <p:cNvSpPr/>
          <p:nvPr/>
        </p:nvSpPr>
        <p:spPr>
          <a:xfrm rot="5400000">
            <a:off x="5564757" y="2513598"/>
            <a:ext cx="1062485" cy="4467385"/>
          </a:xfrm>
          <a:prstGeom prst="can">
            <a:avLst/>
          </a:prstGeom>
          <a:gradFill>
            <a:gsLst>
              <a:gs pos="0">
                <a:srgbClr val="4772A8"/>
              </a:gs>
              <a:gs pos="72000">
                <a:srgbClr val="85A6D0"/>
              </a:gs>
              <a:gs pos="100000">
                <a:srgbClr val="99B8DF"/>
              </a:gs>
            </a:gsLst>
            <a:lin ang="108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B19AB49-4EE5-1314-42E7-6B46A499E7DC}"/>
              </a:ext>
            </a:extLst>
          </p:cNvPr>
          <p:cNvSpPr txBox="1"/>
          <p:nvPr/>
        </p:nvSpPr>
        <p:spPr>
          <a:xfrm>
            <a:off x="257908" y="2128061"/>
            <a:ext cx="5645935" cy="3539430"/>
          </a:xfrm>
          <a:prstGeom prst="rect">
            <a:avLst/>
          </a:prstGeom>
          <a:noFill/>
        </p:spPr>
        <p:txBody>
          <a:bodyPr wrap="square" rtlCol="0">
            <a:spAutoFit/>
          </a:bodyPr>
          <a:lstStyle/>
          <a:p>
            <a:r>
              <a:rPr lang="en-GB" sz="2800" b="1" dirty="0"/>
              <a:t>Deep vein thrombosis (DVT) Superficial vein thrombus (SVT) </a:t>
            </a:r>
          </a:p>
          <a:p>
            <a:r>
              <a:rPr lang="en-GB" sz="2800" b="1" dirty="0"/>
              <a:t>(blood clots)</a:t>
            </a:r>
          </a:p>
          <a:p>
            <a:endParaRPr lang="en-GB" sz="2800" b="1" dirty="0"/>
          </a:p>
          <a:p>
            <a:endParaRPr lang="en-GB" sz="2800" b="1" dirty="0"/>
          </a:p>
          <a:p>
            <a:endParaRPr lang="en-GB" sz="2800" b="1" dirty="0"/>
          </a:p>
          <a:p>
            <a:endParaRPr lang="en-GB" sz="2800" b="1" dirty="0"/>
          </a:p>
          <a:p>
            <a:endParaRPr lang="en-GB" sz="2800" b="1" dirty="0"/>
          </a:p>
        </p:txBody>
      </p:sp>
      <p:sp>
        <p:nvSpPr>
          <p:cNvPr id="9" name="Freeform: Shape 8">
            <a:extLst>
              <a:ext uri="{FF2B5EF4-FFF2-40B4-BE49-F238E27FC236}">
                <a16:creationId xmlns:a16="http://schemas.microsoft.com/office/drawing/2014/main" id="{EB5019C1-D133-044F-80E2-E1D751C8A013}"/>
              </a:ext>
            </a:extLst>
          </p:cNvPr>
          <p:cNvSpPr/>
          <p:nvPr/>
        </p:nvSpPr>
        <p:spPr>
          <a:xfrm>
            <a:off x="4234071" y="4200605"/>
            <a:ext cx="2841215" cy="1077928"/>
          </a:xfrm>
          <a:custGeom>
            <a:avLst/>
            <a:gdLst>
              <a:gd name="connsiteX0" fmla="*/ 0 w 2959807"/>
              <a:gd name="connsiteY0" fmla="*/ 1097423 h 1176936"/>
              <a:gd name="connsiteX1" fmla="*/ 39756 w 2959807"/>
              <a:gd name="connsiteY1" fmla="*/ 839005 h 1176936"/>
              <a:gd name="connsiteX2" fmla="*/ 218660 w 2959807"/>
              <a:gd name="connsiteY2" fmla="*/ 640223 h 1176936"/>
              <a:gd name="connsiteX3" fmla="*/ 258417 w 2959807"/>
              <a:gd name="connsiteY3" fmla="*/ 461319 h 1176936"/>
              <a:gd name="connsiteX4" fmla="*/ 417443 w 2959807"/>
              <a:gd name="connsiteY4" fmla="*/ 421562 h 1176936"/>
              <a:gd name="connsiteX5" fmla="*/ 556591 w 2959807"/>
              <a:gd name="connsiteY5" fmla="*/ 222779 h 1176936"/>
              <a:gd name="connsiteX6" fmla="*/ 775252 w 2959807"/>
              <a:gd name="connsiteY6" fmla="*/ 63753 h 1176936"/>
              <a:gd name="connsiteX7" fmla="*/ 2842591 w 2959807"/>
              <a:gd name="connsiteY7" fmla="*/ 23997 h 1176936"/>
              <a:gd name="connsiteX8" fmla="*/ 2723321 w 2959807"/>
              <a:gd name="connsiteY8" fmla="*/ 421562 h 1176936"/>
              <a:gd name="connsiteX9" fmla="*/ 2902226 w 2959807"/>
              <a:gd name="connsiteY9" fmla="*/ 600466 h 1176936"/>
              <a:gd name="connsiteX10" fmla="*/ 2723321 w 2959807"/>
              <a:gd name="connsiteY10" fmla="*/ 878762 h 1176936"/>
              <a:gd name="connsiteX11" fmla="*/ 2703443 w 2959807"/>
              <a:gd name="connsiteY11" fmla="*/ 1097423 h 1176936"/>
              <a:gd name="connsiteX12" fmla="*/ 2683565 w 2959807"/>
              <a:gd name="connsiteY12" fmla="*/ 1176936 h 1176936"/>
              <a:gd name="connsiteX13" fmla="*/ 0 w 2959807"/>
              <a:gd name="connsiteY13" fmla="*/ 1097423 h 1176936"/>
              <a:gd name="connsiteX0" fmla="*/ 0 w 3035382"/>
              <a:gd name="connsiteY0" fmla="*/ 1064558 h 1144071"/>
              <a:gd name="connsiteX1" fmla="*/ 39756 w 3035382"/>
              <a:gd name="connsiteY1" fmla="*/ 806140 h 1144071"/>
              <a:gd name="connsiteX2" fmla="*/ 218660 w 3035382"/>
              <a:gd name="connsiteY2" fmla="*/ 607358 h 1144071"/>
              <a:gd name="connsiteX3" fmla="*/ 258417 w 3035382"/>
              <a:gd name="connsiteY3" fmla="*/ 428454 h 1144071"/>
              <a:gd name="connsiteX4" fmla="*/ 417443 w 3035382"/>
              <a:gd name="connsiteY4" fmla="*/ 388697 h 1144071"/>
              <a:gd name="connsiteX5" fmla="*/ 556591 w 3035382"/>
              <a:gd name="connsiteY5" fmla="*/ 189914 h 1144071"/>
              <a:gd name="connsiteX6" fmla="*/ 775252 w 3035382"/>
              <a:gd name="connsiteY6" fmla="*/ 30888 h 1144071"/>
              <a:gd name="connsiteX7" fmla="*/ 2929677 w 3035382"/>
              <a:gd name="connsiteY7" fmla="*/ 34674 h 1144071"/>
              <a:gd name="connsiteX8" fmla="*/ 2723321 w 3035382"/>
              <a:gd name="connsiteY8" fmla="*/ 388697 h 1144071"/>
              <a:gd name="connsiteX9" fmla="*/ 2902226 w 3035382"/>
              <a:gd name="connsiteY9" fmla="*/ 567601 h 1144071"/>
              <a:gd name="connsiteX10" fmla="*/ 2723321 w 3035382"/>
              <a:gd name="connsiteY10" fmla="*/ 845897 h 1144071"/>
              <a:gd name="connsiteX11" fmla="*/ 2703443 w 3035382"/>
              <a:gd name="connsiteY11" fmla="*/ 1064558 h 1144071"/>
              <a:gd name="connsiteX12" fmla="*/ 2683565 w 3035382"/>
              <a:gd name="connsiteY12" fmla="*/ 1144071 h 1144071"/>
              <a:gd name="connsiteX13" fmla="*/ 0 w 3035382"/>
              <a:gd name="connsiteY13" fmla="*/ 1064558 h 1144071"/>
              <a:gd name="connsiteX0" fmla="*/ 0 w 3073987"/>
              <a:gd name="connsiteY0" fmla="*/ 1048395 h 1127908"/>
              <a:gd name="connsiteX1" fmla="*/ 39756 w 3073987"/>
              <a:gd name="connsiteY1" fmla="*/ 789977 h 1127908"/>
              <a:gd name="connsiteX2" fmla="*/ 218660 w 3073987"/>
              <a:gd name="connsiteY2" fmla="*/ 591195 h 1127908"/>
              <a:gd name="connsiteX3" fmla="*/ 258417 w 3073987"/>
              <a:gd name="connsiteY3" fmla="*/ 412291 h 1127908"/>
              <a:gd name="connsiteX4" fmla="*/ 417443 w 3073987"/>
              <a:gd name="connsiteY4" fmla="*/ 372534 h 1127908"/>
              <a:gd name="connsiteX5" fmla="*/ 556591 w 3073987"/>
              <a:gd name="connsiteY5" fmla="*/ 173751 h 1127908"/>
              <a:gd name="connsiteX6" fmla="*/ 775252 w 3073987"/>
              <a:gd name="connsiteY6" fmla="*/ 14725 h 1127908"/>
              <a:gd name="connsiteX7" fmla="*/ 2973219 w 3073987"/>
              <a:gd name="connsiteY7" fmla="*/ 47540 h 1127908"/>
              <a:gd name="connsiteX8" fmla="*/ 2723321 w 3073987"/>
              <a:gd name="connsiteY8" fmla="*/ 372534 h 1127908"/>
              <a:gd name="connsiteX9" fmla="*/ 2902226 w 3073987"/>
              <a:gd name="connsiteY9" fmla="*/ 551438 h 1127908"/>
              <a:gd name="connsiteX10" fmla="*/ 2723321 w 3073987"/>
              <a:gd name="connsiteY10" fmla="*/ 829734 h 1127908"/>
              <a:gd name="connsiteX11" fmla="*/ 2703443 w 3073987"/>
              <a:gd name="connsiteY11" fmla="*/ 1048395 h 1127908"/>
              <a:gd name="connsiteX12" fmla="*/ 2683565 w 3073987"/>
              <a:gd name="connsiteY12" fmla="*/ 1127908 h 1127908"/>
              <a:gd name="connsiteX13" fmla="*/ 0 w 3073987"/>
              <a:gd name="connsiteY13" fmla="*/ 1048395 h 1127908"/>
              <a:gd name="connsiteX0" fmla="*/ 0 w 3073987"/>
              <a:gd name="connsiteY0" fmla="*/ 1048395 h 1084365"/>
              <a:gd name="connsiteX1" fmla="*/ 39756 w 3073987"/>
              <a:gd name="connsiteY1" fmla="*/ 789977 h 1084365"/>
              <a:gd name="connsiteX2" fmla="*/ 218660 w 3073987"/>
              <a:gd name="connsiteY2" fmla="*/ 591195 h 1084365"/>
              <a:gd name="connsiteX3" fmla="*/ 258417 w 3073987"/>
              <a:gd name="connsiteY3" fmla="*/ 412291 h 1084365"/>
              <a:gd name="connsiteX4" fmla="*/ 417443 w 3073987"/>
              <a:gd name="connsiteY4" fmla="*/ 372534 h 1084365"/>
              <a:gd name="connsiteX5" fmla="*/ 556591 w 3073987"/>
              <a:gd name="connsiteY5" fmla="*/ 173751 h 1084365"/>
              <a:gd name="connsiteX6" fmla="*/ 775252 w 3073987"/>
              <a:gd name="connsiteY6" fmla="*/ 14725 h 1084365"/>
              <a:gd name="connsiteX7" fmla="*/ 2973219 w 3073987"/>
              <a:gd name="connsiteY7" fmla="*/ 47540 h 1084365"/>
              <a:gd name="connsiteX8" fmla="*/ 2723321 w 3073987"/>
              <a:gd name="connsiteY8" fmla="*/ 372534 h 1084365"/>
              <a:gd name="connsiteX9" fmla="*/ 2902226 w 3073987"/>
              <a:gd name="connsiteY9" fmla="*/ 551438 h 1084365"/>
              <a:gd name="connsiteX10" fmla="*/ 2723321 w 3073987"/>
              <a:gd name="connsiteY10" fmla="*/ 829734 h 1084365"/>
              <a:gd name="connsiteX11" fmla="*/ 2703443 w 3073987"/>
              <a:gd name="connsiteY11" fmla="*/ 1048395 h 1084365"/>
              <a:gd name="connsiteX12" fmla="*/ 2741622 w 3073987"/>
              <a:gd name="connsiteY12" fmla="*/ 1084365 h 1084365"/>
              <a:gd name="connsiteX13" fmla="*/ 0 w 3073987"/>
              <a:gd name="connsiteY13" fmla="*/ 1048395 h 1084365"/>
              <a:gd name="connsiteX0" fmla="*/ 0 w 3277844"/>
              <a:gd name="connsiteY0" fmla="*/ 1090269 h 1126239"/>
              <a:gd name="connsiteX1" fmla="*/ 39756 w 3277844"/>
              <a:gd name="connsiteY1" fmla="*/ 831851 h 1126239"/>
              <a:gd name="connsiteX2" fmla="*/ 218660 w 3277844"/>
              <a:gd name="connsiteY2" fmla="*/ 633069 h 1126239"/>
              <a:gd name="connsiteX3" fmla="*/ 258417 w 3277844"/>
              <a:gd name="connsiteY3" fmla="*/ 454165 h 1126239"/>
              <a:gd name="connsiteX4" fmla="*/ 417443 w 3277844"/>
              <a:gd name="connsiteY4" fmla="*/ 414408 h 1126239"/>
              <a:gd name="connsiteX5" fmla="*/ 556591 w 3277844"/>
              <a:gd name="connsiteY5" fmla="*/ 215625 h 1126239"/>
              <a:gd name="connsiteX6" fmla="*/ 775252 w 3277844"/>
              <a:gd name="connsiteY6" fmla="*/ 56599 h 1126239"/>
              <a:gd name="connsiteX7" fmla="*/ 3196502 w 3277844"/>
              <a:gd name="connsiteY7" fmla="*/ 25618 h 1126239"/>
              <a:gd name="connsiteX8" fmla="*/ 2723321 w 3277844"/>
              <a:gd name="connsiteY8" fmla="*/ 414408 h 1126239"/>
              <a:gd name="connsiteX9" fmla="*/ 2902226 w 3277844"/>
              <a:gd name="connsiteY9" fmla="*/ 593312 h 1126239"/>
              <a:gd name="connsiteX10" fmla="*/ 2723321 w 3277844"/>
              <a:gd name="connsiteY10" fmla="*/ 871608 h 1126239"/>
              <a:gd name="connsiteX11" fmla="*/ 2703443 w 3277844"/>
              <a:gd name="connsiteY11" fmla="*/ 1090269 h 1126239"/>
              <a:gd name="connsiteX12" fmla="*/ 2741622 w 3277844"/>
              <a:gd name="connsiteY12" fmla="*/ 1126239 h 1126239"/>
              <a:gd name="connsiteX13" fmla="*/ 0 w 3277844"/>
              <a:gd name="connsiteY13" fmla="*/ 1090269 h 1126239"/>
              <a:gd name="connsiteX0" fmla="*/ 0 w 3198701"/>
              <a:gd name="connsiteY0" fmla="*/ 1095792 h 1131762"/>
              <a:gd name="connsiteX1" fmla="*/ 39756 w 3198701"/>
              <a:gd name="connsiteY1" fmla="*/ 837374 h 1131762"/>
              <a:gd name="connsiteX2" fmla="*/ 218660 w 3198701"/>
              <a:gd name="connsiteY2" fmla="*/ 638592 h 1131762"/>
              <a:gd name="connsiteX3" fmla="*/ 258417 w 3198701"/>
              <a:gd name="connsiteY3" fmla="*/ 459688 h 1131762"/>
              <a:gd name="connsiteX4" fmla="*/ 417443 w 3198701"/>
              <a:gd name="connsiteY4" fmla="*/ 419931 h 1131762"/>
              <a:gd name="connsiteX5" fmla="*/ 556591 w 3198701"/>
              <a:gd name="connsiteY5" fmla="*/ 221148 h 1131762"/>
              <a:gd name="connsiteX6" fmla="*/ 775252 w 3198701"/>
              <a:gd name="connsiteY6" fmla="*/ 62122 h 1131762"/>
              <a:gd name="connsiteX7" fmla="*/ 2496337 w 3198701"/>
              <a:gd name="connsiteY7" fmla="*/ 27913 h 1131762"/>
              <a:gd name="connsiteX8" fmla="*/ 3196502 w 3198701"/>
              <a:gd name="connsiteY8" fmla="*/ 31141 h 1131762"/>
              <a:gd name="connsiteX9" fmla="*/ 2723321 w 3198701"/>
              <a:gd name="connsiteY9" fmla="*/ 419931 h 1131762"/>
              <a:gd name="connsiteX10" fmla="*/ 2902226 w 3198701"/>
              <a:gd name="connsiteY10" fmla="*/ 598835 h 1131762"/>
              <a:gd name="connsiteX11" fmla="*/ 2723321 w 3198701"/>
              <a:gd name="connsiteY11" fmla="*/ 877131 h 1131762"/>
              <a:gd name="connsiteX12" fmla="*/ 2703443 w 3198701"/>
              <a:gd name="connsiteY12" fmla="*/ 1095792 h 1131762"/>
              <a:gd name="connsiteX13" fmla="*/ 2741622 w 3198701"/>
              <a:gd name="connsiteY13" fmla="*/ 1131762 h 1131762"/>
              <a:gd name="connsiteX14" fmla="*/ 0 w 3198701"/>
              <a:gd name="connsiteY14" fmla="*/ 1095792 h 1131762"/>
              <a:gd name="connsiteX0" fmla="*/ 0 w 3198701"/>
              <a:gd name="connsiteY0" fmla="*/ 1089635 h 1125605"/>
              <a:gd name="connsiteX1" fmla="*/ 39756 w 3198701"/>
              <a:gd name="connsiteY1" fmla="*/ 831217 h 1125605"/>
              <a:gd name="connsiteX2" fmla="*/ 218660 w 3198701"/>
              <a:gd name="connsiteY2" fmla="*/ 632435 h 1125605"/>
              <a:gd name="connsiteX3" fmla="*/ 258417 w 3198701"/>
              <a:gd name="connsiteY3" fmla="*/ 453531 h 1125605"/>
              <a:gd name="connsiteX4" fmla="*/ 417443 w 3198701"/>
              <a:gd name="connsiteY4" fmla="*/ 413774 h 1125605"/>
              <a:gd name="connsiteX5" fmla="*/ 556591 w 3198701"/>
              <a:gd name="connsiteY5" fmla="*/ 214991 h 1125605"/>
              <a:gd name="connsiteX6" fmla="*/ 775252 w 3198701"/>
              <a:gd name="connsiteY6" fmla="*/ 55965 h 1125605"/>
              <a:gd name="connsiteX7" fmla="*/ 2496337 w 3198701"/>
              <a:gd name="connsiteY7" fmla="*/ 21756 h 1125605"/>
              <a:gd name="connsiteX8" fmla="*/ 3196502 w 3198701"/>
              <a:gd name="connsiteY8" fmla="*/ 24984 h 1125605"/>
              <a:gd name="connsiteX9" fmla="*/ 2723321 w 3198701"/>
              <a:gd name="connsiteY9" fmla="*/ 413774 h 1125605"/>
              <a:gd name="connsiteX10" fmla="*/ 2902226 w 3198701"/>
              <a:gd name="connsiteY10" fmla="*/ 592678 h 1125605"/>
              <a:gd name="connsiteX11" fmla="*/ 2723321 w 3198701"/>
              <a:gd name="connsiteY11" fmla="*/ 870974 h 1125605"/>
              <a:gd name="connsiteX12" fmla="*/ 2703443 w 3198701"/>
              <a:gd name="connsiteY12" fmla="*/ 1089635 h 1125605"/>
              <a:gd name="connsiteX13" fmla="*/ 2741622 w 3198701"/>
              <a:gd name="connsiteY13" fmla="*/ 1125605 h 1125605"/>
              <a:gd name="connsiteX14" fmla="*/ 0 w 3198701"/>
              <a:gd name="connsiteY14" fmla="*/ 1089635 h 1125605"/>
              <a:gd name="connsiteX0" fmla="*/ 0 w 3130535"/>
              <a:gd name="connsiteY0" fmla="*/ 1071297 h 1107267"/>
              <a:gd name="connsiteX1" fmla="*/ 39756 w 3130535"/>
              <a:gd name="connsiteY1" fmla="*/ 812879 h 1107267"/>
              <a:gd name="connsiteX2" fmla="*/ 218660 w 3130535"/>
              <a:gd name="connsiteY2" fmla="*/ 614097 h 1107267"/>
              <a:gd name="connsiteX3" fmla="*/ 258417 w 3130535"/>
              <a:gd name="connsiteY3" fmla="*/ 435193 h 1107267"/>
              <a:gd name="connsiteX4" fmla="*/ 417443 w 3130535"/>
              <a:gd name="connsiteY4" fmla="*/ 395436 h 1107267"/>
              <a:gd name="connsiteX5" fmla="*/ 556591 w 3130535"/>
              <a:gd name="connsiteY5" fmla="*/ 196653 h 1107267"/>
              <a:gd name="connsiteX6" fmla="*/ 775252 w 3130535"/>
              <a:gd name="connsiteY6" fmla="*/ 37627 h 1107267"/>
              <a:gd name="connsiteX7" fmla="*/ 2496337 w 3130535"/>
              <a:gd name="connsiteY7" fmla="*/ 3418 h 1107267"/>
              <a:gd name="connsiteX8" fmla="*/ 3128044 w 3130535"/>
              <a:gd name="connsiteY8" fmla="*/ 31095 h 1107267"/>
              <a:gd name="connsiteX9" fmla="*/ 2723321 w 3130535"/>
              <a:gd name="connsiteY9" fmla="*/ 395436 h 1107267"/>
              <a:gd name="connsiteX10" fmla="*/ 2902226 w 3130535"/>
              <a:gd name="connsiteY10" fmla="*/ 574340 h 1107267"/>
              <a:gd name="connsiteX11" fmla="*/ 2723321 w 3130535"/>
              <a:gd name="connsiteY11" fmla="*/ 852636 h 1107267"/>
              <a:gd name="connsiteX12" fmla="*/ 2703443 w 3130535"/>
              <a:gd name="connsiteY12" fmla="*/ 1071297 h 1107267"/>
              <a:gd name="connsiteX13" fmla="*/ 2741622 w 3130535"/>
              <a:gd name="connsiteY13" fmla="*/ 1107267 h 1107267"/>
              <a:gd name="connsiteX14" fmla="*/ 0 w 3130535"/>
              <a:gd name="connsiteY14" fmla="*/ 1071297 h 1107267"/>
              <a:gd name="connsiteX0" fmla="*/ 0 w 2929621"/>
              <a:gd name="connsiteY0" fmla="*/ 1071297 h 1107267"/>
              <a:gd name="connsiteX1" fmla="*/ 39756 w 2929621"/>
              <a:gd name="connsiteY1" fmla="*/ 812879 h 1107267"/>
              <a:gd name="connsiteX2" fmla="*/ 218660 w 2929621"/>
              <a:gd name="connsiteY2" fmla="*/ 614097 h 1107267"/>
              <a:gd name="connsiteX3" fmla="*/ 258417 w 2929621"/>
              <a:gd name="connsiteY3" fmla="*/ 435193 h 1107267"/>
              <a:gd name="connsiteX4" fmla="*/ 417443 w 2929621"/>
              <a:gd name="connsiteY4" fmla="*/ 395436 h 1107267"/>
              <a:gd name="connsiteX5" fmla="*/ 556591 w 2929621"/>
              <a:gd name="connsiteY5" fmla="*/ 196653 h 1107267"/>
              <a:gd name="connsiteX6" fmla="*/ 775252 w 2929621"/>
              <a:gd name="connsiteY6" fmla="*/ 37627 h 1107267"/>
              <a:gd name="connsiteX7" fmla="*/ 2496337 w 2929621"/>
              <a:gd name="connsiteY7" fmla="*/ 3418 h 1107267"/>
              <a:gd name="connsiteX8" fmla="*/ 2834654 w 2929621"/>
              <a:gd name="connsiteY8" fmla="*/ 31095 h 1107267"/>
              <a:gd name="connsiteX9" fmla="*/ 2723321 w 2929621"/>
              <a:gd name="connsiteY9" fmla="*/ 395436 h 1107267"/>
              <a:gd name="connsiteX10" fmla="*/ 2902226 w 2929621"/>
              <a:gd name="connsiteY10" fmla="*/ 574340 h 1107267"/>
              <a:gd name="connsiteX11" fmla="*/ 2723321 w 2929621"/>
              <a:gd name="connsiteY11" fmla="*/ 852636 h 1107267"/>
              <a:gd name="connsiteX12" fmla="*/ 2703443 w 2929621"/>
              <a:gd name="connsiteY12" fmla="*/ 1071297 h 1107267"/>
              <a:gd name="connsiteX13" fmla="*/ 2741622 w 2929621"/>
              <a:gd name="connsiteY13" fmla="*/ 1107267 h 1107267"/>
              <a:gd name="connsiteX14" fmla="*/ 0 w 2929621"/>
              <a:gd name="connsiteY14" fmla="*/ 1071297 h 1107267"/>
              <a:gd name="connsiteX0" fmla="*/ 0 w 2929621"/>
              <a:gd name="connsiteY0" fmla="*/ 1071297 h 1107267"/>
              <a:gd name="connsiteX1" fmla="*/ 39756 w 2929621"/>
              <a:gd name="connsiteY1" fmla="*/ 812879 h 1107267"/>
              <a:gd name="connsiteX2" fmla="*/ 218660 w 2929621"/>
              <a:gd name="connsiteY2" fmla="*/ 614097 h 1107267"/>
              <a:gd name="connsiteX3" fmla="*/ 258417 w 2929621"/>
              <a:gd name="connsiteY3" fmla="*/ 435193 h 1107267"/>
              <a:gd name="connsiteX4" fmla="*/ 417443 w 2929621"/>
              <a:gd name="connsiteY4" fmla="*/ 395436 h 1107267"/>
              <a:gd name="connsiteX5" fmla="*/ 556591 w 2929621"/>
              <a:gd name="connsiteY5" fmla="*/ 196653 h 1107267"/>
              <a:gd name="connsiteX6" fmla="*/ 775252 w 2929621"/>
              <a:gd name="connsiteY6" fmla="*/ 37627 h 1107267"/>
              <a:gd name="connsiteX7" fmla="*/ 2496337 w 2929621"/>
              <a:gd name="connsiteY7" fmla="*/ 3418 h 1107267"/>
              <a:gd name="connsiteX8" fmla="*/ 2834654 w 2929621"/>
              <a:gd name="connsiteY8" fmla="*/ 31095 h 1107267"/>
              <a:gd name="connsiteX9" fmla="*/ 2723321 w 2929621"/>
              <a:gd name="connsiteY9" fmla="*/ 395436 h 1107267"/>
              <a:gd name="connsiteX10" fmla="*/ 2765310 w 2929621"/>
              <a:gd name="connsiteY10" fmla="*/ 613458 h 1107267"/>
              <a:gd name="connsiteX11" fmla="*/ 2723321 w 2929621"/>
              <a:gd name="connsiteY11" fmla="*/ 852636 h 1107267"/>
              <a:gd name="connsiteX12" fmla="*/ 2703443 w 2929621"/>
              <a:gd name="connsiteY12" fmla="*/ 1071297 h 1107267"/>
              <a:gd name="connsiteX13" fmla="*/ 2741622 w 2929621"/>
              <a:gd name="connsiteY13" fmla="*/ 1107267 h 1107267"/>
              <a:gd name="connsiteX14" fmla="*/ 0 w 2929621"/>
              <a:gd name="connsiteY14" fmla="*/ 1071297 h 1107267"/>
              <a:gd name="connsiteX0" fmla="*/ 2741622 w 2841215"/>
              <a:gd name="connsiteY0" fmla="*/ 1107267 h 1162737"/>
              <a:gd name="connsiteX1" fmla="*/ 0 w 2841215"/>
              <a:gd name="connsiteY1" fmla="*/ 1071297 h 1162737"/>
              <a:gd name="connsiteX2" fmla="*/ 39756 w 2841215"/>
              <a:gd name="connsiteY2" fmla="*/ 812879 h 1162737"/>
              <a:gd name="connsiteX3" fmla="*/ 218660 w 2841215"/>
              <a:gd name="connsiteY3" fmla="*/ 614097 h 1162737"/>
              <a:gd name="connsiteX4" fmla="*/ 258417 w 2841215"/>
              <a:gd name="connsiteY4" fmla="*/ 435193 h 1162737"/>
              <a:gd name="connsiteX5" fmla="*/ 417443 w 2841215"/>
              <a:gd name="connsiteY5" fmla="*/ 395436 h 1162737"/>
              <a:gd name="connsiteX6" fmla="*/ 556591 w 2841215"/>
              <a:gd name="connsiteY6" fmla="*/ 196653 h 1162737"/>
              <a:gd name="connsiteX7" fmla="*/ 775252 w 2841215"/>
              <a:gd name="connsiteY7" fmla="*/ 37627 h 1162737"/>
              <a:gd name="connsiteX8" fmla="*/ 2496337 w 2841215"/>
              <a:gd name="connsiteY8" fmla="*/ 3418 h 1162737"/>
              <a:gd name="connsiteX9" fmla="*/ 2834654 w 2841215"/>
              <a:gd name="connsiteY9" fmla="*/ 31095 h 1162737"/>
              <a:gd name="connsiteX10" fmla="*/ 2723321 w 2841215"/>
              <a:gd name="connsiteY10" fmla="*/ 395436 h 1162737"/>
              <a:gd name="connsiteX11" fmla="*/ 2765310 w 2841215"/>
              <a:gd name="connsiteY11" fmla="*/ 613458 h 1162737"/>
              <a:gd name="connsiteX12" fmla="*/ 2723321 w 2841215"/>
              <a:gd name="connsiteY12" fmla="*/ 852636 h 1162737"/>
              <a:gd name="connsiteX13" fmla="*/ 2794883 w 2841215"/>
              <a:gd name="connsiteY13" fmla="*/ 1162737 h 1162737"/>
              <a:gd name="connsiteX0" fmla="*/ 2741622 w 2841215"/>
              <a:gd name="connsiteY0" fmla="*/ 1107267 h 1107267"/>
              <a:gd name="connsiteX1" fmla="*/ 0 w 2841215"/>
              <a:gd name="connsiteY1" fmla="*/ 1071297 h 1107267"/>
              <a:gd name="connsiteX2" fmla="*/ 39756 w 2841215"/>
              <a:gd name="connsiteY2" fmla="*/ 812879 h 1107267"/>
              <a:gd name="connsiteX3" fmla="*/ 218660 w 2841215"/>
              <a:gd name="connsiteY3" fmla="*/ 614097 h 1107267"/>
              <a:gd name="connsiteX4" fmla="*/ 258417 w 2841215"/>
              <a:gd name="connsiteY4" fmla="*/ 435193 h 1107267"/>
              <a:gd name="connsiteX5" fmla="*/ 417443 w 2841215"/>
              <a:gd name="connsiteY5" fmla="*/ 395436 h 1107267"/>
              <a:gd name="connsiteX6" fmla="*/ 556591 w 2841215"/>
              <a:gd name="connsiteY6" fmla="*/ 196653 h 1107267"/>
              <a:gd name="connsiteX7" fmla="*/ 775252 w 2841215"/>
              <a:gd name="connsiteY7" fmla="*/ 37627 h 1107267"/>
              <a:gd name="connsiteX8" fmla="*/ 2496337 w 2841215"/>
              <a:gd name="connsiteY8" fmla="*/ 3418 h 1107267"/>
              <a:gd name="connsiteX9" fmla="*/ 2834654 w 2841215"/>
              <a:gd name="connsiteY9" fmla="*/ 31095 h 1107267"/>
              <a:gd name="connsiteX10" fmla="*/ 2723321 w 2841215"/>
              <a:gd name="connsiteY10" fmla="*/ 395436 h 1107267"/>
              <a:gd name="connsiteX11" fmla="*/ 2765310 w 2841215"/>
              <a:gd name="connsiteY11" fmla="*/ 613458 h 1107267"/>
              <a:gd name="connsiteX12" fmla="*/ 2723321 w 2841215"/>
              <a:gd name="connsiteY12" fmla="*/ 852636 h 1107267"/>
              <a:gd name="connsiteX0" fmla="*/ 2741622 w 2841215"/>
              <a:gd name="connsiteY0" fmla="*/ 1077928 h 1077928"/>
              <a:gd name="connsiteX1" fmla="*/ 0 w 2841215"/>
              <a:gd name="connsiteY1" fmla="*/ 1071297 h 1077928"/>
              <a:gd name="connsiteX2" fmla="*/ 39756 w 2841215"/>
              <a:gd name="connsiteY2" fmla="*/ 812879 h 1077928"/>
              <a:gd name="connsiteX3" fmla="*/ 218660 w 2841215"/>
              <a:gd name="connsiteY3" fmla="*/ 614097 h 1077928"/>
              <a:gd name="connsiteX4" fmla="*/ 258417 w 2841215"/>
              <a:gd name="connsiteY4" fmla="*/ 435193 h 1077928"/>
              <a:gd name="connsiteX5" fmla="*/ 417443 w 2841215"/>
              <a:gd name="connsiteY5" fmla="*/ 395436 h 1077928"/>
              <a:gd name="connsiteX6" fmla="*/ 556591 w 2841215"/>
              <a:gd name="connsiteY6" fmla="*/ 196653 h 1077928"/>
              <a:gd name="connsiteX7" fmla="*/ 775252 w 2841215"/>
              <a:gd name="connsiteY7" fmla="*/ 37627 h 1077928"/>
              <a:gd name="connsiteX8" fmla="*/ 2496337 w 2841215"/>
              <a:gd name="connsiteY8" fmla="*/ 3418 h 1077928"/>
              <a:gd name="connsiteX9" fmla="*/ 2834654 w 2841215"/>
              <a:gd name="connsiteY9" fmla="*/ 31095 h 1077928"/>
              <a:gd name="connsiteX10" fmla="*/ 2723321 w 2841215"/>
              <a:gd name="connsiteY10" fmla="*/ 395436 h 1077928"/>
              <a:gd name="connsiteX11" fmla="*/ 2765310 w 2841215"/>
              <a:gd name="connsiteY11" fmla="*/ 613458 h 1077928"/>
              <a:gd name="connsiteX12" fmla="*/ 2723321 w 2841215"/>
              <a:gd name="connsiteY12" fmla="*/ 852636 h 107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1215" h="1077928">
                <a:moveTo>
                  <a:pt x="2741622" y="1077928"/>
                </a:moveTo>
                <a:lnTo>
                  <a:pt x="0" y="1071297"/>
                </a:lnTo>
                <a:cubicBezTo>
                  <a:pt x="1656" y="980188"/>
                  <a:pt x="3313" y="889079"/>
                  <a:pt x="39756" y="812879"/>
                </a:cubicBezTo>
                <a:cubicBezTo>
                  <a:pt x="76199" y="736679"/>
                  <a:pt x="182217" y="677045"/>
                  <a:pt x="218660" y="614097"/>
                </a:cubicBezTo>
                <a:cubicBezTo>
                  <a:pt x="255103" y="551149"/>
                  <a:pt x="225287" y="471636"/>
                  <a:pt x="258417" y="435193"/>
                </a:cubicBezTo>
                <a:cubicBezTo>
                  <a:pt x="291547" y="398750"/>
                  <a:pt x="367747" y="435193"/>
                  <a:pt x="417443" y="395436"/>
                </a:cubicBezTo>
                <a:cubicBezTo>
                  <a:pt x="467139" y="355679"/>
                  <a:pt x="496956" y="256288"/>
                  <a:pt x="556591" y="196653"/>
                </a:cubicBezTo>
                <a:cubicBezTo>
                  <a:pt x="616226" y="137018"/>
                  <a:pt x="451961" y="69833"/>
                  <a:pt x="775252" y="37627"/>
                </a:cubicBezTo>
                <a:cubicBezTo>
                  <a:pt x="1098543" y="5421"/>
                  <a:pt x="2092795" y="8581"/>
                  <a:pt x="2496337" y="3418"/>
                </a:cubicBezTo>
                <a:cubicBezTo>
                  <a:pt x="2909658" y="27594"/>
                  <a:pt x="2796823" y="-34241"/>
                  <a:pt x="2834654" y="31095"/>
                </a:cubicBezTo>
                <a:cubicBezTo>
                  <a:pt x="2872485" y="96431"/>
                  <a:pt x="2734878" y="298376"/>
                  <a:pt x="2723321" y="395436"/>
                </a:cubicBezTo>
                <a:cubicBezTo>
                  <a:pt x="2711764" y="492496"/>
                  <a:pt x="2765310" y="537258"/>
                  <a:pt x="2765310" y="613458"/>
                </a:cubicBezTo>
                <a:cubicBezTo>
                  <a:pt x="2765310" y="689658"/>
                  <a:pt x="2733632" y="776330"/>
                  <a:pt x="2723321" y="852636"/>
                </a:cubicBezTo>
              </a:path>
            </a:pathLst>
          </a:cu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92A59B8E-F746-1E87-3A31-76AD8835E6DB}"/>
              </a:ext>
            </a:extLst>
          </p:cNvPr>
          <p:cNvSpPr/>
          <p:nvPr/>
        </p:nvSpPr>
        <p:spPr>
          <a:xfrm rot="5400000">
            <a:off x="7504941" y="4294595"/>
            <a:ext cx="253885" cy="6154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F2943C6E-215E-74E5-CA8B-4D31760FB06A}"/>
              </a:ext>
            </a:extLst>
          </p:cNvPr>
          <p:cNvSpPr/>
          <p:nvPr/>
        </p:nvSpPr>
        <p:spPr>
          <a:xfrm rot="5400000">
            <a:off x="7393967" y="4518253"/>
            <a:ext cx="193431" cy="6154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77E2343-22A7-BF8D-9534-94A200B7C4F9}"/>
              </a:ext>
            </a:extLst>
          </p:cNvPr>
          <p:cNvSpPr txBox="1"/>
          <p:nvPr/>
        </p:nvSpPr>
        <p:spPr>
          <a:xfrm>
            <a:off x="7631884" y="2128061"/>
            <a:ext cx="4123765" cy="2677656"/>
          </a:xfrm>
          <a:prstGeom prst="rect">
            <a:avLst/>
          </a:prstGeom>
          <a:noFill/>
        </p:spPr>
        <p:txBody>
          <a:bodyPr wrap="square" rtlCol="0">
            <a:spAutoFit/>
          </a:bodyPr>
          <a:lstStyle/>
          <a:p>
            <a:r>
              <a:rPr lang="en-GB" sz="2800" b="1" dirty="0"/>
              <a:t>Pain and swelling</a:t>
            </a:r>
          </a:p>
          <a:p>
            <a:endParaRPr lang="en-GB" sz="2800" b="1" dirty="0"/>
          </a:p>
          <a:p>
            <a:r>
              <a:rPr lang="en-GB" sz="2800" b="1" dirty="0"/>
              <a:t>Pulmonary embolism</a:t>
            </a:r>
          </a:p>
          <a:p>
            <a:r>
              <a:rPr lang="en-GB" sz="2800" b="1" dirty="0"/>
              <a:t>(clots in the lungs)</a:t>
            </a:r>
          </a:p>
          <a:p>
            <a:endParaRPr lang="en-GB" sz="2800" b="1" dirty="0"/>
          </a:p>
          <a:p>
            <a:r>
              <a:rPr lang="en-GB" sz="2800" b="1" dirty="0"/>
              <a:t> </a:t>
            </a:r>
          </a:p>
        </p:txBody>
      </p:sp>
    </p:spTree>
    <p:extLst>
      <p:ext uri="{BB962C8B-B14F-4D97-AF65-F5344CB8AC3E}">
        <p14:creationId xmlns:p14="http://schemas.microsoft.com/office/powerpoint/2010/main" val="8297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7214-3867-A54D-910F-212E73D33F5B}"/>
              </a:ext>
            </a:extLst>
          </p:cNvPr>
          <p:cNvSpPr>
            <a:spLocks noGrp="1"/>
          </p:cNvSpPr>
          <p:nvPr>
            <p:ph type="title"/>
          </p:nvPr>
        </p:nvSpPr>
        <p:spPr>
          <a:xfrm>
            <a:off x="522000" y="842400"/>
            <a:ext cx="6289108" cy="720000"/>
          </a:xfrm>
        </p:spPr>
        <p:txBody>
          <a:bodyPr>
            <a:normAutofit/>
          </a:bodyPr>
          <a:lstStyle/>
          <a:p>
            <a:r>
              <a:rPr lang="en-GB" dirty="0"/>
              <a:t>Blood vessel problems</a:t>
            </a:r>
          </a:p>
        </p:txBody>
      </p:sp>
      <p:sp>
        <p:nvSpPr>
          <p:cNvPr id="6" name="TextBox 5">
            <a:extLst>
              <a:ext uri="{FF2B5EF4-FFF2-40B4-BE49-F238E27FC236}">
                <a16:creationId xmlns:a16="http://schemas.microsoft.com/office/drawing/2014/main" id="{7B19AB49-4EE5-1314-42E7-6B46A499E7DC}"/>
              </a:ext>
            </a:extLst>
          </p:cNvPr>
          <p:cNvSpPr txBox="1"/>
          <p:nvPr/>
        </p:nvSpPr>
        <p:spPr>
          <a:xfrm>
            <a:off x="1158028" y="2128061"/>
            <a:ext cx="4745815" cy="1815882"/>
          </a:xfrm>
          <a:prstGeom prst="rect">
            <a:avLst/>
          </a:prstGeom>
          <a:noFill/>
        </p:spPr>
        <p:txBody>
          <a:bodyPr wrap="square" rtlCol="0">
            <a:spAutoFit/>
          </a:bodyPr>
          <a:lstStyle/>
          <a:p>
            <a:r>
              <a:rPr lang="en-GB" sz="2800" b="1" dirty="0"/>
              <a:t>Varicose Veins</a:t>
            </a:r>
          </a:p>
          <a:p>
            <a:endParaRPr lang="en-GB" sz="2800" b="1" dirty="0"/>
          </a:p>
          <a:p>
            <a:endParaRPr lang="en-GB" sz="2800" b="1" dirty="0"/>
          </a:p>
          <a:p>
            <a:endParaRPr lang="en-GB" sz="2800" b="1" dirty="0"/>
          </a:p>
        </p:txBody>
      </p:sp>
      <p:sp>
        <p:nvSpPr>
          <p:cNvPr id="12" name="Arrow: Down 11">
            <a:extLst>
              <a:ext uri="{FF2B5EF4-FFF2-40B4-BE49-F238E27FC236}">
                <a16:creationId xmlns:a16="http://schemas.microsoft.com/office/drawing/2014/main" id="{92A59B8E-F746-1E87-3A31-76AD8835E6DB}"/>
              </a:ext>
            </a:extLst>
          </p:cNvPr>
          <p:cNvSpPr/>
          <p:nvPr/>
        </p:nvSpPr>
        <p:spPr>
          <a:xfrm rot="5400000">
            <a:off x="6802991" y="2994327"/>
            <a:ext cx="253885" cy="6154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F2943C6E-215E-74E5-CA8B-4D31760FB06A}"/>
              </a:ext>
            </a:extLst>
          </p:cNvPr>
          <p:cNvSpPr/>
          <p:nvPr/>
        </p:nvSpPr>
        <p:spPr>
          <a:xfrm rot="5400000">
            <a:off x="5827559" y="2994326"/>
            <a:ext cx="193431" cy="61546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77E2343-22A7-BF8D-9534-94A200B7C4F9}"/>
              </a:ext>
            </a:extLst>
          </p:cNvPr>
          <p:cNvSpPr txBox="1"/>
          <p:nvPr/>
        </p:nvSpPr>
        <p:spPr>
          <a:xfrm>
            <a:off x="7651816" y="1242869"/>
            <a:ext cx="4407912" cy="2701074"/>
          </a:xfrm>
          <a:prstGeom prst="rect">
            <a:avLst/>
          </a:prstGeom>
          <a:noFill/>
        </p:spPr>
        <p:txBody>
          <a:bodyPr wrap="square" rtlCol="0">
            <a:spAutoFit/>
          </a:bodyPr>
          <a:lstStyle/>
          <a:p>
            <a:endParaRPr lang="en-GB" sz="2800" b="1" dirty="0"/>
          </a:p>
          <a:p>
            <a:r>
              <a:rPr lang="en-GB" sz="2800" b="1" dirty="0"/>
              <a:t> </a:t>
            </a:r>
          </a:p>
          <a:p>
            <a:r>
              <a:rPr lang="en-GB" sz="2800" b="1" dirty="0"/>
              <a:t>Itching, aching </a:t>
            </a:r>
          </a:p>
          <a:p>
            <a:endParaRPr lang="en-GB" sz="2800" b="1" dirty="0"/>
          </a:p>
          <a:p>
            <a:r>
              <a:rPr lang="en-GB" sz="2800" b="1" dirty="0" err="1"/>
              <a:t>Ezcema</a:t>
            </a:r>
            <a:r>
              <a:rPr lang="en-GB" sz="2800" b="1" dirty="0"/>
              <a:t>, bleeding, ulcers</a:t>
            </a:r>
          </a:p>
        </p:txBody>
      </p:sp>
      <p:pic>
        <p:nvPicPr>
          <p:cNvPr id="1030" name="Picture 6" descr="Deep Vein Thrombosis Stock Vector Illustration 24963994 : Shutterstock">
            <a:extLst>
              <a:ext uri="{FF2B5EF4-FFF2-40B4-BE49-F238E27FC236}">
                <a16:creationId xmlns:a16="http://schemas.microsoft.com/office/drawing/2014/main" id="{1A8A8E44-3225-C67B-CFF5-A77548BCE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933" y="1669049"/>
            <a:ext cx="3533883" cy="4654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aricose Vein Results and post treatment photos. — The Leg Vein Doctor ...">
            <a:extLst>
              <a:ext uri="{FF2B5EF4-FFF2-40B4-BE49-F238E27FC236}">
                <a16:creationId xmlns:a16="http://schemas.microsoft.com/office/drawing/2014/main" id="{14090AF9-4A45-1BB2-6FF1-3AF2C8CD57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7932" y="1782557"/>
            <a:ext cx="3405941" cy="45412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9A694F-9622-8F36-119C-639B42973759}"/>
              </a:ext>
            </a:extLst>
          </p:cNvPr>
          <p:cNvSpPr txBox="1"/>
          <p:nvPr/>
        </p:nvSpPr>
        <p:spPr>
          <a:xfrm>
            <a:off x="3666554" y="1215367"/>
            <a:ext cx="4273061" cy="584775"/>
          </a:xfrm>
          <a:prstGeom prst="rect">
            <a:avLst/>
          </a:prstGeom>
          <a:noFill/>
        </p:spPr>
        <p:txBody>
          <a:bodyPr wrap="square" rtlCol="0">
            <a:spAutoFit/>
          </a:bodyPr>
          <a:lstStyle/>
          <a:p>
            <a:pPr algn="ctr"/>
            <a:r>
              <a:rPr lang="en-GB" sz="3200" b="1" dirty="0">
                <a:solidFill>
                  <a:srgbClr val="488ECB"/>
                </a:solidFill>
              </a:rPr>
              <a:t>Veins-superficial</a:t>
            </a:r>
          </a:p>
        </p:txBody>
      </p:sp>
    </p:spTree>
    <p:extLst>
      <p:ext uri="{BB962C8B-B14F-4D97-AF65-F5344CB8AC3E}">
        <p14:creationId xmlns:p14="http://schemas.microsoft.com/office/powerpoint/2010/main" val="112634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8A48-E0EF-9E84-E2FD-1E45FFE29387}"/>
              </a:ext>
            </a:extLst>
          </p:cNvPr>
          <p:cNvSpPr>
            <a:spLocks noGrp="1"/>
          </p:cNvSpPr>
          <p:nvPr>
            <p:ph type="title"/>
          </p:nvPr>
        </p:nvSpPr>
        <p:spPr/>
        <p:txBody>
          <a:bodyPr/>
          <a:lstStyle/>
          <a:p>
            <a:r>
              <a:rPr lang="en-GB" dirty="0"/>
              <a:t>Anatomical positions</a:t>
            </a:r>
          </a:p>
        </p:txBody>
      </p:sp>
      <p:pic>
        <p:nvPicPr>
          <p:cNvPr id="5" name="Picture 4">
            <a:extLst>
              <a:ext uri="{FF2B5EF4-FFF2-40B4-BE49-F238E27FC236}">
                <a16:creationId xmlns:a16="http://schemas.microsoft.com/office/drawing/2014/main" id="{E0247FDA-1652-2AE1-D00A-BD2D4B3934CE}"/>
              </a:ext>
            </a:extLst>
          </p:cNvPr>
          <p:cNvPicPr>
            <a:picLocks noChangeAspect="1"/>
          </p:cNvPicPr>
          <p:nvPr/>
        </p:nvPicPr>
        <p:blipFill>
          <a:blip r:embed="rId3"/>
          <a:stretch>
            <a:fillRect/>
          </a:stretch>
        </p:blipFill>
        <p:spPr>
          <a:xfrm>
            <a:off x="2358696" y="1202400"/>
            <a:ext cx="7285008" cy="4856672"/>
          </a:xfrm>
          <a:prstGeom prst="rect">
            <a:avLst/>
          </a:prstGeom>
        </p:spPr>
      </p:pic>
      <p:sp>
        <p:nvSpPr>
          <p:cNvPr id="6" name="Heart 5">
            <a:extLst>
              <a:ext uri="{FF2B5EF4-FFF2-40B4-BE49-F238E27FC236}">
                <a16:creationId xmlns:a16="http://schemas.microsoft.com/office/drawing/2014/main" id="{2D6A1A8A-043B-E4BA-724B-AA7A3108678D}"/>
              </a:ext>
            </a:extLst>
          </p:cNvPr>
          <p:cNvSpPr/>
          <p:nvPr/>
        </p:nvSpPr>
        <p:spPr>
          <a:xfrm>
            <a:off x="6001200" y="2553419"/>
            <a:ext cx="261577" cy="293298"/>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4959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EB49-874F-4021-86A9-877D1FAB4D81}"/>
              </a:ext>
            </a:extLst>
          </p:cNvPr>
          <p:cNvSpPr>
            <a:spLocks noGrp="1"/>
          </p:cNvSpPr>
          <p:nvPr>
            <p:ph type="title"/>
          </p:nvPr>
        </p:nvSpPr>
        <p:spPr/>
        <p:txBody>
          <a:bodyPr/>
          <a:lstStyle/>
          <a:p>
            <a:r>
              <a:rPr lang="en-GB" sz="8000" dirty="0"/>
              <a:t>Vascular Lab</a:t>
            </a:r>
          </a:p>
        </p:txBody>
      </p:sp>
    </p:spTree>
    <p:extLst>
      <p:ext uri="{BB962C8B-B14F-4D97-AF65-F5344CB8AC3E}">
        <p14:creationId xmlns:p14="http://schemas.microsoft.com/office/powerpoint/2010/main" val="6414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5335-DDB3-491B-81BD-801BA78159C8}"/>
              </a:ext>
            </a:extLst>
          </p:cNvPr>
          <p:cNvSpPr>
            <a:spLocks noGrp="1"/>
          </p:cNvSpPr>
          <p:nvPr>
            <p:ph type="title"/>
          </p:nvPr>
        </p:nvSpPr>
        <p:spPr/>
        <p:txBody>
          <a:bodyPr/>
          <a:lstStyle/>
          <a:p>
            <a:r>
              <a:rPr lang="en-GB" dirty="0"/>
              <a:t>Vascular Lab</a:t>
            </a:r>
          </a:p>
        </p:txBody>
      </p:sp>
      <p:sp>
        <p:nvSpPr>
          <p:cNvPr id="3" name="Text Placeholder 2">
            <a:extLst>
              <a:ext uri="{FF2B5EF4-FFF2-40B4-BE49-F238E27FC236}">
                <a16:creationId xmlns:a16="http://schemas.microsoft.com/office/drawing/2014/main" id="{5DDC41E7-3E46-4BB6-8BC1-492664E0CE02}"/>
              </a:ext>
            </a:extLst>
          </p:cNvPr>
          <p:cNvSpPr>
            <a:spLocks noGrp="1"/>
          </p:cNvSpPr>
          <p:nvPr>
            <p:ph type="body" sz="quarter" idx="14"/>
          </p:nvPr>
        </p:nvSpPr>
        <p:spPr>
          <a:xfrm>
            <a:off x="362899" y="3786403"/>
            <a:ext cx="7676833" cy="4863891"/>
          </a:xfrm>
        </p:spPr>
        <p:txBody>
          <a:bodyPr>
            <a:normAutofit/>
          </a:bodyPr>
          <a:lstStyle/>
          <a:p>
            <a:r>
              <a:rPr lang="en-GB" sz="3200" dirty="0">
                <a:solidFill>
                  <a:srgbClr val="488ECB"/>
                </a:solidFill>
              </a:rPr>
              <a:t>Hand held Doppler</a:t>
            </a:r>
          </a:p>
          <a:p>
            <a:endParaRPr lang="en-GB" sz="3200" dirty="0">
              <a:solidFill>
                <a:srgbClr val="488ECB"/>
              </a:solidFill>
            </a:endParaRPr>
          </a:p>
          <a:p>
            <a:pPr marL="342900" indent="-342900">
              <a:buFont typeface="Arial" panose="020B0604020202020204" pitchFamily="34" charset="0"/>
              <a:buChar char="•"/>
            </a:pPr>
            <a:r>
              <a:rPr lang="en-GB" dirty="0"/>
              <a:t>Ankle Brachial Pressure Index (ABPI)</a:t>
            </a:r>
          </a:p>
          <a:p>
            <a:pPr marL="342900" indent="-342900">
              <a:buFont typeface="Arial" panose="020B0604020202020204" pitchFamily="34" charset="0"/>
              <a:buChar char="•"/>
            </a:pPr>
            <a:r>
              <a:rPr lang="en-GB" dirty="0"/>
              <a:t>Toe Brachial Pressure Index (TBPI)</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C097FB11-4E7D-6A61-0B54-9822E38F4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0251" y="1041523"/>
            <a:ext cx="3544714" cy="4135500"/>
          </a:xfrm>
          <a:prstGeom prst="rect">
            <a:avLst/>
          </a:prstGeom>
        </p:spPr>
      </p:pic>
      <p:pic>
        <p:nvPicPr>
          <p:cNvPr id="6" name="Picture 2">
            <a:extLst>
              <a:ext uri="{FF2B5EF4-FFF2-40B4-BE49-F238E27FC236}">
                <a16:creationId xmlns:a16="http://schemas.microsoft.com/office/drawing/2014/main" id="{DA9A8E20-E25F-9F46-0B4F-4A3228CF152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75" t="14338" r="23318" b="50437"/>
          <a:stretch/>
        </p:blipFill>
        <p:spPr bwMode="auto">
          <a:xfrm>
            <a:off x="7776334" y="3449380"/>
            <a:ext cx="4087044" cy="287876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E98ADAF3-BC2A-D0A3-2C3A-6871587705E8}"/>
              </a:ext>
            </a:extLst>
          </p:cNvPr>
          <p:cNvSpPr txBox="1">
            <a:spLocks/>
          </p:cNvSpPr>
          <p:nvPr/>
        </p:nvSpPr>
        <p:spPr>
          <a:xfrm>
            <a:off x="672662" y="778895"/>
            <a:ext cx="7676833" cy="4863891"/>
          </a:xfrm>
          <a:prstGeom prst="rect">
            <a:avLst/>
          </a:prstGeom>
        </p:spPr>
        <p:txBody>
          <a:bodyPr vert="horz" lIns="0" tIns="331200" rIns="0" bIns="0" rtlCol="0">
            <a:normAutofit/>
          </a:bodyPr>
          <a:lstStyle>
            <a:lvl1pPr marL="0" indent="0" algn="l" defTabSz="914400" rtl="0" eaLnBrk="1" latinLnBrk="0" hangingPunct="1">
              <a:lnSpc>
                <a:spcPct val="100000"/>
              </a:lnSpc>
              <a:spcBef>
                <a:spcPts val="0"/>
              </a:spcBef>
              <a:spcAft>
                <a:spcPts val="371"/>
              </a:spcAft>
              <a:buFontTx/>
              <a:buNone/>
              <a:defRPr lang="en-US" sz="2400" u="none" kern="1200" dirty="0" smtClean="0">
                <a:solidFill>
                  <a:schemeClr val="bg1"/>
                </a:solidFill>
                <a:latin typeface="+mn-lt"/>
                <a:ea typeface="+mn-ea"/>
                <a:cs typeface="+mn-cs"/>
              </a:defRPr>
            </a:lvl1pPr>
            <a:lvl2pPr marL="432000" indent="-288000" algn="l" defTabSz="914400" rtl="0" eaLnBrk="1" latinLnBrk="0" hangingPunct="1">
              <a:lnSpc>
                <a:spcPct val="100000"/>
              </a:lnSpc>
              <a:spcBef>
                <a:spcPts val="0"/>
              </a:spcBef>
              <a:spcAft>
                <a:spcPts val="371"/>
              </a:spcAft>
              <a:buClr>
                <a:schemeClr val="bg1"/>
              </a:buClr>
              <a:buSzPct val="90000"/>
              <a:buFont typeface="Wingdings" panose="05000000000000000000" pitchFamily="2" charset="2"/>
              <a:buChar char="n"/>
              <a:defRPr lang="en-US" sz="2400" b="0" i="0" u="none" kern="1200" dirty="0" smtClean="0">
                <a:solidFill>
                  <a:schemeClr val="bg1"/>
                </a:solidFill>
                <a:latin typeface="+mn-lt"/>
                <a:ea typeface="+mn-ea"/>
                <a:cs typeface="+mn-cs"/>
              </a:defRPr>
            </a:lvl2pPr>
            <a:lvl3pPr marL="576000" indent="-216000" algn="l" defTabSz="914400" rtl="0" eaLnBrk="1" latinLnBrk="0" hangingPunct="1">
              <a:lnSpc>
                <a:spcPct val="100000"/>
              </a:lnSpc>
              <a:spcBef>
                <a:spcPts val="0"/>
              </a:spcBef>
              <a:spcAft>
                <a:spcPts val="371"/>
              </a:spcAft>
              <a:buClr>
                <a:schemeClr val="bg1"/>
              </a:buClr>
              <a:buSzPct val="90000"/>
              <a:buFont typeface="Wingdings" panose="05000000000000000000" pitchFamily="2" charset="2"/>
              <a:buChar char="§"/>
              <a:defRPr sz="2300" b="0" u="none" kern="1200">
                <a:solidFill>
                  <a:schemeClr val="bg1"/>
                </a:solidFill>
                <a:latin typeface="+mn-lt"/>
                <a:ea typeface="+mn-ea"/>
                <a:cs typeface="+mn-cs"/>
              </a:defRPr>
            </a:lvl3pPr>
            <a:lvl4pPr marL="720000" indent="-216000" algn="l" defTabSz="914400" rtl="0" eaLnBrk="1" latinLnBrk="0" hangingPunct="1">
              <a:lnSpc>
                <a:spcPct val="100000"/>
              </a:lnSpc>
              <a:spcBef>
                <a:spcPts val="0"/>
              </a:spcBef>
              <a:spcAft>
                <a:spcPts val="371"/>
              </a:spcAft>
              <a:buSzPct val="90000"/>
              <a:buFont typeface="Arial" panose="020B0604020202020204" pitchFamily="34" charset="0"/>
              <a:buChar char="▪"/>
              <a:defRPr sz="2200" u="none" kern="1200" baseline="0">
                <a:solidFill>
                  <a:schemeClr val="bg1"/>
                </a:solidFill>
                <a:latin typeface="+mn-lt"/>
                <a:ea typeface="+mn-ea"/>
                <a:cs typeface="+mn-cs"/>
              </a:defRPr>
            </a:lvl4pPr>
            <a:lvl5pPr marL="864000" indent="-216000" algn="l" defTabSz="914400" rtl="0" eaLnBrk="1" latinLnBrk="0" hangingPunct="1">
              <a:lnSpc>
                <a:spcPct val="100000"/>
              </a:lnSpc>
              <a:spcBef>
                <a:spcPts val="0"/>
              </a:spcBef>
              <a:spcAft>
                <a:spcPts val="371"/>
              </a:spcAft>
              <a:buClrTx/>
              <a:buSzPct val="80000"/>
              <a:buFont typeface="Arial" panose="020B0604020202020204" pitchFamily="34" charset="0"/>
              <a:buChar char="▫"/>
              <a:tabLst/>
              <a:defRPr lang="en-US" sz="2100" kern="1200" dirty="0">
                <a:solidFill>
                  <a:schemeClr val="bg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
                <a:schemeClr val="tx2"/>
              </a:buClr>
              <a:buSzPct val="90000"/>
              <a:buFont typeface="Wingdings" panose="05000000000000000000" pitchFamily="2" charset="2"/>
              <a:buChar char="§"/>
              <a:tabLst/>
              <a:defRPr lang="en-US" sz="2400" kern="1200" dirty="0">
                <a:solidFill>
                  <a:schemeClr val="tx2"/>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GB" dirty="0"/>
          </a:p>
          <a:p>
            <a:r>
              <a:rPr lang="en-GB" sz="3200" dirty="0">
                <a:solidFill>
                  <a:srgbClr val="488ECB"/>
                </a:solidFill>
              </a:rPr>
              <a:t>Ultrasound</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B-mode</a:t>
            </a:r>
          </a:p>
          <a:p>
            <a:pPr marL="342900" indent="-342900">
              <a:buFont typeface="Arial" panose="020B0604020202020204" pitchFamily="34" charset="0"/>
              <a:buChar char="•"/>
            </a:pPr>
            <a:r>
              <a:rPr lang="en-GB" dirty="0"/>
              <a:t>Colour Doppler</a:t>
            </a:r>
          </a:p>
          <a:p>
            <a:pPr marL="342900" indent="-342900">
              <a:buFont typeface="Arial" panose="020B0604020202020204" pitchFamily="34" charset="0"/>
              <a:buChar char="•"/>
            </a:pPr>
            <a:r>
              <a:rPr lang="en-GB" dirty="0"/>
              <a:t>Pulse Wave Doppler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pic>
        <p:nvPicPr>
          <p:cNvPr id="9" name="Picture 8">
            <a:extLst>
              <a:ext uri="{FF2B5EF4-FFF2-40B4-BE49-F238E27FC236}">
                <a16:creationId xmlns:a16="http://schemas.microsoft.com/office/drawing/2014/main" id="{25A91A61-DDD8-099A-30F5-12B3096183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7847" y="878755"/>
            <a:ext cx="4087044" cy="5449392"/>
          </a:xfrm>
          <a:prstGeom prst="rect">
            <a:avLst/>
          </a:prstGeom>
        </p:spPr>
      </p:pic>
    </p:spTree>
    <p:extLst>
      <p:ext uri="{BB962C8B-B14F-4D97-AF65-F5344CB8AC3E}">
        <p14:creationId xmlns:p14="http://schemas.microsoft.com/office/powerpoint/2010/main" val="211150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E65AB-F8AC-4B41-8DAB-74E7BED7D68D}"/>
              </a:ext>
            </a:extLst>
          </p:cNvPr>
          <p:cNvSpPr/>
          <p:nvPr/>
        </p:nvSpPr>
        <p:spPr>
          <a:xfrm>
            <a:off x="647307" y="2013164"/>
            <a:ext cx="10897386" cy="406265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br>
              <a:rPr kumimoji="0" lang="en-GB" sz="5400" b="1" i="0" u="none" strike="noStrike" kern="0" cap="none" spc="0" normalizeH="0" baseline="0" noProof="0" dirty="0">
                <a:ln>
                  <a:noFill/>
                </a:ln>
                <a:solidFill>
                  <a:prstClr val="white"/>
                </a:solidFill>
                <a:effectLst/>
                <a:uLnTx/>
                <a:uFillTx/>
                <a:ea typeface="+mj-ea"/>
                <a:cs typeface="+mj-cs"/>
              </a:rPr>
            </a:br>
            <a:r>
              <a:rPr lang="en-GB" sz="5400" b="1" kern="0" dirty="0">
                <a:solidFill>
                  <a:schemeClr val="bg1"/>
                </a:solidFill>
                <a:ea typeface="+mj-ea"/>
                <a:cs typeface="+mj-cs"/>
              </a:rPr>
              <a:t>Session 20/11/2023</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5400" b="1" kern="0" dirty="0">
              <a:solidFill>
                <a:schemeClr val="bg1"/>
              </a:solidFill>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schemeClr val="bg1"/>
                </a:solidFill>
                <a:effectLst/>
                <a:uLnTx/>
                <a:uFillTx/>
                <a:ea typeface="+mj-ea"/>
                <a:cs typeface="+mj-cs"/>
              </a:rPr>
              <a:t>Introduction to Vascular </a:t>
            </a:r>
            <a:r>
              <a:rPr kumimoji="0" lang="en-GB" sz="4800" b="1" i="0" u="none" strike="noStrike" kern="0" cap="none" spc="0" normalizeH="0" baseline="0" noProof="0" dirty="0" err="1">
                <a:ln>
                  <a:noFill/>
                </a:ln>
                <a:solidFill>
                  <a:schemeClr val="bg1"/>
                </a:solidFill>
                <a:effectLst/>
                <a:uLnTx/>
                <a:uFillTx/>
                <a:ea typeface="+mj-ea"/>
                <a:cs typeface="+mj-cs"/>
              </a:rPr>
              <a:t>Scien</a:t>
            </a:r>
            <a:r>
              <a:rPr lang="en-GB" sz="4800" b="1" kern="0" dirty="0" err="1">
                <a:solidFill>
                  <a:schemeClr val="bg1"/>
                </a:solidFill>
                <a:ea typeface="+mj-ea"/>
                <a:cs typeface="+mj-cs"/>
              </a:rPr>
              <a:t>ce</a:t>
            </a:r>
            <a:endParaRPr lang="en-GB" sz="4800" b="1" kern="0" dirty="0">
              <a:solidFill>
                <a:schemeClr val="bg1"/>
              </a:solidFill>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4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443545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EB49-874F-4021-86A9-877D1FAB4D81}"/>
              </a:ext>
            </a:extLst>
          </p:cNvPr>
          <p:cNvSpPr>
            <a:spLocks noGrp="1"/>
          </p:cNvSpPr>
          <p:nvPr>
            <p:ph type="title"/>
          </p:nvPr>
        </p:nvSpPr>
        <p:spPr/>
        <p:txBody>
          <a:bodyPr/>
          <a:lstStyle/>
          <a:p>
            <a:r>
              <a:rPr lang="en-GB" sz="8000" dirty="0"/>
              <a:t>Vascular Ultrasound</a:t>
            </a:r>
          </a:p>
        </p:txBody>
      </p:sp>
    </p:spTree>
    <p:extLst>
      <p:ext uri="{BB962C8B-B14F-4D97-AF65-F5344CB8AC3E}">
        <p14:creationId xmlns:p14="http://schemas.microsoft.com/office/powerpoint/2010/main" val="363163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FD39-CE0E-4025-B885-7AB5E9CBBB7B}"/>
              </a:ext>
            </a:extLst>
          </p:cNvPr>
          <p:cNvSpPr>
            <a:spLocks noGrp="1"/>
          </p:cNvSpPr>
          <p:nvPr>
            <p:ph type="title"/>
          </p:nvPr>
        </p:nvSpPr>
        <p:spPr/>
        <p:txBody>
          <a:bodyPr/>
          <a:lstStyle/>
          <a:p>
            <a:r>
              <a:rPr lang="en-GB" dirty="0"/>
              <a:t>Today’s Agenda</a:t>
            </a:r>
          </a:p>
        </p:txBody>
      </p:sp>
      <p:sp>
        <p:nvSpPr>
          <p:cNvPr id="3" name="Text Placeholder 2">
            <a:extLst>
              <a:ext uri="{FF2B5EF4-FFF2-40B4-BE49-F238E27FC236}">
                <a16:creationId xmlns:a16="http://schemas.microsoft.com/office/drawing/2014/main" id="{C0E9EAB4-8BC6-4FAB-8CBE-B473F67E6089}"/>
              </a:ext>
            </a:extLst>
          </p:cNvPr>
          <p:cNvSpPr>
            <a:spLocks noGrp="1"/>
          </p:cNvSpPr>
          <p:nvPr>
            <p:ph type="body" sz="quarter" idx="14"/>
          </p:nvPr>
        </p:nvSpPr>
        <p:spPr>
          <a:xfrm>
            <a:off x="522000" y="1202400"/>
            <a:ext cx="5923272" cy="4368843"/>
          </a:xfrm>
        </p:spPr>
        <p:txBody>
          <a:bodyPr>
            <a:noAutofit/>
          </a:bodyPr>
          <a:lstStyle/>
          <a:p>
            <a:endParaRPr lang="en-GB" sz="2000" dirty="0"/>
          </a:p>
          <a:p>
            <a:endParaRPr lang="en-GB" sz="2000" dirty="0"/>
          </a:p>
          <a:p>
            <a:r>
              <a:rPr lang="en-GB" sz="2000" dirty="0"/>
              <a:t>09:30 –Vascular system and blood vessels</a:t>
            </a:r>
          </a:p>
          <a:p>
            <a:pPr marL="342900" indent="-342900">
              <a:buFont typeface="Arial" panose="020B0604020202020204" pitchFamily="34" charset="0"/>
              <a:buChar char="•"/>
            </a:pPr>
            <a:r>
              <a:rPr lang="en-GB" sz="2000" dirty="0"/>
              <a:t>Abdominal Aortic Aneurysms</a:t>
            </a:r>
          </a:p>
          <a:p>
            <a:pPr marL="342900" indent="-342900">
              <a:buFont typeface="Arial" panose="020B0604020202020204" pitchFamily="34" charset="0"/>
              <a:buChar char="•"/>
            </a:pPr>
            <a:r>
              <a:rPr lang="en-GB" sz="2000" dirty="0"/>
              <a:t>Ankle brachial pressure </a:t>
            </a:r>
            <a:r>
              <a:rPr lang="en-GB" sz="2000" dirty="0" err="1"/>
              <a:t>indicies</a:t>
            </a:r>
            <a:endParaRPr lang="en-GB" sz="2000" dirty="0"/>
          </a:p>
          <a:p>
            <a:pPr marL="342900" indent="-342900">
              <a:buFont typeface="Arial" panose="020B0604020202020204" pitchFamily="34" charset="0"/>
              <a:buChar char="•"/>
            </a:pPr>
            <a:r>
              <a:rPr lang="en-GB" sz="2000" dirty="0"/>
              <a:t>Toe brachial pressure </a:t>
            </a:r>
            <a:r>
              <a:rPr lang="en-GB" sz="2000" dirty="0" err="1"/>
              <a:t>indicies</a:t>
            </a:r>
            <a:r>
              <a:rPr lang="en-GB" sz="2000" dirty="0"/>
              <a:t> </a:t>
            </a:r>
          </a:p>
          <a:p>
            <a:r>
              <a:rPr lang="en-GB" sz="2000" dirty="0"/>
              <a:t>10:15 –Quiz</a:t>
            </a:r>
          </a:p>
          <a:p>
            <a:r>
              <a:rPr lang="en-GB" sz="2000" i="1" dirty="0">
                <a:solidFill>
                  <a:schemeClr val="tx1"/>
                </a:solidFill>
              </a:rPr>
              <a:t>	</a:t>
            </a:r>
            <a:r>
              <a:rPr lang="en-GB" sz="2000" i="1" dirty="0">
                <a:solidFill>
                  <a:srgbClr val="488ECB"/>
                </a:solidFill>
              </a:rPr>
              <a:t>break</a:t>
            </a:r>
          </a:p>
          <a:p>
            <a:r>
              <a:rPr lang="en-GB" sz="2000" i="1" dirty="0">
                <a:solidFill>
                  <a:schemeClr val="tx1"/>
                </a:solidFill>
              </a:rPr>
              <a:t>10:45 – Laura’s Week</a:t>
            </a:r>
          </a:p>
          <a:p>
            <a:r>
              <a:rPr lang="en-GB" sz="2000" i="1" dirty="0">
                <a:solidFill>
                  <a:srgbClr val="488ECB"/>
                </a:solidFill>
              </a:rPr>
              <a:t>11:30 – End</a:t>
            </a:r>
          </a:p>
        </p:txBody>
      </p:sp>
      <p:pic>
        <p:nvPicPr>
          <p:cNvPr id="4" name="Picture 3">
            <a:extLst>
              <a:ext uri="{FF2B5EF4-FFF2-40B4-BE49-F238E27FC236}">
                <a16:creationId xmlns:a16="http://schemas.microsoft.com/office/drawing/2014/main" id="{8375B8A9-5C88-4476-A428-33CDDDC3AC20}"/>
              </a:ext>
            </a:extLst>
          </p:cNvPr>
          <p:cNvPicPr>
            <a:picLocks noChangeAspect="1"/>
          </p:cNvPicPr>
          <p:nvPr/>
        </p:nvPicPr>
        <p:blipFill>
          <a:blip r:embed="rId2"/>
          <a:stretch>
            <a:fillRect/>
          </a:stretch>
        </p:blipFill>
        <p:spPr>
          <a:xfrm>
            <a:off x="6445559" y="1202400"/>
            <a:ext cx="4728842" cy="4728842"/>
          </a:xfrm>
          <a:prstGeom prst="rect">
            <a:avLst/>
          </a:prstGeom>
          <a:effectLst>
            <a:glow rad="88900">
              <a:srgbClr val="488ECB">
                <a:alpha val="40000"/>
              </a:srgbClr>
            </a:glow>
            <a:softEdge rad="63500"/>
          </a:effectLst>
        </p:spPr>
      </p:pic>
    </p:spTree>
    <p:extLst>
      <p:ext uri="{BB962C8B-B14F-4D97-AF65-F5344CB8AC3E}">
        <p14:creationId xmlns:p14="http://schemas.microsoft.com/office/powerpoint/2010/main" val="674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D1C4-3328-4E89-BD30-08718BC482BB}"/>
              </a:ext>
            </a:extLst>
          </p:cNvPr>
          <p:cNvSpPr>
            <a:spLocks noGrp="1"/>
          </p:cNvSpPr>
          <p:nvPr>
            <p:ph type="title"/>
          </p:nvPr>
        </p:nvSpPr>
        <p:spPr>
          <a:xfrm>
            <a:off x="521999" y="842400"/>
            <a:ext cx="6793201" cy="720000"/>
          </a:xfrm>
        </p:spPr>
        <p:txBody>
          <a:bodyPr>
            <a:normAutofit/>
          </a:bodyPr>
          <a:lstStyle/>
          <a:p>
            <a:r>
              <a:rPr lang="en-GB" dirty="0"/>
              <a:t>Learning outcomes</a:t>
            </a:r>
          </a:p>
        </p:txBody>
      </p:sp>
      <p:sp>
        <p:nvSpPr>
          <p:cNvPr id="3" name="Text Placeholder 2">
            <a:extLst>
              <a:ext uri="{FF2B5EF4-FFF2-40B4-BE49-F238E27FC236}">
                <a16:creationId xmlns:a16="http://schemas.microsoft.com/office/drawing/2014/main" id="{BB0C9172-9E09-4C08-9992-9E03C7E5B73B}"/>
              </a:ext>
            </a:extLst>
          </p:cNvPr>
          <p:cNvSpPr>
            <a:spLocks noGrp="1"/>
          </p:cNvSpPr>
          <p:nvPr>
            <p:ph type="body" sz="quarter" idx="14"/>
          </p:nvPr>
        </p:nvSpPr>
        <p:spPr>
          <a:xfrm>
            <a:off x="522287" y="1562399"/>
            <a:ext cx="10652114" cy="4706426"/>
          </a:xfrm>
        </p:spPr>
        <p:txBody>
          <a:bodyPr>
            <a:normAutofit fontScale="92500" lnSpcReduction="10000"/>
          </a:bodyPr>
          <a:lstStyle/>
          <a:p>
            <a:r>
              <a:rPr lang="en-GB" dirty="0"/>
              <a:t> </a:t>
            </a:r>
          </a:p>
          <a:p>
            <a:pPr lvl="0"/>
            <a:r>
              <a:rPr lang="en-GB" dirty="0"/>
              <a:t>Describe the role of the vascular system, the structure of blood vessels and problems that may occur with them</a:t>
            </a:r>
          </a:p>
          <a:p>
            <a:pPr lvl="0"/>
            <a:endParaRPr lang="en-GB" dirty="0"/>
          </a:p>
          <a:p>
            <a:pPr lvl="0"/>
            <a:r>
              <a:rPr lang="en-GB" dirty="0"/>
              <a:t>Introduce Vascular Ultrasound and Doppler techniques</a:t>
            </a:r>
          </a:p>
          <a:p>
            <a:pPr lvl="0"/>
            <a:br>
              <a:rPr lang="en-GB" dirty="0"/>
            </a:br>
            <a:r>
              <a:rPr lang="en-GB" dirty="0"/>
              <a:t>Develop understanding of Abdominal Aortic Aneurysms (AAA) Ultrasound Scans, Ankle Brachial Pressure Index (ABPI) and Toe Brachial Pressure Index (TBPI)</a:t>
            </a:r>
          </a:p>
          <a:p>
            <a:pPr lvl="0"/>
            <a:r>
              <a:rPr lang="en-GB" dirty="0"/>
              <a:t> </a:t>
            </a:r>
          </a:p>
          <a:p>
            <a:pPr lvl="0"/>
            <a:endParaRPr lang="en-GB" dirty="0">
              <a:highlight>
                <a:srgbClr val="FFFF00"/>
              </a:highlight>
            </a:endParaRP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endParaRPr lang="en-GB" dirty="0"/>
          </a:p>
        </p:txBody>
      </p:sp>
    </p:spTree>
    <p:extLst>
      <p:ext uri="{BB962C8B-B14F-4D97-AF65-F5344CB8AC3E}">
        <p14:creationId xmlns:p14="http://schemas.microsoft.com/office/powerpoint/2010/main" val="1200207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EB49-874F-4021-86A9-877D1FAB4D81}"/>
              </a:ext>
            </a:extLst>
          </p:cNvPr>
          <p:cNvSpPr>
            <a:spLocks noGrp="1"/>
          </p:cNvSpPr>
          <p:nvPr>
            <p:ph type="title"/>
          </p:nvPr>
        </p:nvSpPr>
        <p:spPr/>
        <p:txBody>
          <a:bodyPr/>
          <a:lstStyle/>
          <a:p>
            <a:r>
              <a:rPr lang="en-GB" sz="8000" dirty="0"/>
              <a:t>The vascular system</a:t>
            </a:r>
          </a:p>
        </p:txBody>
      </p:sp>
    </p:spTree>
    <p:extLst>
      <p:ext uri="{BB962C8B-B14F-4D97-AF65-F5344CB8AC3E}">
        <p14:creationId xmlns:p14="http://schemas.microsoft.com/office/powerpoint/2010/main" val="193249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D1C4-3328-4E89-BD30-08718BC482BB}"/>
              </a:ext>
            </a:extLst>
          </p:cNvPr>
          <p:cNvSpPr>
            <a:spLocks noGrp="1"/>
          </p:cNvSpPr>
          <p:nvPr>
            <p:ph type="title"/>
          </p:nvPr>
        </p:nvSpPr>
        <p:spPr>
          <a:xfrm>
            <a:off x="521999" y="842400"/>
            <a:ext cx="6793201" cy="720000"/>
          </a:xfrm>
        </p:spPr>
        <p:txBody>
          <a:bodyPr>
            <a:normAutofit/>
          </a:bodyPr>
          <a:lstStyle/>
          <a:p>
            <a:r>
              <a:rPr lang="en-GB" dirty="0"/>
              <a:t>The (cardio)vascular system</a:t>
            </a:r>
          </a:p>
        </p:txBody>
      </p:sp>
      <p:pic>
        <p:nvPicPr>
          <p:cNvPr id="1026" name="Picture 2" descr="Blood Pressure: Short-term and Long-term Control Measures | Interactive ...">
            <a:extLst>
              <a:ext uri="{FF2B5EF4-FFF2-40B4-BE49-F238E27FC236}">
                <a16:creationId xmlns:a16="http://schemas.microsoft.com/office/drawing/2014/main" id="{9A983236-6F68-7796-F1F9-DAAE80BC14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4844" y="1396365"/>
            <a:ext cx="5336448" cy="45895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ample 1: Heart and Lung Diagram - DIAGRAM Center">
            <a:extLst>
              <a:ext uri="{FF2B5EF4-FFF2-40B4-BE49-F238E27FC236}">
                <a16:creationId xmlns:a16="http://schemas.microsoft.com/office/drawing/2014/main" id="{8686DEBB-C7ED-6DE6-44C8-B91E03E932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 t="26498" r="-1293" b="20361"/>
          <a:stretch/>
        </p:blipFill>
        <p:spPr bwMode="auto">
          <a:xfrm>
            <a:off x="1827204" y="1337943"/>
            <a:ext cx="8171728" cy="4872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28919F-814A-C8E8-E777-6BD4B5B831DE}"/>
              </a:ext>
            </a:extLst>
          </p:cNvPr>
          <p:cNvSpPr txBox="1"/>
          <p:nvPr/>
        </p:nvSpPr>
        <p:spPr>
          <a:xfrm>
            <a:off x="8095785" y="940790"/>
            <a:ext cx="4096215" cy="523220"/>
          </a:xfrm>
          <a:prstGeom prst="rect">
            <a:avLst/>
          </a:prstGeom>
          <a:noFill/>
        </p:spPr>
        <p:txBody>
          <a:bodyPr wrap="square" rtlCol="0">
            <a:spAutoFit/>
          </a:bodyPr>
          <a:lstStyle/>
          <a:p>
            <a:r>
              <a:rPr lang="en-GB" sz="2800" b="1" dirty="0"/>
              <a:t>Systemic circulation</a:t>
            </a:r>
            <a:endParaRPr lang="en-GB" b="1" dirty="0"/>
          </a:p>
        </p:txBody>
      </p:sp>
      <p:sp>
        <p:nvSpPr>
          <p:cNvPr id="5" name="TextBox 4">
            <a:extLst>
              <a:ext uri="{FF2B5EF4-FFF2-40B4-BE49-F238E27FC236}">
                <a16:creationId xmlns:a16="http://schemas.microsoft.com/office/drawing/2014/main" id="{4AB5424B-CA31-0771-625C-51324275BA50}"/>
              </a:ext>
            </a:extLst>
          </p:cNvPr>
          <p:cNvSpPr txBox="1"/>
          <p:nvPr/>
        </p:nvSpPr>
        <p:spPr>
          <a:xfrm>
            <a:off x="8095784" y="1950864"/>
            <a:ext cx="4096215" cy="523220"/>
          </a:xfrm>
          <a:prstGeom prst="rect">
            <a:avLst/>
          </a:prstGeom>
          <a:noFill/>
        </p:spPr>
        <p:txBody>
          <a:bodyPr wrap="square" rtlCol="0">
            <a:spAutoFit/>
          </a:bodyPr>
          <a:lstStyle/>
          <a:p>
            <a:r>
              <a:rPr lang="en-GB" sz="2800" b="1" dirty="0"/>
              <a:t>Pulmonary circulation</a:t>
            </a:r>
            <a:endParaRPr lang="en-GB" b="1" dirty="0"/>
          </a:p>
        </p:txBody>
      </p:sp>
    </p:spTree>
    <p:extLst>
      <p:ext uri="{BB962C8B-B14F-4D97-AF65-F5344CB8AC3E}">
        <p14:creationId xmlns:p14="http://schemas.microsoft.com/office/powerpoint/2010/main" val="31502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n on Human Body">
            <a:extLst>
              <a:ext uri="{FF2B5EF4-FFF2-40B4-BE49-F238E27FC236}">
                <a16:creationId xmlns:a16="http://schemas.microsoft.com/office/drawing/2014/main" id="{509BEA86-8C5D-1223-5A9C-97E2ADB9E2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320" r="5003" b="24749"/>
          <a:stretch/>
        </p:blipFill>
        <p:spPr bwMode="auto">
          <a:xfrm>
            <a:off x="8931093" y="4739050"/>
            <a:ext cx="2770037" cy="8076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artoon Heart Drawing - How To Draw A Cartoon Heart Step By Step">
            <a:extLst>
              <a:ext uri="{FF2B5EF4-FFF2-40B4-BE49-F238E27FC236}">
                <a16:creationId xmlns:a16="http://schemas.microsoft.com/office/drawing/2014/main" id="{01D13278-8E2C-FD99-C919-46DA32E186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12" t="13514" r="10398" b="12284"/>
          <a:stretch/>
        </p:blipFill>
        <p:spPr bwMode="auto">
          <a:xfrm>
            <a:off x="9524805" y="147110"/>
            <a:ext cx="1582615" cy="21105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E3DD1C4-3328-4E89-BD30-08718BC482BB}"/>
              </a:ext>
            </a:extLst>
          </p:cNvPr>
          <p:cNvSpPr>
            <a:spLocks noGrp="1"/>
          </p:cNvSpPr>
          <p:nvPr>
            <p:ph type="title"/>
          </p:nvPr>
        </p:nvSpPr>
        <p:spPr>
          <a:xfrm>
            <a:off x="521999" y="842400"/>
            <a:ext cx="6793201" cy="720000"/>
          </a:xfrm>
        </p:spPr>
        <p:txBody>
          <a:bodyPr>
            <a:normAutofit/>
          </a:bodyPr>
          <a:lstStyle/>
          <a:p>
            <a:r>
              <a:rPr lang="en-GB" dirty="0"/>
              <a:t>The vascular system</a:t>
            </a:r>
          </a:p>
        </p:txBody>
      </p:sp>
      <p:sp>
        <p:nvSpPr>
          <p:cNvPr id="4" name="Text Placeholder 3">
            <a:extLst>
              <a:ext uri="{FF2B5EF4-FFF2-40B4-BE49-F238E27FC236}">
                <a16:creationId xmlns:a16="http://schemas.microsoft.com/office/drawing/2014/main" id="{A3886F38-2B5E-02BE-9534-E805FF61A8AB}"/>
              </a:ext>
            </a:extLst>
          </p:cNvPr>
          <p:cNvSpPr>
            <a:spLocks noGrp="1"/>
          </p:cNvSpPr>
          <p:nvPr>
            <p:ph type="body" sz="quarter" idx="14"/>
          </p:nvPr>
        </p:nvSpPr>
        <p:spPr>
          <a:xfrm>
            <a:off x="455306" y="2423588"/>
            <a:ext cx="10652114" cy="1726430"/>
          </a:xfrm>
        </p:spPr>
        <p:txBody>
          <a:bodyPr/>
          <a:lstStyle/>
          <a:p>
            <a:r>
              <a:rPr lang="en-GB" b="1" dirty="0">
                <a:solidFill>
                  <a:srgbClr val="FF0000"/>
                </a:solidFill>
              </a:rPr>
              <a:t>Arteries</a:t>
            </a:r>
            <a:r>
              <a:rPr lang="en-GB" dirty="0"/>
              <a:t>: transports oxygenated blood </a:t>
            </a:r>
            <a:r>
              <a:rPr lang="en-GB" u="sng" dirty="0"/>
              <a:t>A</a:t>
            </a:r>
            <a:r>
              <a:rPr lang="en-GB" dirty="0"/>
              <a:t>way from the heart</a:t>
            </a:r>
          </a:p>
          <a:p>
            <a:endParaRPr lang="en-GB" dirty="0"/>
          </a:p>
          <a:p>
            <a:endParaRPr lang="en-GB" dirty="0"/>
          </a:p>
          <a:p>
            <a:endParaRPr lang="en-GB" dirty="0"/>
          </a:p>
        </p:txBody>
      </p:sp>
      <p:sp>
        <p:nvSpPr>
          <p:cNvPr id="3" name="Cylinder 2">
            <a:extLst>
              <a:ext uri="{FF2B5EF4-FFF2-40B4-BE49-F238E27FC236}">
                <a16:creationId xmlns:a16="http://schemas.microsoft.com/office/drawing/2014/main" id="{F73060EF-D970-53D5-1172-8C99E51B8A40}"/>
              </a:ext>
            </a:extLst>
          </p:cNvPr>
          <p:cNvSpPr/>
          <p:nvPr/>
        </p:nvSpPr>
        <p:spPr>
          <a:xfrm>
            <a:off x="10924713" y="2189285"/>
            <a:ext cx="756139" cy="2725615"/>
          </a:xfrm>
          <a:prstGeom prst="can">
            <a:avLst/>
          </a:prstGeom>
          <a:gradFill>
            <a:gsLst>
              <a:gs pos="0">
                <a:srgbClr val="4772A8"/>
              </a:gs>
              <a:gs pos="72000">
                <a:srgbClr val="85A6D0"/>
              </a:gs>
              <a:gs pos="100000">
                <a:srgbClr val="99B8DF"/>
              </a:gs>
            </a:gsLst>
            <a:lin ang="108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0CFD2F56-49B5-11F3-6A32-6EC0D52D2583}"/>
              </a:ext>
            </a:extLst>
          </p:cNvPr>
          <p:cNvSpPr/>
          <p:nvPr/>
        </p:nvSpPr>
        <p:spPr>
          <a:xfrm rot="10800000">
            <a:off x="10661347" y="3659207"/>
            <a:ext cx="193431" cy="615461"/>
          </a:xfrm>
          <a:prstGeom prst="downArrow">
            <a:avLst/>
          </a:prstGeom>
          <a:solidFill>
            <a:srgbClr val="4772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BCBB1F71-781F-F41B-C9CE-459A0E74F875}"/>
              </a:ext>
            </a:extLst>
          </p:cNvPr>
          <p:cNvSpPr/>
          <p:nvPr/>
        </p:nvSpPr>
        <p:spPr>
          <a:xfrm rot="10800000">
            <a:off x="10661348" y="2464998"/>
            <a:ext cx="193431" cy="615461"/>
          </a:xfrm>
          <a:prstGeom prst="downArrow">
            <a:avLst/>
          </a:prstGeom>
          <a:solidFill>
            <a:srgbClr val="4772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F48236E5-F71E-1A12-008C-06689BE7CCC9}"/>
              </a:ext>
            </a:extLst>
          </p:cNvPr>
          <p:cNvGrpSpPr/>
          <p:nvPr/>
        </p:nvGrpSpPr>
        <p:grpSpPr>
          <a:xfrm>
            <a:off x="8792090" y="2171700"/>
            <a:ext cx="1019504" cy="2725615"/>
            <a:chOff x="8792090" y="2171700"/>
            <a:chExt cx="1019504" cy="2725615"/>
          </a:xfrm>
        </p:grpSpPr>
        <p:sp>
          <p:nvSpPr>
            <p:cNvPr id="5" name="Cylinder 4">
              <a:extLst>
                <a:ext uri="{FF2B5EF4-FFF2-40B4-BE49-F238E27FC236}">
                  <a16:creationId xmlns:a16="http://schemas.microsoft.com/office/drawing/2014/main" id="{44BD7AA3-7065-8884-3513-389A081A0E44}"/>
                </a:ext>
              </a:extLst>
            </p:cNvPr>
            <p:cNvSpPr/>
            <p:nvPr/>
          </p:nvSpPr>
          <p:spPr>
            <a:xfrm rot="10800000">
              <a:off x="9055455" y="2171700"/>
              <a:ext cx="756139" cy="2725615"/>
            </a:xfrm>
            <a:prstGeom prst="can">
              <a:avLst/>
            </a:prstGeom>
            <a:gradFill flip="none" rotWithShape="1">
              <a:gsLst>
                <a:gs pos="0">
                  <a:srgbClr val="FF0000"/>
                </a:gs>
                <a:gs pos="30000">
                  <a:srgbClr val="E02315"/>
                </a:gs>
                <a:gs pos="100000">
                  <a:schemeClr val="accent2">
                    <a:lumMod val="60000"/>
                    <a:lumOff val="40000"/>
                  </a:schemeClr>
                </a:gs>
              </a:gsLst>
              <a:lin ang="10800000" scaled="0"/>
              <a:tileRect/>
            </a:gradFill>
            <a:effectLst>
              <a:outerShdw blurRad="50800" dist="38100" dir="2700000" algn="tl" rotWithShape="0">
                <a:srgbClr val="FF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0298FC1B-D2B0-1ACF-ACD5-6D8A02A24B88}"/>
                </a:ext>
              </a:extLst>
            </p:cNvPr>
            <p:cNvSpPr/>
            <p:nvPr/>
          </p:nvSpPr>
          <p:spPr>
            <a:xfrm>
              <a:off x="8818216" y="2464998"/>
              <a:ext cx="193431" cy="6154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15761F3A-3965-9FA8-7CBF-405AEB152864}"/>
                </a:ext>
              </a:extLst>
            </p:cNvPr>
            <p:cNvSpPr/>
            <p:nvPr/>
          </p:nvSpPr>
          <p:spPr>
            <a:xfrm>
              <a:off x="8792090" y="3760683"/>
              <a:ext cx="193431" cy="61546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 Placeholder 3">
            <a:extLst>
              <a:ext uri="{FF2B5EF4-FFF2-40B4-BE49-F238E27FC236}">
                <a16:creationId xmlns:a16="http://schemas.microsoft.com/office/drawing/2014/main" id="{CD329CB1-F6C5-DC26-BB08-3FD7C811659C}"/>
              </a:ext>
            </a:extLst>
          </p:cNvPr>
          <p:cNvSpPr txBox="1">
            <a:spLocks/>
          </p:cNvSpPr>
          <p:nvPr/>
        </p:nvSpPr>
        <p:spPr>
          <a:xfrm>
            <a:off x="502009" y="3718140"/>
            <a:ext cx="10652114" cy="4368843"/>
          </a:xfrm>
          <a:prstGeom prst="rect">
            <a:avLst/>
          </a:prstGeom>
        </p:spPr>
        <p:txBody>
          <a:bodyPr vert="horz" lIns="0" tIns="331200" rIns="0" bIns="0" rtlCol="0">
            <a:normAutofit/>
          </a:bodyPr>
          <a:lstStyle>
            <a:lvl1pPr marL="0" indent="0" algn="l" defTabSz="914400" rtl="0" eaLnBrk="1" latinLnBrk="0" hangingPunct="1">
              <a:lnSpc>
                <a:spcPct val="100000"/>
              </a:lnSpc>
              <a:spcBef>
                <a:spcPts val="0"/>
              </a:spcBef>
              <a:spcAft>
                <a:spcPts val="371"/>
              </a:spcAft>
              <a:buFontTx/>
              <a:buNone/>
              <a:defRPr lang="en-US" sz="2400" u="none" kern="1200" dirty="0" smtClean="0">
                <a:solidFill>
                  <a:schemeClr val="tx2"/>
                </a:solidFill>
                <a:latin typeface="+mn-lt"/>
                <a:ea typeface="+mn-ea"/>
                <a:cs typeface="+mn-cs"/>
              </a:defRPr>
            </a:lvl1pPr>
            <a:lvl2pPr marL="432000" indent="-288000" algn="l" defTabSz="914400" rtl="0" eaLnBrk="1" latinLnBrk="0" hangingPunct="1">
              <a:lnSpc>
                <a:spcPct val="100000"/>
              </a:lnSpc>
              <a:spcBef>
                <a:spcPts val="0"/>
              </a:spcBef>
              <a:spcAft>
                <a:spcPts val="371"/>
              </a:spcAft>
              <a:buClr>
                <a:schemeClr val="accent3"/>
              </a:buClr>
              <a:buSzPct val="90000"/>
              <a:buFont typeface="Wingdings" panose="05000000000000000000" pitchFamily="2" charset="2"/>
              <a:buChar char="n"/>
              <a:defRPr lang="en-US" sz="2400" b="0" i="0" u="none" kern="1200" dirty="0" smtClean="0">
                <a:solidFill>
                  <a:schemeClr val="tx2"/>
                </a:solidFill>
                <a:latin typeface="+mn-lt"/>
                <a:ea typeface="+mn-ea"/>
                <a:cs typeface="+mn-cs"/>
              </a:defRPr>
            </a:lvl2pPr>
            <a:lvl3pPr marL="576000" indent="-216000" algn="l" defTabSz="914400" rtl="0" eaLnBrk="1" latinLnBrk="0" hangingPunct="1">
              <a:lnSpc>
                <a:spcPct val="100000"/>
              </a:lnSpc>
              <a:spcBef>
                <a:spcPts val="0"/>
              </a:spcBef>
              <a:spcAft>
                <a:spcPts val="371"/>
              </a:spcAft>
              <a:buClr>
                <a:schemeClr val="accent3"/>
              </a:buClr>
              <a:buSzPct val="90000"/>
              <a:buFont typeface="Wingdings" panose="05000000000000000000" pitchFamily="2" charset="2"/>
              <a:buChar char="§"/>
              <a:defRPr sz="2300" b="0" u="none" kern="1200">
                <a:solidFill>
                  <a:schemeClr val="tx2"/>
                </a:solidFill>
                <a:latin typeface="+mn-lt"/>
                <a:ea typeface="+mn-ea"/>
                <a:cs typeface="+mn-cs"/>
              </a:defRPr>
            </a:lvl3pPr>
            <a:lvl4pPr marL="720000" indent="-216000" algn="l" defTabSz="914400" rtl="0" eaLnBrk="1" latinLnBrk="0" hangingPunct="1">
              <a:lnSpc>
                <a:spcPct val="100000"/>
              </a:lnSpc>
              <a:spcBef>
                <a:spcPts val="0"/>
              </a:spcBef>
              <a:spcAft>
                <a:spcPts val="371"/>
              </a:spcAft>
              <a:buSzPct val="90000"/>
              <a:buFont typeface="Arial" panose="020B0604020202020204" pitchFamily="34" charset="0"/>
              <a:buChar char="▪"/>
              <a:defRPr sz="2200" u="none" kern="1200" baseline="0">
                <a:solidFill>
                  <a:schemeClr val="tx2"/>
                </a:solidFill>
                <a:latin typeface="+mn-lt"/>
                <a:ea typeface="+mn-ea"/>
                <a:cs typeface="+mn-cs"/>
              </a:defRPr>
            </a:lvl4pPr>
            <a:lvl5pPr marL="864000" indent="-216000" algn="l" defTabSz="914400" rtl="0" eaLnBrk="1" latinLnBrk="0" hangingPunct="1">
              <a:lnSpc>
                <a:spcPct val="100000"/>
              </a:lnSpc>
              <a:spcBef>
                <a:spcPts val="0"/>
              </a:spcBef>
              <a:spcAft>
                <a:spcPts val="371"/>
              </a:spcAft>
              <a:buClrTx/>
              <a:buSzPct val="80000"/>
              <a:buFont typeface="Arial" panose="020B0604020202020204" pitchFamily="34" charset="0"/>
              <a:buChar char="▫"/>
              <a:tabLst/>
              <a:defRPr lang="en-US" sz="2100" kern="1200" dirty="0">
                <a:solidFill>
                  <a:schemeClr val="tx2"/>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
                <a:schemeClr val="tx2"/>
              </a:buClr>
              <a:buSzPct val="90000"/>
              <a:buFont typeface="Wingdings" panose="05000000000000000000" pitchFamily="2" charset="2"/>
              <a:buChar char="§"/>
              <a:tabLst/>
              <a:defRPr lang="en-US" sz="2400" kern="1200" dirty="0">
                <a:solidFill>
                  <a:schemeClr val="tx2"/>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dirty="0"/>
              <a:t>Capillaries: connect arteries and veins</a:t>
            </a:r>
          </a:p>
          <a:p>
            <a:endParaRPr lang="en-GB" dirty="0"/>
          </a:p>
          <a:p>
            <a:endParaRPr lang="en-GB" dirty="0"/>
          </a:p>
          <a:p>
            <a:endParaRPr lang="en-GB" dirty="0"/>
          </a:p>
          <a:p>
            <a:endParaRPr lang="en-GB" dirty="0"/>
          </a:p>
        </p:txBody>
      </p:sp>
      <p:sp>
        <p:nvSpPr>
          <p:cNvPr id="27" name="Text Placeholder 3">
            <a:extLst>
              <a:ext uri="{FF2B5EF4-FFF2-40B4-BE49-F238E27FC236}">
                <a16:creationId xmlns:a16="http://schemas.microsoft.com/office/drawing/2014/main" id="{382EEFD6-9884-A7A4-0B47-0E01F3A0F09E}"/>
              </a:ext>
            </a:extLst>
          </p:cNvPr>
          <p:cNvSpPr txBox="1">
            <a:spLocks/>
          </p:cNvSpPr>
          <p:nvPr/>
        </p:nvSpPr>
        <p:spPr>
          <a:xfrm>
            <a:off x="502009" y="2868148"/>
            <a:ext cx="10652114" cy="1281870"/>
          </a:xfrm>
          <a:prstGeom prst="rect">
            <a:avLst/>
          </a:prstGeom>
        </p:spPr>
        <p:txBody>
          <a:bodyPr vert="horz" lIns="0" tIns="331200" rIns="0" bIns="0" rtlCol="0">
            <a:normAutofit/>
          </a:bodyPr>
          <a:lstStyle>
            <a:lvl1pPr marL="0" indent="0" algn="l" defTabSz="914400" rtl="0" eaLnBrk="1" latinLnBrk="0" hangingPunct="1">
              <a:lnSpc>
                <a:spcPct val="100000"/>
              </a:lnSpc>
              <a:spcBef>
                <a:spcPts val="0"/>
              </a:spcBef>
              <a:spcAft>
                <a:spcPts val="371"/>
              </a:spcAft>
              <a:buFontTx/>
              <a:buNone/>
              <a:defRPr lang="en-US" sz="2400" u="none" kern="1200" dirty="0" smtClean="0">
                <a:solidFill>
                  <a:schemeClr val="tx2"/>
                </a:solidFill>
                <a:latin typeface="+mn-lt"/>
                <a:ea typeface="+mn-ea"/>
                <a:cs typeface="+mn-cs"/>
              </a:defRPr>
            </a:lvl1pPr>
            <a:lvl2pPr marL="432000" indent="-288000" algn="l" defTabSz="914400" rtl="0" eaLnBrk="1" latinLnBrk="0" hangingPunct="1">
              <a:lnSpc>
                <a:spcPct val="100000"/>
              </a:lnSpc>
              <a:spcBef>
                <a:spcPts val="0"/>
              </a:spcBef>
              <a:spcAft>
                <a:spcPts val="371"/>
              </a:spcAft>
              <a:buClr>
                <a:schemeClr val="accent3"/>
              </a:buClr>
              <a:buSzPct val="90000"/>
              <a:buFont typeface="Wingdings" panose="05000000000000000000" pitchFamily="2" charset="2"/>
              <a:buChar char="n"/>
              <a:defRPr lang="en-US" sz="2400" b="0" i="0" u="none" kern="1200" dirty="0" smtClean="0">
                <a:solidFill>
                  <a:schemeClr val="tx2"/>
                </a:solidFill>
                <a:latin typeface="+mn-lt"/>
                <a:ea typeface="+mn-ea"/>
                <a:cs typeface="+mn-cs"/>
              </a:defRPr>
            </a:lvl2pPr>
            <a:lvl3pPr marL="576000" indent="-216000" algn="l" defTabSz="914400" rtl="0" eaLnBrk="1" latinLnBrk="0" hangingPunct="1">
              <a:lnSpc>
                <a:spcPct val="100000"/>
              </a:lnSpc>
              <a:spcBef>
                <a:spcPts val="0"/>
              </a:spcBef>
              <a:spcAft>
                <a:spcPts val="371"/>
              </a:spcAft>
              <a:buClr>
                <a:schemeClr val="accent3"/>
              </a:buClr>
              <a:buSzPct val="90000"/>
              <a:buFont typeface="Wingdings" panose="05000000000000000000" pitchFamily="2" charset="2"/>
              <a:buChar char="§"/>
              <a:defRPr sz="2300" b="0" u="none" kern="1200">
                <a:solidFill>
                  <a:schemeClr val="tx2"/>
                </a:solidFill>
                <a:latin typeface="+mn-lt"/>
                <a:ea typeface="+mn-ea"/>
                <a:cs typeface="+mn-cs"/>
              </a:defRPr>
            </a:lvl3pPr>
            <a:lvl4pPr marL="720000" indent="-216000" algn="l" defTabSz="914400" rtl="0" eaLnBrk="1" latinLnBrk="0" hangingPunct="1">
              <a:lnSpc>
                <a:spcPct val="100000"/>
              </a:lnSpc>
              <a:spcBef>
                <a:spcPts val="0"/>
              </a:spcBef>
              <a:spcAft>
                <a:spcPts val="371"/>
              </a:spcAft>
              <a:buSzPct val="90000"/>
              <a:buFont typeface="Arial" panose="020B0604020202020204" pitchFamily="34" charset="0"/>
              <a:buChar char="▪"/>
              <a:defRPr sz="2200" u="none" kern="1200" baseline="0">
                <a:solidFill>
                  <a:schemeClr val="tx2"/>
                </a:solidFill>
                <a:latin typeface="+mn-lt"/>
                <a:ea typeface="+mn-ea"/>
                <a:cs typeface="+mn-cs"/>
              </a:defRPr>
            </a:lvl4pPr>
            <a:lvl5pPr marL="864000" indent="-216000" algn="l" defTabSz="914400" rtl="0" eaLnBrk="1" latinLnBrk="0" hangingPunct="1">
              <a:lnSpc>
                <a:spcPct val="100000"/>
              </a:lnSpc>
              <a:spcBef>
                <a:spcPts val="0"/>
              </a:spcBef>
              <a:spcAft>
                <a:spcPts val="371"/>
              </a:spcAft>
              <a:buClrTx/>
              <a:buSzPct val="80000"/>
              <a:buFont typeface="Arial" panose="020B0604020202020204" pitchFamily="34" charset="0"/>
              <a:buChar char="▫"/>
              <a:tabLst/>
              <a:defRPr lang="en-US" sz="2100" kern="1200" dirty="0">
                <a:solidFill>
                  <a:schemeClr val="tx2"/>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
                <a:schemeClr val="tx2"/>
              </a:buClr>
              <a:buSzPct val="90000"/>
              <a:buFont typeface="Wingdings" panose="05000000000000000000" pitchFamily="2" charset="2"/>
              <a:buChar char="§"/>
              <a:tabLst/>
              <a:defRPr lang="en-US" sz="2400" kern="1200" dirty="0">
                <a:solidFill>
                  <a:schemeClr val="tx2"/>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b="1" dirty="0">
                <a:solidFill>
                  <a:srgbClr val="488ECB"/>
                </a:solidFill>
              </a:rPr>
              <a:t>Veins</a:t>
            </a:r>
            <a:r>
              <a:rPr lang="en-GB" dirty="0"/>
              <a:t>: transports deoxygenated blood towards the heart</a:t>
            </a:r>
          </a:p>
          <a:p>
            <a:endParaRPr lang="en-GB" dirty="0"/>
          </a:p>
          <a:p>
            <a:endParaRPr lang="en-GB" dirty="0"/>
          </a:p>
          <a:p>
            <a:endParaRPr lang="en-GB" dirty="0"/>
          </a:p>
          <a:p>
            <a:endParaRPr lang="en-GB" dirty="0"/>
          </a:p>
          <a:p>
            <a:endParaRPr lang="en-GB" dirty="0"/>
          </a:p>
        </p:txBody>
      </p:sp>
      <p:sp>
        <p:nvSpPr>
          <p:cNvPr id="28" name="Text Placeholder 3">
            <a:extLst>
              <a:ext uri="{FF2B5EF4-FFF2-40B4-BE49-F238E27FC236}">
                <a16:creationId xmlns:a16="http://schemas.microsoft.com/office/drawing/2014/main" id="{38BD7971-03C8-DDF6-9B7E-D7ECCEFDF906}"/>
              </a:ext>
            </a:extLst>
          </p:cNvPr>
          <p:cNvSpPr txBox="1">
            <a:spLocks/>
          </p:cNvSpPr>
          <p:nvPr/>
        </p:nvSpPr>
        <p:spPr>
          <a:xfrm>
            <a:off x="1852344" y="1219993"/>
            <a:ext cx="10652114" cy="1726430"/>
          </a:xfrm>
          <a:prstGeom prst="rect">
            <a:avLst/>
          </a:prstGeom>
        </p:spPr>
        <p:txBody>
          <a:bodyPr vert="horz" lIns="0" tIns="331200" rIns="0" bIns="0" rtlCol="0">
            <a:normAutofit/>
          </a:bodyPr>
          <a:lstStyle>
            <a:lvl1pPr marL="0" indent="0" algn="l" defTabSz="914400" rtl="0" eaLnBrk="1" latinLnBrk="0" hangingPunct="1">
              <a:lnSpc>
                <a:spcPct val="100000"/>
              </a:lnSpc>
              <a:spcBef>
                <a:spcPts val="0"/>
              </a:spcBef>
              <a:spcAft>
                <a:spcPts val="371"/>
              </a:spcAft>
              <a:buFontTx/>
              <a:buNone/>
              <a:defRPr lang="en-US" sz="2400" u="none" kern="1200" dirty="0" smtClean="0">
                <a:solidFill>
                  <a:schemeClr val="tx2"/>
                </a:solidFill>
                <a:latin typeface="+mn-lt"/>
                <a:ea typeface="+mn-ea"/>
                <a:cs typeface="+mn-cs"/>
              </a:defRPr>
            </a:lvl1pPr>
            <a:lvl2pPr marL="432000" indent="-288000" algn="l" defTabSz="914400" rtl="0" eaLnBrk="1" latinLnBrk="0" hangingPunct="1">
              <a:lnSpc>
                <a:spcPct val="100000"/>
              </a:lnSpc>
              <a:spcBef>
                <a:spcPts val="0"/>
              </a:spcBef>
              <a:spcAft>
                <a:spcPts val="371"/>
              </a:spcAft>
              <a:buClr>
                <a:schemeClr val="accent3"/>
              </a:buClr>
              <a:buSzPct val="90000"/>
              <a:buFont typeface="Wingdings" panose="05000000000000000000" pitchFamily="2" charset="2"/>
              <a:buChar char="n"/>
              <a:defRPr lang="en-US" sz="2400" b="0" i="0" u="none" kern="1200" dirty="0" smtClean="0">
                <a:solidFill>
                  <a:schemeClr val="tx2"/>
                </a:solidFill>
                <a:latin typeface="+mn-lt"/>
                <a:ea typeface="+mn-ea"/>
                <a:cs typeface="+mn-cs"/>
              </a:defRPr>
            </a:lvl2pPr>
            <a:lvl3pPr marL="576000" indent="-216000" algn="l" defTabSz="914400" rtl="0" eaLnBrk="1" latinLnBrk="0" hangingPunct="1">
              <a:lnSpc>
                <a:spcPct val="100000"/>
              </a:lnSpc>
              <a:spcBef>
                <a:spcPts val="0"/>
              </a:spcBef>
              <a:spcAft>
                <a:spcPts val="371"/>
              </a:spcAft>
              <a:buClr>
                <a:schemeClr val="accent3"/>
              </a:buClr>
              <a:buSzPct val="90000"/>
              <a:buFont typeface="Wingdings" panose="05000000000000000000" pitchFamily="2" charset="2"/>
              <a:buChar char="§"/>
              <a:defRPr sz="2300" b="0" u="none" kern="1200">
                <a:solidFill>
                  <a:schemeClr val="tx2"/>
                </a:solidFill>
                <a:latin typeface="+mn-lt"/>
                <a:ea typeface="+mn-ea"/>
                <a:cs typeface="+mn-cs"/>
              </a:defRPr>
            </a:lvl3pPr>
            <a:lvl4pPr marL="720000" indent="-216000" algn="l" defTabSz="914400" rtl="0" eaLnBrk="1" latinLnBrk="0" hangingPunct="1">
              <a:lnSpc>
                <a:spcPct val="100000"/>
              </a:lnSpc>
              <a:spcBef>
                <a:spcPts val="0"/>
              </a:spcBef>
              <a:spcAft>
                <a:spcPts val="371"/>
              </a:spcAft>
              <a:buSzPct val="90000"/>
              <a:buFont typeface="Arial" panose="020B0604020202020204" pitchFamily="34" charset="0"/>
              <a:buChar char="▪"/>
              <a:defRPr sz="2200" u="none" kern="1200" baseline="0">
                <a:solidFill>
                  <a:schemeClr val="tx2"/>
                </a:solidFill>
                <a:latin typeface="+mn-lt"/>
                <a:ea typeface="+mn-ea"/>
                <a:cs typeface="+mn-cs"/>
              </a:defRPr>
            </a:lvl4pPr>
            <a:lvl5pPr marL="864000" indent="-216000" algn="l" defTabSz="914400" rtl="0" eaLnBrk="1" latinLnBrk="0" hangingPunct="1">
              <a:lnSpc>
                <a:spcPct val="100000"/>
              </a:lnSpc>
              <a:spcBef>
                <a:spcPts val="0"/>
              </a:spcBef>
              <a:spcAft>
                <a:spcPts val="371"/>
              </a:spcAft>
              <a:buClrTx/>
              <a:buSzPct val="80000"/>
              <a:buFont typeface="Arial" panose="020B0604020202020204" pitchFamily="34" charset="0"/>
              <a:buChar char="▫"/>
              <a:tabLst/>
              <a:defRPr lang="en-US" sz="2100" kern="1200" dirty="0">
                <a:solidFill>
                  <a:schemeClr val="tx2"/>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
                <a:schemeClr val="tx2"/>
              </a:buClr>
              <a:buSzPct val="90000"/>
              <a:buFont typeface="Wingdings" panose="05000000000000000000" pitchFamily="2" charset="2"/>
              <a:buChar char="§"/>
              <a:tabLst/>
              <a:defRPr lang="en-US" sz="2400" kern="1200" dirty="0">
                <a:solidFill>
                  <a:schemeClr val="tx2"/>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Consists of three types of blood vessel:</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66974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P spid="8" grpId="0" animBg="1"/>
      <p:bldP spid="9" grpId="0" animBg="1"/>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EB49-874F-4021-86A9-877D1FAB4D81}"/>
              </a:ext>
            </a:extLst>
          </p:cNvPr>
          <p:cNvSpPr>
            <a:spLocks noGrp="1"/>
          </p:cNvSpPr>
          <p:nvPr>
            <p:ph type="title"/>
          </p:nvPr>
        </p:nvSpPr>
        <p:spPr/>
        <p:txBody>
          <a:bodyPr/>
          <a:lstStyle/>
          <a:p>
            <a:r>
              <a:rPr lang="en-GB" sz="8000" dirty="0"/>
              <a:t>Blood vessels</a:t>
            </a:r>
          </a:p>
        </p:txBody>
      </p:sp>
    </p:spTree>
    <p:extLst>
      <p:ext uri="{BB962C8B-B14F-4D97-AF65-F5344CB8AC3E}">
        <p14:creationId xmlns:p14="http://schemas.microsoft.com/office/powerpoint/2010/main" val="297153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7214-3867-A54D-910F-212E73D33F5B}"/>
              </a:ext>
            </a:extLst>
          </p:cNvPr>
          <p:cNvSpPr>
            <a:spLocks noGrp="1"/>
          </p:cNvSpPr>
          <p:nvPr>
            <p:ph type="title"/>
          </p:nvPr>
        </p:nvSpPr>
        <p:spPr/>
        <p:txBody>
          <a:bodyPr/>
          <a:lstStyle/>
          <a:p>
            <a:r>
              <a:rPr lang="en-GB" dirty="0"/>
              <a:t>Blood vessel structure</a:t>
            </a:r>
          </a:p>
        </p:txBody>
      </p:sp>
      <p:pic>
        <p:nvPicPr>
          <p:cNvPr id="4" name="Picture 3" descr="Blood Vessels: Structural Components &amp; Angiogenesis | Study.com">
            <a:extLst>
              <a:ext uri="{FF2B5EF4-FFF2-40B4-BE49-F238E27FC236}">
                <a16:creationId xmlns:a16="http://schemas.microsoft.com/office/drawing/2014/main" id="{D62E3876-7783-055A-8549-835A119319A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1564850" y="1861336"/>
            <a:ext cx="9071900" cy="2889568"/>
          </a:xfrm>
          <a:prstGeom prst="rect">
            <a:avLst/>
          </a:prstGeom>
          <a:noFill/>
          <a:ln>
            <a:noFill/>
          </a:ln>
        </p:spPr>
      </p:pic>
      <p:sp>
        <p:nvSpPr>
          <p:cNvPr id="3" name="Rectangle 2">
            <a:extLst>
              <a:ext uri="{FF2B5EF4-FFF2-40B4-BE49-F238E27FC236}">
                <a16:creationId xmlns:a16="http://schemas.microsoft.com/office/drawing/2014/main" id="{2D0A1409-F0A5-95C0-4523-8C3FDCFAAFD2}"/>
              </a:ext>
            </a:extLst>
          </p:cNvPr>
          <p:cNvSpPr/>
          <p:nvPr/>
        </p:nvSpPr>
        <p:spPr>
          <a:xfrm>
            <a:off x="1935126" y="1658679"/>
            <a:ext cx="1850065" cy="606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5D21314-209F-E90D-F06A-D7EA09277B0D}"/>
              </a:ext>
            </a:extLst>
          </p:cNvPr>
          <p:cNvSpPr/>
          <p:nvPr/>
        </p:nvSpPr>
        <p:spPr>
          <a:xfrm>
            <a:off x="3955313" y="1669311"/>
            <a:ext cx="1850065" cy="606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F389DAD-C3A2-D9D7-0291-F34451E18D43}"/>
              </a:ext>
            </a:extLst>
          </p:cNvPr>
          <p:cNvSpPr/>
          <p:nvPr/>
        </p:nvSpPr>
        <p:spPr>
          <a:xfrm>
            <a:off x="6879266" y="1648046"/>
            <a:ext cx="1850065" cy="606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543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1615</Words>
  <Application>Microsoft Office PowerPoint</Application>
  <PresentationFormat>Widescreen</PresentationFormat>
  <Paragraphs>198</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Today’s Agenda</vt:lpstr>
      <vt:lpstr>Learning outcomes</vt:lpstr>
      <vt:lpstr>The vascular system</vt:lpstr>
      <vt:lpstr>The (cardio)vascular system</vt:lpstr>
      <vt:lpstr>The vascular system</vt:lpstr>
      <vt:lpstr>Blood vessels</vt:lpstr>
      <vt:lpstr>Blood vessel structure</vt:lpstr>
      <vt:lpstr>Blood vessel structure</vt:lpstr>
      <vt:lpstr>Blood vessel haemodynamics</vt:lpstr>
      <vt:lpstr>Blood vessel problems</vt:lpstr>
      <vt:lpstr>Blood vessel problems</vt:lpstr>
      <vt:lpstr>Blood vessel problems</vt:lpstr>
      <vt:lpstr>Blood vessel problems</vt:lpstr>
      <vt:lpstr>Blood vessel problems</vt:lpstr>
      <vt:lpstr>Anatomical positions</vt:lpstr>
      <vt:lpstr>Vascular Lab</vt:lpstr>
      <vt:lpstr>Vascular Lab</vt:lpstr>
      <vt:lpstr>Vascular Ultrasound</vt:lpstr>
    </vt:vector>
  </TitlesOfParts>
  <Company>GLOUCESTERSHIRE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 Julia</dc:creator>
  <cp:lastModifiedBy>Warne Julia</cp:lastModifiedBy>
  <cp:revision>1</cp:revision>
  <dcterms:created xsi:type="dcterms:W3CDTF">2023-11-12T20:04:57Z</dcterms:created>
  <dcterms:modified xsi:type="dcterms:W3CDTF">2023-11-12T20:05:04Z</dcterms:modified>
</cp:coreProperties>
</file>