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3123" autoAdjust="0"/>
  </p:normalViewPr>
  <p:slideViewPr>
    <p:cSldViewPr>
      <p:cViewPr varScale="1">
        <p:scale>
          <a:sx n="90" d="100"/>
          <a:sy n="90" d="100"/>
        </p:scale>
        <p:origin x="-6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2932A4-8DB9-4508-AE99-BE71899DCC17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E860BC-38F8-4CE0-9549-2134BD46B92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419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Microcirculation</a:t>
            </a:r>
            <a:r>
              <a:rPr lang="en-GB" baseline="0" dirty="0" smtClean="0"/>
              <a:t> of the foot can be described in terms of the </a:t>
            </a:r>
            <a:r>
              <a:rPr lang="en-GB" baseline="0" dirty="0" err="1" smtClean="0"/>
              <a:t>angiosome</a:t>
            </a:r>
            <a:r>
              <a:rPr lang="en-GB" baseline="0" dirty="0" smtClean="0"/>
              <a:t> model – refers to the block of tissue which is fed by certain end arteries. </a:t>
            </a:r>
          </a:p>
          <a:p>
            <a:r>
              <a:rPr lang="en-GB" baseline="0" dirty="0" smtClean="0"/>
              <a:t>3 from the PTA</a:t>
            </a:r>
          </a:p>
          <a:p>
            <a:r>
              <a:rPr lang="en-GB" baseline="0" dirty="0" smtClean="0"/>
              <a:t>2 from the PA</a:t>
            </a:r>
          </a:p>
          <a:p>
            <a:r>
              <a:rPr lang="en-GB" baseline="0" dirty="0" smtClean="0"/>
              <a:t>1 from the ATA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60BC-38F8-4CE0-9549-2134BD46B92A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434408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PU – perfusion units.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Differences were tested for significance using Wilcoxon’s signed rank test.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Spearman’s rank order correlations were used to study relations between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TcPO2 and LD variables </a:t>
            </a:r>
          </a:p>
          <a:p>
            <a:r>
              <a:rPr lang="en-GB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(Statistical significance was assumed at P &lt; 0.05).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E860BC-38F8-4CE0-9549-2134BD46B92A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30239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0A7580E9-8884-4760-836A-F26A9179689F}" type="slidenum">
              <a:rPr lang="en-GB" smtClean="0"/>
              <a:t>‹#›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166982EC-A7D0-40FB-BA9E-30AD4EF1D5E1}" type="datetimeFigureOut">
              <a:rPr lang="en-GB" smtClean="0"/>
              <a:t>03/07/2017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Paper review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Clinical meeting 03/07/2017</a:t>
            </a:r>
          </a:p>
          <a:p>
            <a:r>
              <a:rPr lang="en-GB" dirty="0" smtClean="0"/>
              <a:t>Ella Clements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8174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Paper review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b="1" dirty="0" smtClean="0"/>
              <a:t>Microcirculation </a:t>
            </a:r>
            <a:r>
              <a:rPr lang="en-GB" b="1" dirty="0"/>
              <a:t>at </a:t>
            </a:r>
            <a:r>
              <a:rPr lang="en-GB" b="1" dirty="0" smtClean="0"/>
              <a:t>Different Parts </a:t>
            </a:r>
            <a:r>
              <a:rPr lang="en-GB" b="1" dirty="0"/>
              <a:t>of the Foot in </a:t>
            </a:r>
            <a:r>
              <a:rPr lang="en-GB" b="1" dirty="0" smtClean="0"/>
              <a:t>Healthy Subjects. 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dirty="0" smtClean="0"/>
              <a:t>Stefan </a:t>
            </a:r>
            <a:r>
              <a:rPr lang="en-GB" dirty="0" err="1" smtClean="0"/>
              <a:t>Rosfors</a:t>
            </a:r>
            <a:r>
              <a:rPr lang="en-GB" dirty="0" smtClean="0"/>
              <a:t> - Department of Clinical Science and Education, Stockholm, Sweden. 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r>
              <a:rPr lang="en-GB" dirty="0" smtClean="0"/>
              <a:t>HSOA Journal of Non Invasive Vascular Investigation, 2016.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796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Introduction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427" t="40076" r="55209" b="28860"/>
          <a:stretch/>
        </p:blipFill>
        <p:spPr bwMode="auto">
          <a:xfrm>
            <a:off x="6012160" y="116632"/>
            <a:ext cx="2124000" cy="1523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899592" y="1700808"/>
            <a:ext cx="7787208" cy="4608512"/>
          </a:xfrm>
        </p:spPr>
        <p:txBody>
          <a:bodyPr>
            <a:normAutofit fontScale="77500" lnSpcReduction="20000"/>
          </a:bodyPr>
          <a:lstStyle/>
          <a:p>
            <a:r>
              <a:rPr lang="en-GB" dirty="0" smtClean="0"/>
              <a:t>The microcirculation of the foot receives  attention regarding choice of target artery for re vascularisation to achieve best ulcer healing. </a:t>
            </a:r>
          </a:p>
          <a:p>
            <a:endParaRPr lang="en-GB" dirty="0"/>
          </a:p>
          <a:p>
            <a:r>
              <a:rPr lang="en-GB" dirty="0" smtClean="0"/>
              <a:t>Microcirculation can be assessed with TcPO2 and </a:t>
            </a:r>
            <a:r>
              <a:rPr lang="en-GB" dirty="0"/>
              <a:t>Laser Doppler Flux (LDF</a:t>
            </a:r>
            <a:r>
              <a:rPr lang="en-GB" dirty="0" smtClean="0"/>
              <a:t>), however little is known regarding how these two methods compare to each other and the effect of different positioning of electrodes.</a:t>
            </a:r>
          </a:p>
          <a:p>
            <a:endParaRPr lang="en-GB" dirty="0"/>
          </a:p>
          <a:p>
            <a:r>
              <a:rPr lang="en-GB" dirty="0"/>
              <a:t>Microcirculation of the foot can be described in terms of the </a:t>
            </a:r>
            <a:r>
              <a:rPr lang="en-GB" dirty="0" err="1"/>
              <a:t>angiosome</a:t>
            </a:r>
            <a:r>
              <a:rPr lang="en-GB" dirty="0"/>
              <a:t> model – refers to the block of tissue which is fed by certain end arteries. </a:t>
            </a:r>
          </a:p>
          <a:p>
            <a:pPr marL="0" indent="0">
              <a:buNone/>
            </a:pPr>
            <a:r>
              <a:rPr lang="en-GB" dirty="0" smtClean="0"/>
              <a:t>	3 </a:t>
            </a:r>
            <a:r>
              <a:rPr lang="en-GB" dirty="0"/>
              <a:t>from the PTA</a:t>
            </a:r>
          </a:p>
          <a:p>
            <a:pPr marL="0" indent="0">
              <a:buNone/>
            </a:pPr>
            <a:r>
              <a:rPr lang="en-GB" dirty="0" smtClean="0"/>
              <a:t>	2 </a:t>
            </a:r>
            <a:r>
              <a:rPr lang="en-GB" dirty="0"/>
              <a:t>from the PA</a:t>
            </a:r>
          </a:p>
          <a:p>
            <a:pPr marL="0" indent="0">
              <a:buNone/>
            </a:pPr>
            <a:r>
              <a:rPr lang="en-GB" dirty="0" smtClean="0"/>
              <a:t>	1 </a:t>
            </a:r>
            <a:r>
              <a:rPr lang="en-GB" dirty="0"/>
              <a:t>from the ATA </a:t>
            </a:r>
          </a:p>
        </p:txBody>
      </p:sp>
    </p:spTree>
    <p:extLst>
      <p:ext uri="{BB962C8B-B14F-4D97-AF65-F5344CB8AC3E}">
        <p14:creationId xmlns:p14="http://schemas.microsoft.com/office/powerpoint/2010/main" val="16752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Aims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The aim of this study is to investigate the microcirculation of the foot in healthy subjects using two methods</a:t>
            </a:r>
          </a:p>
          <a:p>
            <a:pPr marL="0" indent="0">
              <a:buNone/>
            </a:pPr>
            <a:r>
              <a:rPr lang="en-GB" dirty="0"/>
              <a:t>	- TcPO2 </a:t>
            </a:r>
          </a:p>
          <a:p>
            <a:pPr marL="0" indent="0">
              <a:buNone/>
            </a:pPr>
            <a:r>
              <a:rPr lang="en-GB" dirty="0"/>
              <a:t>	- Heat provoked Laser Doppler Flux (LDF)  </a:t>
            </a:r>
          </a:p>
          <a:p>
            <a:endParaRPr lang="en-GB" dirty="0" smtClean="0"/>
          </a:p>
          <a:p>
            <a:r>
              <a:rPr lang="en-GB" dirty="0" smtClean="0"/>
              <a:t>Regional differences of parts of the foot supplied by different end arteries</a:t>
            </a:r>
          </a:p>
          <a:p>
            <a:endParaRPr lang="en-GB" dirty="0" smtClean="0"/>
          </a:p>
          <a:p>
            <a:r>
              <a:rPr lang="en-GB" dirty="0" smtClean="0"/>
              <a:t>Relationship between TcPO2 and LDF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76454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15 healthy subjections (6 male, 9 female)</a:t>
            </a:r>
          </a:p>
          <a:p>
            <a:endParaRPr lang="en-GB" dirty="0" smtClean="0"/>
          </a:p>
          <a:p>
            <a:r>
              <a:rPr lang="en-GB" dirty="0" smtClean="0"/>
              <a:t>Inclusion criteria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 aged between 18-40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No current or previous smoking history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No lower limb symptoms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No lower ulcerations or other skin changes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52605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 fontScale="62500" lnSpcReduction="20000"/>
          </a:bodyPr>
          <a:lstStyle/>
          <a:p>
            <a:pPr marL="0" indent="0">
              <a:buNone/>
            </a:pPr>
            <a:endParaRPr lang="en-GB" dirty="0"/>
          </a:p>
        </p:txBody>
      </p:sp>
      <p:sp>
        <p:nvSpPr>
          <p:cNvPr id="2" name="Content Placeholder 1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GB" b="1" dirty="0"/>
              <a:t>1. Dorsal distal: </a:t>
            </a:r>
            <a:r>
              <a:rPr lang="en-GB" dirty="0"/>
              <a:t>The distal part of dorsalis </a:t>
            </a:r>
            <a:r>
              <a:rPr lang="en-GB" dirty="0" err="1"/>
              <a:t>pedis</a:t>
            </a:r>
            <a:r>
              <a:rPr lang="en-GB" dirty="0"/>
              <a:t> </a:t>
            </a:r>
            <a:r>
              <a:rPr lang="en-GB" dirty="0" err="1"/>
              <a:t>angiosome</a:t>
            </a:r>
            <a:r>
              <a:rPr lang="en-GB" dirty="0"/>
              <a:t>, (supplied by the ATA) </a:t>
            </a:r>
          </a:p>
          <a:p>
            <a:endParaRPr lang="en-GB" b="1" dirty="0"/>
          </a:p>
          <a:p>
            <a:r>
              <a:rPr lang="en-GB" b="1" dirty="0"/>
              <a:t>2. Dorsal proximal: </a:t>
            </a:r>
            <a:r>
              <a:rPr lang="en-GB" dirty="0"/>
              <a:t>The proximal part of the dorsalis </a:t>
            </a:r>
            <a:r>
              <a:rPr lang="en-GB" dirty="0" err="1"/>
              <a:t>pedis</a:t>
            </a:r>
            <a:r>
              <a:rPr lang="en-GB" dirty="0"/>
              <a:t> </a:t>
            </a:r>
            <a:r>
              <a:rPr lang="en-GB" dirty="0" err="1"/>
              <a:t>angiosome</a:t>
            </a:r>
            <a:r>
              <a:rPr lang="en-GB" dirty="0"/>
              <a:t> (supplied by the ATA)</a:t>
            </a:r>
          </a:p>
          <a:p>
            <a:endParaRPr lang="en-GB" dirty="0"/>
          </a:p>
          <a:p>
            <a:r>
              <a:rPr lang="en-GB" b="1" dirty="0"/>
              <a:t>3. Medial: </a:t>
            </a:r>
            <a:r>
              <a:rPr lang="en-GB" dirty="0"/>
              <a:t>The medial plantar artery </a:t>
            </a:r>
            <a:r>
              <a:rPr lang="en-GB" dirty="0" err="1"/>
              <a:t>angiosome</a:t>
            </a:r>
            <a:r>
              <a:rPr lang="en-GB" dirty="0"/>
              <a:t> (supplied by the PTA)</a:t>
            </a:r>
          </a:p>
          <a:p>
            <a:endParaRPr lang="en-GB" dirty="0"/>
          </a:p>
          <a:p>
            <a:r>
              <a:rPr lang="en-GB" b="1" dirty="0"/>
              <a:t>4. Anterolateral: </a:t>
            </a:r>
            <a:r>
              <a:rPr lang="en-GB" dirty="0"/>
              <a:t>The anterior perforating branch </a:t>
            </a:r>
            <a:r>
              <a:rPr lang="en-GB" dirty="0" err="1"/>
              <a:t>angiosome</a:t>
            </a:r>
            <a:r>
              <a:rPr lang="en-GB" dirty="0"/>
              <a:t> (supplied by the peroneal artery</a:t>
            </a:r>
          </a:p>
        </p:txBody>
      </p:sp>
      <p:grpSp>
        <p:nvGrpSpPr>
          <p:cNvPr id="7" name="Group 5"/>
          <p:cNvGrpSpPr>
            <a:grpSpLocks noChangeAspect="1"/>
          </p:cNvGrpSpPr>
          <p:nvPr/>
        </p:nvGrpSpPr>
        <p:grpSpPr bwMode="auto">
          <a:xfrm>
            <a:off x="615950" y="1600200"/>
            <a:ext cx="3721100" cy="4525963"/>
            <a:chOff x="388" y="1008"/>
            <a:chExt cx="2344" cy="2851"/>
          </a:xfrm>
          <a:scene3d>
            <a:camera prst="orthographicFront">
              <a:rot lat="0" lon="0" rev="16200000"/>
            </a:camera>
            <a:lightRig rig="threePt" dir="t"/>
          </a:scene3d>
        </p:grpSpPr>
        <p:sp>
          <p:nvSpPr>
            <p:cNvPr id="8" name="AutoShape 4"/>
            <p:cNvSpPr>
              <a:spLocks noChangeAspect="1" noChangeArrowheads="1" noTextEdit="1"/>
            </p:cNvSpPr>
            <p:nvPr/>
          </p:nvSpPr>
          <p:spPr bwMode="auto">
            <a:xfrm>
              <a:off x="388" y="1008"/>
              <a:ext cx="2344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" y="1008"/>
              <a:ext cx="2352" cy="28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31156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Methods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GB" dirty="0" smtClean="0"/>
              <a:t>Test performed in two parts – measurements taken from positions 1 and 2 followed by positions 3 and 4. </a:t>
            </a:r>
          </a:p>
          <a:p>
            <a:endParaRPr lang="en-GB" dirty="0" smtClean="0"/>
          </a:p>
          <a:p>
            <a:r>
              <a:rPr lang="en-GB" dirty="0" smtClean="0"/>
              <a:t>Only one foot per person was studied (randomised to 7 right limbs and 8 left limbs). </a:t>
            </a:r>
          </a:p>
          <a:p>
            <a:endParaRPr lang="en-GB" dirty="0" smtClean="0"/>
          </a:p>
          <a:p>
            <a:r>
              <a:rPr lang="en-GB" dirty="0" smtClean="0"/>
              <a:t>TcPO2 was calibrated for 3 mins. TcPO2 was performed for 15 mins with the average of the last minute being recorded.</a:t>
            </a:r>
          </a:p>
          <a:p>
            <a:pPr marL="0" indent="0">
              <a:buNone/>
            </a:pPr>
            <a:r>
              <a:rPr lang="en-GB" dirty="0" smtClean="0"/>
              <a:t> </a:t>
            </a:r>
          </a:p>
          <a:p>
            <a:r>
              <a:rPr lang="en-GB" dirty="0" smtClean="0"/>
              <a:t>Afterwards the subjects breathed 100% oxygen for 10 mins through a closed mask with the highest TcPO2 levels being recorded. </a:t>
            </a:r>
          </a:p>
          <a:p>
            <a:endParaRPr lang="en-GB" dirty="0" smtClean="0"/>
          </a:p>
          <a:p>
            <a:r>
              <a:rPr lang="en-GB" dirty="0" smtClean="0"/>
              <a:t>LDF base line sample for 3 mins. LDF </a:t>
            </a:r>
            <a:r>
              <a:rPr lang="en-GB" dirty="0"/>
              <a:t>was performed for </a:t>
            </a:r>
            <a:r>
              <a:rPr lang="en-GB" dirty="0" smtClean="0"/>
              <a:t>16-18 </a:t>
            </a:r>
            <a:r>
              <a:rPr lang="en-GB" dirty="0"/>
              <a:t>mins with the average of the last minute being recorded. </a:t>
            </a:r>
            <a:endParaRPr lang="en-GB" dirty="0" smtClean="0"/>
          </a:p>
          <a:p>
            <a:endParaRPr lang="en-GB" dirty="0"/>
          </a:p>
          <a:p>
            <a:r>
              <a:rPr lang="en-GB" dirty="0" smtClean="0"/>
              <a:t>LDF probes were left on during the 10 mins of 100% oxygen to determine any significant changes in LDF.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04471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Results </a:t>
            </a:r>
            <a:endParaRPr lang="en-GB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672" t="34266" r="29916" b="31509"/>
          <a:stretch/>
        </p:blipFill>
        <p:spPr bwMode="auto">
          <a:xfrm>
            <a:off x="107504" y="1628800"/>
            <a:ext cx="4511040" cy="439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GB" sz="7200" dirty="0" smtClean="0"/>
              <a:t>Higher results in positions 2,3,4 comparted to position 1.</a:t>
            </a:r>
          </a:p>
          <a:p>
            <a:endParaRPr lang="en-GB" sz="7200" dirty="0" smtClean="0"/>
          </a:p>
          <a:p>
            <a:r>
              <a:rPr lang="en-GB" sz="7200" dirty="0" smtClean="0"/>
              <a:t>Oxygen breathing produced significantly higher TcPO2 results. </a:t>
            </a:r>
          </a:p>
          <a:p>
            <a:endParaRPr lang="en-GB" sz="7200" dirty="0"/>
          </a:p>
          <a:p>
            <a:r>
              <a:rPr lang="en-GB" sz="7200" dirty="0" smtClean="0"/>
              <a:t>LDF baseline level was low (&lt;20 PU) – increased more than 400% with heating. LD with heating produced a large range of results (62-393 PU).</a:t>
            </a:r>
          </a:p>
          <a:p>
            <a:endParaRPr lang="en-GB" sz="7200" dirty="0"/>
          </a:p>
          <a:p>
            <a:r>
              <a:rPr lang="en-GB" sz="7200" dirty="0" smtClean="0"/>
              <a:t>LDF produced no significant difference in results from the different positions. </a:t>
            </a:r>
          </a:p>
          <a:p>
            <a:endParaRPr lang="en-GB" sz="7200" dirty="0"/>
          </a:p>
          <a:p>
            <a:r>
              <a:rPr lang="en-GB" sz="7200" dirty="0" smtClean="0"/>
              <a:t>In general no correlation between TcPO2 and LDF was found. Only a relationship was found in position 3.  </a:t>
            </a:r>
          </a:p>
          <a:p>
            <a:endParaRPr lang="en-GB" sz="7200" dirty="0"/>
          </a:p>
          <a:p>
            <a:endParaRPr lang="en-GB" dirty="0" smtClean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8582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Discussion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/>
              <a:t>There was in general no significant </a:t>
            </a:r>
            <a:r>
              <a:rPr lang="en-GB" dirty="0" smtClean="0"/>
              <a:t>relationship </a:t>
            </a:r>
            <a:r>
              <a:rPr lang="en-GB" dirty="0"/>
              <a:t>between TcPO2 </a:t>
            </a:r>
            <a:r>
              <a:rPr lang="en-GB" dirty="0" smtClean="0"/>
              <a:t>values and </a:t>
            </a:r>
            <a:r>
              <a:rPr lang="en-GB" dirty="0"/>
              <a:t>LDF. This is not surprising since two different measuring </a:t>
            </a:r>
            <a:r>
              <a:rPr lang="en-GB" dirty="0" smtClean="0"/>
              <a:t>principles are used…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TcPO2 </a:t>
            </a:r>
            <a:r>
              <a:rPr lang="en-GB" dirty="0"/>
              <a:t>with measure of oxygen in skin </a:t>
            </a:r>
            <a:r>
              <a:rPr lang="en-GB" dirty="0" smtClean="0"/>
              <a:t>capillaries 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- LDF </a:t>
            </a:r>
            <a:r>
              <a:rPr lang="en-GB" dirty="0"/>
              <a:t>assessment of tissue reserve </a:t>
            </a:r>
            <a:r>
              <a:rPr lang="en-GB" dirty="0" smtClean="0"/>
              <a:t>capacity. </a:t>
            </a:r>
          </a:p>
          <a:p>
            <a:endParaRPr lang="en-GB" dirty="0" smtClean="0"/>
          </a:p>
          <a:p>
            <a:r>
              <a:rPr lang="en-GB" dirty="0" smtClean="0"/>
              <a:t>Results </a:t>
            </a:r>
            <a:r>
              <a:rPr lang="en-GB" dirty="0"/>
              <a:t>show higher results at the proximal foot than at the distal foot. This was not related to </a:t>
            </a:r>
            <a:r>
              <a:rPr lang="en-GB" dirty="0" err="1"/>
              <a:t>angiosome</a:t>
            </a:r>
            <a:r>
              <a:rPr lang="en-GB" dirty="0"/>
              <a:t>. </a:t>
            </a:r>
          </a:p>
          <a:p>
            <a:endParaRPr lang="en-GB" dirty="0"/>
          </a:p>
          <a:p>
            <a:r>
              <a:rPr lang="en-GB" dirty="0"/>
              <a:t>In normal patients there are small but significant regional differences in microcirculation assessed with TcPO2. </a:t>
            </a:r>
          </a:p>
          <a:p>
            <a:endParaRPr lang="en-GB" dirty="0"/>
          </a:p>
          <a:p>
            <a:r>
              <a:rPr lang="en-GB" dirty="0"/>
              <a:t>Healthy subjects results showed 60-80mmHg increasing to 150-200mmHg with oxygen. 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97674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369</TotalTime>
  <Words>551</Words>
  <Application>Microsoft Office PowerPoint</Application>
  <PresentationFormat>On-screen Show (4:3)</PresentationFormat>
  <Paragraphs>89</Paragraphs>
  <Slides>9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Adjacency</vt:lpstr>
      <vt:lpstr>Paper review</vt:lpstr>
      <vt:lpstr>Paper review </vt:lpstr>
      <vt:lpstr>Introduction</vt:lpstr>
      <vt:lpstr>Aims</vt:lpstr>
      <vt:lpstr>Method</vt:lpstr>
      <vt:lpstr>Methods</vt:lpstr>
      <vt:lpstr>Methods</vt:lpstr>
      <vt:lpstr>Results </vt:lpstr>
      <vt:lpstr>Discussion</vt:lpstr>
    </vt:vector>
  </TitlesOfParts>
  <Company>NBT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Paper review</dc:title>
  <dc:creator>Administrator</dc:creator>
  <cp:lastModifiedBy>Administrator</cp:lastModifiedBy>
  <cp:revision>36</cp:revision>
  <dcterms:created xsi:type="dcterms:W3CDTF">2017-06-29T08:00:55Z</dcterms:created>
  <dcterms:modified xsi:type="dcterms:W3CDTF">2017-07-03T13:18:58Z</dcterms:modified>
</cp:coreProperties>
</file>