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20"/>
  </p:notesMasterIdLst>
  <p:sldIdLst>
    <p:sldId id="256" r:id="rId5"/>
    <p:sldId id="301" r:id="rId6"/>
    <p:sldId id="305" r:id="rId7"/>
    <p:sldId id="304" r:id="rId8"/>
    <p:sldId id="306" r:id="rId9"/>
    <p:sldId id="302" r:id="rId10"/>
    <p:sldId id="303" r:id="rId11"/>
    <p:sldId id="307" r:id="rId12"/>
    <p:sldId id="264" r:id="rId13"/>
    <p:sldId id="294" r:id="rId14"/>
    <p:sldId id="308" r:id="rId15"/>
    <p:sldId id="300" r:id="rId16"/>
    <p:sldId id="309" r:id="rId17"/>
    <p:sldId id="286" r:id="rId18"/>
    <p:sldId id="310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84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66E302-901B-4EC5-8063-F4475DEAA8C8}" type="datetimeFigureOut">
              <a:rPr lang="en-US" smtClean="0"/>
              <a:t>8/22/2023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3765-1535-41FB-A927-AAD2D1E853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152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FE9EF-BFD3-43EA-A868-783EE64D3026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15DF4-6503-424C-B89D-B31483AF0BFD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EE408-CEE3-4069-B613-CB32C19D6587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4680C5-3949-48B3-AAD0-C6AC4D6634A8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451F9A-4BC0-4BDC-9C0A-439930D3F628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190EB-8738-400A-AFF7-6D1DEC6B76AF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0F0B9-B198-4467-8481-337D4552AC07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7E8C0-DCD6-4618-824E-E5B47E37F774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6133B-A04A-40C7-999B-6B964B69F57E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66FB9-D28B-49B1-96AA-2DC4A0B82672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63742-95DB-4727-9E2D-E67133874C57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4C757-AC18-4BD4-B58D-C09C7F56266E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06CBA-D419-41FA-8B3E-D17E24A5F33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4B8EF-695A-4D91-86E6-BD3ABF986DC6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9A1DA-1075-4AB6-9AFC-9045E23C9F15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23360-0F07-4AD4-AAF8-61579BDE5A02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5D3E4-AEF6-4C0D-955F-4975ADE12833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F096B060-2D6F-430E-A017-FCCC5AF2AC19}" type="datetime1">
              <a:rPr lang="en-US" smtClean="0"/>
              <a:t>8/22/2023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p close image of waves">
            <a:extLst>
              <a:ext uri="{FF2B5EF4-FFF2-40B4-BE49-F238E27FC236}">
                <a16:creationId xmlns:a16="http://schemas.microsoft.com/office/drawing/2014/main" id="{9648A932-5E17-4859-9FE3-70EB96EA5C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1000"/>
          </a:blip>
          <a:srcRect l="9091" t="3462" b="19929"/>
          <a:stretch/>
        </p:blipFill>
        <p:spPr>
          <a:xfrm>
            <a:off x="20" y="1"/>
            <a:ext cx="12191980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16A0C15-5BB2-41A2-BD46-E18F635D5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POCUS  (vascular) 24</a:t>
            </a:r>
            <a:r>
              <a:rPr lang="en-US" sz="3600" baseline="30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TH</a:t>
            </a:r>
            <a:r>
              <a:rPr lang="en-US" sz="36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January 2023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6636B6-A233-459A-95E5-DFBD46F36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799" y="4591028"/>
            <a:ext cx="9144000" cy="164149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Macclesfield DGH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80EAC94-078B-E151-A18A-C90661918C63}"/>
              </a:ext>
            </a:extLst>
          </p:cNvPr>
          <p:cNvSpPr txBox="1">
            <a:spLocks/>
          </p:cNvSpPr>
          <p:nvPr/>
        </p:nvSpPr>
        <p:spPr>
          <a:xfrm>
            <a:off x="2209799" y="2924722"/>
            <a:ext cx="9144000" cy="7540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chemeClr val="tx1"/>
                </a:solidFill>
              </a:rPr>
              <a:t>Michael Crook and Dr Robin Sil</a:t>
            </a:r>
          </a:p>
        </p:txBody>
      </p:sp>
    </p:spTree>
    <p:extLst>
      <p:ext uri="{BB962C8B-B14F-4D97-AF65-F5344CB8AC3E}">
        <p14:creationId xmlns:p14="http://schemas.microsoft.com/office/powerpoint/2010/main" val="35497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5325879-C4B2-475E-B853-DC8F21A63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2C085F-3B19-420D-902A-B55695F503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18105" cy="6858000"/>
          </a:xfrm>
          <a:prstGeom prst="rect">
            <a:avLst/>
          </a:prstGeom>
          <a:blipFill>
            <a:blip r:embed="rId2"/>
            <a:stretch>
              <a:fillRect r="-164004"/>
            </a:stretch>
          </a:blipFill>
          <a:ln>
            <a:noFill/>
          </a:ln>
          <a:effectLst>
            <a:outerShdw blurRad="139700" dist="508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86CC60-9AC2-7620-F895-27FEE113F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435625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Well`s score</a:t>
            </a: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8A0A3EB9-E16E-C0A3-3EE8-669B9F60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974" y="1825625"/>
            <a:ext cx="3606853" cy="435133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Table 1: The Well’s Clinical Prediction Rule includes the following: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  <a:latin typeface="+mn-lt"/>
            </a:endParaRP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The Wells score obtained relates to the probability of PE: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gradFill>
                <a:gsLst>
                  <a:gs pos="34000">
                    <a:srgbClr val="EDEDED"/>
                  </a:gs>
                  <a:gs pos="0">
                    <a:srgbClr val="BFBFBF"/>
                  </a:gs>
                  <a:gs pos="100000">
                    <a:srgbClr val="FFFFFF"/>
                  </a:gs>
                </a:gsLst>
                <a:lin ang="4800000" scaled="0"/>
              </a:gradFill>
              <a:effectLst/>
              <a:latin typeface="+mn-lt"/>
            </a:endParaRPr>
          </a:p>
          <a:p>
            <a:pPr marL="0" marR="0" lvl="0" indent="-228600" defTabSz="914400" eaLnBrk="1" fontAlgn="base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0-2 points indicates low probability (&lt;3.6%)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3-6 points indicates moderate probability (&lt;20.5%)</a:t>
            </a:r>
            <a:b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</a:br>
            <a:r>
              <a:rPr kumimoji="0" lang="en-US" altLang="en-US" sz="2000" b="0" i="0" u="none" strike="noStrike" cap="none" normalizeH="0" baseline="0" dirty="0">
                <a:ln>
                  <a:noFill/>
                </a:ln>
                <a:gradFill>
                  <a:gsLst>
                    <a:gs pos="34000">
                      <a:srgbClr val="EDEDED"/>
                    </a:gs>
                    <a:gs pos="0">
                      <a:srgbClr val="BFBFBF"/>
                    </a:gs>
                    <a:gs pos="100000">
                      <a:srgbClr val="FFFFFF"/>
                    </a:gs>
                  </a:gsLst>
                  <a:lin ang="4800000" scaled="0"/>
                </a:gradFill>
                <a:effectLst/>
                <a:latin typeface="+mn-lt"/>
              </a:rPr>
              <a:t>6 points or more indicates high probability 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(66.6%)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D6D1BD9-3B96-2D66-C3FD-F055F56F4D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233536"/>
              </p:ext>
            </p:extLst>
          </p:nvPr>
        </p:nvGraphicFramePr>
        <p:xfrm>
          <a:off x="5274539" y="747767"/>
          <a:ext cx="6314487" cy="5362466"/>
        </p:xfrm>
        <a:graphic>
          <a:graphicData uri="http://schemas.openxmlformats.org/drawingml/2006/table">
            <a:tbl>
              <a:tblPr firstRow="1" bandRow="1"/>
              <a:tblGrid>
                <a:gridCol w="4414477">
                  <a:extLst>
                    <a:ext uri="{9D8B030D-6E8A-4147-A177-3AD203B41FA5}">
                      <a16:colId xmlns:a16="http://schemas.microsoft.com/office/drawing/2014/main" val="3705713209"/>
                    </a:ext>
                  </a:extLst>
                </a:gridCol>
                <a:gridCol w="1900010">
                  <a:extLst>
                    <a:ext uri="{9D8B030D-6E8A-4147-A177-3AD203B41FA5}">
                      <a16:colId xmlns:a16="http://schemas.microsoft.com/office/drawing/2014/main" val="3611688251"/>
                    </a:ext>
                  </a:extLst>
                </a:gridCol>
              </a:tblGrid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 b="1">
                          <a:effectLst/>
                        </a:rPr>
                        <a:t>Clinical Characteristics</a:t>
                      </a:r>
                      <a:endParaRPr lang="en-GB" sz="2500">
                        <a:effectLst/>
                      </a:endParaRP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 b="1">
                          <a:effectLst/>
                        </a:rPr>
                        <a:t>Points</a:t>
                      </a:r>
                      <a:endParaRPr lang="en-GB" sz="2500">
                        <a:effectLst/>
                      </a:endParaRP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7031624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Previous DVT or PE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1.5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3634664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Heart rate &gt;100 minute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1.5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141893"/>
                  </a:ext>
                </a:extLst>
              </a:tr>
              <a:tr h="960811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Surgery or immobilization  &lt; 4 weeks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1.5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012044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Hemoptysis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5733860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Active malignancy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1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1358653"/>
                  </a:ext>
                </a:extLst>
              </a:tr>
              <a:tr h="573474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Clinical signs of DVT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3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705675"/>
                  </a:ext>
                </a:extLst>
              </a:tr>
              <a:tr h="960811"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Alternative diagnosis less likely than PE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GB" sz="2500">
                          <a:effectLst/>
                        </a:rPr>
                        <a:t>3</a:t>
                      </a:r>
                    </a:p>
                  </a:txBody>
                  <a:tcPr marL="67246" marR="67246" marT="67246" marB="67246">
                    <a:lnL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94A4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277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06808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73696A-C00C-C838-7D39-1ACD1DA11C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7011"/>
            <a:ext cx="10515600" cy="1325563"/>
          </a:xfrm>
        </p:spPr>
        <p:txBody>
          <a:bodyPr/>
          <a:lstStyle/>
          <a:p>
            <a:r>
              <a:rPr lang="en-GB" dirty="0"/>
              <a:t>Pitfalls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5D1B58-073D-1874-60DD-90BD9CF29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4499" y="1355841"/>
            <a:ext cx="10233800" cy="4351338"/>
          </a:xfrm>
        </p:spPr>
        <p:txBody>
          <a:bodyPr>
            <a:normAutofit lnSpcReduction="10000"/>
          </a:bodyPr>
          <a:lstStyle/>
          <a:p>
            <a:r>
              <a:rPr lang="en-GB" dirty="0"/>
              <a:t>High BMI</a:t>
            </a:r>
          </a:p>
          <a:p>
            <a:r>
              <a:rPr lang="en-GB" dirty="0"/>
              <a:t>Mobility issues</a:t>
            </a:r>
          </a:p>
          <a:p>
            <a:r>
              <a:rPr lang="en-GB" dirty="0"/>
              <a:t>Pregnancy</a:t>
            </a:r>
          </a:p>
          <a:p>
            <a:r>
              <a:rPr lang="en-GB" dirty="0"/>
              <a:t>Post-operative </a:t>
            </a:r>
          </a:p>
          <a:p>
            <a:r>
              <a:rPr lang="en-GB" dirty="0"/>
              <a:t>Infection (painful)</a:t>
            </a:r>
          </a:p>
          <a:p>
            <a:r>
              <a:rPr lang="en-GB" dirty="0"/>
              <a:t>Calcified arteries leading to acoustic shadowing (Also helps distinguish)</a:t>
            </a:r>
          </a:p>
          <a:p>
            <a:r>
              <a:rPr lang="en-GB" dirty="0"/>
              <a:t>Valve cusps</a:t>
            </a:r>
          </a:p>
          <a:p>
            <a:r>
              <a:rPr lang="en-GB" dirty="0"/>
              <a:t>Don’t mistake superficial for deep vein (Different management)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382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A9584-E0F5-4104-8C1C-101372187B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148" y="162491"/>
            <a:ext cx="2149190" cy="1620887"/>
          </a:xfrm>
        </p:spPr>
        <p:txBody>
          <a:bodyPr anchor="ctr"/>
          <a:lstStyle/>
          <a:p>
            <a:pPr marL="0" indent="0">
              <a:buNone/>
            </a:pPr>
            <a:r>
              <a:rPr lang="en-GB" sz="44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 Pitfalls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D12703-0EA8-819B-5B52-A9E3A8D8DE50}"/>
              </a:ext>
            </a:extLst>
          </p:cNvPr>
          <p:cNvGrpSpPr/>
          <p:nvPr/>
        </p:nvGrpSpPr>
        <p:grpSpPr>
          <a:xfrm>
            <a:off x="1472739" y="1439998"/>
            <a:ext cx="4627001" cy="4531895"/>
            <a:chOff x="7266193" y="1689462"/>
            <a:chExt cx="3694496" cy="361422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085A573-C03C-37D5-467B-A4829BF4779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18658"/>
            <a:stretch/>
          </p:blipFill>
          <p:spPr>
            <a:xfrm>
              <a:off x="7267084" y="1689462"/>
              <a:ext cx="3693605" cy="304800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8BB4DF6-C797-8593-07A2-E63D64908F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84898"/>
            <a:stretch/>
          </p:blipFill>
          <p:spPr>
            <a:xfrm>
              <a:off x="7266193" y="4737463"/>
              <a:ext cx="3694496" cy="566219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CD4141E-BBE4-4F30-AF0C-D496462002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2453" y="1439998"/>
            <a:ext cx="2141709" cy="14252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1BDA354-5902-CB67-3052-07F0668D6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453" y="3507049"/>
            <a:ext cx="2152650" cy="21240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8EF6A6-0519-14CE-51EF-E32782B6CAC3}"/>
              </a:ext>
            </a:extLst>
          </p:cNvPr>
          <p:cNvSpPr txBox="1"/>
          <p:nvPr/>
        </p:nvSpPr>
        <p:spPr>
          <a:xfrm>
            <a:off x="7639186" y="2981620"/>
            <a:ext cx="10682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Rouleaux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E11168-CBF8-A3A9-677E-5B5B0F54DF55}"/>
              </a:ext>
            </a:extLst>
          </p:cNvPr>
          <p:cNvSpPr txBox="1"/>
          <p:nvPr/>
        </p:nvSpPr>
        <p:spPr>
          <a:xfrm>
            <a:off x="7870498" y="5602555"/>
            <a:ext cx="60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DVT</a:t>
            </a:r>
          </a:p>
        </p:txBody>
      </p:sp>
    </p:spTree>
    <p:extLst>
      <p:ext uri="{BB962C8B-B14F-4D97-AF65-F5344CB8AC3E}">
        <p14:creationId xmlns:p14="http://schemas.microsoft.com/office/powerpoint/2010/main" val="289912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59CD-B6A2-A4DF-B6DD-94E1867A5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Established DVT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A568873-4660-394D-AA06-AB31B08A0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71302" y="2113541"/>
            <a:ext cx="2443799" cy="189753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955D5DC-B032-5053-76D3-A235232BD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7036" y="2109969"/>
            <a:ext cx="3637927" cy="19011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8FCA76-CB6D-CA6E-C4B2-A4E6F77AAFDB}"/>
              </a:ext>
            </a:extLst>
          </p:cNvPr>
          <p:cNvSpPr txBox="1"/>
          <p:nvPr/>
        </p:nvSpPr>
        <p:spPr>
          <a:xfrm>
            <a:off x="9120450" y="4068172"/>
            <a:ext cx="2233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Chronic scarring from</a:t>
            </a:r>
          </a:p>
          <a:p>
            <a:r>
              <a:rPr lang="en-GB" dirty="0"/>
              <a:t> previous DVT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5749B88-ECA9-3895-A1BC-D0CCA995B88D}"/>
              </a:ext>
            </a:extLst>
          </p:cNvPr>
          <p:cNvSpPr txBox="1"/>
          <p:nvPr/>
        </p:nvSpPr>
        <p:spPr>
          <a:xfrm>
            <a:off x="5112011" y="4107591"/>
            <a:ext cx="1967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Non occlusive DVT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A52A9E-8735-573B-E604-EA6BE12811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2113541"/>
            <a:ext cx="2604695" cy="189753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EDB907C-759A-D4B3-934B-2A47998BD8DC}"/>
              </a:ext>
            </a:extLst>
          </p:cNvPr>
          <p:cNvSpPr txBox="1"/>
          <p:nvPr/>
        </p:nvSpPr>
        <p:spPr>
          <a:xfrm>
            <a:off x="1358537" y="4096515"/>
            <a:ext cx="1214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Acute DVT</a:t>
            </a:r>
          </a:p>
        </p:txBody>
      </p:sp>
    </p:spTree>
    <p:extLst>
      <p:ext uri="{BB962C8B-B14F-4D97-AF65-F5344CB8AC3E}">
        <p14:creationId xmlns:p14="http://schemas.microsoft.com/office/powerpoint/2010/main" val="2215896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DBA24-3BFF-426C-A9A5-EB15C534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668FC-81EA-45DC-B356-250DFAC4A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US is operator dependent</a:t>
            </a:r>
          </a:p>
          <a:p>
            <a:r>
              <a:rPr lang="en-GB" dirty="0"/>
              <a:t>Proven diagnostic accuracy of POCUS</a:t>
            </a:r>
          </a:p>
          <a:p>
            <a:r>
              <a:rPr lang="en-GB" dirty="0"/>
              <a:t>Will probably need full vascular assessment given local clinical desire to treat below knee DVT</a:t>
            </a:r>
          </a:p>
          <a:p>
            <a:r>
              <a:rPr lang="en-GB" dirty="0"/>
              <a:t>In the case of thigh/full length swelling. Valsalva manoeuvre should be performed to determine if more proximal DVT is present. 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0592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46C8B-19EF-74A1-E829-9FDD1DBC8E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0520E2-AC6F-2063-A2F0-7F4996CF6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600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Blanco P,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Volpicelli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 G. Common pitfalls in point-of-care ultrasound: a practical guide for emergency and critical care physicians. Crit Ultrasound J. 2016 Dec;8(1):15.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doi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: 10.1186/s13089-016-0052-x.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Epub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B0604020202020204" pitchFamily="2" charset="0"/>
              </a:rPr>
              <a:t> 2016 Oct 26. PMID: 27783380; PMCID: PMC50819</a:t>
            </a:r>
          </a:p>
          <a:p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Varrias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D,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Palaiodimos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L, Balasubramanian P, Barrera CA,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Nauka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Melainis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AA, Zamora C,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Zavras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P, Napolitano M,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Gulani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P,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Ntaios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G,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Faillace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 RT, Galen B. The Use of Point-of-Care Ultrasound (POCUS) in the Diagnosis of Deep Vein Thrombosis. J Clin Med. 2021 Aug 30;10(17):3903. </a:t>
            </a:r>
            <a:r>
              <a:rPr lang="en-GB" sz="1600" b="0" i="0" dirty="0" err="1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doi</a:t>
            </a:r>
            <a:r>
              <a:rPr lang="en-GB" sz="1600" b="0" i="0" dirty="0">
                <a:solidFill>
                  <a:schemeClr val="tx1"/>
                </a:solidFill>
                <a:effectLst/>
                <a:latin typeface="Roboto" panose="02000000000000000000" pitchFamily="2" charset="0"/>
              </a:rPr>
              <a:t>: 10.3390/jcm10173903. PMID: 34501350; PMCID: PMC8432124.</a:t>
            </a:r>
          </a:p>
          <a:p>
            <a:endParaRPr lang="en-GB" sz="1600" b="0" i="0" dirty="0">
              <a:solidFill>
                <a:schemeClr val="tx1"/>
              </a:solidFill>
              <a:effectLst/>
              <a:latin typeface="Roboto" panose="020B0604020202020204" pitchFamily="2" charset="0"/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625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3CDAD-9C6B-D927-AEAF-5187F711E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EACDD-0BD7-A098-D323-7826C0702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most important component of any DVT scan is compressibility of normal vein</a:t>
            </a:r>
          </a:p>
          <a:p>
            <a:r>
              <a:rPr lang="en-GB" dirty="0"/>
              <a:t>Needs to be rapid</a:t>
            </a:r>
          </a:p>
          <a:p>
            <a:r>
              <a:rPr lang="en-GB" dirty="0"/>
              <a:t>Hence three point compression in the lower leg</a:t>
            </a:r>
          </a:p>
          <a:p>
            <a:r>
              <a:rPr lang="en-GB" dirty="0"/>
              <a:t>Comprises common femoral, proximal superficial femoral and popliteal veins.</a:t>
            </a:r>
          </a:p>
          <a:p>
            <a:r>
              <a:rPr lang="en-GB" dirty="0"/>
              <a:t>Comparable diagnostic accuracy to vascular lab for detecting above knee DVT (full meta analysis </a:t>
            </a:r>
            <a:r>
              <a:rPr lang="en-GB" dirty="0" err="1"/>
              <a:t>Pomero</a:t>
            </a:r>
            <a:r>
              <a:rPr lang="en-GB" dirty="0"/>
              <a:t> F. et al 2013)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0507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260F1-BE38-8360-F32C-BD4A8AD978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Select Appropriate Transducer</a:t>
            </a:r>
            <a:br>
              <a:rPr lang="en-GB" dirty="0"/>
            </a:b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825B342-019F-6E3F-A2C1-9078AA462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84562" y="1805781"/>
            <a:ext cx="7448550" cy="43148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E9A10F-AD60-5628-1020-FDFD198EA2EC}"/>
              </a:ext>
            </a:extLst>
          </p:cNvPr>
          <p:cNvSpPr txBox="1"/>
          <p:nvPr/>
        </p:nvSpPr>
        <p:spPr>
          <a:xfrm>
            <a:off x="1076325" y="3593861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BMI dependent</a:t>
            </a:r>
          </a:p>
        </p:txBody>
      </p:sp>
    </p:spTree>
    <p:extLst>
      <p:ext uri="{BB962C8B-B14F-4D97-AF65-F5344CB8AC3E}">
        <p14:creationId xmlns:p14="http://schemas.microsoft.com/office/powerpoint/2010/main" val="1445285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2B8A7-3E2F-7713-12DE-082DAE5CA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Venous Anatomy</a:t>
            </a:r>
          </a:p>
        </p:txBody>
      </p:sp>
      <p:pic>
        <p:nvPicPr>
          <p:cNvPr id="1026" name="Picture 2" descr="Venous Drainage of the Lower Extremity - Anatomy - Medbullets Step 1">
            <a:extLst>
              <a:ext uri="{FF2B5EF4-FFF2-40B4-BE49-F238E27FC236}">
                <a16:creationId xmlns:a16="http://schemas.microsoft.com/office/drawing/2014/main" id="{65B21304-7EDD-1171-A279-25148250A31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2054863"/>
            <a:ext cx="3069278" cy="3396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emoral triangle (diagram) | Radiology Case | Radiopaedia.org">
            <a:extLst>
              <a:ext uri="{FF2B5EF4-FFF2-40B4-BE49-F238E27FC236}">
                <a16:creationId xmlns:a16="http://schemas.microsoft.com/office/drawing/2014/main" id="{65BE5EAE-9562-9A88-8A13-95CC432B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924" y="2054863"/>
            <a:ext cx="3417249" cy="341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71AEC9-B169-179A-4D5F-2107FF65BB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2752" y="1027906"/>
            <a:ext cx="3934247" cy="547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08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8C0ED-35CE-6403-C1A7-26B67AA12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Patient 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21839-D428-C32D-94A0-14DDF6F9FE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Supine. Non-dynamic assessment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89FEA6-1A04-F5AE-AD96-528558908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2671762"/>
            <a:ext cx="5534025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864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05A94-2FFD-200A-570D-D08E4CF57A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 Three point technique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4EFC6B-0A07-84C9-3742-72F0BB994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62333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Position 1.</a:t>
            </a:r>
          </a:p>
          <a:p>
            <a:pPr marL="0" indent="0">
              <a:buNone/>
            </a:pPr>
            <a:r>
              <a:rPr lang="en-GB" dirty="0"/>
              <a:t>Mickey Mouse In the groin comprises SF junction and common femoral vein and artery.</a:t>
            </a:r>
          </a:p>
          <a:p>
            <a:endParaRPr lang="en-GB" dirty="0"/>
          </a:p>
          <a:p>
            <a:r>
              <a:rPr lang="en-GB" dirty="0"/>
              <a:t>Common femoral artery is lateral and relatively non compressible at the level of the inguinal ligament</a:t>
            </a:r>
          </a:p>
          <a:p>
            <a:r>
              <a:rPr lang="en-GB" dirty="0"/>
              <a:t>Above this the external iliac vein dives steeply (compressibility is not possible)</a:t>
            </a:r>
          </a:p>
          <a:p>
            <a:r>
              <a:rPr lang="en-GB" dirty="0"/>
              <a:t>No colour just compression 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FEA583-209C-286B-753E-992C387159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0" t="1175" r="67035" b="1"/>
          <a:stretch/>
        </p:blipFill>
        <p:spPr>
          <a:xfrm>
            <a:off x="8128775" y="1342467"/>
            <a:ext cx="2943225" cy="483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488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ED3AC-20B9-8BE0-58C5-57850ED23C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 </a:t>
            </a:r>
            <a:r>
              <a:rPr lang="en-GB" dirty="0" err="1"/>
              <a:t>contd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941FE-DB82-CC1A-F8DB-F43870EBA2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2899550" cy="4351338"/>
          </a:xfrm>
        </p:spPr>
        <p:txBody>
          <a:bodyPr/>
          <a:lstStyle/>
          <a:p>
            <a:r>
              <a:rPr lang="en-GB" dirty="0"/>
              <a:t>Position 2</a:t>
            </a:r>
          </a:p>
          <a:p>
            <a:r>
              <a:rPr lang="en-GB" dirty="0"/>
              <a:t>Proximal thigh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2BBF0A-8C16-B8F6-D20C-A6B26EF4B6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4342" r="34170"/>
          <a:stretch/>
        </p:blipFill>
        <p:spPr>
          <a:xfrm>
            <a:off x="6096000" y="913939"/>
            <a:ext cx="2899550" cy="5030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179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44BCC-1937-6416-B8FB-6F35611213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Technique </a:t>
            </a:r>
            <a:r>
              <a:rPr lang="en-GB" dirty="0" err="1"/>
              <a:t>contd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92E054-C35D-59D1-7744-2160D452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0000" y="1825625"/>
            <a:ext cx="3728225" cy="4351338"/>
          </a:xfrm>
        </p:spPr>
        <p:txBody>
          <a:bodyPr/>
          <a:lstStyle/>
          <a:p>
            <a:r>
              <a:rPr lang="en-GB" dirty="0"/>
              <a:t>Position 3 (knee bent)</a:t>
            </a:r>
          </a:p>
          <a:p>
            <a:r>
              <a:rPr lang="en-GB" dirty="0"/>
              <a:t>Popliteal fossa </a:t>
            </a:r>
          </a:p>
          <a:p>
            <a:r>
              <a:rPr lang="en-GB" dirty="0"/>
              <a:t>May need an assistant to stabilise knee flex position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F6B171-A219-B307-91F2-725DB653C7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863"/>
          <a:stretch/>
        </p:blipFill>
        <p:spPr>
          <a:xfrm>
            <a:off x="6581775" y="1269361"/>
            <a:ext cx="2933700" cy="483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52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3EF3-A2EC-68A3-FCCA-FFE4181D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Clinical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DA9F-10A0-6F5B-2B07-B5FEEC1F3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GB" sz="4900" dirty="0"/>
              <a:t>Is paramount and in every respect this applies to request for imaging/further imaging.</a:t>
            </a:r>
          </a:p>
          <a:p>
            <a:r>
              <a:rPr lang="en-GB" sz="4900" dirty="0"/>
              <a:t>Ultrasound is a real time operator dependent examination and should be regarded as an extension of the clinical examination. Many clinicians personally undertake US in this way. Clinical radiologists are no different.</a:t>
            </a:r>
          </a:p>
          <a:p>
            <a:r>
              <a:rPr lang="en-GB" sz="4900" dirty="0"/>
              <a:t>Is this right clinical question </a:t>
            </a:r>
            <a:r>
              <a:rPr lang="en-GB" sz="4900" dirty="0" err="1"/>
              <a:t>eg</a:t>
            </a:r>
            <a:r>
              <a:rPr lang="en-GB" sz="4900" dirty="0"/>
              <a:t> if the patient is on treatment and anticoagulation is within therapeutic ratio is this necessary.</a:t>
            </a:r>
          </a:p>
          <a:p>
            <a:r>
              <a:rPr lang="en-GB" sz="4900" dirty="0"/>
              <a:t>Don’t check for recanalization in the leg as very little clinical requirement</a:t>
            </a:r>
          </a:p>
          <a:p>
            <a:r>
              <a:rPr lang="en-GB" sz="4900" dirty="0"/>
              <a:t>Radiological findings are rarely specific and radiological advice often given on the basis of </a:t>
            </a:r>
            <a:r>
              <a:rPr lang="en-GB" sz="4900" dirty="0" err="1">
                <a:solidFill>
                  <a:schemeClr val="accent5">
                    <a:lumMod val="60000"/>
                    <a:lumOff val="40000"/>
                  </a:schemeClr>
                </a:solidFill>
              </a:rPr>
              <a:t>pretest</a:t>
            </a:r>
            <a:r>
              <a:rPr lang="en-GB" sz="49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clinical probability affects confidence particular negative result in high pre test context</a:t>
            </a:r>
          </a:p>
          <a:p>
            <a:pPr marL="0" indent="0">
              <a:buNone/>
            </a:pPr>
            <a:endParaRPr lang="en-GB" sz="4900" dirty="0"/>
          </a:p>
          <a:p>
            <a:r>
              <a:rPr lang="en-GB" sz="4900" dirty="0"/>
              <a:t>It follows  we require clinical examination findings to achieve this and help us choose the right imaging and protocol accordingly </a:t>
            </a:r>
            <a:r>
              <a:rPr lang="en-GB" sz="4900" dirty="0" err="1"/>
              <a:t>eg</a:t>
            </a:r>
            <a:r>
              <a:rPr lang="en-GB" sz="4900" dirty="0"/>
              <a:t> need to assess proximal veins for IVC filter. Following on from POCUS helps Department select appropriate further imaging</a:t>
            </a:r>
          </a:p>
          <a:p>
            <a:pPr marL="0" indent="0">
              <a:buNone/>
            </a:pPr>
            <a:endParaRPr lang="en-GB" sz="4900" dirty="0"/>
          </a:p>
          <a:p>
            <a:pPr marL="0" indent="0">
              <a:buNone/>
            </a:pPr>
            <a:endParaRPr lang="en-GB" sz="4900" dirty="0"/>
          </a:p>
          <a:p>
            <a:pPr marL="0" indent="0">
              <a:buNone/>
            </a:pPr>
            <a:endParaRPr lang="en-GB" sz="4900" dirty="0">
              <a:solidFill>
                <a:schemeClr val="tx1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9065503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AF23494-F630-4E01-81EA-AA2F2975971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E76CE1C2-24FF-4125-B61C-AD39973FCD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083022-B7D0-4DE3-9976-6A91422D94F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Depth design</Template>
  <TotalTime>3458</TotalTime>
  <Words>647</Words>
  <Application>Microsoft Office PowerPoint</Application>
  <PresentationFormat>Widescreen</PresentationFormat>
  <Paragraphs>83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Corbel</vt:lpstr>
      <vt:lpstr>Roboto</vt:lpstr>
      <vt:lpstr>Depth</vt:lpstr>
      <vt:lpstr>Macclesfield DGH</vt:lpstr>
      <vt:lpstr>Introduction</vt:lpstr>
      <vt:lpstr>Select Appropriate Transducer </vt:lpstr>
      <vt:lpstr>Venous Anatomy</vt:lpstr>
      <vt:lpstr>Patient position</vt:lpstr>
      <vt:lpstr> Three point technique</vt:lpstr>
      <vt:lpstr>Technique contd</vt:lpstr>
      <vt:lpstr>Technique contd</vt:lpstr>
      <vt:lpstr>Clinical Assessment</vt:lpstr>
      <vt:lpstr>Well`s score</vt:lpstr>
      <vt:lpstr>Pitfalls</vt:lpstr>
      <vt:lpstr>PowerPoint Presentation</vt:lpstr>
      <vt:lpstr>Established DVT</vt:lpstr>
      <vt:lpstr>Summary</vt:lpstr>
      <vt:lpstr>References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 FORUM</dc:title>
  <dc:creator>SIL, Robin (EAST CHESHIRE NHS TRUST - RJN)</dc:creator>
  <cp:lastModifiedBy>Michael Crook</cp:lastModifiedBy>
  <cp:revision>76</cp:revision>
  <dcterms:created xsi:type="dcterms:W3CDTF">2022-08-31T11:33:41Z</dcterms:created>
  <dcterms:modified xsi:type="dcterms:W3CDTF">2023-08-22T08:33:17Z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