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301" r:id="rId6"/>
    <p:sldId id="305" r:id="rId7"/>
    <p:sldId id="304" r:id="rId8"/>
    <p:sldId id="306" r:id="rId9"/>
    <p:sldId id="302" r:id="rId10"/>
    <p:sldId id="303" r:id="rId11"/>
    <p:sldId id="307" r:id="rId12"/>
    <p:sldId id="264" r:id="rId13"/>
    <p:sldId id="294" r:id="rId14"/>
    <p:sldId id="308" r:id="rId15"/>
    <p:sldId id="300" r:id="rId16"/>
    <p:sldId id="309" r:id="rId17"/>
    <p:sldId id="286" r:id="rId18"/>
    <p:sldId id="31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2/2/2023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POCUS  (vascular) 24</a:t>
            </a:r>
            <a:r>
              <a:rPr lang="en-US" sz="3600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January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4591028"/>
            <a:ext cx="9144000" cy="16414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Macclesfield DGH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80EAC94-078B-E151-A18A-C90661918C63}"/>
              </a:ext>
            </a:extLst>
          </p:cNvPr>
          <p:cNvSpPr txBox="1">
            <a:spLocks/>
          </p:cNvSpPr>
          <p:nvPr/>
        </p:nvSpPr>
        <p:spPr>
          <a:xfrm>
            <a:off x="2209799" y="2924722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tx1"/>
                </a:solidFill>
              </a:rPr>
              <a:t>Michael Crook and Dr Robin Sil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6CC60-9AC2-7620-F895-27FEE113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356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Well`s score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A0A3EB9-E16E-C0A3-3EE8-669B9F60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74" y="1825625"/>
            <a:ext cx="3606853" cy="4351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  <a:t>Table 1: The Well’s Clinical Prediction Rule includes the following: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  <a:latin typeface="+mn-lt"/>
            </a:endParaRP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  <a:t>The Wells score obtained relates to the probability of PE: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  <a:latin typeface="+mn-lt"/>
            </a:endParaRP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  <a:t>0-2 points indicates low probability (&lt;3.6%)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  <a:t>3-6 points indicates moderate probability (&lt;20.5%)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  <a:t>6 points or more indicates high probability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(66.6%)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6D1BD9-3B96-2D66-C3FD-F055F56F4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33536"/>
              </p:ext>
            </p:extLst>
          </p:nvPr>
        </p:nvGraphicFramePr>
        <p:xfrm>
          <a:off x="5274539" y="747767"/>
          <a:ext cx="6314487" cy="5362466"/>
        </p:xfrm>
        <a:graphic>
          <a:graphicData uri="http://schemas.openxmlformats.org/drawingml/2006/table">
            <a:tbl>
              <a:tblPr firstRow="1" bandRow="1"/>
              <a:tblGrid>
                <a:gridCol w="4414477">
                  <a:extLst>
                    <a:ext uri="{9D8B030D-6E8A-4147-A177-3AD203B41FA5}">
                      <a16:colId xmlns:a16="http://schemas.microsoft.com/office/drawing/2014/main" val="3705713209"/>
                    </a:ext>
                  </a:extLst>
                </a:gridCol>
                <a:gridCol w="1900010">
                  <a:extLst>
                    <a:ext uri="{9D8B030D-6E8A-4147-A177-3AD203B41FA5}">
                      <a16:colId xmlns:a16="http://schemas.microsoft.com/office/drawing/2014/main" val="3611688251"/>
                    </a:ext>
                  </a:extLst>
                </a:gridCol>
              </a:tblGrid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 b="1">
                          <a:effectLst/>
                        </a:rPr>
                        <a:t>Clinical Characteristics</a:t>
                      </a:r>
                      <a:endParaRPr lang="en-GB" sz="2500">
                        <a:effectLst/>
                      </a:endParaRP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 b="1">
                          <a:effectLst/>
                        </a:rPr>
                        <a:t>Points</a:t>
                      </a:r>
                      <a:endParaRPr lang="en-GB" sz="2500">
                        <a:effectLst/>
                      </a:endParaRP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031624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Previous DVT or PE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1.5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34664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Heart rate &gt;100 minute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1.5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41893"/>
                  </a:ext>
                </a:extLst>
              </a:tr>
              <a:tr h="960811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Surgery or immobilization  &lt; 4 weeks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1.5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012044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Hemoptysis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1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33860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Active malignancy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1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58653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Clinical signs of DVT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3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705675"/>
                  </a:ext>
                </a:extLst>
              </a:tr>
              <a:tr h="960811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Alternative diagnosis less likely than PE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3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27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68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696A-C00C-C838-7D39-1ACD1DA1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1325563"/>
          </a:xfrm>
        </p:spPr>
        <p:txBody>
          <a:bodyPr/>
          <a:lstStyle/>
          <a:p>
            <a:r>
              <a:rPr lang="en-GB" dirty="0"/>
              <a:t>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D1B58-073D-1874-60DD-90BD9CF29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499" y="1355841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High BMI</a:t>
            </a:r>
          </a:p>
          <a:p>
            <a:r>
              <a:rPr lang="en-GB" dirty="0"/>
              <a:t>Mobility issues</a:t>
            </a:r>
          </a:p>
          <a:p>
            <a:r>
              <a:rPr lang="en-GB" dirty="0"/>
              <a:t>Pregnancy</a:t>
            </a:r>
          </a:p>
          <a:p>
            <a:r>
              <a:rPr lang="en-GB" dirty="0"/>
              <a:t>Post-operative </a:t>
            </a:r>
          </a:p>
          <a:p>
            <a:r>
              <a:rPr lang="en-GB" dirty="0"/>
              <a:t>Infection (painful)</a:t>
            </a:r>
          </a:p>
          <a:p>
            <a:r>
              <a:rPr lang="en-GB" dirty="0"/>
              <a:t>Calcified arteries leading to acoustic shadowing (Also helps distinguish)</a:t>
            </a:r>
          </a:p>
          <a:p>
            <a:r>
              <a:rPr lang="en-GB" dirty="0"/>
              <a:t>Valve cusps</a:t>
            </a:r>
          </a:p>
          <a:p>
            <a:r>
              <a:rPr lang="en-GB" dirty="0"/>
              <a:t>Don’t mistake superficial for deep vein (Different management)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82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A9584-E0F5-4104-8C1C-101372187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48" y="162491"/>
            <a:ext cx="2149190" cy="1620887"/>
          </a:xfrm>
        </p:spPr>
        <p:txBody>
          <a:bodyPr anchor="ctr"/>
          <a:lstStyle/>
          <a:p>
            <a:pPr marL="0" indent="0">
              <a:buNone/>
            </a:pPr>
            <a:r>
              <a:rPr lang="en-GB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Pitfalls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D12703-0EA8-819B-5B52-A9E3A8D8DE50}"/>
              </a:ext>
            </a:extLst>
          </p:cNvPr>
          <p:cNvGrpSpPr/>
          <p:nvPr/>
        </p:nvGrpSpPr>
        <p:grpSpPr>
          <a:xfrm>
            <a:off x="1472739" y="1439998"/>
            <a:ext cx="4627001" cy="4531895"/>
            <a:chOff x="7266193" y="1689462"/>
            <a:chExt cx="3694496" cy="36142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85A573-C03C-37D5-467B-A4829BF47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8658"/>
            <a:stretch/>
          </p:blipFill>
          <p:spPr>
            <a:xfrm>
              <a:off x="7267084" y="1689462"/>
              <a:ext cx="3693605" cy="30480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BB4DF6-C797-8593-07A2-E63D64908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898"/>
            <a:stretch/>
          </p:blipFill>
          <p:spPr>
            <a:xfrm>
              <a:off x="7266193" y="4737463"/>
              <a:ext cx="3694496" cy="56621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CD4141E-BBE4-4F30-AF0C-D49646200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453" y="1439998"/>
            <a:ext cx="2141709" cy="1425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DA354-5902-CB67-3052-07F0668D6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453" y="3507049"/>
            <a:ext cx="2152650" cy="2124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8EF6A6-0519-14CE-51EF-E32782B6CAC3}"/>
              </a:ext>
            </a:extLst>
          </p:cNvPr>
          <p:cNvSpPr txBox="1"/>
          <p:nvPr/>
        </p:nvSpPr>
        <p:spPr>
          <a:xfrm>
            <a:off x="7639186" y="2981620"/>
            <a:ext cx="106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Rouleaux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11168-CBF8-A3A9-677E-5B5B0F54DF55}"/>
              </a:ext>
            </a:extLst>
          </p:cNvPr>
          <p:cNvSpPr txBox="1"/>
          <p:nvPr/>
        </p:nvSpPr>
        <p:spPr>
          <a:xfrm>
            <a:off x="7870498" y="5602555"/>
            <a:ext cx="60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DVT</a:t>
            </a:r>
          </a:p>
        </p:txBody>
      </p:sp>
    </p:spTree>
    <p:extLst>
      <p:ext uri="{BB962C8B-B14F-4D97-AF65-F5344CB8AC3E}">
        <p14:creationId xmlns:p14="http://schemas.microsoft.com/office/powerpoint/2010/main" val="289912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59CD-B6A2-A4DF-B6DD-94E1867A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Established DVT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68873-4660-394D-AA06-AB31B08A0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1302" y="2113541"/>
            <a:ext cx="2443799" cy="1897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5D5DC-B032-5053-76D3-A235232B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036" y="2109969"/>
            <a:ext cx="3637927" cy="1901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FCA76-CB6D-CA6E-C4B2-A4E6F77AAFDB}"/>
              </a:ext>
            </a:extLst>
          </p:cNvPr>
          <p:cNvSpPr txBox="1"/>
          <p:nvPr/>
        </p:nvSpPr>
        <p:spPr>
          <a:xfrm>
            <a:off x="9120450" y="4068172"/>
            <a:ext cx="223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Chronic scarring from</a:t>
            </a:r>
          </a:p>
          <a:p>
            <a:r>
              <a:rPr lang="en-GB" dirty="0"/>
              <a:t> previous DVT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49B88-ECA9-3895-A1BC-D0CCA995B88D}"/>
              </a:ext>
            </a:extLst>
          </p:cNvPr>
          <p:cNvSpPr txBox="1"/>
          <p:nvPr/>
        </p:nvSpPr>
        <p:spPr>
          <a:xfrm>
            <a:off x="5112011" y="4107591"/>
            <a:ext cx="196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 occlusive DVT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52A9E-8735-573B-E604-EA6BE1281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13541"/>
            <a:ext cx="2604695" cy="1897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DB907C-759A-D4B3-934B-2A47998BD8DC}"/>
              </a:ext>
            </a:extLst>
          </p:cNvPr>
          <p:cNvSpPr txBox="1"/>
          <p:nvPr/>
        </p:nvSpPr>
        <p:spPr>
          <a:xfrm>
            <a:off x="1358537" y="4096515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Acute DVT</a:t>
            </a:r>
          </a:p>
        </p:txBody>
      </p:sp>
    </p:spTree>
    <p:extLst>
      <p:ext uri="{BB962C8B-B14F-4D97-AF65-F5344CB8AC3E}">
        <p14:creationId xmlns:p14="http://schemas.microsoft.com/office/powerpoint/2010/main" val="221589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BA24-3BFF-426C-A9A5-EB15C534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68FC-81EA-45DC-B356-250DFAC4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 is operator dependent</a:t>
            </a:r>
          </a:p>
          <a:p>
            <a:r>
              <a:rPr lang="en-GB" dirty="0"/>
              <a:t>Proven diagnostic accuracy of POCUS</a:t>
            </a:r>
          </a:p>
          <a:p>
            <a:r>
              <a:rPr lang="en-GB" dirty="0"/>
              <a:t>Will probably need full vascular assessment given local clinical desire to treat below knee DVT</a:t>
            </a:r>
          </a:p>
          <a:p>
            <a:r>
              <a:rPr lang="en-GB" dirty="0"/>
              <a:t>In the case of thigh/full length swelling. Valsalva manoeuvre should be performed to determine if more proximal DVT is present.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59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6C8B-19EF-74A1-E829-9FDD1DBC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520E2-AC6F-2063-A2F0-7F4996CF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Blanco P,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Volpicelli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 G. Common pitfalls in point-of-care ultrasound: a practical guide for emergency and critical care physicians. Crit Ultrasound J. 2016 Dec;8(1):15.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doi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: 10.1186/s13089-016-0052-x.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Epub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 2016 Oct 26. PMID: 27783380; PMCID: PMC50819</a:t>
            </a:r>
          </a:p>
          <a:p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Varrias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D,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Palaiodimos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L, Balasubramanian P, Barrera CA,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Nauka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P,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Melainis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AA, Zamora C,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Zavras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P, Napolitano M,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Gulani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P,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Ntaios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G,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Faillace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RT, Galen B. The Use of Point-of-Care Ultrasound (POCUS) in the Diagnosis of Deep Vein Thrombosis. J Clin Med. 2021 Aug 30;10(17):3903.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: 10.3390/jcm10173903. PMID: 34501350; PMCID: PMC8432124.</a:t>
            </a:r>
          </a:p>
          <a:p>
            <a:endParaRPr lang="en-GB" sz="1600" b="0" i="0" dirty="0">
              <a:solidFill>
                <a:schemeClr val="tx1"/>
              </a:solidFill>
              <a:effectLst/>
              <a:latin typeface="Roboto" panose="020B0604020202020204" pitchFamily="2" charset="0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2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CDAD-9C6B-D927-AEAF-5187F711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EACDD-0BD7-A098-D323-7826C070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most important component of any DVT scan is compressibility of normal vein</a:t>
            </a:r>
          </a:p>
          <a:p>
            <a:r>
              <a:rPr lang="en-GB" dirty="0"/>
              <a:t>Needs to be rapid</a:t>
            </a:r>
          </a:p>
          <a:p>
            <a:r>
              <a:rPr lang="en-GB" dirty="0"/>
              <a:t>Hence three point compression in the lower leg</a:t>
            </a:r>
          </a:p>
          <a:p>
            <a:r>
              <a:rPr lang="en-GB" dirty="0"/>
              <a:t>Comprises common femoral, proximal superficial femoral and popliteal veins.</a:t>
            </a:r>
          </a:p>
          <a:p>
            <a:r>
              <a:rPr lang="en-GB" dirty="0"/>
              <a:t>Comparable diagnostic accuracy to vascular lab for detecting above knee DVT (full meta analysis </a:t>
            </a:r>
            <a:r>
              <a:rPr lang="en-GB" dirty="0" err="1"/>
              <a:t>Pomero</a:t>
            </a:r>
            <a:r>
              <a:rPr lang="en-GB" dirty="0"/>
              <a:t> F. et al 2013)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50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60F1-BE38-8360-F32C-BD4A8AD9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Select Appropriate Transducer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25B342-019F-6E3F-A2C1-9078AA462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562" y="1805781"/>
            <a:ext cx="7448550" cy="4314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E9A10F-AD60-5628-1020-FDFD198EA2EC}"/>
              </a:ext>
            </a:extLst>
          </p:cNvPr>
          <p:cNvSpPr txBox="1"/>
          <p:nvPr/>
        </p:nvSpPr>
        <p:spPr>
          <a:xfrm>
            <a:off x="1076325" y="3593861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BMI dependent</a:t>
            </a:r>
          </a:p>
        </p:txBody>
      </p:sp>
    </p:spTree>
    <p:extLst>
      <p:ext uri="{BB962C8B-B14F-4D97-AF65-F5344CB8AC3E}">
        <p14:creationId xmlns:p14="http://schemas.microsoft.com/office/powerpoint/2010/main" val="144528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B8A7-3E2F-7713-12DE-082DAE5C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Venous Anatomy</a:t>
            </a:r>
          </a:p>
        </p:txBody>
      </p:sp>
      <p:pic>
        <p:nvPicPr>
          <p:cNvPr id="1026" name="Picture 2" descr="Venous Drainage of the Lower Extremity - Anatomy - Medbullets Step 1">
            <a:extLst>
              <a:ext uri="{FF2B5EF4-FFF2-40B4-BE49-F238E27FC236}">
                <a16:creationId xmlns:a16="http://schemas.microsoft.com/office/drawing/2014/main" id="{65B21304-7EDD-1171-A279-25148250A3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054863"/>
            <a:ext cx="3069278" cy="33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moral triangle (diagram) | Radiology Case | Radiopaedia.org">
            <a:extLst>
              <a:ext uri="{FF2B5EF4-FFF2-40B4-BE49-F238E27FC236}">
                <a16:creationId xmlns:a16="http://schemas.microsoft.com/office/drawing/2014/main" id="{65BE5EAE-9562-9A88-8A13-95CC432B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24" y="2054863"/>
            <a:ext cx="3417249" cy="34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1AEC9-B169-179A-4D5F-2107FF65B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52" y="1027906"/>
            <a:ext cx="3934247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0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C0ED-35CE-6403-C1A7-26B67AA1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21839-D428-C32D-94A0-14DDF6F9F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Supine. Non-dynamic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9FEA6-1A04-F5AE-AD96-528558908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2671762"/>
            <a:ext cx="55340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6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5A94-2FFD-200A-570D-D08E4CF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Three point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C6B-0A07-84C9-3742-72F0BB994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2333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Position 1.</a:t>
            </a:r>
          </a:p>
          <a:p>
            <a:pPr marL="0" indent="0">
              <a:buNone/>
            </a:pPr>
            <a:r>
              <a:rPr lang="en-GB" dirty="0"/>
              <a:t>Mickey Mouse In the groin comprises SF junction and common femoral vein and artery.</a:t>
            </a:r>
          </a:p>
          <a:p>
            <a:endParaRPr lang="en-GB" dirty="0"/>
          </a:p>
          <a:p>
            <a:r>
              <a:rPr lang="en-GB" dirty="0"/>
              <a:t>Common femoral artery is lateral and relatively non compressible at the level of the inguinal ligament</a:t>
            </a:r>
          </a:p>
          <a:p>
            <a:r>
              <a:rPr lang="en-GB" dirty="0"/>
              <a:t>Above this the external iliac vein dives steeply (compressibility is not possible)</a:t>
            </a:r>
          </a:p>
          <a:p>
            <a:r>
              <a:rPr lang="en-GB" dirty="0"/>
              <a:t>No colour just compression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EA583-209C-286B-753E-992C38715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" t="1175" r="67035" b="1"/>
          <a:stretch/>
        </p:blipFill>
        <p:spPr>
          <a:xfrm>
            <a:off x="8128775" y="1342467"/>
            <a:ext cx="2943225" cy="48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8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D3AC-20B9-8BE0-58C5-57850ED2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Technique </a:t>
            </a:r>
            <a:r>
              <a:rPr lang="en-GB" dirty="0" err="1"/>
              <a:t>contd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41FE-DB82-CC1A-F8DB-F43870EB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2899550" cy="4351338"/>
          </a:xfrm>
        </p:spPr>
        <p:txBody>
          <a:bodyPr/>
          <a:lstStyle/>
          <a:p>
            <a:r>
              <a:rPr lang="en-GB" dirty="0"/>
              <a:t>Position 2</a:t>
            </a:r>
          </a:p>
          <a:p>
            <a:r>
              <a:rPr lang="en-GB" dirty="0"/>
              <a:t>Proximal thigh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BBF0A-8C16-B8F6-D20C-A6B26EF4B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42" r="34170"/>
          <a:stretch/>
        </p:blipFill>
        <p:spPr>
          <a:xfrm>
            <a:off x="6096000" y="913939"/>
            <a:ext cx="2899550" cy="50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7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4BCC-1937-6416-B8FB-6F356112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Technique </a:t>
            </a:r>
            <a:r>
              <a:rPr lang="en-GB" dirty="0" err="1"/>
              <a:t>contd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E054-C35D-59D1-7744-2160D452E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3728225" cy="4351338"/>
          </a:xfrm>
        </p:spPr>
        <p:txBody>
          <a:bodyPr/>
          <a:lstStyle/>
          <a:p>
            <a:r>
              <a:rPr lang="en-GB" dirty="0"/>
              <a:t>Position 3 (knee bent)</a:t>
            </a:r>
          </a:p>
          <a:p>
            <a:r>
              <a:rPr lang="en-GB" dirty="0"/>
              <a:t>Popliteal fossa </a:t>
            </a:r>
          </a:p>
          <a:p>
            <a:r>
              <a:rPr lang="en-GB" dirty="0"/>
              <a:t>May need an assistant to stabilise knee flex 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6B171-A219-B307-91F2-725DB653C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63"/>
          <a:stretch/>
        </p:blipFill>
        <p:spPr>
          <a:xfrm>
            <a:off x="6581775" y="1269361"/>
            <a:ext cx="2933700" cy="48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53EF3-A2EC-68A3-FCCA-FFE4181D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Clinical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DA9F-10A0-6F5B-2B07-B5FEEC1F3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4900" dirty="0"/>
              <a:t>Is paramount and in every respect this applies to request for imaging/further imaging.</a:t>
            </a:r>
          </a:p>
          <a:p>
            <a:r>
              <a:rPr lang="en-GB" sz="4900" dirty="0"/>
              <a:t>Ultrasound is a real time operator dependent examination and should be regarded as an extension of the clinical examination. Many clinicians personally undertake US in this way. Clinical radiologists are no different.</a:t>
            </a:r>
          </a:p>
          <a:p>
            <a:r>
              <a:rPr lang="en-GB" sz="4900" dirty="0"/>
              <a:t>Is this right clinical question </a:t>
            </a:r>
            <a:r>
              <a:rPr lang="en-GB" sz="4900" dirty="0" err="1"/>
              <a:t>eg</a:t>
            </a:r>
            <a:r>
              <a:rPr lang="en-GB" sz="4900" dirty="0"/>
              <a:t> if the patient is on treatment and anticoagulation is within therapeutic ratio is this necessary.</a:t>
            </a:r>
          </a:p>
          <a:p>
            <a:r>
              <a:rPr lang="en-GB" sz="4900" dirty="0"/>
              <a:t>Don’t check for recanalization in the leg as very little clinical requirement</a:t>
            </a:r>
          </a:p>
          <a:p>
            <a:r>
              <a:rPr lang="en-GB" sz="4900" dirty="0"/>
              <a:t>Radiological findings are rarely specific and radiological advice often given on the basis of </a:t>
            </a:r>
            <a:r>
              <a:rPr lang="en-GB" sz="49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pretest</a:t>
            </a:r>
            <a:r>
              <a:rPr lang="en-GB" sz="49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clinical probability affects confidence particular negative result in high pre test context</a:t>
            </a:r>
          </a:p>
          <a:p>
            <a:pPr marL="0" indent="0">
              <a:buNone/>
            </a:pPr>
            <a:endParaRPr lang="en-GB" sz="4900" dirty="0"/>
          </a:p>
          <a:p>
            <a:r>
              <a:rPr lang="en-GB" sz="4900" dirty="0"/>
              <a:t>It follows  we require clinical examination findings to achieve this and help us choose the right imaging and protocol accordingly </a:t>
            </a:r>
            <a:r>
              <a:rPr lang="en-GB" sz="4900" dirty="0" err="1"/>
              <a:t>eg</a:t>
            </a:r>
            <a:r>
              <a:rPr lang="en-GB" sz="4900" dirty="0"/>
              <a:t> need to assess proximal veins for IVC filter. Following on from POCUS helps Department select appropriate further imaging</a:t>
            </a:r>
          </a:p>
          <a:p>
            <a:pPr marL="0" indent="0">
              <a:buNone/>
            </a:pPr>
            <a:endParaRPr lang="en-GB" sz="4900" dirty="0"/>
          </a:p>
          <a:p>
            <a:pPr marL="0" indent="0">
              <a:buNone/>
            </a:pPr>
            <a:endParaRPr lang="en-GB" sz="4900" dirty="0"/>
          </a:p>
          <a:p>
            <a:pPr marL="0" indent="0">
              <a:buNone/>
            </a:pPr>
            <a:endParaRPr lang="en-GB" sz="49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06550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3458</TotalTime>
  <Words>647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Roboto</vt:lpstr>
      <vt:lpstr>Depth</vt:lpstr>
      <vt:lpstr>Macclesfield DGH</vt:lpstr>
      <vt:lpstr>Introduction</vt:lpstr>
      <vt:lpstr>Select Appropriate Transducer </vt:lpstr>
      <vt:lpstr>Venous Anatomy</vt:lpstr>
      <vt:lpstr>Patient position</vt:lpstr>
      <vt:lpstr> Three point technique</vt:lpstr>
      <vt:lpstr>Technique contd</vt:lpstr>
      <vt:lpstr>Technique contd</vt:lpstr>
      <vt:lpstr>Clinical Assessment</vt:lpstr>
      <vt:lpstr>Well`s score</vt:lpstr>
      <vt:lpstr>Pitfalls</vt:lpstr>
      <vt:lpstr>PowerPoint Presentation</vt:lpstr>
      <vt:lpstr>Established DVT</vt:lpstr>
      <vt:lpstr>Summary</vt:lpstr>
      <vt:lpstr>References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FORUM</dc:title>
  <dc:creator>SIL, Robin (EAST CHESHIRE NHS TRUST - RJN)</dc:creator>
  <cp:lastModifiedBy>DAVID-CROOK, Michael (EAST CHESHIRE NHS TRUST - RJN)</cp:lastModifiedBy>
  <cp:revision>76</cp:revision>
  <dcterms:created xsi:type="dcterms:W3CDTF">2022-08-31T11:33:41Z</dcterms:created>
  <dcterms:modified xsi:type="dcterms:W3CDTF">2023-02-02T10:42:08Z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