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62" r:id="rId3"/>
    <p:sldId id="257" r:id="rId4"/>
    <p:sldId id="265" r:id="rId5"/>
    <p:sldId id="267" r:id="rId6"/>
    <p:sldId id="263" r:id="rId7"/>
    <p:sldId id="264" r:id="rId8"/>
    <p:sldId id="268" r:id="rId9"/>
    <p:sldId id="269" r:id="rId10"/>
    <p:sldId id="270" r:id="rId11"/>
    <p:sldId id="258" r:id="rId12"/>
    <p:sldId id="259" r:id="rId13"/>
    <p:sldId id="260" r:id="rId14"/>
    <p:sldId id="26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37399-851F-4D36-860E-9429E50250F6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0BF26-6346-4A22-A106-F300181C9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326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8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50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80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5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23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87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7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32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39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441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594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549B3-6FCC-44AB-9E5E-776F990A2008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9A10A-BC6E-41DC-ADA5-E64FD4E26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20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12th November</a:t>
            </a:r>
            <a:br>
              <a:rPr lang="en-GB" dirty="0" smtClean="0"/>
            </a:br>
            <a:r>
              <a:rPr lang="en-GB" dirty="0" smtClean="0"/>
              <a:t>Bournemouth International Centre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Eleanor Walker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30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Professional Issues and reports from Executive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Recommend reading through SVT programme or look up online</a:t>
            </a:r>
          </a:p>
          <a:p>
            <a:r>
              <a:rPr lang="en-GB" dirty="0" smtClean="0"/>
              <a:t>Membership 455</a:t>
            </a:r>
          </a:p>
          <a:p>
            <a:pPr lvl="1"/>
            <a:r>
              <a:rPr lang="en-GB" dirty="0" smtClean="0"/>
              <a:t>227 AVS</a:t>
            </a:r>
          </a:p>
          <a:p>
            <a:pPr lvl="1"/>
            <a:r>
              <a:rPr lang="en-GB" dirty="0" smtClean="0"/>
              <a:t>40 AVS trainees</a:t>
            </a:r>
          </a:p>
          <a:p>
            <a:pPr lvl="1"/>
            <a:r>
              <a:rPr lang="en-GB" dirty="0" smtClean="0"/>
              <a:t>31 STP</a:t>
            </a:r>
          </a:p>
          <a:p>
            <a:r>
              <a:rPr lang="en-GB" dirty="0" smtClean="0"/>
              <a:t>IQIPS 9 labs registered, 1 accredited; developing Level A standard ‘Aspirational’ template from Cardiology</a:t>
            </a:r>
          </a:p>
          <a:p>
            <a:r>
              <a:rPr lang="en-GB" dirty="0" smtClean="0"/>
              <a:t>Going to be a new website, greater links with VS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4301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Lunch in the Exhibition Hall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7" y="1054666"/>
            <a:ext cx="6339370" cy="5071497"/>
          </a:xfrm>
        </p:spPr>
      </p:pic>
    </p:spTree>
    <p:extLst>
      <p:ext uri="{BB962C8B-B14F-4D97-AF65-F5344CB8AC3E}">
        <p14:creationId xmlns:p14="http://schemas.microsoft.com/office/powerpoint/2010/main" val="2585349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Embracing the challenge of vascular science in the desert </a:t>
            </a:r>
            <a:r>
              <a:rPr lang="en-GB" dirty="0"/>
              <a:t/>
            </a:r>
            <a:br>
              <a:rPr lang="en-GB" dirty="0"/>
            </a:br>
            <a:r>
              <a:rPr lang="en-GB" sz="3600" dirty="0"/>
              <a:t>Nicola </a:t>
            </a:r>
            <a:r>
              <a:rPr lang="en-GB" sz="3600" dirty="0" err="1" smtClean="0"/>
              <a:t>Segwick</a:t>
            </a:r>
            <a:r>
              <a:rPr lang="en-GB" sz="3600" dirty="0" smtClean="0"/>
              <a:t> AVS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Cleveland clinic Abu Dhabi- new hospital</a:t>
            </a:r>
          </a:p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licensed AVS</a:t>
            </a:r>
          </a:p>
          <a:p>
            <a:r>
              <a:rPr lang="en-GB" dirty="0" smtClean="0"/>
              <a:t>Challenge getting professional recognition and developing service</a:t>
            </a:r>
          </a:p>
          <a:p>
            <a:r>
              <a:rPr lang="en-GB" dirty="0" smtClean="0"/>
              <a:t>Nicola </a:t>
            </a:r>
            <a:r>
              <a:rPr lang="en-GB" dirty="0" err="1" smtClean="0"/>
              <a:t>Segwick</a:t>
            </a:r>
            <a:r>
              <a:rPr lang="en-GB" dirty="0" smtClean="0"/>
              <a:t> highlighted cultural differences in the staff and patients</a:t>
            </a:r>
          </a:p>
          <a:p>
            <a:r>
              <a:rPr lang="en-GB" dirty="0" smtClean="0"/>
              <a:t>VVIPs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387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Proffered scientific papers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The current status of vein harvesting in coronary artery bypass grafting </a:t>
            </a:r>
            <a:r>
              <a:rPr lang="en-GB" dirty="0" smtClean="0"/>
              <a:t>patients (</a:t>
            </a:r>
            <a:r>
              <a:rPr lang="en-GB" dirty="0" err="1" smtClean="0"/>
              <a:t>Reshat</a:t>
            </a:r>
            <a:r>
              <a:rPr lang="en-GB" dirty="0" smtClean="0"/>
              <a:t> </a:t>
            </a:r>
            <a:r>
              <a:rPr lang="en-GB" dirty="0" err="1" smtClean="0"/>
              <a:t>Reshat</a:t>
            </a:r>
            <a:r>
              <a:rPr lang="en-GB" dirty="0"/>
              <a:t>,</a:t>
            </a:r>
            <a:r>
              <a:rPr lang="en-GB" dirty="0" smtClean="0"/>
              <a:t> BRI); </a:t>
            </a:r>
            <a:r>
              <a:rPr lang="en-GB" dirty="0" err="1" smtClean="0"/>
              <a:t>Resh</a:t>
            </a:r>
            <a:r>
              <a:rPr lang="en-GB" dirty="0" smtClean="0"/>
              <a:t> presented this at our last clinical meeting, PowerPoint available on shared drive</a:t>
            </a:r>
          </a:p>
          <a:p>
            <a:r>
              <a:rPr lang="en-GB" dirty="0" smtClean="0"/>
              <a:t>Use of radiofrequency ultrasound to calculate central blood pressure in children (Louise </a:t>
            </a:r>
            <a:r>
              <a:rPr lang="en-GB" dirty="0" err="1" smtClean="0"/>
              <a:t>Keehn</a:t>
            </a:r>
            <a:r>
              <a:rPr lang="en-GB" dirty="0" smtClean="0"/>
              <a:t>, Kings College)- Very research orientated, using mean pressures to presume proximal central pressures using theory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6505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2014 DVT Audit </a:t>
            </a:r>
            <a:br>
              <a:rPr lang="en-GB" dirty="0" smtClean="0"/>
            </a:br>
            <a:r>
              <a:rPr lang="en-GB" dirty="0" smtClean="0"/>
              <a:t>Lee Smith  AVS South Manchester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To collate and analyse data from DVT scans performed across 10 Hospitals in the North West of England Jan to Dec 2014</a:t>
            </a:r>
          </a:p>
          <a:p>
            <a:r>
              <a:rPr lang="en-GB" dirty="0" smtClean="0"/>
              <a:t>Total 16217 new scans, results coded 1=+</a:t>
            </a:r>
            <a:r>
              <a:rPr lang="en-GB" dirty="0" err="1" smtClean="0"/>
              <a:t>ve</a:t>
            </a:r>
            <a:r>
              <a:rPr lang="en-GB" dirty="0" smtClean="0"/>
              <a:t> proximal, 2=+</a:t>
            </a:r>
            <a:r>
              <a:rPr lang="en-GB" dirty="0" err="1" smtClean="0"/>
              <a:t>ve</a:t>
            </a:r>
            <a:r>
              <a:rPr lang="en-GB" dirty="0" smtClean="0"/>
              <a:t> distal, 3=equivocal, 4=-</a:t>
            </a:r>
            <a:r>
              <a:rPr lang="en-GB" dirty="0" err="1" smtClean="0"/>
              <a:t>ve</a:t>
            </a:r>
            <a:endParaRPr lang="en-GB" dirty="0" smtClean="0"/>
          </a:p>
          <a:p>
            <a:r>
              <a:rPr lang="en-GB" dirty="0" smtClean="0"/>
              <a:t>22% positive, 16% equivocal, 62% negative</a:t>
            </a:r>
          </a:p>
          <a:p>
            <a:r>
              <a:rPr lang="en-GB" dirty="0" smtClean="0"/>
              <a:t>Of the +</a:t>
            </a:r>
            <a:r>
              <a:rPr lang="en-GB" dirty="0" err="1" smtClean="0"/>
              <a:t>ve</a:t>
            </a:r>
            <a:r>
              <a:rPr lang="en-GB" dirty="0" smtClean="0"/>
              <a:t> 64% were proximal and 36% distal</a:t>
            </a:r>
          </a:p>
          <a:p>
            <a:r>
              <a:rPr lang="en-GB" dirty="0" smtClean="0"/>
              <a:t>Rescan data not acquired yet</a:t>
            </a:r>
          </a:p>
          <a:p>
            <a:r>
              <a:rPr lang="en-GB" dirty="0" smtClean="0"/>
              <a:t>Full legs scans performed</a:t>
            </a:r>
          </a:p>
          <a:p>
            <a:r>
              <a:rPr lang="en-GB" dirty="0" smtClean="0"/>
              <a:t>Data in keeping with literature</a:t>
            </a:r>
          </a:p>
          <a:p>
            <a:r>
              <a:rPr lang="en-GB" dirty="0" smtClean="0"/>
              <a:t>Calf scanning diagnosed &gt;1300 DVTs which could progress to ~32 PE if left untreated</a:t>
            </a:r>
            <a:endParaRPr lang="en-GB" dirty="0"/>
          </a:p>
          <a:p>
            <a:r>
              <a:rPr lang="en-GB" dirty="0" smtClean="0"/>
              <a:t>Keen to look at aging clot in the future, NEW-OLD- </a:t>
            </a:r>
            <a:r>
              <a:rPr lang="en-GB" dirty="0" err="1" smtClean="0"/>
              <a:t>gray</a:t>
            </a:r>
            <a:r>
              <a:rPr lang="en-GB" dirty="0" smtClean="0"/>
              <a:t> area in-between use </a:t>
            </a:r>
            <a:r>
              <a:rPr lang="en-GB" dirty="0" err="1" smtClean="0"/>
              <a:t>elastography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247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finally…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David King with the </a:t>
            </a:r>
            <a:r>
              <a:rPr lang="en-GB" dirty="0" err="1"/>
              <a:t>BlueDop</a:t>
            </a:r>
            <a:endParaRPr lang="en-GB" dirty="0"/>
          </a:p>
          <a:p>
            <a:r>
              <a:rPr lang="en-GB" dirty="0" smtClean="0"/>
              <a:t>Tim Randall, Clinical Specialist Physiotherapist ‘Life on a Limb’</a:t>
            </a:r>
          </a:p>
          <a:p>
            <a:r>
              <a:rPr lang="en-GB" dirty="0" smtClean="0"/>
              <a:t>Tracey Gall ARDMS update AKA Vicky, Tanya and Tracey’s trip to the US</a:t>
            </a:r>
          </a:p>
          <a:p>
            <a:pPr lvl="1"/>
            <a:r>
              <a:rPr lang="en-GB" dirty="0" smtClean="0"/>
              <a:t>EPIC database</a:t>
            </a:r>
          </a:p>
          <a:p>
            <a:pPr lvl="1"/>
            <a:r>
              <a:rPr lang="en-GB" dirty="0" smtClean="0"/>
              <a:t>Improvements to the AVT Examination</a:t>
            </a:r>
          </a:p>
          <a:p>
            <a:r>
              <a:rPr lang="en-GB" dirty="0" smtClean="0"/>
              <a:t>Update Basil 2 and Basil 3 trials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06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Proposals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GB" b="1" dirty="0" smtClean="0"/>
              <a:t>Diagnostic accuracy study to assess VF measurements recorded using duplex and </a:t>
            </a:r>
            <a:r>
              <a:rPr lang="en-GB" b="1" dirty="0" err="1" smtClean="0"/>
              <a:t>transonics</a:t>
            </a:r>
            <a:r>
              <a:rPr lang="en-GB" b="1" dirty="0" smtClean="0"/>
              <a:t> in AVF patients</a:t>
            </a:r>
          </a:p>
          <a:p>
            <a:pPr marL="514350" indent="-514350">
              <a:buAutoNum type="arabicPeriod"/>
            </a:pPr>
            <a:r>
              <a:rPr lang="en-GB" dirty="0" smtClean="0"/>
              <a:t>Duplex surveillance of </a:t>
            </a:r>
            <a:r>
              <a:rPr lang="en-GB" dirty="0" err="1" smtClean="0"/>
              <a:t>infrapopliteal</a:t>
            </a:r>
            <a:r>
              <a:rPr lang="en-GB" dirty="0" smtClean="0"/>
              <a:t> arteries following endovascular intervention (Guy’s and St Thomas’)</a:t>
            </a:r>
          </a:p>
          <a:p>
            <a:pPr marL="514350" indent="-514350">
              <a:buAutoNum type="arabicPeriod"/>
            </a:pPr>
            <a:r>
              <a:rPr lang="en-GB" dirty="0" smtClean="0"/>
              <a:t>Evaluation of TBI PPG measurement as a method for assessing PAD improvement in diabetics with claudication following a 6 week supervised exercise programme (Royal Bournemouth)</a:t>
            </a:r>
          </a:p>
          <a:p>
            <a:pPr marL="514350" indent="-514350">
              <a:buAutoNum type="arabicPeriod"/>
            </a:pPr>
            <a:r>
              <a:rPr lang="en-GB" dirty="0" smtClean="0"/>
              <a:t>Comparison between systolic RT at the ankle and Doppler US as gold standard. Can sys RT be an alternative quantifiable measure of PAD in the diabetic population?</a:t>
            </a:r>
          </a:p>
          <a:p>
            <a:pPr marL="514350" indent="-514350">
              <a:buAutoNum type="arabicPeriod"/>
            </a:pPr>
            <a:r>
              <a:rPr lang="en-GB" dirty="0" smtClean="0"/>
              <a:t>Assessment of </a:t>
            </a:r>
            <a:r>
              <a:rPr lang="en-GB" dirty="0" err="1" smtClean="0"/>
              <a:t>interoperator</a:t>
            </a:r>
            <a:r>
              <a:rPr lang="en-GB" dirty="0" smtClean="0"/>
              <a:t>/machine variability and clinical trends in determining carotid stenosis grading across a vascular network (Bristol Royal Infirmary)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*Assessment of arterial blood flow at the thoracic outlet in an asymptomatic population using duplex and MRA (Nottingham UHT) 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Negative DVT but high clinical </a:t>
            </a:r>
            <a:r>
              <a:rPr lang="en-GB" b="1" dirty="0" err="1" smtClean="0"/>
              <a:t>suspision</a:t>
            </a:r>
            <a:r>
              <a:rPr lang="en-GB" b="1" dirty="0" smtClean="0"/>
              <a:t>? Is there a need to rescan after a negative full leg compression US scan? (Mid Cheshire)</a:t>
            </a:r>
          </a:p>
          <a:p>
            <a:pPr marL="514350" indent="-514350">
              <a:buAutoNum type="arabicPeriod"/>
            </a:pPr>
            <a:r>
              <a:rPr lang="en-GB" dirty="0" smtClean="0"/>
              <a:t>Are current triaging systems reflecting risk of </a:t>
            </a:r>
            <a:r>
              <a:rPr lang="en-GB" dirty="0" err="1" smtClean="0"/>
              <a:t>signif</a:t>
            </a:r>
            <a:r>
              <a:rPr lang="en-GB" dirty="0" smtClean="0"/>
              <a:t>. carotid stenosis? (</a:t>
            </a:r>
            <a:r>
              <a:rPr lang="en-GB" dirty="0" err="1" smtClean="0"/>
              <a:t>Glouc</a:t>
            </a:r>
            <a:r>
              <a:rPr lang="en-GB" dirty="0" smtClean="0"/>
              <a:t>.)</a:t>
            </a:r>
          </a:p>
          <a:p>
            <a:pPr marL="514350" indent="-514350">
              <a:buAutoNum type="arabicPeriod"/>
            </a:pPr>
            <a:endParaRPr lang="en-GB" b="1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070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GB" b="1" dirty="0"/>
              <a:t>Diagnostic accuracy study to assess VF </a:t>
            </a:r>
            <a:r>
              <a:rPr lang="en-GB" b="1" dirty="0" smtClean="0"/>
              <a:t>measurements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	Royal Cornwall Hospital: Laura Haworth</a:t>
            </a:r>
          </a:p>
          <a:p>
            <a:r>
              <a:rPr lang="en-GB" dirty="0" smtClean="0"/>
              <a:t>Evaluate the level of agreement between volume flow measurements using </a:t>
            </a:r>
            <a:r>
              <a:rPr lang="en-GB" dirty="0" err="1"/>
              <a:t>t</a:t>
            </a:r>
            <a:r>
              <a:rPr lang="en-GB" dirty="0" err="1" smtClean="0"/>
              <a:t>ransonics</a:t>
            </a:r>
            <a:r>
              <a:rPr lang="en-GB" dirty="0" smtClean="0"/>
              <a:t> and duplex</a:t>
            </a:r>
          </a:p>
          <a:p>
            <a:r>
              <a:rPr lang="en-GB" dirty="0"/>
              <a:t>D</a:t>
            </a:r>
            <a:r>
              <a:rPr lang="en-GB" dirty="0" smtClean="0"/>
              <a:t>oes duplex offer more accessible method?</a:t>
            </a:r>
          </a:p>
          <a:p>
            <a:r>
              <a:rPr lang="en-GB" dirty="0" smtClean="0"/>
              <a:t>Does volume flow vary pre and post-dialysis on duplex</a:t>
            </a:r>
          </a:p>
          <a:p>
            <a:r>
              <a:rPr lang="en-GB" dirty="0" smtClean="0"/>
              <a:t>Current practice is for duplex only if problem with dialysis</a:t>
            </a:r>
            <a:r>
              <a:rPr lang="en-GB" dirty="0"/>
              <a:t> </a:t>
            </a:r>
            <a:r>
              <a:rPr lang="en-GB" dirty="0" smtClean="0"/>
              <a:t> </a:t>
            </a:r>
          </a:p>
          <a:p>
            <a:r>
              <a:rPr lang="en-GB" dirty="0" smtClean="0"/>
              <a:t>Method measure brachial artery VF, measurements taken on portable (</a:t>
            </a:r>
            <a:r>
              <a:rPr lang="en-GB" dirty="0" err="1" smtClean="0"/>
              <a:t>Sonosite</a:t>
            </a:r>
            <a:r>
              <a:rPr lang="en-GB" dirty="0" smtClean="0"/>
              <a:t>) + transonic (ref standard), blinded measurements</a:t>
            </a:r>
          </a:p>
          <a:p>
            <a:r>
              <a:rPr lang="en-GB" dirty="0" smtClean="0"/>
              <a:t>At risk &gt;600, not at risk &gt;600, pre and during </a:t>
            </a:r>
            <a:r>
              <a:rPr lang="en-GB" dirty="0" err="1" smtClean="0"/>
              <a:t>dialsysis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02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Negative DVT but high clinical </a:t>
            </a:r>
            <a:r>
              <a:rPr lang="en-GB" b="1" dirty="0" err="1"/>
              <a:t>suspision</a:t>
            </a:r>
            <a:r>
              <a:rPr lang="en-GB" b="1" dirty="0"/>
              <a:t>? Is there a need to </a:t>
            </a:r>
            <a:r>
              <a:rPr lang="en-GB" b="1" dirty="0" smtClean="0"/>
              <a:t>rescan?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NICE guidelines refer to scans not including calf veins and recommend rescan where high clinical suspicion after 1 week- but what if you scan the calf veins? No recommendation</a:t>
            </a:r>
          </a:p>
          <a:p>
            <a:r>
              <a:rPr lang="en-GB" dirty="0" smtClean="0"/>
              <a:t>Study to look at retrospective 18 months data and frequency –</a:t>
            </a:r>
            <a:r>
              <a:rPr lang="en-GB" dirty="0" err="1" smtClean="0"/>
              <a:t>ve</a:t>
            </a:r>
            <a:r>
              <a:rPr lang="en-GB" dirty="0" smtClean="0"/>
              <a:t> become positive</a:t>
            </a:r>
          </a:p>
          <a:p>
            <a:r>
              <a:rPr lang="en-GB" dirty="0" smtClean="0"/>
              <a:t>May lead to change in local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527417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Assessment of arterial flow at the thoracic outlet in asymptomatic population using duplex and MRA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Winner best student proposal</a:t>
            </a:r>
          </a:p>
          <a:p>
            <a:pPr marL="0" indent="0">
              <a:buNone/>
            </a:pPr>
            <a:r>
              <a:rPr lang="en-GB" dirty="0" smtClean="0"/>
              <a:t>-Prevalence TOS in asymptomatic population not known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Recruit 25 asymptomatic volunteers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1. Clinical assessment- </a:t>
            </a:r>
            <a:r>
              <a:rPr lang="en-GB" dirty="0" err="1" smtClean="0"/>
              <a:t>Vasc</a:t>
            </a:r>
            <a:r>
              <a:rPr lang="en-GB" dirty="0" smtClean="0"/>
              <a:t>. Cons and Radiologist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2. MRA positional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3. Duplex positional: + 2x PSV or no flow</a:t>
            </a:r>
          </a:p>
          <a:p>
            <a:pPr marL="0" indent="0">
              <a:buNone/>
            </a:pPr>
            <a:r>
              <a:rPr lang="en-GB" dirty="0" smtClean="0"/>
              <a:t>Provoke false positives</a:t>
            </a:r>
          </a:p>
          <a:p>
            <a:pPr marL="0" indent="0">
              <a:buNone/>
            </a:pPr>
            <a:r>
              <a:rPr lang="en-GB" dirty="0" smtClean="0"/>
              <a:t>Improve diagnostic process, best modality and manoeuvres for diagnosis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31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Guest speaker: David Beckett, Consultant Radiologist, Royal Bournemouth Hospital</a:t>
            </a:r>
            <a:br>
              <a:rPr lang="en-GB" sz="3200" dirty="0" smtClean="0"/>
            </a:br>
            <a:r>
              <a:rPr lang="en-GB" sz="3200" dirty="0" smtClean="0"/>
              <a:t>Pelvic Vein Imaging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GB" dirty="0" smtClean="0"/>
              <a:t>Presentation pelvic pain and pelvic congestion syndrome. Whitely </a:t>
            </a:r>
            <a:r>
              <a:rPr lang="en-GB" dirty="0"/>
              <a:t>Clinic </a:t>
            </a:r>
            <a:r>
              <a:rPr lang="en-GB" dirty="0" smtClean="0"/>
              <a:t>routinely uses </a:t>
            </a:r>
            <a:r>
              <a:rPr lang="en-GB" dirty="0" err="1" smtClean="0"/>
              <a:t>transvaginal</a:t>
            </a:r>
            <a:r>
              <a:rPr lang="en-GB" dirty="0" smtClean="0"/>
              <a:t> duplex with Valsalva to locate and identify venous reflux</a:t>
            </a:r>
          </a:p>
          <a:p>
            <a:pPr>
              <a:buFontTx/>
              <a:buChar char="-"/>
            </a:pPr>
            <a:r>
              <a:rPr lang="en-GB" dirty="0" smtClean="0"/>
              <a:t>Very experience dependent for identifying origin of reflux</a:t>
            </a:r>
          </a:p>
          <a:p>
            <a:pPr>
              <a:buFontTx/>
              <a:buChar char="-"/>
            </a:pPr>
            <a:r>
              <a:rPr lang="en-GB" dirty="0" smtClean="0"/>
              <a:t>Dilated veins by themselves mean nothing</a:t>
            </a:r>
          </a:p>
          <a:p>
            <a:pPr>
              <a:buFontTx/>
              <a:buChar char="-"/>
            </a:pPr>
            <a:r>
              <a:rPr lang="en-GB" dirty="0" smtClean="0"/>
              <a:t>Be aware of the Nutcracker syndrome- compression of the renal/ ovarian vein by SMA – treatment would not be beneficial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88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Pelvic congestion syndrome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Pelvic reflux predominantly originate form Right IIV 64.4% Left IIV 63.8%</a:t>
            </a:r>
          </a:p>
          <a:p>
            <a:r>
              <a:rPr lang="en-GB" dirty="0" smtClean="0"/>
              <a:t>Most frequent combination Bilateral </a:t>
            </a:r>
            <a:r>
              <a:rPr lang="en-GB" dirty="0" err="1" smtClean="0"/>
              <a:t>IIV+Left</a:t>
            </a:r>
            <a:r>
              <a:rPr lang="en-GB" dirty="0" smtClean="0"/>
              <a:t> OV 24.3%; </a:t>
            </a:r>
            <a:r>
              <a:rPr lang="en-GB" dirty="0" err="1" smtClean="0"/>
              <a:t>Vulval</a:t>
            </a:r>
            <a:r>
              <a:rPr lang="en-GB" dirty="0" smtClean="0"/>
              <a:t> veins 19.7%</a:t>
            </a:r>
          </a:p>
          <a:p>
            <a:r>
              <a:rPr lang="en-GB" dirty="0" smtClean="0"/>
              <a:t>Pelvic vein incompetence common ~20% women increasing only to 23% post child birth</a:t>
            </a:r>
          </a:p>
          <a:p>
            <a:r>
              <a:rPr lang="en-GB" dirty="0" smtClean="0"/>
              <a:t>Treatment coil </a:t>
            </a:r>
            <a:r>
              <a:rPr lang="en-GB" dirty="0" err="1" smtClean="0"/>
              <a:t>embolisation</a:t>
            </a:r>
            <a:r>
              <a:rPr lang="en-GB" dirty="0" smtClean="0"/>
              <a:t>- lots of images</a:t>
            </a:r>
          </a:p>
          <a:p>
            <a:pPr lvl="1"/>
            <a:r>
              <a:rPr lang="en-GB" dirty="0" smtClean="0"/>
              <a:t>Pitfalls wrong location treated, coiling into the iliac veins and renal veins- being too aggressive, May Turner compression- general dilation and collateralisation </a:t>
            </a:r>
          </a:p>
          <a:p>
            <a:pPr lvl="1"/>
            <a:r>
              <a:rPr lang="en-GB" dirty="0" smtClean="0"/>
              <a:t>Coils now retrievable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336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Debate: </a:t>
            </a:r>
            <a:r>
              <a:rPr lang="en-GB" sz="3200" dirty="0"/>
              <a:t>Stent and Graft surveillance- Is it worthwhile?</a:t>
            </a:r>
            <a:br>
              <a:rPr lang="en-GB" sz="3200" dirty="0"/>
            </a:br>
            <a:r>
              <a:rPr lang="en-GB" sz="2800" dirty="0" smtClean="0"/>
              <a:t>For </a:t>
            </a:r>
            <a:r>
              <a:rPr lang="en-GB" sz="2800" dirty="0" err="1" smtClean="0"/>
              <a:t>Iaonnis</a:t>
            </a:r>
            <a:r>
              <a:rPr lang="en-GB" sz="2800" dirty="0" smtClean="0"/>
              <a:t> </a:t>
            </a:r>
            <a:r>
              <a:rPr lang="en-GB" sz="2800" dirty="0" err="1" smtClean="0"/>
              <a:t>Vlachakis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Against: Alex Watson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Lots of paper references listed in both debates Predominantly 1990s apart from A. Davis  2005 594 multicentre- worth looking up</a:t>
            </a:r>
          </a:p>
          <a:p>
            <a:r>
              <a:rPr lang="en-GB" dirty="0" smtClean="0"/>
              <a:t>Stent surveillance deemed worthwhile by both due to lack of evidence- continue surveillance and audit to know what is going on i.e. in stent stenosis and fracture.</a:t>
            </a:r>
          </a:p>
          <a:p>
            <a:r>
              <a:rPr lang="en-GB" dirty="0" smtClean="0"/>
              <a:t>PTFE graft surveillance both agreed not worthwhile from literature evidence: High failure rate with no predictive value: General consensus on the day pre discharge duplex and post 6 week scan for any surgical technique errors</a:t>
            </a:r>
          </a:p>
          <a:p>
            <a:r>
              <a:rPr lang="en-GB" dirty="0" smtClean="0"/>
              <a:t>Uncomplicated bypass grafts- no need to survey post 1 year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837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Lifetime Achievement Rewards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Crispian</a:t>
            </a:r>
            <a:r>
              <a:rPr lang="en-GB" dirty="0" smtClean="0"/>
              <a:t> Oates</a:t>
            </a:r>
          </a:p>
          <a:p>
            <a:r>
              <a:rPr lang="en-GB" dirty="0" smtClean="0"/>
              <a:t>Mary Ellis</a:t>
            </a:r>
          </a:p>
          <a:p>
            <a:r>
              <a:rPr lang="en-GB" dirty="0" err="1" smtClean="0"/>
              <a:t>Ros</a:t>
            </a:r>
            <a:r>
              <a:rPr lang="en-GB" dirty="0" smtClean="0"/>
              <a:t> Lea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15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866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12th November Bournemouth International Centre</vt:lpstr>
      <vt:lpstr>Student Proposals</vt:lpstr>
      <vt:lpstr>Diagnostic accuracy study to assess VF measurements</vt:lpstr>
      <vt:lpstr>Negative DVT but high clinical suspision? Is there a need to rescan?</vt:lpstr>
      <vt:lpstr>Assessment of arterial flow at the thoracic outlet in asymptomatic population using duplex and MRA</vt:lpstr>
      <vt:lpstr>Guest speaker: David Beckett, Consultant Radiologist, Royal Bournemouth Hospital Pelvic Vein Imaging</vt:lpstr>
      <vt:lpstr>Pelvic congestion syndrome</vt:lpstr>
      <vt:lpstr>Debate: Stent and Graft surveillance- Is it worthwhile? For Iaonnis Vlachakis Against: Alex Watson</vt:lpstr>
      <vt:lpstr>Lifetime Achievement Rewards</vt:lpstr>
      <vt:lpstr>Professional Issues and reports from Executive</vt:lpstr>
      <vt:lpstr>Lunch in the Exhibition Hall</vt:lpstr>
      <vt:lpstr>Embracing the challenge of vascular science in the desert  Nicola Segwick AVS</vt:lpstr>
      <vt:lpstr>Proffered scientific papers</vt:lpstr>
      <vt:lpstr>2014 DVT Audit  Lee Smith  AVS South Manchester</vt:lpstr>
      <vt:lpstr>And finally…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Eleanor Walker</dc:creator>
  <cp:lastModifiedBy>Eleanor Walker</cp:lastModifiedBy>
  <cp:revision>20</cp:revision>
  <cp:lastPrinted>2015-11-18T14:55:30Z</cp:lastPrinted>
  <dcterms:created xsi:type="dcterms:W3CDTF">2015-11-04T10:51:50Z</dcterms:created>
  <dcterms:modified xsi:type="dcterms:W3CDTF">2017-08-16T12:10:29Z</dcterms:modified>
</cp:coreProperties>
</file>