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60" r:id="rId4"/>
    <p:sldId id="259" r:id="rId5"/>
    <p:sldId id="262" r:id="rId6"/>
    <p:sldId id="261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2C2"/>
    <a:srgbClr val="02ACCE"/>
    <a:srgbClr val="7009AF"/>
    <a:srgbClr val="5009AF"/>
    <a:srgbClr val="9933FF"/>
    <a:srgbClr val="FF00FF"/>
    <a:srgbClr val="1F05BB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4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F5754-0BCF-4E92-B950-7766230D047C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B294-18AD-4EDC-8C65-6F7AD471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8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B294-18AD-4EDC-8C65-6F7AD47115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4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21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3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2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1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98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42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CFD6-288F-4BDA-9F5F-A5CEE139BC46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3F8D-C50C-4DCC-A9F1-EAADF39A5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8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basolutions.co.uk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imgres?start=252&amp;sa=X&amp;biw=1280&amp;bih=617&amp;tbm=isch&amp;tbnid=qaibYdGS8rQQ7M:&amp;imgrefurl=http://www.flightsimbooks.com/jfs2/chapter3-1.php&amp;docid=3jknP_2QP0U60M&amp;imgurl=http://www.flightsimbooks.com/jfs2/fig3-1.jpg&amp;w=526&amp;h=250&amp;ei=9KJWUuT9E8_whQfHs4CQBw&amp;zoom=1&amp;iact=rc&amp;dur=547&amp;page=10&amp;tbnh=135&amp;tbnw=276&amp;ndsp=27&amp;ved=1t:429,r:57,s:200,i:175&amp;tx=106&amp;ty=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encrypted-tbn3.gstatic.com/images?q=tbn:ANd9GcT93F-u1XBKxBDGz9HbHongKL4vt1Cjj7PaWExdUizjDfthgPD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80" y="2636912"/>
            <a:ext cx="8229600" cy="1786210"/>
          </a:xfrm>
          <a:solidFill>
            <a:srgbClr val="7009AF"/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South West – System Leadership Development </a:t>
            </a:r>
            <a:b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4 – Creative Collaboration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870" y="260648"/>
            <a:ext cx="8229600" cy="288032"/>
          </a:xfrm>
          <a:prstGeom prst="rect">
            <a:avLst/>
          </a:prstGeom>
          <a:solidFill>
            <a:srgbClr val="02A2C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South West Leadership Academy – System Leadership Development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31754" descr="green_purple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5" y="836712"/>
            <a:ext cx="211640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1753" descr="Logo_SouthWestLeadership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86" y="704742"/>
            <a:ext cx="1656184" cy="120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0981" y="5785533"/>
            <a:ext cx="7895378" cy="1107996"/>
            <a:chOff x="660981" y="5785533"/>
            <a:chExt cx="7895378" cy="1107996"/>
          </a:xfrm>
        </p:grpSpPr>
        <p:sp>
          <p:nvSpPr>
            <p:cNvPr id="6" name="Rectangle 5"/>
            <p:cNvSpPr/>
            <p:nvPr/>
          </p:nvSpPr>
          <p:spPr>
            <a:xfrm>
              <a:off x="2308580" y="5785533"/>
              <a:ext cx="4572000" cy="11079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GB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 dirty="0">
                  <a:latin typeface="Arial" panose="020B0604020202020204" pitchFamily="34" charset="0"/>
                  <a:ea typeface="Times New Roman" panose="02020603050405020304" pitchFamily="18" charset="0"/>
                </a:rPr>
                <a:t>Discover the importance of psychology to your business</a:t>
              </a:r>
              <a:endParaRPr lang="en-GB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  <a:tabLst>
                  <a:tab pos="2637155" algn="ctr"/>
                  <a:tab pos="5274310" algn="r"/>
                </a:tabLst>
              </a:pPr>
              <a:r>
                <a:rPr lang="en-GB" sz="1400" u="sng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hlinkClick r:id="rId5"/>
                </a:rPr>
                <a:t>www.nbasolutions.co.uk</a:t>
              </a:r>
              <a:endParaRPr lang="en-GB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tabLst>
                  <a:tab pos="2637155" algn="ctr"/>
                  <a:tab pos="5274310" algn="r"/>
                  <a:tab pos="2263140" algn="l"/>
                  <a:tab pos="2637155" algn="ctr"/>
                  <a:tab pos="3032760" algn="l"/>
                  <a:tab pos="5274310" algn="r"/>
                </a:tabLst>
              </a:pPr>
              <a:r>
                <a:rPr lang="en-GB" sz="1200" b="1" dirty="0">
                  <a:solidFill>
                    <a:srgbClr val="80008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			</a:t>
              </a:r>
              <a:endPara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60981" y="5949280"/>
              <a:ext cx="78953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620338" y="488925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Facilitators – Stuart Morris and Jan Cowan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65" y="418892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Creative Behaviours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527" y="1239138"/>
            <a:ext cx="298831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C000"/>
                </a:solidFill>
              </a:rPr>
              <a:t>FRESHNESS</a:t>
            </a:r>
          </a:p>
          <a:p>
            <a:pPr algn="ctr"/>
            <a:endParaRPr lang="en-GB" sz="1600" b="1" dirty="0"/>
          </a:p>
          <a:p>
            <a:pPr algn="ctr"/>
            <a:r>
              <a:rPr lang="en-GB" sz="3200" b="1" dirty="0" smtClean="0">
                <a:solidFill>
                  <a:srgbClr val="00B050"/>
                </a:solidFill>
              </a:rPr>
              <a:t>GREENHOUSING</a:t>
            </a:r>
          </a:p>
          <a:p>
            <a:pPr algn="ctr"/>
            <a:endParaRPr lang="en-GB" sz="1600" b="1" dirty="0"/>
          </a:p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REALNESS</a:t>
            </a:r>
          </a:p>
          <a:p>
            <a:pPr algn="ctr"/>
            <a:endParaRPr lang="en-GB" sz="1600" b="1" dirty="0"/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SIGNALLING</a:t>
            </a:r>
          </a:p>
          <a:p>
            <a:pPr algn="ctr"/>
            <a:endParaRPr lang="en-GB" sz="1600" b="1" dirty="0"/>
          </a:p>
          <a:p>
            <a:pPr algn="ctr"/>
            <a:r>
              <a:rPr lang="en-GB" sz="3200" b="1" dirty="0" smtClean="0">
                <a:solidFill>
                  <a:srgbClr val="00B0F0"/>
                </a:solidFill>
              </a:rPr>
              <a:t>MOMENTUM</a:t>
            </a:r>
          </a:p>
          <a:p>
            <a:pPr algn="ctr"/>
            <a:endParaRPr lang="en-GB" sz="1600" b="1" dirty="0"/>
          </a:p>
          <a:p>
            <a:pPr algn="ctr"/>
            <a:r>
              <a:rPr lang="en-GB" sz="3200" b="1" dirty="0" smtClean="0">
                <a:solidFill>
                  <a:srgbClr val="7030A0"/>
                </a:solidFill>
              </a:rPr>
              <a:t>COURAGE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3159545" y="5877272"/>
            <a:ext cx="2908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200" dirty="0"/>
              <a:t>© ?</a:t>
            </a:r>
            <a:r>
              <a:rPr lang="en-GB" altLang="en-US" sz="1200" dirty="0" err="1"/>
              <a:t>WhatIf</a:t>
            </a:r>
            <a:r>
              <a:rPr lang="en-GB" altLang="en-US" sz="1200" dirty="0"/>
              <a:t>! Ltd, 2002 – Sticky Wisdom</a:t>
            </a:r>
            <a:r>
              <a:rPr lang="fr-FR" altLang="en-US" sz="900" dirty="0"/>
              <a:t> 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5860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5" y="1052736"/>
            <a:ext cx="8761933" cy="2372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You can’t “get it wrong!”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W</a:t>
            </a:r>
            <a:r>
              <a:rPr lang="en-GB" sz="1800" dirty="0" smtClean="0"/>
              <a:t>ith innovation &amp; creativity there are no right or wrong answers, so jump in, be free in your thinking and willing to explore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You have permission to have fun!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An open minded, “playful” approach is where creativity comes from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6307" y="4038793"/>
            <a:ext cx="4416173" cy="212651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          </a:t>
            </a:r>
            <a:r>
              <a:rPr lang="en-GB" b="1" u="sng" dirty="0" smtClean="0">
                <a:solidFill>
                  <a:srgbClr val="002060"/>
                </a:solidFill>
              </a:rPr>
              <a:t>RAIN Behaviour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R</a:t>
            </a:r>
            <a:r>
              <a:rPr lang="en-GB" b="1" dirty="0" smtClean="0">
                <a:solidFill>
                  <a:srgbClr val="FF0000"/>
                </a:solidFill>
              </a:rPr>
              <a:t>EACT to what is being said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A</a:t>
            </a:r>
            <a:r>
              <a:rPr lang="en-GB" b="1" dirty="0" smtClean="0">
                <a:solidFill>
                  <a:srgbClr val="FF0000"/>
                </a:solidFill>
              </a:rPr>
              <a:t>SSUME what more is going to be said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IN</a:t>
            </a:r>
            <a:r>
              <a:rPr lang="en-GB" b="1" dirty="0" smtClean="0">
                <a:solidFill>
                  <a:srgbClr val="FF0000"/>
                </a:solidFill>
              </a:rPr>
              <a:t>SIST that you are right, they are wrong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038793"/>
            <a:ext cx="4139727" cy="212651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         </a:t>
            </a:r>
            <a:r>
              <a:rPr lang="en-GB" b="1" u="sng" dirty="0" smtClean="0">
                <a:solidFill>
                  <a:srgbClr val="002060"/>
                </a:solidFill>
              </a:rPr>
              <a:t>SUN Behaviour</a:t>
            </a: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S</a:t>
            </a:r>
            <a:r>
              <a:rPr lang="en-GB" b="1" dirty="0" smtClean="0">
                <a:solidFill>
                  <a:srgbClr val="00B050"/>
                </a:solidFill>
              </a:rPr>
              <a:t>USPEND your judgement</a:t>
            </a:r>
          </a:p>
          <a:p>
            <a:endParaRPr lang="en-GB" b="1" dirty="0">
              <a:solidFill>
                <a:srgbClr val="00B05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U</a:t>
            </a:r>
            <a:r>
              <a:rPr lang="en-GB" b="1" dirty="0" smtClean="0">
                <a:solidFill>
                  <a:srgbClr val="00B050"/>
                </a:solidFill>
              </a:rPr>
              <a:t>NDERSTAND peoples ideas</a:t>
            </a:r>
          </a:p>
          <a:p>
            <a:endParaRPr lang="en-GB" b="1" dirty="0">
              <a:solidFill>
                <a:srgbClr val="00B05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N</a:t>
            </a:r>
            <a:r>
              <a:rPr lang="en-GB" b="1" dirty="0" smtClean="0">
                <a:solidFill>
                  <a:srgbClr val="00B050"/>
                </a:solidFill>
              </a:rPr>
              <a:t>URTURE the ideas</a:t>
            </a:r>
            <a:endParaRPr lang="en-GB" dirty="0" smtClean="0">
              <a:solidFill>
                <a:srgbClr val="00B050"/>
              </a:solidFill>
            </a:endParaRPr>
          </a:p>
        </p:txBody>
      </p:sp>
      <p:pic>
        <p:nvPicPr>
          <p:cNvPr id="7" name="Picture 4" descr="http://www.clker.com/cliparts/8/8/0/6/11954451881968599805jean_victor_balin_green_tick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98" y="3955785"/>
            <a:ext cx="1122990" cy="112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vector.me/files/images/4/3/436768/red_green_ok_not_ok_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97032"/>
            <a:ext cx="1253589" cy="12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mil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65" y="3768700"/>
            <a:ext cx="1460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4"/>
          <p:cNvSpPr>
            <a:spLocks noChangeArrowheads="1"/>
          </p:cNvSpPr>
          <p:nvPr/>
        </p:nvSpPr>
        <p:spPr bwMode="auto">
          <a:xfrm>
            <a:off x="2219421" y="3140968"/>
            <a:ext cx="2064547" cy="584200"/>
          </a:xfrm>
          <a:prstGeom prst="wedgeRectCallout">
            <a:avLst>
              <a:gd name="adj1" fmla="val -609"/>
              <a:gd name="adj2" fmla="val 175121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chemeClr val="tx1"/>
                </a:solidFill>
              </a:rPr>
              <a:t>Great </a:t>
            </a:r>
            <a:r>
              <a:rPr lang="en-GB" altLang="en-US" sz="2000" dirty="0" smtClean="0">
                <a:solidFill>
                  <a:schemeClr val="tx1"/>
                </a:solidFill>
              </a:rPr>
              <a:t>creative</a:t>
            </a:r>
          </a:p>
          <a:p>
            <a:pPr algn="ctr"/>
            <a:r>
              <a:rPr lang="en-GB" altLang="en-US" sz="2000" dirty="0">
                <a:solidFill>
                  <a:schemeClr val="tx1"/>
                </a:solidFill>
              </a:rPr>
              <a:t>B</a:t>
            </a:r>
            <a:r>
              <a:rPr lang="en-GB" altLang="en-US" sz="2000" dirty="0" smtClean="0">
                <a:solidFill>
                  <a:schemeClr val="tx1"/>
                </a:solidFill>
              </a:rPr>
              <a:t>ehaviour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28" descr="http://1.bp.blogspot.com/-Ha88DAIrKLA/UgZrO89rCSI/AAAAAAAAAO4/a5C7bvvt0SQ/s1600/grumpy-f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61048"/>
            <a:ext cx="1235522" cy="12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4"/>
          <p:cNvSpPr>
            <a:spLocks noChangeArrowheads="1"/>
          </p:cNvSpPr>
          <p:nvPr/>
        </p:nvSpPr>
        <p:spPr bwMode="auto">
          <a:xfrm>
            <a:off x="6804248" y="3140968"/>
            <a:ext cx="1903517" cy="584200"/>
          </a:xfrm>
          <a:prstGeom prst="wedgeRectCallout">
            <a:avLst>
              <a:gd name="adj1" fmla="val -823"/>
              <a:gd name="adj2" fmla="val 211711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000" dirty="0" smtClean="0">
                <a:solidFill>
                  <a:schemeClr val="tx1"/>
                </a:solidFill>
              </a:rPr>
              <a:t>Non-creative</a:t>
            </a:r>
          </a:p>
          <a:p>
            <a:pPr algn="ctr"/>
            <a:r>
              <a:rPr lang="en-GB" altLang="en-US" sz="2000" dirty="0" smtClean="0">
                <a:solidFill>
                  <a:schemeClr val="tx1"/>
                </a:solidFill>
              </a:rPr>
              <a:t>Behaviour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179512" y="6322714"/>
            <a:ext cx="2908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200" dirty="0"/>
              <a:t>© ?</a:t>
            </a:r>
            <a:r>
              <a:rPr lang="en-GB" altLang="en-US" sz="1200" dirty="0" err="1"/>
              <a:t>WhatIf</a:t>
            </a:r>
            <a:r>
              <a:rPr lang="en-GB" altLang="en-US" sz="1200" dirty="0"/>
              <a:t>! Ltd, 2002 – Sticky Wisdom</a:t>
            </a:r>
            <a:r>
              <a:rPr lang="fr-FR" altLang="en-US" sz="900" dirty="0"/>
              <a:t> </a:t>
            </a:r>
            <a:endParaRPr lang="fr-FR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6765" y="346884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How you need to be when thinking creatively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65" y="404664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Changing Rivers Of Thinking – Fresh Stimulus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412776"/>
            <a:ext cx="3960440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412776"/>
            <a:ext cx="3960440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11560" y="3573016"/>
            <a:ext cx="3960440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72000" y="3573016"/>
            <a:ext cx="3960440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11560" y="1628800"/>
            <a:ext cx="39581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u="sng" dirty="0" smtClean="0">
                <a:solidFill>
                  <a:srgbClr val="1F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Worlds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at other areas where a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imilar issue or benefit can be</a:t>
            </a:r>
          </a:p>
          <a:p>
            <a:pPr algn="ctr"/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endParaRPr lang="en-GB" sz="20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0821" y="1628800"/>
            <a:ext cx="41136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u="sng" dirty="0" smtClean="0">
                <a:solidFill>
                  <a:srgbClr val="1F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and then deliberately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hallenging the rules and</a:t>
            </a:r>
          </a:p>
          <a:p>
            <a:pPr algn="ctr"/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we are 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760" y="3861048"/>
            <a:ext cx="39597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u="sng" dirty="0" smtClean="0">
                <a:solidFill>
                  <a:srgbClr val="1F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Links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connections and links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etween the issue and random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tems found in the world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3814008"/>
            <a:ext cx="38314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u="sng" dirty="0" smtClean="0">
                <a:solidFill>
                  <a:srgbClr val="1F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Re-expression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an alternative way of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escribing or experiencing</a:t>
            </a:r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ssue or problem</a:t>
            </a: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655588" y="6165304"/>
            <a:ext cx="2908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200" dirty="0"/>
              <a:t>© ?</a:t>
            </a:r>
            <a:r>
              <a:rPr lang="en-GB" altLang="en-US" sz="1200" dirty="0" err="1"/>
              <a:t>WhatIf</a:t>
            </a:r>
            <a:r>
              <a:rPr lang="en-GB" altLang="en-US" sz="1200" dirty="0"/>
              <a:t>! Ltd, 2002 – Sticky Wisdom</a:t>
            </a:r>
            <a:r>
              <a:rPr lang="fr-FR" altLang="en-US" sz="900" dirty="0"/>
              <a:t> 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7901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65" y="346884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rom Stimulus to Visual Idea Capture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09808" y="1124744"/>
            <a:ext cx="865468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1809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  <a:defRPr lang="fr-FR" sz="180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2563" algn="l" defTabSz="457200" rtl="0" eaLnBrk="1" latinLnBrk="0" hangingPunct="1">
              <a:spcBef>
                <a:spcPts val="360"/>
              </a:spcBef>
              <a:buSzPct val="100000"/>
              <a:buFont typeface="Lucida Grande"/>
              <a:buChar char="-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5DBFD4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  <a:defRPr/>
            </a:pPr>
            <a:r>
              <a:rPr lang="en-GB" sz="2000" dirty="0">
                <a:solidFill>
                  <a:srgbClr val="5DBFD4"/>
                </a:solidFill>
                <a:latin typeface="Century Gothic"/>
              </a:rPr>
              <a:t>D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DBFD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evelop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BFD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mind-map to capture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5DBFD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anything and everything the group knows about </a:t>
            </a:r>
            <a:r>
              <a:rPr lang="en-GB" sz="2000" dirty="0">
                <a:solidFill>
                  <a:srgbClr val="5DBFD4"/>
                </a:solidFill>
                <a:latin typeface="Century Gothic"/>
              </a:rPr>
              <a:t>a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5DBFD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chosen stimulus 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(10 minutes)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Do not judge anyone’s input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  <a:sym typeface="Wingdings" panose="05000000000000000000" pitchFamily="2" charset="2"/>
              </a:rPr>
              <a:t> capture all inputs legibly  fill the sheet!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5DBFD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00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5DBFD4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  <a:defRPr/>
            </a:pPr>
            <a:r>
              <a:rPr lang="en-GB" sz="2000" dirty="0">
                <a:solidFill>
                  <a:srgbClr val="5DBFD4"/>
                </a:solidFill>
                <a:latin typeface="Century Gothic"/>
              </a:rPr>
              <a:t>S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DBFD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tructure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BFD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your visual idea capture activity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(20 minutes)</a:t>
            </a:r>
          </a:p>
          <a:p>
            <a:pPr marL="539750" marR="0" lvl="1" indent="-1825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Initial group discussion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  <a:sym typeface="Wingdings" panose="05000000000000000000" pitchFamily="2" charset="2"/>
              </a:rPr>
              <a:t>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make new connections between the information captured in the mind-map and the group’s identified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challenge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start developing novel idea/solution elements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 DON’T START DRAWING YET – HOLD YOUR NERVE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(~7 </a:t>
            </a:r>
            <a:r>
              <a:rPr kumimoji="0" lang="en-GB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mins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  <a:p>
            <a:pPr marL="539750" marR="0" lvl="1" indent="-1825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Keep the group discussion going,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using &amp; combining these connections, to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focus in on one novel idea/solution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 STILL DON’T START DRAWING YET – HOLD YOUR NERVE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(~5 </a:t>
            </a:r>
            <a:r>
              <a:rPr kumimoji="0" lang="en-GB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mins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  <a:p>
            <a:pPr marL="539750" marR="0" lvl="1" indent="-1825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GB" sz="1400" dirty="0">
                <a:solidFill>
                  <a:srgbClr val="333366"/>
                </a:solidFill>
                <a:latin typeface="Century Gothic"/>
              </a:rPr>
              <a:t>W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hen </a:t>
            </a:r>
            <a:r>
              <a:rPr lang="en-GB" sz="1400" dirty="0">
                <a:solidFill>
                  <a:srgbClr val="333366"/>
                </a:solidFill>
                <a:latin typeface="Century Gothic"/>
              </a:rPr>
              <a:t>a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single novel idea/solution is becoming clear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 OK, START DRAWING NOW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keep the group discussion going to add as much detail as possible in the final multi-colour visual idea capture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(~7 </a:t>
            </a:r>
            <a:r>
              <a:rPr kumimoji="0" lang="en-GB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mins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  <a:p>
            <a:pPr marL="539750" marR="0" lvl="1" indent="-1825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Decide on and write a sexy/playful title in the captured visual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(~1 min)</a:t>
            </a:r>
          </a:p>
        </p:txBody>
      </p:sp>
    </p:spTree>
    <p:extLst>
      <p:ext uri="{BB962C8B-B14F-4D97-AF65-F5344CB8AC3E}">
        <p14:creationId xmlns:p14="http://schemas.microsoft.com/office/powerpoint/2010/main" val="31030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65" y="274876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Example “Freshness” Mind-Map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262090"/>
              </p:ext>
            </p:extLst>
          </p:nvPr>
        </p:nvGraphicFramePr>
        <p:xfrm>
          <a:off x="740781" y="1061615"/>
          <a:ext cx="7719651" cy="546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8019915" imgH="5676720" progId="AcroExch.Document.11">
                  <p:embed/>
                </p:oleObj>
              </mc:Choice>
              <mc:Fallback>
                <p:oleObj name="Acrobat Document" r:id="rId3" imgW="8019915" imgH="567672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0781" y="1061615"/>
                        <a:ext cx="7719651" cy="5463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4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65" y="274876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Example “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Greenhousing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” Visual Idea Capture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9619" y="1516042"/>
            <a:ext cx="1871331" cy="37851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 smtClean="0"/>
              <a:t>Challenge:</a:t>
            </a:r>
          </a:p>
          <a:p>
            <a:endParaRPr lang="en-GB" sz="2400" dirty="0"/>
          </a:p>
          <a:p>
            <a:r>
              <a:rPr lang="en-GB" sz="2400" dirty="0" smtClean="0"/>
              <a:t>Create a</a:t>
            </a:r>
          </a:p>
          <a:p>
            <a:endParaRPr lang="en-GB" sz="2400" dirty="0"/>
          </a:p>
          <a:p>
            <a:r>
              <a:rPr lang="en-GB" sz="2400" dirty="0" smtClean="0"/>
              <a:t>Novel</a:t>
            </a:r>
          </a:p>
          <a:p>
            <a:endParaRPr lang="en-GB" sz="2400" dirty="0"/>
          </a:p>
          <a:p>
            <a:r>
              <a:rPr lang="en-GB" sz="2400" dirty="0" smtClean="0"/>
              <a:t>Chocolate</a:t>
            </a:r>
          </a:p>
          <a:p>
            <a:endParaRPr lang="en-GB" sz="2400" dirty="0"/>
          </a:p>
          <a:p>
            <a:r>
              <a:rPr lang="en-GB" sz="2400" dirty="0" smtClean="0"/>
              <a:t>Bar</a:t>
            </a:r>
          </a:p>
          <a:p>
            <a:endParaRPr lang="en-GB" sz="2400" dirty="0"/>
          </a:p>
          <a:p>
            <a:r>
              <a:rPr lang="en-GB" sz="2400" dirty="0" smtClean="0"/>
              <a:t>Experience</a:t>
            </a:r>
            <a:endParaRPr lang="en-GB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39111"/>
              </p:ext>
            </p:extLst>
          </p:nvPr>
        </p:nvGraphicFramePr>
        <p:xfrm>
          <a:off x="2514191" y="1412776"/>
          <a:ext cx="6502218" cy="4594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3" imgW="8019915" imgH="5667285" progId="AcroExch.Document.11">
                  <p:embed/>
                </p:oleObj>
              </mc:Choice>
              <mc:Fallback>
                <p:oleObj name="Acrobat Document" r:id="rId3" imgW="8019915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191" y="1412776"/>
                        <a:ext cx="6502218" cy="4594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4"/>
          <p:cNvSpPr>
            <a:spLocks noChangeArrowheads="1"/>
          </p:cNvSpPr>
          <p:nvPr/>
        </p:nvSpPr>
        <p:spPr bwMode="auto">
          <a:xfrm>
            <a:off x="1084307" y="5797128"/>
            <a:ext cx="1903517" cy="584200"/>
          </a:xfrm>
          <a:prstGeom prst="wedgeRectCallout">
            <a:avLst>
              <a:gd name="adj1" fmla="val 69673"/>
              <a:gd name="adj2" fmla="val -42383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000" b="1" dirty="0" smtClean="0">
                <a:solidFill>
                  <a:schemeClr val="tx1"/>
                </a:solidFill>
              </a:rPr>
              <a:t>Sexy/Playful Title</a:t>
            </a:r>
          </a:p>
        </p:txBody>
      </p:sp>
    </p:spTree>
    <p:extLst>
      <p:ext uri="{BB962C8B-B14F-4D97-AF65-F5344CB8AC3E}">
        <p14:creationId xmlns:p14="http://schemas.microsoft.com/office/powerpoint/2010/main" val="16235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https://encrypted-tbn3.gstatic.com/images?q=tbn:ANd9GcT93F-u1XBKxBDGz9HbHongKL4vt1Cjj7PaWExdUizjDfthgPDj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132856"/>
            <a:ext cx="9043987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53"/>
          <p:cNvSpPr>
            <a:spLocks noChangeArrowheads="1"/>
          </p:cNvSpPr>
          <p:nvPr/>
        </p:nvSpPr>
        <p:spPr bwMode="auto">
          <a:xfrm>
            <a:off x="514350" y="2401396"/>
            <a:ext cx="3568700" cy="3581400"/>
          </a:xfrm>
          <a:prstGeom prst="ellipse">
            <a:avLst/>
          </a:prstGeom>
          <a:solidFill>
            <a:srgbClr val="CCFFCC"/>
          </a:solidFill>
          <a:ln w="508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2000" b="1" i="1" dirty="0">
              <a:solidFill>
                <a:srgbClr val="FF00FF"/>
              </a:solidFill>
            </a:endParaRPr>
          </a:p>
          <a:p>
            <a:pPr algn="ctr"/>
            <a:r>
              <a:rPr lang="en-US" sz="2400" b="1" i="1" u="sng" dirty="0">
                <a:solidFill>
                  <a:srgbClr val="FF00FF"/>
                </a:solidFill>
              </a:rPr>
              <a:t>Creative World</a:t>
            </a:r>
          </a:p>
          <a:p>
            <a:pPr algn="ctr"/>
            <a:r>
              <a:rPr lang="en-US" sz="2400" b="1" i="1" u="sng" dirty="0">
                <a:solidFill>
                  <a:srgbClr val="FF00FF"/>
                </a:solidFill>
              </a:rPr>
              <a:t>of Work</a:t>
            </a:r>
          </a:p>
        </p:txBody>
      </p:sp>
      <p:sp>
        <p:nvSpPr>
          <p:cNvPr id="6" name="Oval 54"/>
          <p:cNvSpPr>
            <a:spLocks noChangeArrowheads="1"/>
          </p:cNvSpPr>
          <p:nvPr/>
        </p:nvSpPr>
        <p:spPr bwMode="auto">
          <a:xfrm>
            <a:off x="4889500" y="2452196"/>
            <a:ext cx="3619500" cy="3619500"/>
          </a:xfrm>
          <a:prstGeom prst="ellipse">
            <a:avLst/>
          </a:prstGeom>
          <a:solidFill>
            <a:srgbClr val="FFFF99"/>
          </a:solidFill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sz="2400" b="1" u="sng" dirty="0">
                <a:solidFill>
                  <a:srgbClr val="0000FF"/>
                </a:solidFill>
              </a:rPr>
              <a:t>Operational</a:t>
            </a:r>
          </a:p>
          <a:p>
            <a:pPr algn="ctr"/>
            <a:r>
              <a:rPr lang="en-US" sz="2400" b="1" u="sng" dirty="0">
                <a:solidFill>
                  <a:srgbClr val="0000FF"/>
                </a:solidFill>
              </a:rPr>
              <a:t>World of Work</a:t>
            </a:r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5926709" y="2588721"/>
            <a:ext cx="9783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Meetings</a:t>
            </a: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590946" y="4087321"/>
            <a:ext cx="8804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Reviews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7289419" y="3350721"/>
            <a:ext cx="8468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Reports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5561150" y="2906221"/>
            <a:ext cx="923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Planning</a:t>
            </a: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5119281" y="4547989"/>
            <a:ext cx="15089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Roles &amp;</a:t>
            </a:r>
          </a:p>
          <a:p>
            <a:pPr algn="ctr"/>
            <a:r>
              <a:rPr lang="en-GB" sz="1600" b="1" dirty="0"/>
              <a:t>Responsibilities</a:t>
            </a: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7539304" y="3719021"/>
            <a:ext cx="7328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Audits</a:t>
            </a:r>
          </a:p>
        </p:txBody>
      </p:sp>
      <p:sp>
        <p:nvSpPr>
          <p:cNvPr id="13" name="Text Box 61"/>
          <p:cNvSpPr txBox="1">
            <a:spLocks noChangeArrowheads="1"/>
          </p:cNvSpPr>
          <p:nvPr/>
        </p:nvSpPr>
        <p:spPr bwMode="auto">
          <a:xfrm>
            <a:off x="6901898" y="2703021"/>
            <a:ext cx="829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Follow</a:t>
            </a:r>
          </a:p>
          <a:p>
            <a:pPr algn="ctr"/>
            <a:r>
              <a:rPr lang="en-GB" sz="1600" b="1" dirty="0"/>
              <a:t>process</a:t>
            </a:r>
          </a:p>
        </p:txBody>
      </p: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6201489" y="3249121"/>
            <a:ext cx="1020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Deliver</a:t>
            </a:r>
          </a:p>
          <a:p>
            <a:pPr algn="ctr"/>
            <a:r>
              <a:rPr lang="en-GB" sz="1600" b="1" dirty="0"/>
              <a:t>outcomes</a:t>
            </a: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5287730" y="5124053"/>
            <a:ext cx="19324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Customer &amp; supplier</a:t>
            </a:r>
          </a:p>
          <a:p>
            <a:pPr algn="ctr"/>
            <a:r>
              <a:rPr lang="en-GB" sz="1600" b="1" dirty="0"/>
              <a:t>relationships</a:t>
            </a:r>
          </a:p>
        </p:txBody>
      </p:sp>
      <p:sp>
        <p:nvSpPr>
          <p:cNvPr id="16" name="Text Box 64"/>
          <p:cNvSpPr txBox="1">
            <a:spLocks noChangeArrowheads="1"/>
          </p:cNvSpPr>
          <p:nvPr/>
        </p:nvSpPr>
        <p:spPr bwMode="auto">
          <a:xfrm>
            <a:off x="6807092" y="4547989"/>
            <a:ext cx="15093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Documentation</a:t>
            </a:r>
          </a:p>
          <a:p>
            <a:pPr algn="ctr"/>
            <a:r>
              <a:rPr lang="en-GB" sz="1600" b="1" dirty="0"/>
              <a:t>capture</a:t>
            </a:r>
          </a:p>
        </p:txBody>
      </p:sp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5033724" y="3299921"/>
            <a:ext cx="11260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Can be</a:t>
            </a:r>
          </a:p>
          <a:p>
            <a:pPr algn="ctr"/>
            <a:r>
              <a:rPr lang="en-GB" sz="1600" b="1" dirty="0"/>
              <a:t>low energy</a:t>
            </a:r>
          </a:p>
        </p:txBody>
      </p:sp>
      <p:sp>
        <p:nvSpPr>
          <p:cNvPr id="18" name="Text Box 67"/>
          <p:cNvSpPr txBox="1">
            <a:spLocks noChangeArrowheads="1"/>
          </p:cNvSpPr>
          <p:nvPr/>
        </p:nvSpPr>
        <p:spPr bwMode="auto">
          <a:xfrm>
            <a:off x="6024533" y="5662121"/>
            <a:ext cx="12732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Organisation</a:t>
            </a: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7383295" y="5128721"/>
            <a:ext cx="5337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Low</a:t>
            </a:r>
          </a:p>
          <a:p>
            <a:pPr algn="ctr"/>
            <a:r>
              <a:rPr lang="en-GB" sz="1600" b="1" dirty="0"/>
              <a:t>risk</a:t>
            </a:r>
          </a:p>
        </p:txBody>
      </p:sp>
      <p:sp>
        <p:nvSpPr>
          <p:cNvPr id="20" name="Text Box 69"/>
          <p:cNvSpPr txBox="1">
            <a:spLocks noChangeArrowheads="1"/>
          </p:cNvSpPr>
          <p:nvPr/>
        </p:nvSpPr>
        <p:spPr bwMode="auto">
          <a:xfrm>
            <a:off x="5029279" y="3896821"/>
            <a:ext cx="620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IT &amp;</a:t>
            </a:r>
          </a:p>
          <a:p>
            <a:pPr algn="ctr"/>
            <a:r>
              <a:rPr lang="en-GB" sz="1600" b="1" dirty="0"/>
              <a:t>Tools</a:t>
            </a:r>
          </a:p>
        </p:txBody>
      </p:sp>
      <p:sp>
        <p:nvSpPr>
          <p:cNvPr id="21" name="AutoShape 70"/>
          <p:cNvSpPr>
            <a:spLocks noChangeArrowheads="1"/>
          </p:cNvSpPr>
          <p:nvPr/>
        </p:nvSpPr>
        <p:spPr bwMode="auto">
          <a:xfrm>
            <a:off x="5339556" y="977032"/>
            <a:ext cx="3190082" cy="939800"/>
          </a:xfrm>
          <a:prstGeom prst="wedgeRectCallout">
            <a:avLst>
              <a:gd name="adj1" fmla="val -6038"/>
              <a:gd name="adj2" fmla="val 102328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And many more such activities / behaviours / stuff that you will recognise…</a:t>
            </a:r>
          </a:p>
        </p:txBody>
      </p:sp>
      <p:sp>
        <p:nvSpPr>
          <p:cNvPr id="22" name="Text Box 71"/>
          <p:cNvSpPr txBox="1">
            <a:spLocks noChangeArrowheads="1"/>
          </p:cNvSpPr>
          <p:nvPr/>
        </p:nvSpPr>
        <p:spPr bwMode="auto">
          <a:xfrm>
            <a:off x="885234" y="5027121"/>
            <a:ext cx="12711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Visualisation</a:t>
            </a:r>
          </a:p>
        </p:txBody>
      </p:sp>
      <p:sp>
        <p:nvSpPr>
          <p:cNvPr id="23" name="Text Box 72"/>
          <p:cNvSpPr txBox="1">
            <a:spLocks noChangeArrowheads="1"/>
          </p:cNvSpPr>
          <p:nvPr/>
        </p:nvSpPr>
        <p:spPr bwMode="auto">
          <a:xfrm>
            <a:off x="693674" y="4481021"/>
            <a:ext cx="15495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Problem solving</a:t>
            </a:r>
          </a:p>
          <a:p>
            <a:pPr algn="ctr"/>
            <a:r>
              <a:rPr lang="en-GB" sz="1600" b="1" dirty="0"/>
              <a:t>options</a:t>
            </a:r>
          </a:p>
        </p:txBody>
      </p:sp>
      <p:sp>
        <p:nvSpPr>
          <p:cNvPr id="24" name="Text Box 73"/>
          <p:cNvSpPr txBox="1">
            <a:spLocks noChangeArrowheads="1"/>
          </p:cNvSpPr>
          <p:nvPr/>
        </p:nvSpPr>
        <p:spPr bwMode="auto">
          <a:xfrm>
            <a:off x="2415794" y="4684221"/>
            <a:ext cx="1227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 err="1"/>
              <a:t>Foresighting</a:t>
            </a:r>
            <a:endParaRPr lang="en-GB" sz="1600" b="1" dirty="0"/>
          </a:p>
        </p:txBody>
      </p:sp>
      <p:sp>
        <p:nvSpPr>
          <p:cNvPr id="25" name="Text Box 74"/>
          <p:cNvSpPr txBox="1">
            <a:spLocks noChangeArrowheads="1"/>
          </p:cNvSpPr>
          <p:nvPr/>
        </p:nvSpPr>
        <p:spPr bwMode="auto">
          <a:xfrm>
            <a:off x="1475656" y="2525221"/>
            <a:ext cx="1574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A lot of listening</a:t>
            </a:r>
          </a:p>
        </p:txBody>
      </p:sp>
      <p:sp>
        <p:nvSpPr>
          <p:cNvPr id="26" name="Text Box 75"/>
          <p:cNvSpPr txBox="1">
            <a:spLocks noChangeArrowheads="1"/>
          </p:cNvSpPr>
          <p:nvPr/>
        </p:nvSpPr>
        <p:spPr bwMode="auto">
          <a:xfrm>
            <a:off x="2573291" y="5052521"/>
            <a:ext cx="11192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Facilitation</a:t>
            </a: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1753654" y="3287221"/>
            <a:ext cx="20473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Expanding / exploring</a:t>
            </a:r>
          </a:p>
          <a:p>
            <a:pPr algn="ctr"/>
            <a:r>
              <a:rPr lang="en-GB" sz="1600" b="1" dirty="0"/>
              <a:t>others ideas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2866970" y="4138121"/>
            <a:ext cx="1212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Don’t worry</a:t>
            </a:r>
          </a:p>
          <a:p>
            <a:pPr algn="ctr"/>
            <a:r>
              <a:rPr lang="en-GB" sz="1600" b="1" dirty="0"/>
              <a:t>about rules</a:t>
            </a:r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1622039" y="5331921"/>
            <a:ext cx="1393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No right or</a:t>
            </a:r>
          </a:p>
          <a:p>
            <a:pPr algn="ctr"/>
            <a:r>
              <a:rPr lang="en-GB" sz="1600" b="1" dirty="0"/>
              <a:t>wrong answer</a:t>
            </a:r>
          </a:p>
        </p:txBody>
      </p:sp>
      <p:sp>
        <p:nvSpPr>
          <p:cNvPr id="30" name="AutoShape 79"/>
          <p:cNvSpPr>
            <a:spLocks noChangeArrowheads="1"/>
          </p:cNvSpPr>
          <p:nvPr/>
        </p:nvSpPr>
        <p:spPr bwMode="auto">
          <a:xfrm>
            <a:off x="503238" y="908720"/>
            <a:ext cx="3281362" cy="939800"/>
          </a:xfrm>
          <a:prstGeom prst="wedgeRectCallout">
            <a:avLst>
              <a:gd name="adj1" fmla="val 6557"/>
              <a:gd name="adj2" fmla="val 101153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And many more such activities / behaviours / stuff that you may recognise…</a:t>
            </a: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619969" y="3807921"/>
            <a:ext cx="5676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Take</a:t>
            </a:r>
          </a:p>
          <a:p>
            <a:pPr algn="ctr"/>
            <a:r>
              <a:rPr lang="en-GB" sz="1600" b="1" dirty="0"/>
              <a:t>risks</a:t>
            </a:r>
          </a:p>
        </p:txBody>
      </p:sp>
      <p:sp>
        <p:nvSpPr>
          <p:cNvPr id="32" name="Text Box 81"/>
          <p:cNvSpPr txBox="1">
            <a:spLocks noChangeArrowheads="1"/>
          </p:cNvSpPr>
          <p:nvPr/>
        </p:nvSpPr>
        <p:spPr bwMode="auto">
          <a:xfrm>
            <a:off x="1051989" y="2868121"/>
            <a:ext cx="1191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Prototyping</a:t>
            </a:r>
          </a:p>
        </p:txBody>
      </p:sp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690281" y="3198321"/>
            <a:ext cx="767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High</a:t>
            </a:r>
          </a:p>
          <a:p>
            <a:pPr algn="ctr"/>
            <a:r>
              <a:rPr lang="en-GB" sz="1600" b="1" dirty="0"/>
              <a:t>energy</a:t>
            </a:r>
          </a:p>
        </p:txBody>
      </p:sp>
      <p:sp>
        <p:nvSpPr>
          <p:cNvPr id="34" name="Text Box 83"/>
          <p:cNvSpPr txBox="1">
            <a:spLocks noChangeArrowheads="1"/>
          </p:cNvSpPr>
          <p:nvPr/>
        </p:nvSpPr>
        <p:spPr bwMode="auto">
          <a:xfrm>
            <a:off x="2488876" y="2931621"/>
            <a:ext cx="1137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Workshops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66765" y="274876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Creative World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Operational World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527</Words>
  <Application>Microsoft Office PowerPoint</Application>
  <PresentationFormat>On-screen Show (4:3)</PresentationFormat>
  <Paragraphs>140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Acrobat Document</vt:lpstr>
      <vt:lpstr>NHS South West – System Leadership Development  Workshop 4 – Creative Collaboration</vt:lpstr>
      <vt:lpstr>Creative Behaviours</vt:lpstr>
      <vt:lpstr>How you need to be when thinking creatively</vt:lpstr>
      <vt:lpstr>Changing Rivers Of Thinking – Fresh Stimulus</vt:lpstr>
      <vt:lpstr>From Stimulus to Visual Idea Capture</vt:lpstr>
      <vt:lpstr>Example “Freshness” Mind-Map</vt:lpstr>
      <vt:lpstr>Example “Greenhousing” Visual Idea Capture</vt:lpstr>
      <vt:lpstr>Creative World vs Operational World</vt:lpstr>
    </vt:vector>
  </TitlesOfParts>
  <Company>Thales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</dc:creator>
  <cp:lastModifiedBy>Eleanor Walker</cp:lastModifiedBy>
  <cp:revision>35</cp:revision>
  <dcterms:created xsi:type="dcterms:W3CDTF">2014-12-31T06:10:15Z</dcterms:created>
  <dcterms:modified xsi:type="dcterms:W3CDTF">2017-07-13T15:10:54Z</dcterms:modified>
</cp:coreProperties>
</file>