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71" r:id="rId2"/>
    <p:sldId id="305" r:id="rId3"/>
    <p:sldId id="314" r:id="rId4"/>
    <p:sldId id="273" r:id="rId5"/>
    <p:sldId id="321" r:id="rId6"/>
    <p:sldId id="274" r:id="rId7"/>
    <p:sldId id="275" r:id="rId8"/>
    <p:sldId id="276" r:id="rId9"/>
    <p:sldId id="315" r:id="rId10"/>
    <p:sldId id="277" r:id="rId11"/>
    <p:sldId id="278" r:id="rId12"/>
    <p:sldId id="316" r:id="rId13"/>
    <p:sldId id="279" r:id="rId14"/>
    <p:sldId id="317" r:id="rId15"/>
    <p:sldId id="280" r:id="rId16"/>
    <p:sldId id="307" r:id="rId17"/>
    <p:sldId id="308" r:id="rId18"/>
    <p:sldId id="281" r:id="rId19"/>
    <p:sldId id="303" r:id="rId20"/>
    <p:sldId id="282" r:id="rId21"/>
    <p:sldId id="283" r:id="rId22"/>
    <p:sldId id="284" r:id="rId23"/>
    <p:sldId id="301" r:id="rId24"/>
    <p:sldId id="285" r:id="rId25"/>
    <p:sldId id="302" r:id="rId26"/>
    <p:sldId id="299" r:id="rId27"/>
    <p:sldId id="309" r:id="rId28"/>
    <p:sldId id="300" r:id="rId29"/>
    <p:sldId id="318" r:id="rId30"/>
    <p:sldId id="286" r:id="rId31"/>
    <p:sldId id="287" r:id="rId32"/>
    <p:sldId id="288" r:id="rId33"/>
    <p:sldId id="289" r:id="rId34"/>
    <p:sldId id="290" r:id="rId35"/>
    <p:sldId id="320" r:id="rId36"/>
    <p:sldId id="291" r:id="rId37"/>
    <p:sldId id="292" r:id="rId38"/>
    <p:sldId id="293" r:id="rId39"/>
    <p:sldId id="294" r:id="rId40"/>
    <p:sldId id="295" r:id="rId41"/>
    <p:sldId id="296" r:id="rId42"/>
    <p:sldId id="319" r:id="rId43"/>
    <p:sldId id="310" r:id="rId44"/>
    <p:sldId id="311" r:id="rId45"/>
    <p:sldId id="313" r:id="rId46"/>
    <p:sldId id="312" r:id="rId47"/>
    <p:sldId id="304" r:id="rId48"/>
  </p:sldIdLst>
  <p:sldSz cx="12192000" cy="6858000"/>
  <p:notesSz cx="6797675" cy="9926638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72" userDrawn="1">
          <p15:clr>
            <a:srgbClr val="A4A3A4"/>
          </p15:clr>
        </p15:guide>
        <p15:guide id="3" pos="513" userDrawn="1">
          <p15:clr>
            <a:srgbClr val="A4A3A4"/>
          </p15:clr>
        </p15:guide>
        <p15:guide id="4" pos="7401" userDrawn="1">
          <p15:clr>
            <a:srgbClr val="A4A3A4"/>
          </p15:clr>
        </p15:guide>
        <p15:guide id="5" pos="72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93"/>
    <a:srgbClr val="0072C6"/>
    <a:srgbClr val="5BBF21"/>
    <a:srgbClr val="D81E05"/>
    <a:srgbClr val="00AA9E"/>
    <a:srgbClr val="00AA9F"/>
    <a:srgbClr val="0091C9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0" autoAdjust="0"/>
    <p:restoredTop sz="72540" autoAdjust="0"/>
  </p:normalViewPr>
  <p:slideViewPr>
    <p:cSldViewPr snapToGrid="0">
      <p:cViewPr varScale="1">
        <p:scale>
          <a:sx n="82" d="100"/>
          <a:sy n="82" d="100"/>
        </p:scale>
        <p:origin x="2004" y="96"/>
      </p:cViewPr>
      <p:guideLst>
        <p:guide orient="horz" pos="2160"/>
        <p:guide pos="972"/>
        <p:guide pos="513"/>
        <p:guide pos="7401"/>
        <p:guide pos="72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130" y="-90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F65A1903-0D49-4911-9396-6236B8D5C4DE}" type="datetimeFigureOut">
              <a:rPr lang="en-GB" altLang="en-US"/>
              <a:pPr>
                <a:defRPr/>
              </a:pPr>
              <a:t>15/03/2024</a:t>
            </a:fld>
            <a:endParaRPr lang="en-GB" altLang="en-US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7468EB8C-7900-4D2D-96EB-D08303A97B1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8011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BB444A8-663C-4CE1-A699-AA936F94C2B1}" type="datetimeFigureOut">
              <a:rPr lang="en-US" altLang="en-US"/>
              <a:pPr>
                <a:defRPr/>
              </a:pPr>
              <a:t>3/15/2024</a:t>
            </a:fld>
            <a:endParaRPr lang="en-GB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054BD6E-45F3-4A52-92EC-8041D9791960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97644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67554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41713-0B62-EB60-3FC1-95A23F9B5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23291-989D-7D92-93AF-17F12A656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74AF1A-6929-9D34-92AE-36574F69C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B1F5D-638B-041D-2EBB-D0603A7129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54BD6E-45F3-4A52-92EC-8041D979196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530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90888-A16F-0486-0B6D-881DD4012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64BBAC-2092-9182-C765-A042206C4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0267B8-13CA-9254-BB96-793EB91DA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7CB-5425-71F7-8EA8-08D331D030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54BD6E-45F3-4A52-92EC-8041D979196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720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1355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807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96196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12337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2322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Spontaneity – normal veins spontaneous phasic flow changes</a:t>
            </a:r>
            <a:r>
              <a:rPr lang="en-GB" baseline="0" dirty="0"/>
              <a:t> </a:t>
            </a:r>
            <a:r>
              <a:rPr lang="en-GB" dirty="0"/>
              <a:t>with respiration,</a:t>
            </a:r>
            <a:r>
              <a:rPr lang="en-GB" baseline="0" dirty="0"/>
              <a:t> without augmentation</a:t>
            </a:r>
            <a:endParaRPr lang="en-GB" dirty="0"/>
          </a:p>
          <a:p>
            <a:r>
              <a:rPr lang="en-GB" dirty="0"/>
              <a:t>                  - loss of spontaneity suggest DVT</a:t>
            </a:r>
            <a:r>
              <a:rPr lang="en-GB" baseline="0" dirty="0"/>
              <a:t> e.g. </a:t>
            </a:r>
            <a:r>
              <a:rPr lang="en-GB" dirty="0"/>
              <a:t>continuous flow in LSV = DVT in SFV</a:t>
            </a:r>
            <a:r>
              <a:rPr lang="en-GB" baseline="0" dirty="0"/>
              <a:t> </a:t>
            </a:r>
          </a:p>
          <a:p>
            <a:endParaRPr lang="en-GB" baseline="0" dirty="0"/>
          </a:p>
          <a:p>
            <a:r>
              <a:rPr lang="en-GB" baseline="0" dirty="0"/>
              <a:t>Phasicity - </a:t>
            </a:r>
            <a:r>
              <a:rPr lang="en-GB" dirty="0"/>
              <a:t>CFV</a:t>
            </a:r>
            <a:r>
              <a:rPr lang="en-GB" baseline="0" dirty="0"/>
              <a:t>, normally phasic with respiration, loss of this may indicate compromised venous outflow e.g. proximal iliac/IVC DVT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56481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NOTE – establish</a:t>
            </a:r>
            <a:r>
              <a:rPr lang="en-GB" baseline="0" dirty="0"/>
              <a:t> proximal extent of clot (if possible)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746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Transport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Deox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blood (right side heart) = organs and tissue – IVC/SVC – Rt Atrium – Rt Ventricle – Pul Art – Lungs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Veins – thin walled, three layers, bicuspid valves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Venous valves – prevent reflux/backflow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6481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78645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63719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03601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87741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2964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804918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84191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Longitudinal projection for checking patency and competency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5135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Longitudinal projection for checking patency and competency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54BD6E-45F3-4A52-92EC-8041D979196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446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7585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54BD6E-45F3-4A52-92EC-8041D979196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895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Competent/Normal – compress limb distal to TX, Cessation</a:t>
            </a:r>
            <a:r>
              <a:rPr lang="en-GB" baseline="0" dirty="0"/>
              <a:t> of flow during compression and phasic flow returns in normal direction upon release.</a:t>
            </a:r>
          </a:p>
          <a:p>
            <a:endParaRPr lang="en-GB" baseline="0" dirty="0"/>
          </a:p>
          <a:p>
            <a:r>
              <a:rPr lang="en-GB" baseline="0" dirty="0"/>
              <a:t>Incompetence/Reflux – retrograde flow (reflux) upon release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013104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As per SVT Vascular Lab Practise guide for Lower limb Venous Assessment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99268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39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12034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40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980273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41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24564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Bakers cyst – accumulation of synovial fluid from knee joint,</a:t>
            </a:r>
          </a:p>
          <a:p>
            <a:r>
              <a:rPr lang="en-GB" dirty="0"/>
              <a:t>Large echolucent oval structures in POP fossa, lie some distance medial to vein and artery.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43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758723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Popliteal aneurysm – large one can occasionally obstruct adjacent deep vein &gt; DVT, should be able to define arterial walls.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44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311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Haematoma – large echolucent areas with muscle, often associated with muscle fibre rupture from blunt trauma or vigorous exercise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45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934365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Enlarged lymph node – can occur due to infection or malignancy</a:t>
            </a:r>
          </a:p>
          <a:p>
            <a:r>
              <a:rPr lang="en-GB" dirty="0"/>
              <a:t>Mainly echolucent, containing stronger echoes in centre of node</a:t>
            </a:r>
          </a:p>
          <a:p>
            <a:r>
              <a:rPr lang="en-GB" dirty="0"/>
              <a:t>Can be mistaken for thrombosed vein</a:t>
            </a:r>
          </a:p>
          <a:p>
            <a:r>
              <a:rPr lang="en-GB" dirty="0"/>
              <a:t>Most commonly seen around groin</a:t>
            </a:r>
          </a:p>
          <a:p>
            <a:r>
              <a:rPr lang="en-GB" dirty="0"/>
              <a:t>Can become so large that they compress adjacent vein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46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424784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47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8072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Gastroc</a:t>
            </a:r>
            <a:r>
              <a:rPr lang="en-GB" dirty="0"/>
              <a:t> veins</a:t>
            </a:r>
            <a:r>
              <a:rPr lang="en-GB" baseline="0" dirty="0"/>
              <a:t> – can be 2 or more</a:t>
            </a:r>
          </a:p>
          <a:p>
            <a:r>
              <a:rPr lang="en-GB" baseline="0" dirty="0"/>
              <a:t>                       supplies med and </a:t>
            </a:r>
            <a:r>
              <a:rPr lang="en-GB" baseline="0" dirty="0" err="1"/>
              <a:t>lat</a:t>
            </a:r>
            <a:r>
              <a:rPr lang="en-GB" baseline="0" dirty="0"/>
              <a:t> heads of </a:t>
            </a:r>
            <a:r>
              <a:rPr lang="en-GB" baseline="0" dirty="0" err="1"/>
              <a:t>gastroc</a:t>
            </a:r>
            <a:r>
              <a:rPr lang="en-GB" baseline="0" dirty="0"/>
              <a:t> muscle</a:t>
            </a:r>
          </a:p>
          <a:p>
            <a:r>
              <a:rPr lang="en-GB" baseline="0" dirty="0"/>
              <a:t>                       single </a:t>
            </a:r>
            <a:r>
              <a:rPr lang="en-GB" baseline="0" dirty="0" err="1"/>
              <a:t>junc</a:t>
            </a:r>
            <a:r>
              <a:rPr lang="en-GB" baseline="0" dirty="0"/>
              <a:t> with POP V</a:t>
            </a:r>
          </a:p>
          <a:p>
            <a:endParaRPr lang="en-GB" baseline="0" dirty="0"/>
          </a:p>
          <a:p>
            <a:r>
              <a:rPr lang="en-GB" baseline="0" dirty="0"/>
              <a:t>Soleal sinuses – receive blood from soleus muscle</a:t>
            </a:r>
          </a:p>
          <a:p>
            <a:r>
              <a:rPr lang="en-GB" baseline="0" dirty="0"/>
              <a:t>                        drain into PTV and PERV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9049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2784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SPJ - sometimes high junction with POPV</a:t>
            </a:r>
            <a:r>
              <a:rPr lang="en-GB" baseline="0" dirty="0"/>
              <a:t> (dashed line)</a:t>
            </a:r>
          </a:p>
          <a:p>
            <a:r>
              <a:rPr lang="en-GB" baseline="0" dirty="0"/>
              <a:t>Green lines – thigh extension vein</a:t>
            </a:r>
          </a:p>
          <a:p>
            <a:r>
              <a:rPr lang="en-GB" baseline="0" dirty="0"/>
              <a:t>Orange line – drains to LSV = Giacomini vein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9866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35167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Oedema – the trapping of tissue fluid in the interstitial spaces,</a:t>
            </a:r>
            <a:r>
              <a:rPr lang="en-GB" baseline="0" dirty="0"/>
              <a:t> </a:t>
            </a:r>
            <a:r>
              <a:rPr lang="en-GB" dirty="0"/>
              <a:t>No. reasons for this e.g. venous HTN due to DVT or CVI, cardiac or renal failure, extrinsic compression (pregnancy), systemic HTN. </a:t>
            </a:r>
          </a:p>
          <a:p>
            <a:endParaRPr lang="en-GB" dirty="0"/>
          </a:p>
          <a:p>
            <a:r>
              <a:rPr lang="en-GB" dirty="0"/>
              <a:t>Skin changes</a:t>
            </a:r>
          </a:p>
          <a:p>
            <a:r>
              <a:rPr lang="en-GB" dirty="0"/>
              <a:t>LDS</a:t>
            </a:r>
            <a:r>
              <a:rPr lang="en-GB" baseline="0" dirty="0"/>
              <a:t> – noted particularly in medial aspect of lower calf, </a:t>
            </a:r>
          </a:p>
          <a:p>
            <a:r>
              <a:rPr lang="en-GB" baseline="0" dirty="0"/>
              <a:t>         - symptoms include pain, hardening of skin, change in skin colour, and swelling</a:t>
            </a:r>
          </a:p>
          <a:p>
            <a:r>
              <a:rPr lang="en-GB" baseline="0" dirty="0"/>
              <a:t>Varicose eczema – classically associated with gaiter area of calf and may cause symptoms of itching or discomfort</a:t>
            </a:r>
          </a:p>
          <a:p>
            <a:endParaRPr lang="en-GB" baseline="0" dirty="0"/>
          </a:p>
          <a:p>
            <a:r>
              <a:rPr lang="en-GB" baseline="0" dirty="0"/>
              <a:t>Ulceration – 90% of ulcers are venous, situated in medial aspect of lower calf just above medial malleolus, usually associated with chronic skin changes (mentioned above)</a:t>
            </a:r>
          </a:p>
          <a:p>
            <a:r>
              <a:rPr lang="en-GB" baseline="0" dirty="0"/>
              <a:t>Often painless, but can be extensive, involving large areas of tissue.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587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BD6E-45F3-4A52-92EC-8041D9791960}" type="slidenum">
              <a:rPr lang="en-GB" altLang="en-US" smtClean="0"/>
              <a:pPr>
                <a:defRPr/>
              </a:pPr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2280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HCW title sli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:\Useful Photos\University Hospitals Coventry and Warwickshire NHS Trust ÔÇô RGB BLUE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5" y="177800"/>
            <a:ext cx="5276852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Placeholder 1"/>
          <p:cNvSpPr>
            <a:spLocks noGrp="1"/>
          </p:cNvSpPr>
          <p:nvPr>
            <p:ph type="ctrTitle"/>
          </p:nvPr>
        </p:nvSpPr>
        <p:spPr bwMode="white">
          <a:xfrm>
            <a:off x="1543055" y="2608267"/>
            <a:ext cx="9912351" cy="1470025"/>
          </a:xfrm>
        </p:spPr>
        <p:txBody>
          <a:bodyPr/>
          <a:lstStyle>
            <a:lvl1pPr>
              <a:defRPr sz="36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16388" name="Text Placeholder 2"/>
          <p:cNvSpPr>
            <a:spLocks noGrp="1" noChangeAspect="1"/>
          </p:cNvSpPr>
          <p:nvPr>
            <p:ph type="subTitle" idx="1"/>
          </p:nvPr>
        </p:nvSpPr>
        <p:spPr bwMode="white">
          <a:xfrm>
            <a:off x="1543053" y="4154490"/>
            <a:ext cx="9925049" cy="1285875"/>
          </a:xfrm>
        </p:spPr>
        <p:txBody>
          <a:bodyPr/>
          <a:lstStyle>
            <a:lvl1pPr marL="0" indent="0">
              <a:spcBef>
                <a:spcPct val="20000"/>
              </a:spcBef>
              <a:buFont typeface="Arial" charset="0"/>
              <a:buNone/>
              <a:defRPr sz="28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08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1017600" y="838800"/>
            <a:ext cx="10080000" cy="914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600" y="1857600"/>
            <a:ext cx="10080000" cy="3571200"/>
          </a:xfrm>
        </p:spPr>
        <p:txBody>
          <a:bodyPr/>
          <a:lstStyle>
            <a:lvl1pPr>
              <a:defRPr baseline="0"/>
            </a:lvl1pPr>
            <a:lvl2pPr>
              <a:defRPr sz="16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919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1017600" y="838800"/>
            <a:ext cx="1008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7600" y="1857600"/>
            <a:ext cx="10080000" cy="3571200"/>
          </a:xfrm>
        </p:spPr>
        <p:txBody>
          <a:bodyPr>
            <a:no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005C9E"/>
              </a:buClr>
              <a:buSzTx/>
              <a:buFont typeface="Arial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47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00" y="838800"/>
            <a:ext cx="10080000" cy="914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5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1017600" y="838800"/>
            <a:ext cx="10080000" cy="914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48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UHCW text slide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49822" y="134942"/>
            <a:ext cx="11097684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Headline</a:t>
            </a:r>
          </a:p>
        </p:txBody>
      </p:sp>
      <p:sp>
        <p:nvSpPr>
          <p:cNvPr id="1028" name="Text Placeholder 2"/>
          <p:cNvSpPr>
            <a:spLocks noGrp="1" noChangeAspect="1"/>
          </p:cNvSpPr>
          <p:nvPr>
            <p:ph type="body" idx="1"/>
          </p:nvPr>
        </p:nvSpPr>
        <p:spPr bwMode="auto">
          <a:xfrm>
            <a:off x="649822" y="1304929"/>
            <a:ext cx="11097684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First level bullets</a:t>
            </a:r>
          </a:p>
          <a:p>
            <a:pPr lvl="1"/>
            <a:r>
              <a:rPr lang="en-GB" altLang="en-US"/>
              <a:t>Second level bullets</a:t>
            </a:r>
          </a:p>
          <a:p>
            <a:pPr lvl="2"/>
            <a:r>
              <a:rPr lang="en-GB" altLang="en-US"/>
              <a:t>Third level bullets</a:t>
            </a:r>
          </a:p>
        </p:txBody>
      </p:sp>
      <p:pic>
        <p:nvPicPr>
          <p:cNvPr id="1029" name="Picture 7" descr="H:\Useful Photos\University Hospitals Coventry and Warwickshire NHS Trust ÔÇô RGB BLUE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3"/>
          <a:stretch>
            <a:fillRect/>
          </a:stretch>
        </p:blipFill>
        <p:spPr bwMode="auto">
          <a:xfrm>
            <a:off x="8722786" y="5492750"/>
            <a:ext cx="2918884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005C9E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C9E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C9E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C9E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C9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5C9E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5C9E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5C9E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5C9E"/>
          </a:solidFill>
          <a:latin typeface="Arial Black" pitchFamily="34" charset="0"/>
        </a:defRPr>
      </a:lvl9pPr>
    </p:titleStyle>
    <p:bodyStyle>
      <a:lvl1pPr marL="268288" indent="-268288" algn="l" rtl="0" eaLnBrk="0" fontAlgn="base" hangingPunct="0">
        <a:spcBef>
          <a:spcPct val="30000"/>
        </a:spcBef>
        <a:spcAft>
          <a:spcPct val="0"/>
        </a:spcAft>
        <a:buClr>
          <a:srgbClr val="005C9E"/>
        </a:buClr>
        <a:buFont typeface="Arial" charset="0"/>
        <a:buChar char="•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15963" indent="-268288" algn="l" rtl="0" eaLnBrk="0" fontAlgn="base" hangingPunct="0">
        <a:spcBef>
          <a:spcPct val="30000"/>
        </a:spcBef>
        <a:spcAft>
          <a:spcPct val="0"/>
        </a:spcAft>
        <a:buClr>
          <a:srgbClr val="005C9E"/>
        </a:buClr>
        <a:buFont typeface="Arial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230313" indent="-228600" algn="l" rtl="0" eaLnBrk="0" fontAlgn="base" hangingPunct="0">
        <a:spcBef>
          <a:spcPct val="30000"/>
        </a:spcBef>
        <a:spcAft>
          <a:spcPct val="0"/>
        </a:spcAft>
        <a:buClr>
          <a:srgbClr val="005C9E"/>
        </a:buClr>
        <a:buFont typeface="Arial" charset="0"/>
        <a:buChar char="•"/>
        <a:defRPr sz="1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38300" indent="-228600" algn="l" rtl="0" eaLnBrk="0" fontAlgn="base" hangingPunct="0">
        <a:spcBef>
          <a:spcPct val="20000"/>
        </a:spcBef>
        <a:spcAft>
          <a:spcPct val="0"/>
        </a:spcAft>
        <a:buClr>
          <a:srgbClr val="005C9E"/>
        </a:buClr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C9E"/>
        </a:buClr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altLang="en-US" sz="4800" dirty="0">
                <a:latin typeface="+mj-lt"/>
              </a:rPr>
              <a:t>LOWER LIMB VENOUS ASSESSMENT</a:t>
            </a:r>
            <a:br>
              <a:rPr lang="en-GB" altLang="en-US" dirty="0"/>
            </a:br>
            <a:endParaRPr lang="en-US" altLang="en-US" dirty="0"/>
          </a:p>
        </p:txBody>
      </p:sp>
      <p:sp>
        <p:nvSpPr>
          <p:cNvPr id="3075" name="Rectangle 3"/>
          <p:cNvSpPr>
            <a:spLocks noGrp="1" noChangeAspect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altLang="en-US" dirty="0">
                <a:latin typeface="+mj-lt"/>
              </a:rPr>
              <a:t>Fundamentals of Vascular Ultrasound</a:t>
            </a:r>
          </a:p>
          <a:p>
            <a:pPr algn="ctr"/>
            <a:r>
              <a:rPr lang="en-GB" altLang="en-US" dirty="0">
                <a:latin typeface="+mj-lt"/>
              </a:rPr>
              <a:t>21</a:t>
            </a:r>
            <a:r>
              <a:rPr lang="en-GB" altLang="en-US" baseline="30000" dirty="0">
                <a:latin typeface="+mj-lt"/>
              </a:rPr>
              <a:t>st</a:t>
            </a:r>
            <a:r>
              <a:rPr lang="en-GB" altLang="en-US" dirty="0">
                <a:latin typeface="+mj-lt"/>
              </a:rPr>
              <a:t> March 2024</a:t>
            </a:r>
          </a:p>
          <a:p>
            <a:pPr algn="ctr"/>
            <a:endParaRPr lang="en-GB" altLang="en-US" dirty="0"/>
          </a:p>
          <a:p>
            <a:pPr algn="ctr"/>
            <a:r>
              <a:rPr lang="en-GB" altLang="en-US" dirty="0">
                <a:latin typeface="+mj-lt"/>
              </a:rPr>
              <a:t>Michael Davis AVS (University Hospital, Coventry)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spect="1"/>
          </p:cNvSpPr>
          <p:nvPr>
            <p:ph type="body" idx="1"/>
          </p:nvPr>
        </p:nvSpPr>
        <p:spPr>
          <a:xfrm>
            <a:off x="545983" y="1188658"/>
            <a:ext cx="8323263" cy="413861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2600" b="1" dirty="0">
                <a:solidFill>
                  <a:schemeClr val="tx2"/>
                </a:solidFill>
                <a:latin typeface="+mn-lt"/>
              </a:rPr>
              <a:t>Deep vein thrombosis (DVT)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600" dirty="0">
                <a:solidFill>
                  <a:schemeClr val="tx2"/>
                </a:solidFill>
                <a:latin typeface="+mn-lt"/>
              </a:rPr>
              <a:t>Pain, swelling, tenderness, reddening, heavy ache, and warm skin</a:t>
            </a:r>
          </a:p>
          <a:p>
            <a:pPr marL="447675" lvl="1" indent="0">
              <a:spcBef>
                <a:spcPts val="0"/>
              </a:spcBef>
              <a:buNone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447675" lvl="1" indent="0">
              <a:spcBef>
                <a:spcPts val="0"/>
              </a:spcBef>
              <a:buNone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600" b="1" dirty="0">
                <a:solidFill>
                  <a:schemeClr val="tx2"/>
                </a:solidFill>
                <a:latin typeface="+mn-lt"/>
              </a:rPr>
              <a:t>Deep or Superficial Venous Insufficiency (DVI/SVI)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600" i="1" dirty="0">
                <a:solidFill>
                  <a:schemeClr val="tx2"/>
                </a:solidFill>
                <a:latin typeface="+mn-lt"/>
              </a:rPr>
              <a:t>Varicose Veins</a:t>
            </a:r>
          </a:p>
          <a:p>
            <a:pPr>
              <a:spcBef>
                <a:spcPts val="0"/>
              </a:spcBef>
            </a:pPr>
            <a:r>
              <a:rPr lang="en-GB" sz="2600" dirty="0">
                <a:solidFill>
                  <a:schemeClr val="tx2"/>
                </a:solidFill>
                <a:latin typeface="+mn-lt"/>
              </a:rPr>
              <a:t>Primary, secondary, and recurrent</a:t>
            </a:r>
          </a:p>
          <a:p>
            <a:pPr>
              <a:spcBef>
                <a:spcPts val="0"/>
              </a:spcBef>
            </a:pPr>
            <a:r>
              <a:rPr lang="en-GB" sz="2600" dirty="0">
                <a:solidFill>
                  <a:schemeClr val="tx2"/>
                </a:solidFill>
                <a:latin typeface="+mn-lt"/>
              </a:rPr>
              <a:t>Primary 4-5 x more common than secondary</a:t>
            </a:r>
          </a:p>
          <a:p>
            <a:pPr>
              <a:spcBef>
                <a:spcPts val="0"/>
              </a:spcBef>
            </a:pPr>
            <a:r>
              <a:rPr lang="en-GB" sz="2600" dirty="0">
                <a:solidFill>
                  <a:schemeClr val="tx2"/>
                </a:solidFill>
                <a:latin typeface="+mn-lt"/>
              </a:rPr>
              <a:t>LSV involved 5-6 x more often than SSV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54" b="11098"/>
          <a:stretch/>
        </p:blipFill>
        <p:spPr bwMode="auto">
          <a:xfrm>
            <a:off x="8725936" y="1188658"/>
            <a:ext cx="2781567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spect="1"/>
          </p:cNvSpPr>
          <p:nvPr>
            <p:ph type="body" idx="1"/>
          </p:nvPr>
        </p:nvSpPr>
        <p:spPr>
          <a:xfrm>
            <a:off x="656492" y="752610"/>
            <a:ext cx="4677508" cy="4138613"/>
          </a:xfrm>
        </p:spPr>
        <p:txBody>
          <a:bodyPr/>
          <a:lstStyle/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600" b="1" dirty="0">
                <a:solidFill>
                  <a:schemeClr val="tx2"/>
                </a:solidFill>
                <a:latin typeface="+mn-lt"/>
              </a:rPr>
              <a:t>Oedema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600" b="1" dirty="0">
                <a:solidFill>
                  <a:schemeClr val="tx2"/>
                </a:solidFill>
                <a:latin typeface="+mn-lt"/>
              </a:rPr>
              <a:t>Skin Changes</a:t>
            </a:r>
          </a:p>
          <a:p>
            <a:pPr marL="800100" lvl="1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Lipodermatosclerosis</a:t>
            </a:r>
          </a:p>
          <a:p>
            <a:pPr marL="800100" lvl="1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Varicose eczema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600" b="1" dirty="0">
                <a:solidFill>
                  <a:schemeClr val="tx2"/>
                </a:solidFill>
                <a:latin typeface="+mn-lt"/>
              </a:rPr>
              <a:t>Ulceration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7226" b="22514"/>
          <a:stretch/>
        </p:blipFill>
        <p:spPr bwMode="auto">
          <a:xfrm>
            <a:off x="3644915" y="366636"/>
            <a:ext cx="3685475" cy="229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r="25967"/>
          <a:stretch/>
        </p:blipFill>
        <p:spPr bwMode="auto">
          <a:xfrm>
            <a:off x="8322423" y="1037683"/>
            <a:ext cx="3060808" cy="385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 b="6490"/>
          <a:stretch/>
        </p:blipFill>
        <p:spPr bwMode="auto">
          <a:xfrm>
            <a:off x="4186092" y="4007140"/>
            <a:ext cx="3163323" cy="209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B50B-4171-5391-DECD-3EFE8EB0A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000" y="3429000"/>
            <a:ext cx="10080000" cy="914400"/>
          </a:xfrm>
        </p:spPr>
        <p:txBody>
          <a:bodyPr/>
          <a:lstStyle/>
          <a:p>
            <a:pPr algn="ctr"/>
            <a:r>
              <a:rPr lang="en-GB" sz="8000" dirty="0">
                <a:latin typeface="+mj-lt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330953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tx2"/>
                </a:solidFill>
                <a:latin typeface="+mj-lt"/>
              </a:rPr>
              <a:t>TRANSDUCERS</a:t>
            </a:r>
            <a:endParaRPr lang="en-US" altLang="en-US" sz="44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657676" y="1656622"/>
            <a:ext cx="6974047" cy="4138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tx2"/>
                </a:solidFill>
                <a:latin typeface="+mn-lt"/>
              </a:rPr>
              <a:t>High frequency</a:t>
            </a:r>
            <a:r>
              <a:rPr lang="en-GB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GB" sz="2800" b="1" dirty="0">
                <a:solidFill>
                  <a:schemeClr val="tx2"/>
                </a:solidFill>
                <a:latin typeface="+mn-lt"/>
              </a:rPr>
              <a:t>linear</a:t>
            </a:r>
            <a:r>
              <a:rPr lang="en-GB" sz="2800" dirty="0">
                <a:solidFill>
                  <a:schemeClr val="tx2"/>
                </a:solidFill>
                <a:latin typeface="+mn-lt"/>
              </a:rPr>
              <a:t> probe for majority of work (5 MHz)</a:t>
            </a:r>
          </a:p>
          <a:p>
            <a:pPr marL="0" indent="0">
              <a:buNone/>
            </a:pPr>
            <a:endParaRPr lang="en-GB" sz="2800" dirty="0">
              <a:solidFill>
                <a:schemeClr val="tx2"/>
              </a:solidFill>
              <a:latin typeface="+mn-lt"/>
            </a:endParaRPr>
          </a:p>
          <a:p>
            <a:pPr marL="0" indent="0">
              <a:buNone/>
            </a:pPr>
            <a:endParaRPr lang="en-GB" sz="2800" dirty="0">
              <a:solidFill>
                <a:schemeClr val="tx2"/>
              </a:solidFill>
              <a:latin typeface="+mn-lt"/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tx2"/>
                </a:solidFill>
                <a:latin typeface="+mn-lt"/>
              </a:rPr>
              <a:t>Low frequency curvilinear</a:t>
            </a:r>
            <a:r>
              <a:rPr lang="en-GB" sz="2800" dirty="0">
                <a:solidFill>
                  <a:schemeClr val="tx2"/>
                </a:solidFill>
                <a:latin typeface="+mn-lt"/>
              </a:rPr>
              <a:t> probe for very large limbs or abdominal work (3-3.5MHz)</a:t>
            </a:r>
          </a:p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10226" y="574557"/>
            <a:ext cx="2707383" cy="285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429" y="3427779"/>
            <a:ext cx="3201480" cy="209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B50B-4171-5391-DECD-3EFE8EB0A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000" y="2971800"/>
            <a:ext cx="10080000" cy="914400"/>
          </a:xfrm>
        </p:spPr>
        <p:txBody>
          <a:bodyPr/>
          <a:lstStyle/>
          <a:p>
            <a:pPr algn="ctr"/>
            <a:r>
              <a:rPr lang="en-GB" sz="8000" dirty="0">
                <a:latin typeface="+mj-lt"/>
              </a:rPr>
              <a:t>DVT SCANNING</a:t>
            </a:r>
          </a:p>
        </p:txBody>
      </p:sp>
    </p:spTree>
    <p:extLst>
      <p:ext uri="{BB962C8B-B14F-4D97-AF65-F5344CB8AC3E}">
        <p14:creationId xmlns:p14="http://schemas.microsoft.com/office/powerpoint/2010/main" val="1054558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2011367" y="73894"/>
            <a:ext cx="8323263" cy="1105622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tx2"/>
                </a:solidFill>
                <a:latin typeface="+mj-lt"/>
              </a:rPr>
              <a:t>PATIENT POSITIONING</a:t>
            </a:r>
            <a:endParaRPr lang="en-US" altLang="en-US" sz="44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291" name="Rectangle 3"/>
          <p:cNvSpPr>
            <a:spLocks noGrp="1" noChangeAspect="1"/>
          </p:cNvSpPr>
          <p:nvPr>
            <p:ph type="body" idx="1"/>
          </p:nvPr>
        </p:nvSpPr>
        <p:spPr>
          <a:xfrm>
            <a:off x="370137" y="1693100"/>
            <a:ext cx="5444510" cy="4242811"/>
          </a:xfrm>
        </p:spPr>
        <p:txBody>
          <a:bodyPr/>
          <a:lstStyle/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600" b="1" dirty="0">
                <a:solidFill>
                  <a:schemeClr val="tx2"/>
                </a:solidFill>
                <a:latin typeface="+mn-lt"/>
              </a:rPr>
              <a:t>Pelvic and Thigh Veins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600" b="1" dirty="0">
              <a:solidFill>
                <a:schemeClr val="tx2"/>
              </a:solidFill>
              <a:latin typeface="+mn-lt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600" dirty="0">
                <a:solidFill>
                  <a:schemeClr val="tx2"/>
                </a:solidFill>
                <a:latin typeface="+mn-lt"/>
              </a:rPr>
              <a:t>Lie patient supine, leg externally rotated, knee slightly flexed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600" dirty="0">
              <a:solidFill>
                <a:schemeClr val="tx2"/>
              </a:solidFill>
              <a:latin typeface="+mn-lt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600" dirty="0">
                <a:solidFill>
                  <a:schemeClr val="tx2"/>
                </a:solidFill>
                <a:latin typeface="+mn-lt"/>
              </a:rPr>
              <a:t>Raise head and lower feet to aid venous distension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07842"/>
            <a:ext cx="5464421" cy="324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BA846-9107-33FC-CEAA-DD579EA8E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B5D5822-0C1B-DFD3-0A11-32FAEC7F5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367" y="73894"/>
            <a:ext cx="8323263" cy="1105622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tx2"/>
                </a:solidFill>
                <a:latin typeface="+mj-lt"/>
              </a:rPr>
              <a:t>PATIENT POSITIONING</a:t>
            </a:r>
            <a:endParaRPr lang="en-US" altLang="en-US" sz="44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16982D5-690A-7068-562C-9C4FDC9EF3B2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0" y="1179516"/>
            <a:ext cx="8323263" cy="4242811"/>
          </a:xfrm>
        </p:spPr>
        <p:txBody>
          <a:bodyPr/>
          <a:lstStyle/>
          <a:p>
            <a:pPr marL="914400" lvl="2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17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b="1" dirty="0">
                <a:solidFill>
                  <a:schemeClr val="tx2"/>
                </a:solidFill>
                <a:latin typeface="+mn-lt"/>
              </a:rPr>
              <a:t>Popliteal Vein</a:t>
            </a: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b="1" i="1" dirty="0">
                <a:solidFill>
                  <a:schemeClr val="tx2"/>
                </a:solidFill>
                <a:latin typeface="+mn-lt"/>
              </a:rPr>
              <a:t>Mobile patient</a:t>
            </a:r>
            <a:r>
              <a:rPr lang="en-GB" sz="2000" dirty="0">
                <a:solidFill>
                  <a:schemeClr val="tx2"/>
                </a:solidFill>
                <a:latin typeface="+mn-lt"/>
              </a:rPr>
              <a:t> – sit on edge of raised couch, ensure: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thigh is not compressed by couch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thigh sloped downward; knees lower than hips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calf hangs freely, muscles relaxed, and foot on stool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b="1" i="1" dirty="0">
                <a:solidFill>
                  <a:schemeClr val="tx2"/>
                </a:solidFill>
                <a:latin typeface="+mn-lt"/>
              </a:rPr>
              <a:t>Immobile patient </a:t>
            </a:r>
            <a:r>
              <a:rPr lang="en-GB" sz="2000" dirty="0">
                <a:solidFill>
                  <a:schemeClr val="tx2"/>
                </a:solidFill>
                <a:latin typeface="+mn-lt"/>
              </a:rPr>
              <a:t>– lie on side with knees slightly flexed</a:t>
            </a:r>
          </a:p>
          <a:p>
            <a:pPr marL="914400" lvl="2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1700" dirty="0">
              <a:solidFill>
                <a:schemeClr val="tx2"/>
              </a:solidFill>
              <a:latin typeface="+mn-lt"/>
            </a:endParaRP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3" descr="C:\Users\davism1\AppData\Local\Microsoft\Windows\Temporary Internet Files\Content.Outlook\OC1THZKY\IMG_0981.JPG">
            <a:extLst>
              <a:ext uri="{FF2B5EF4-FFF2-40B4-BE49-F238E27FC236}">
                <a16:creationId xmlns:a16="http://schemas.microsoft.com/office/drawing/2014/main" id="{9A4C68A0-2A73-8B7E-C133-047F4D782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6" t="28003" r="19756" b="24529"/>
          <a:stretch/>
        </p:blipFill>
        <p:spPr bwMode="auto">
          <a:xfrm rot="5400000">
            <a:off x="7044342" y="1903439"/>
            <a:ext cx="3785612" cy="27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davism1\AppData\Local\Microsoft\Windows\Temporary Internet Files\Content.Outlook\OC1THZKY\IMG_0982.JPG">
            <a:extLst>
              <a:ext uri="{FF2B5EF4-FFF2-40B4-BE49-F238E27FC236}">
                <a16:creationId xmlns:a16="http://schemas.microsoft.com/office/drawing/2014/main" id="{FC196AA9-7F48-D33B-55BA-EEEB0593D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t="23193" r="20539" b="12281"/>
          <a:stretch/>
        </p:blipFill>
        <p:spPr bwMode="auto">
          <a:xfrm>
            <a:off x="1729636" y="4437986"/>
            <a:ext cx="3880847" cy="178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BDA3F-6899-24A0-C655-89A2BC40C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5496284-2C38-3719-73CB-FE058C83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367" y="73894"/>
            <a:ext cx="8323263" cy="1105622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tx2"/>
                </a:solidFill>
                <a:latin typeface="+mj-lt"/>
              </a:rPr>
              <a:t>PATIENT POSITIONING</a:t>
            </a:r>
            <a:endParaRPr lang="en-US" altLang="en-US" sz="44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42DD826-8C81-E9DA-DF18-204D21A42E45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497706" y="1307594"/>
            <a:ext cx="8323263" cy="4242811"/>
          </a:xfrm>
        </p:spPr>
        <p:txBody>
          <a:bodyPr/>
          <a:lstStyle/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000" b="1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b="1" dirty="0">
                <a:solidFill>
                  <a:schemeClr val="tx2"/>
                </a:solidFill>
                <a:latin typeface="+mn-lt"/>
              </a:rPr>
              <a:t>Calf Veins</a:t>
            </a: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b="1" i="1" dirty="0">
                <a:solidFill>
                  <a:schemeClr val="tx2"/>
                </a:solidFill>
                <a:latin typeface="+mn-lt"/>
              </a:rPr>
              <a:t>Mobile patient</a:t>
            </a:r>
            <a:r>
              <a:rPr lang="en-GB" sz="2000" dirty="0">
                <a:solidFill>
                  <a:schemeClr val="tx2"/>
                </a:solidFill>
                <a:latin typeface="+mn-lt"/>
              </a:rPr>
              <a:t> – as for popliteal</a:t>
            </a: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b="1" i="1" dirty="0">
                <a:solidFill>
                  <a:schemeClr val="tx2"/>
                </a:solidFill>
                <a:latin typeface="+mn-lt"/>
              </a:rPr>
              <a:t>Immobile patient:</a:t>
            </a: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lie on side to assess Peroneal veins </a:t>
            </a: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lie supine for PTV’s and ATV’s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3" descr="C:\Users\davism1\AppData\Local\Microsoft\Windows\Temporary Internet Files\Content.Outlook\OC1THZKY\IMG_0981.JPG">
            <a:extLst>
              <a:ext uri="{FF2B5EF4-FFF2-40B4-BE49-F238E27FC236}">
                <a16:creationId xmlns:a16="http://schemas.microsoft.com/office/drawing/2014/main" id="{DB644845-72D5-72CD-9997-9360CBC37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6" t="28003" r="19756" b="24529"/>
          <a:stretch/>
        </p:blipFill>
        <p:spPr bwMode="auto">
          <a:xfrm rot="5400000">
            <a:off x="7118323" y="1944952"/>
            <a:ext cx="3778865" cy="265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davism1\AppData\Local\Microsoft\Windows\Temporary Internet Files\Content.Outlook\OC1THZKY\IMG_0982.JPG">
            <a:extLst>
              <a:ext uri="{FF2B5EF4-FFF2-40B4-BE49-F238E27FC236}">
                <a16:creationId xmlns:a16="http://schemas.microsoft.com/office/drawing/2014/main" id="{2D70FEC1-DEE7-6E16-6699-E4B2042A3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t="23193" r="20539" b="12281"/>
          <a:stretch/>
        </p:blipFill>
        <p:spPr bwMode="auto">
          <a:xfrm>
            <a:off x="3053277" y="4172149"/>
            <a:ext cx="3664046" cy="19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6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+mj-lt"/>
              </a:rPr>
              <a:t>PROTOCOL</a:t>
            </a:r>
            <a:endParaRPr lang="en-US" altLang="en-US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315" name="Rectangle 3"/>
          <p:cNvSpPr>
            <a:spLocks noGrp="1" noChangeAspect="1"/>
          </p:cNvSpPr>
          <p:nvPr>
            <p:ph type="body" idx="1"/>
          </p:nvPr>
        </p:nvSpPr>
        <p:spPr>
          <a:xfrm>
            <a:off x="927916" y="1359693"/>
            <a:ext cx="8323263" cy="4138613"/>
          </a:xfrm>
        </p:spPr>
        <p:txBody>
          <a:bodyPr/>
          <a:lstStyle/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000" b="1" dirty="0">
                <a:solidFill>
                  <a:schemeClr val="accent2"/>
                </a:solidFill>
                <a:latin typeface="Calibri"/>
              </a:rPr>
              <a:t>Explanation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Manual compression (moderate discomfort)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Starting at groin (intimate area)</a:t>
            </a:r>
          </a:p>
          <a:p>
            <a:pPr marL="457200" lvl="1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 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Begin at groin in transverse, locate CFV, CFA, and SFJ in B-mode  ‘Mickey Mouse view’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Apply gentle, slow, smooth pressure with transducer to examine compressibility 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Into longitudinal projection use colour and spectral Doppler to assess flow (spontaneous and phasic with respiration).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22518-26E8-5811-B500-E90942D22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92" b="11551"/>
          <a:stretch/>
        </p:blipFill>
        <p:spPr>
          <a:xfrm>
            <a:off x="8782476" y="1914348"/>
            <a:ext cx="3104308" cy="2659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B1EB7-F7EE-B76F-FE8E-BBF26C2F780E}"/>
              </a:ext>
            </a:extLst>
          </p:cNvPr>
          <p:cNvSpPr txBox="1"/>
          <p:nvPr/>
        </p:nvSpPr>
        <p:spPr>
          <a:xfrm>
            <a:off x="10011464" y="333811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CFV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94172-710F-FCC6-2173-692BADF0F1D9}"/>
              </a:ext>
            </a:extLst>
          </p:cNvPr>
          <p:cNvSpPr txBox="1"/>
          <p:nvPr/>
        </p:nvSpPr>
        <p:spPr>
          <a:xfrm>
            <a:off x="9101674" y="2305716"/>
            <a:ext cx="63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CFA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3F1B54-2A17-1667-0E81-033BB9D905C8}"/>
              </a:ext>
            </a:extLst>
          </p:cNvPr>
          <p:cNvSpPr txBox="1"/>
          <p:nvPr/>
        </p:nvSpPr>
        <p:spPr>
          <a:xfrm>
            <a:off x="10966566" y="2373785"/>
            <a:ext cx="59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SFJ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00" y="443685"/>
            <a:ext cx="7560000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+mj-lt"/>
              </a:rPr>
              <a:t>PROTOCOL</a:t>
            </a:r>
            <a:endParaRPr lang="en-GB" sz="44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600" y="1857600"/>
            <a:ext cx="7505078" cy="3571200"/>
          </a:xfrm>
        </p:spPr>
        <p:txBody>
          <a:bodyPr/>
          <a:lstStyle/>
          <a:p>
            <a:pPr marL="0" lvl="0" indent="0"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Move distally to SFV in transverse (B-mode) examine compressibility at proximal, mid, and distal thigh level</a:t>
            </a:r>
          </a:p>
          <a:p>
            <a:pPr marL="0" lvl="0" indent="0"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Examine around SFA for duplicate/triplicate SFV (duplicated in 20-30%) 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Distal thigh can be difficult to compress, place hand directly under thigh and apply pressure from behind</a:t>
            </a:r>
          </a:p>
          <a:p>
            <a:pPr lvl="0"/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1EE6E-27F6-27AA-7DAA-D4C910850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79" t="26288" r="75898" b="54089"/>
          <a:stretch/>
        </p:blipFill>
        <p:spPr>
          <a:xfrm>
            <a:off x="9050216" y="1643400"/>
            <a:ext cx="2215662" cy="357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00EB7-6C33-B93F-B200-9E5775DC4436}"/>
              </a:ext>
            </a:extLst>
          </p:cNvPr>
          <p:cNvSpPr txBox="1"/>
          <p:nvPr/>
        </p:nvSpPr>
        <p:spPr>
          <a:xfrm>
            <a:off x="9677922" y="3147646"/>
            <a:ext cx="33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C7431-1D72-256E-236D-BE9A4C5F2C7A}"/>
              </a:ext>
            </a:extLst>
          </p:cNvPr>
          <p:cNvSpPr txBox="1"/>
          <p:nvPr/>
        </p:nvSpPr>
        <p:spPr>
          <a:xfrm>
            <a:off x="10074359" y="3147646"/>
            <a:ext cx="33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AEA56-B467-AF79-AE05-23D17168E6F1}"/>
              </a:ext>
            </a:extLst>
          </p:cNvPr>
          <p:cNvSpPr txBox="1"/>
          <p:nvPr/>
        </p:nvSpPr>
        <p:spPr>
          <a:xfrm>
            <a:off x="9700847" y="3643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98535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1BEC-9E7F-9E81-69C2-948EF1D6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00" y="123693"/>
            <a:ext cx="10080000" cy="914400"/>
          </a:xfrm>
        </p:spPr>
        <p:txBody>
          <a:bodyPr/>
          <a:lstStyle/>
          <a:p>
            <a:pPr algn="ctr"/>
            <a:r>
              <a:rPr lang="en-US" altLang="en-US" sz="4400" b="0" dirty="0">
                <a:latin typeface="+mj-lt"/>
              </a:rPr>
              <a:t>OVERVIEW</a:t>
            </a:r>
            <a:endParaRPr lang="en-GB" sz="44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C1589-FF56-D0E1-3DBB-46EE090E1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000" y="1189385"/>
            <a:ext cx="10080000" cy="357120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  <a:latin typeface="+mn-lt"/>
              </a:rPr>
              <a:t>Venous Anatomy and Physiology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  <a:latin typeface="+mn-lt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  <a:latin typeface="+mn-lt"/>
              </a:rPr>
              <a:t>Indications for Scanning Lower Limb Veins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  <a:latin typeface="+mn-lt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  <a:latin typeface="+mn-lt"/>
              </a:rPr>
              <a:t>DVT Scanning - positioning, protocol, interpretation, reporting</a:t>
            </a:r>
          </a:p>
          <a:p>
            <a:pPr marL="447675" lvl="1" indent="0">
              <a:buNone/>
            </a:pPr>
            <a:endParaRPr lang="en-GB" sz="2500" dirty="0">
              <a:solidFill>
                <a:schemeClr val="tx2"/>
              </a:solidFill>
              <a:latin typeface="+mn-lt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  <a:latin typeface="+mn-lt"/>
              </a:rPr>
              <a:t>Venous Insufficiency Scanning - positioning, protocol, interpretation, reporting</a:t>
            </a:r>
          </a:p>
          <a:p>
            <a:pPr marL="447675" lvl="1" indent="0">
              <a:buNone/>
            </a:pPr>
            <a:endParaRPr lang="en-GB" sz="2500" dirty="0">
              <a:solidFill>
                <a:schemeClr val="tx2"/>
              </a:solidFill>
              <a:latin typeface="+mn-lt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  <a:latin typeface="+mn-lt"/>
              </a:rPr>
              <a:t>Incidental Findings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085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2011367" y="79628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PROTOCOL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4339" name="Rectangle 3"/>
          <p:cNvSpPr>
            <a:spLocks noGrp="1" noChangeAspect="1"/>
          </p:cNvSpPr>
          <p:nvPr>
            <p:ph type="body" idx="1"/>
          </p:nvPr>
        </p:nvSpPr>
        <p:spPr>
          <a:xfrm>
            <a:off x="651490" y="1124203"/>
            <a:ext cx="8323263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Reposition patient to assess popliteal, then repeat same process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Distal SFV (adductor canal) better visualised in this position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Above knee popliteal may require more pressure to demonstrate compressibility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When compression not possible (e.g. painful, poor imaging), use colour Doppler to demonstrate patency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9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1900" dirty="0">
              <a:solidFill>
                <a:schemeClr val="accent2"/>
              </a:solidFill>
              <a:latin typeface="Calibri"/>
            </a:endParaRP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330B7C-1B17-C78F-9905-84F1664E7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54" r="27308" b="55961"/>
          <a:stretch/>
        </p:blipFill>
        <p:spPr>
          <a:xfrm>
            <a:off x="8453813" y="1973095"/>
            <a:ext cx="3407710" cy="291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PROTOCOL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5363" name="Rectangle 3"/>
          <p:cNvSpPr>
            <a:spLocks noGrp="1" noChangeAspect="1"/>
          </p:cNvSpPr>
          <p:nvPr>
            <p:ph type="body" idx="1"/>
          </p:nvPr>
        </p:nvSpPr>
        <p:spPr>
          <a:xfrm>
            <a:off x="527538" y="1304929"/>
            <a:ext cx="5642353" cy="4138613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PTV and Peroneal veins compress from lateral and medial sides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ATV place probe anteriorly and brace knee with hand posteriorly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86" y="1280022"/>
            <a:ext cx="2098932" cy="200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327" y="1299097"/>
            <a:ext cx="2069059" cy="200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6" y="3513346"/>
            <a:ext cx="1880723" cy="207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2011367" y="-3600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INTERPRETATION 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6387" name="Rectangle 3"/>
          <p:cNvSpPr>
            <a:spLocks noGrp="1" noChangeAspect="1"/>
          </p:cNvSpPr>
          <p:nvPr>
            <p:ph type="body" idx="1"/>
          </p:nvPr>
        </p:nvSpPr>
        <p:spPr>
          <a:xfrm>
            <a:off x="1306303" y="1359693"/>
            <a:ext cx="8323263" cy="4138613"/>
          </a:xfr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Compressibility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+mj-lt"/>
              <a:buAutoNum type="arabicPeriod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Luminal diameter 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+mj-lt"/>
              <a:buAutoNum type="arabicPeriod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Echogenicity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+mj-lt"/>
              <a:buAutoNum type="arabicPeriod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en-GB" sz="2000" dirty="0">
                <a:solidFill>
                  <a:schemeClr val="accent2"/>
                </a:solidFill>
                <a:latin typeface="Calibri"/>
              </a:rPr>
              <a:t>Colour and Spectral Doppler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000" dirty="0">
              <a:solidFill>
                <a:schemeClr val="accent2"/>
              </a:solidFill>
              <a:latin typeface="Calibri"/>
            </a:endParaRP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10883" r="13489" b="15218"/>
          <a:stretch/>
        </p:blipFill>
        <p:spPr bwMode="auto">
          <a:xfrm>
            <a:off x="5467935" y="1126839"/>
            <a:ext cx="4553519" cy="4470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>
            <a:off x="5622900" y="1089894"/>
            <a:ext cx="1819563" cy="78246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03400" y="1736815"/>
            <a:ext cx="2309092" cy="86784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59692" y="2500434"/>
            <a:ext cx="1748904" cy="86160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60301" y="3189925"/>
            <a:ext cx="2281383" cy="92949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04756" y="4027054"/>
            <a:ext cx="2678544" cy="93287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960" y="4704688"/>
            <a:ext cx="2270763" cy="9361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755979" y="1013072"/>
            <a:ext cx="2016224" cy="8592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778557" y="2463181"/>
            <a:ext cx="2016224" cy="9361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99450" y="4036291"/>
            <a:ext cx="2016224" cy="9361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3235569" y="3833446"/>
            <a:ext cx="2408881" cy="8712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954573" y="1736815"/>
            <a:ext cx="1817630" cy="86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7943284" y="3189925"/>
            <a:ext cx="1817630" cy="846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8094141" y="4783712"/>
            <a:ext cx="1587751" cy="892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8489" y="114230"/>
            <a:ext cx="7560000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rgbClr val="003893"/>
                </a:solidFill>
                <a:latin typeface="+mn-lt"/>
              </a:rPr>
              <a:t>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8489" y="1439911"/>
            <a:ext cx="7560000" cy="357120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rgbClr val="003893"/>
                </a:solidFill>
              </a:rPr>
              <a:t>Venous flow = Spontaneous and Phasic</a:t>
            </a:r>
          </a:p>
          <a:p>
            <a:pPr marL="447675" lvl="1" indent="0">
              <a:buNone/>
            </a:pPr>
            <a:r>
              <a:rPr lang="en-GB" sz="2000" dirty="0">
                <a:solidFill>
                  <a:srgbClr val="003893"/>
                </a:solidFill>
              </a:rPr>
              <a:t>    </a:t>
            </a:r>
          </a:p>
          <a:p>
            <a:pPr marL="447675" lvl="1" indent="0">
              <a:buNone/>
            </a:pPr>
            <a:r>
              <a:rPr lang="en-GB" sz="2000" dirty="0">
                <a:solidFill>
                  <a:srgbClr val="003893"/>
                </a:solidFill>
              </a:rPr>
              <a:t> Phasic flow (normal)	       Continuous flow (abnormal)		</a:t>
            </a:r>
            <a:endParaRPr lang="en-GB" dirty="0">
              <a:solidFill>
                <a:srgbClr val="003893"/>
              </a:solidFill>
            </a:endParaRPr>
          </a:p>
          <a:p>
            <a:endParaRPr lang="en-GB" dirty="0">
              <a:solidFill>
                <a:srgbClr val="003893"/>
              </a:solidFill>
            </a:endParaRPr>
          </a:p>
          <a:p>
            <a:endParaRPr lang="en-GB" dirty="0">
              <a:solidFill>
                <a:srgbClr val="003893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4" b="10109"/>
          <a:stretch/>
        </p:blipFill>
        <p:spPr bwMode="auto">
          <a:xfrm>
            <a:off x="2370668" y="2797164"/>
            <a:ext cx="3346273" cy="262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3"/>
          <a:stretch/>
        </p:blipFill>
        <p:spPr bwMode="auto">
          <a:xfrm>
            <a:off x="6431266" y="2782545"/>
            <a:ext cx="3383542" cy="265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76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1934368" y="-82600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INTERPRETATION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7411" name="Rectangle 3"/>
          <p:cNvSpPr>
            <a:spLocks noGrp="1" noChangeAspect="1"/>
          </p:cNvSpPr>
          <p:nvPr>
            <p:ph type="body" idx="1"/>
          </p:nvPr>
        </p:nvSpPr>
        <p:spPr>
          <a:xfrm>
            <a:off x="1323520" y="1374317"/>
            <a:ext cx="3955328" cy="4138613"/>
          </a:xfrm>
        </p:spPr>
        <p:txBody>
          <a:bodyPr/>
          <a:lstStyle/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CFV DVT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PTV and PERV DVT</a:t>
            </a: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lvl="0" indent="0">
              <a:buNone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Free floating ‘tongue’ of clot 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97603" y="1330037"/>
            <a:ext cx="3749964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09" y="1402617"/>
            <a:ext cx="3709171" cy="185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51" y="3255896"/>
            <a:ext cx="1994063" cy="205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51" y="1204077"/>
            <a:ext cx="1994063" cy="205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3" b="12576"/>
          <a:stretch/>
        </p:blipFill>
        <p:spPr bwMode="auto">
          <a:xfrm>
            <a:off x="3419527" y="4604864"/>
            <a:ext cx="3312368" cy="140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000" y="228331"/>
            <a:ext cx="7560000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INTERPRETATION</a:t>
            </a:r>
            <a:endParaRPr lang="en-GB" sz="4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F232C1-D791-26B6-0D42-A81EFD501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553690"/>
              </p:ext>
            </p:extLst>
          </p:nvPr>
        </p:nvGraphicFramePr>
        <p:xfrm>
          <a:off x="1530554" y="1600199"/>
          <a:ext cx="367058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0585">
                  <a:extLst>
                    <a:ext uri="{9D8B030D-6E8A-4147-A177-3AD203B41FA5}">
                      <a16:colId xmlns:a16="http://schemas.microsoft.com/office/drawing/2014/main" val="3364526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Acute thrombus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542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Anechoic or hypoechoic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954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Homogenous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29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Poorly attached or floating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86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Smooth borders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271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Spongy and deformable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258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Increase in vein diameter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279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Small collaterals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6254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C3B7B4A-1DA8-C675-513D-7A5682FD2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062929"/>
              </p:ext>
            </p:extLst>
          </p:nvPr>
        </p:nvGraphicFramePr>
        <p:xfrm>
          <a:off x="7154984" y="1600199"/>
          <a:ext cx="367058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0585">
                  <a:extLst>
                    <a:ext uri="{9D8B030D-6E8A-4147-A177-3AD203B41FA5}">
                      <a16:colId xmlns:a16="http://schemas.microsoft.com/office/drawing/2014/main" val="273350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Chronic thrombus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50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Brightly echogenic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32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Heterogenous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247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Well attached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058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Irregular borders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84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More rigid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70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Small and contracted vein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505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Large collaterals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661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80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00" y="395472"/>
            <a:ext cx="7560000" cy="914400"/>
          </a:xfrm>
        </p:spPr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2985" y="1560274"/>
            <a:ext cx="7326924" cy="35712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2800" b="1" dirty="0">
                <a:solidFill>
                  <a:schemeClr val="accent2"/>
                </a:solidFill>
                <a:latin typeface="+mn-lt"/>
              </a:rPr>
              <a:t>Written report, including: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accent2"/>
                </a:solidFill>
                <a:latin typeface="+mn-lt"/>
              </a:rPr>
              <a:t>Leg scanned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accent2"/>
                </a:solidFill>
                <a:latin typeface="+mn-lt"/>
              </a:rPr>
              <a:t>Technique used e.g. compression, colour Doppler, flow interpretation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accent2"/>
                </a:solidFill>
                <a:latin typeface="+mn-lt"/>
              </a:rPr>
              <a:t>Any sections could not image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accent2"/>
                </a:solidFill>
                <a:latin typeface="+mn-lt"/>
              </a:rPr>
              <a:t>If positive, the extent of the DVT and appearance (e.g. acute or chronic)</a:t>
            </a:r>
          </a:p>
          <a:p>
            <a:pPr marL="447675" lvl="1" indent="0">
              <a:spcBef>
                <a:spcPts val="0"/>
              </a:spcBef>
              <a:buNone/>
            </a:pPr>
            <a:endParaRPr lang="en-GB" sz="20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B706A-62D7-32C2-E73E-085BB6F2B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848" y="1698380"/>
            <a:ext cx="2700703" cy="30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4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894A7-71AE-CBE9-C297-1DA05CC02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00" y="229200"/>
            <a:ext cx="10080000" cy="914400"/>
          </a:xfrm>
        </p:spPr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314FF-AA6A-FDF4-1D83-1840C2EE6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600" y="1459015"/>
            <a:ext cx="10080000" cy="35712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C9E"/>
              </a:buClr>
              <a:buSzTx/>
              <a:buFont typeface="Arial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89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Example Normal Report: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C9E"/>
              </a:buClr>
              <a:buSzTx/>
              <a:buFont typeface="Arial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389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763F08-DB82-29A7-D19F-4D67E35A26E5}"/>
              </a:ext>
            </a:extLst>
          </p:cNvPr>
          <p:cNvSpPr/>
          <p:nvPr/>
        </p:nvSpPr>
        <p:spPr>
          <a:xfrm>
            <a:off x="1223146" y="2275292"/>
            <a:ext cx="9668908" cy="26015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C9E"/>
              </a:buClr>
              <a:buSzTx/>
              <a:buFont typeface="Arial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RIGHT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C9E"/>
              </a:buClr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Normal flow seen in the CFV suggesting no occlusive proximal obstruction.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Femoral Vein - patent and compressible throughout.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Popliteal Vein - patent and compressible throughout.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Conclusion: No obvious current DVT seen.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193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000" y="255145"/>
            <a:ext cx="7560000" cy="914400"/>
          </a:xfrm>
        </p:spPr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000" y="1491000"/>
            <a:ext cx="10080000" cy="35712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2"/>
                </a:solidFill>
                <a:latin typeface="+mn-lt"/>
              </a:rPr>
              <a:t>Example Positive Report: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b="1" dirty="0">
              <a:solidFill>
                <a:schemeClr val="accent2"/>
              </a:solidFill>
              <a:latin typeface="+mn-lt"/>
            </a:endParaRPr>
          </a:p>
          <a:p>
            <a:endParaRPr lang="en-GB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CEFE7C-4E39-5B1D-E524-A9320E47DBBE}"/>
              </a:ext>
            </a:extLst>
          </p:cNvPr>
          <p:cNvSpPr/>
          <p:nvPr/>
        </p:nvSpPr>
        <p:spPr>
          <a:xfrm>
            <a:off x="782746" y="2218424"/>
            <a:ext cx="10626508" cy="31485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C9E"/>
              </a:buClr>
              <a:buSzTx/>
              <a:buFont typeface="Arial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LEFT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C9E"/>
              </a:buClr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Normal flow seen in the CFV suggesting no occlusive proximal obstruction.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C9E"/>
              </a:buClr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CFV and Popliteal vein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patent and compressible throughout.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C9E"/>
              </a:buClr>
              <a:buSzTx/>
              <a:buFont typeface="Arial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Femoral vein - Incompressible occluding thrombus seen throughout.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C9E"/>
              </a:buClr>
              <a:buSzTx/>
              <a:buFont typeface="Arial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NOTE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- thrombus is echolucent giving the impression of an acute thrombus with a free-floating tongue of clot seen proximally.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C9E"/>
              </a:buClr>
              <a:buSzTx/>
              <a:buFont typeface="Arial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C9E"/>
              </a:buClr>
              <a:buSzTx/>
              <a:buFont typeface="Arial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Conclusion: Left femoral vein DVT demonstrated.</a:t>
            </a:r>
          </a:p>
        </p:txBody>
      </p:sp>
    </p:spTree>
    <p:extLst>
      <p:ext uri="{BB962C8B-B14F-4D97-AF65-F5344CB8AC3E}">
        <p14:creationId xmlns:p14="http://schemas.microsoft.com/office/powerpoint/2010/main" val="2413129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B50B-4171-5391-DECD-3EFE8EB0A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000" y="3429000"/>
            <a:ext cx="10080000" cy="914400"/>
          </a:xfrm>
        </p:spPr>
        <p:txBody>
          <a:bodyPr/>
          <a:lstStyle/>
          <a:p>
            <a:pPr algn="ctr"/>
            <a:r>
              <a:rPr lang="en-GB" sz="8000" dirty="0">
                <a:latin typeface="+mj-lt"/>
              </a:rPr>
              <a:t>VENOUS INSUFFICIENCY SCANNING</a:t>
            </a:r>
          </a:p>
        </p:txBody>
      </p:sp>
    </p:spTree>
    <p:extLst>
      <p:ext uri="{BB962C8B-B14F-4D97-AF65-F5344CB8AC3E}">
        <p14:creationId xmlns:p14="http://schemas.microsoft.com/office/powerpoint/2010/main" val="312183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B50B-4171-5391-DECD-3EFE8EB0A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000" y="3429000"/>
            <a:ext cx="10080000" cy="914400"/>
          </a:xfrm>
        </p:spPr>
        <p:txBody>
          <a:bodyPr/>
          <a:lstStyle/>
          <a:p>
            <a:pPr algn="ctr"/>
            <a:r>
              <a:rPr lang="en-GB" sz="8000" dirty="0">
                <a:latin typeface="+mj-lt"/>
              </a:rPr>
              <a:t>ANATOMY AND PHYSIOLOGY</a:t>
            </a:r>
          </a:p>
        </p:txBody>
      </p:sp>
    </p:spTree>
    <p:extLst>
      <p:ext uri="{BB962C8B-B14F-4D97-AF65-F5344CB8AC3E}">
        <p14:creationId xmlns:p14="http://schemas.microsoft.com/office/powerpoint/2010/main" val="1423293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2011368" y="-60985"/>
            <a:ext cx="8323263" cy="1044575"/>
          </a:xfrm>
        </p:spPr>
        <p:txBody>
          <a:bodyPr/>
          <a:lstStyle/>
          <a:p>
            <a:pPr algn="ctr"/>
            <a:r>
              <a:rPr lang="en-GB" sz="4000" b="0" dirty="0">
                <a:solidFill>
                  <a:schemeClr val="accent2"/>
                </a:solidFill>
                <a:latin typeface="Calibri"/>
              </a:rPr>
              <a:t>PATIENT POSITIONING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8435" name="Rectangle 3"/>
          <p:cNvSpPr>
            <a:spLocks noGrp="1" noChangeAspect="1"/>
          </p:cNvSpPr>
          <p:nvPr>
            <p:ph type="body" idx="1"/>
          </p:nvPr>
        </p:nvSpPr>
        <p:spPr>
          <a:xfrm>
            <a:off x="562709" y="1240277"/>
            <a:ext cx="7718857" cy="4138613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Different method’s, </a:t>
            </a:r>
            <a:r>
              <a:rPr lang="en-GB" sz="2800" u="sng" dirty="0">
                <a:solidFill>
                  <a:schemeClr val="accent2"/>
                </a:solidFill>
                <a:latin typeface="Calibri"/>
              </a:rPr>
              <a:t>find what works for you!</a:t>
            </a: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800" b="1" dirty="0">
                <a:solidFill>
                  <a:schemeClr val="accent2"/>
                </a:solidFill>
                <a:latin typeface="Calibri"/>
              </a:rPr>
              <a:t>Suggested Method (patient able to stand)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Stand patient on stool/small step facing you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Externally rotate leg while flexing the knee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Weight onto contralateral leg, minimal weight on flexed leg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Examining POP, patient faces away in same posture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566" y="1380298"/>
            <a:ext cx="3347725" cy="385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1934368" y="0"/>
            <a:ext cx="8323263" cy="1044575"/>
          </a:xfrm>
        </p:spPr>
        <p:txBody>
          <a:bodyPr/>
          <a:lstStyle/>
          <a:p>
            <a:pPr algn="ctr"/>
            <a:r>
              <a:rPr lang="en-GB" sz="4000" b="0" dirty="0">
                <a:solidFill>
                  <a:schemeClr val="accent2"/>
                </a:solidFill>
                <a:latin typeface="Calibri"/>
              </a:rPr>
              <a:t>PATIENT POSITIONING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9459" name="Rectangle 3"/>
          <p:cNvSpPr>
            <a:spLocks noGrp="1" noChangeAspect="1"/>
          </p:cNvSpPr>
          <p:nvPr>
            <p:ph type="body" idx="1"/>
          </p:nvPr>
        </p:nvSpPr>
        <p:spPr>
          <a:xfrm>
            <a:off x="500516" y="1359693"/>
            <a:ext cx="7459454" cy="4138613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800" b="1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800" b="1" dirty="0">
                <a:solidFill>
                  <a:schemeClr val="accent2"/>
                </a:solidFill>
                <a:latin typeface="Calibri"/>
              </a:rPr>
              <a:t>Alternative Method (patient unable to stand)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800" b="1" dirty="0">
                <a:solidFill>
                  <a:schemeClr val="accent2"/>
                </a:solidFill>
                <a:latin typeface="Calibri"/>
              </a:rPr>
              <a:t>Thigh Veins: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Patient stood with back to raised couch, sit on very edge with feet flat on floor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Position leg in same posture as previous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1204521"/>
            <a:ext cx="4232030" cy="413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1934368" y="-159209"/>
            <a:ext cx="8323263" cy="1044575"/>
          </a:xfrm>
        </p:spPr>
        <p:txBody>
          <a:bodyPr/>
          <a:lstStyle/>
          <a:p>
            <a:pPr algn="ctr"/>
            <a:r>
              <a:rPr lang="en-GB" sz="4000" b="0" dirty="0">
                <a:solidFill>
                  <a:schemeClr val="accent2"/>
                </a:solidFill>
                <a:latin typeface="Calibri"/>
              </a:rPr>
              <a:t>PATIENT POSITIONING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20483" name="Rectangle 3"/>
          <p:cNvSpPr>
            <a:spLocks noGrp="1" noChangeAspect="1"/>
          </p:cNvSpPr>
          <p:nvPr>
            <p:ph type="body" idx="1"/>
          </p:nvPr>
        </p:nvSpPr>
        <p:spPr>
          <a:xfrm>
            <a:off x="557707" y="1154629"/>
            <a:ext cx="7718786" cy="4138613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800" b="1" dirty="0">
                <a:solidFill>
                  <a:schemeClr val="accent2"/>
                </a:solidFill>
                <a:latin typeface="Calibri"/>
              </a:rPr>
              <a:t>Below Knee Veins: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800" b="1" dirty="0">
              <a:solidFill>
                <a:schemeClr val="accent2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Sat on edge of raised couch, feet on stool (as per mobile DVT patient - POP and calf veins)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Externally rotate leg to examine medial calf region (LSV and deep calf veins)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Knee square on for examination of POP and SSV (ensure patient far enough forward to examine behind knee)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227" y="1277904"/>
            <a:ext cx="3143066" cy="389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2011367" y="-31308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PROTOCOL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21507" name="Rectangle 3"/>
          <p:cNvSpPr>
            <a:spLocks noGrp="1" noChangeAspect="1"/>
          </p:cNvSpPr>
          <p:nvPr>
            <p:ph type="body" idx="1"/>
          </p:nvPr>
        </p:nvSpPr>
        <p:spPr>
          <a:xfrm>
            <a:off x="674937" y="1101602"/>
            <a:ext cx="8323263" cy="4138613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b="1" dirty="0">
                <a:solidFill>
                  <a:schemeClr val="accent2"/>
                </a:solidFill>
                <a:latin typeface="Calibri"/>
              </a:rPr>
              <a:t>Before Starting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Look at request card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Primary or recurrent VV’s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?LSV, SSV, or other e.g. ATV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Previous DVT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b="1" dirty="0">
                <a:solidFill>
                  <a:schemeClr val="accent2"/>
                </a:solidFill>
                <a:latin typeface="Calibri"/>
              </a:rPr>
              <a:t>Look and Speak to Patient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Obvious varicosities, skin changes, ulceration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Brief history (symptoms, previous treatment)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Problem as they see it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b="1" dirty="0">
                <a:solidFill>
                  <a:schemeClr val="accent2"/>
                </a:solidFill>
                <a:latin typeface="Calibri"/>
              </a:rPr>
              <a:t>Explanation of Protocol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Starting at groin (intimate area)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Distal compression (calf/foot squeezes)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Occasional light headedness (males &lt;40 yrs.)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A201E-4EE5-1851-0E31-7EA2729A6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95"/>
          <a:stretch/>
        </p:blipFill>
        <p:spPr>
          <a:xfrm>
            <a:off x="6602288" y="1503301"/>
            <a:ext cx="5294286" cy="3851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2011367" y="-95961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PROTOCOL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22531" name="Rectangle 3"/>
          <p:cNvSpPr>
            <a:spLocks noGrp="1" noChangeAspect="1"/>
          </p:cNvSpPr>
          <p:nvPr>
            <p:ph type="body" idx="1"/>
          </p:nvPr>
        </p:nvSpPr>
        <p:spPr>
          <a:xfrm>
            <a:off x="581152" y="1359693"/>
            <a:ext cx="6236271" cy="4138613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Assessment of: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Patency (colour and spectral Doppler)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Competency (distal compression)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8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Mapping of deep and superficial venous anatomy (inc. large varices/perforators)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F4669-0818-38AC-D522-556DDCF3B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423" y="1725216"/>
            <a:ext cx="4872447" cy="3032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2011367" y="-95961"/>
            <a:ext cx="8323263" cy="1044575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PROTOCOL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22531" name="Rectangle 3"/>
          <p:cNvSpPr>
            <a:spLocks noGrp="1" noChangeAspect="1"/>
          </p:cNvSpPr>
          <p:nvPr>
            <p:ph type="body" idx="1"/>
          </p:nvPr>
        </p:nvSpPr>
        <p:spPr>
          <a:xfrm>
            <a:off x="827337" y="1183846"/>
            <a:ext cx="6236271" cy="4138613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400" b="1" dirty="0">
                <a:solidFill>
                  <a:schemeClr val="accent2"/>
                </a:solidFill>
                <a:latin typeface="Calibri"/>
              </a:rPr>
              <a:t>THIGH VEINS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400" b="1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CFV /SFJ – transverse B-mode ‘Mickey Mouse view’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SFV – proximal, mid, and distal thigh level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LSV – most commonly tracks along medial thigh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Check for ALTV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4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400" dirty="0">
                <a:solidFill>
                  <a:schemeClr val="accent2"/>
                </a:solidFill>
                <a:latin typeface="Calibri"/>
              </a:rPr>
              <a:t>If LSV incompetence ?origin e.g. SFJ/pelvic branch/perforators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BBF7D-AAED-3377-5719-EFEBC0A9D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608" y="1750358"/>
            <a:ext cx="451143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2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000" y="141490"/>
            <a:ext cx="10080000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PROTOCOL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462" y="1408924"/>
            <a:ext cx="6376153" cy="35712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b="1" dirty="0">
                <a:solidFill>
                  <a:schemeClr val="accent2"/>
                </a:solidFill>
                <a:latin typeface="Calibri"/>
              </a:rPr>
              <a:t>BELOW KNEE VEINS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LSV - medial calf, ensure overlap with above knee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Deep calf veins - mid calf level (spot check)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POP - behind knee, check above and below knee joint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SSV - start proximal posterior calf, trace proximally to look for SPJ (not always present), then trace distally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SPJ - level of and ?communication with Giacomini and GV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D3CFF-BD86-AEB3-C579-27D8C6177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072" y="1877876"/>
            <a:ext cx="3901796" cy="31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6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00" y="421107"/>
            <a:ext cx="10080000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INTERPRETATION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662" y="1753139"/>
            <a:ext cx="3781091" cy="3571200"/>
          </a:xfrm>
        </p:spPr>
        <p:txBody>
          <a:bodyPr/>
          <a:lstStyle/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COMPETENT/NORMAL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974249" y="1753139"/>
            <a:ext cx="366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ct val="20000"/>
              </a:spcBef>
              <a:spcAft>
                <a:spcPts val="0"/>
              </a:spcAft>
            </a:pPr>
            <a:r>
              <a:rPr lang="en-GB" sz="2800" dirty="0">
                <a:solidFill>
                  <a:schemeClr val="accent2"/>
                </a:solidFill>
                <a:latin typeface="Calibri"/>
              </a:rPr>
              <a:t>INCOMPETENT/REFLUX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67" y="2584620"/>
            <a:ext cx="403488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25" y="2594476"/>
            <a:ext cx="4009513" cy="278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48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000" y="156162"/>
            <a:ext cx="10080000" cy="914400"/>
          </a:xfrm>
        </p:spPr>
        <p:txBody>
          <a:bodyPr/>
          <a:lstStyle/>
          <a:p>
            <a:pPr algn="ctr"/>
            <a:r>
              <a:rPr lang="en-GB" sz="4000" b="0" dirty="0">
                <a:solidFill>
                  <a:schemeClr val="accent2"/>
                </a:solidFill>
                <a:latin typeface="Calibri"/>
              </a:rPr>
              <a:t>INTERPRETATION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000" y="1329046"/>
            <a:ext cx="10080000" cy="35712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1900" b="1" dirty="0">
                <a:solidFill>
                  <a:schemeClr val="accent2"/>
                </a:solidFill>
                <a:latin typeface="Calibri"/>
              </a:rPr>
              <a:t>Diagnostic criteria for reflux (as defined by SVT)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19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1900" dirty="0">
              <a:solidFill>
                <a:schemeClr val="accent2"/>
              </a:solidFill>
              <a:latin typeface="Calibri"/>
            </a:endParaRPr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A96A02-DB58-FED1-2AC1-EA9280A3861D}"/>
              </a:ext>
            </a:extLst>
          </p:cNvPr>
          <p:cNvSpPr/>
          <p:nvPr/>
        </p:nvSpPr>
        <p:spPr>
          <a:xfrm>
            <a:off x="4243754" y="1875693"/>
            <a:ext cx="3704492" cy="9437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NORMAL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Valve closure &lt;0.5secs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CFF76D-5DE9-0E49-626D-65EFE1FE415B}"/>
              </a:ext>
            </a:extLst>
          </p:cNvPr>
          <p:cNvSpPr/>
          <p:nvPr/>
        </p:nvSpPr>
        <p:spPr>
          <a:xfrm>
            <a:off x="3241431" y="3053796"/>
            <a:ext cx="5709138" cy="116058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MILD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0.5secs to ≤1.0secs and max velocity ≥10 cm/s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Sustained low volume reflux (max velocity &lt;10cm/s)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D83204-7931-6950-29DB-F0648CC992DF}"/>
              </a:ext>
            </a:extLst>
          </p:cNvPr>
          <p:cNvSpPr/>
          <p:nvPr/>
        </p:nvSpPr>
        <p:spPr>
          <a:xfrm>
            <a:off x="4148815" y="4448774"/>
            <a:ext cx="3894369" cy="9559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MODERATE/SEVERE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&gt;1secs and max velocity ≥10cm/s</a:t>
            </a: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661" y="168462"/>
            <a:ext cx="8978677" cy="914400"/>
          </a:xfrm>
        </p:spPr>
        <p:txBody>
          <a:bodyPr/>
          <a:lstStyle/>
          <a:p>
            <a:pPr algn="ctr"/>
            <a:r>
              <a:rPr lang="en-GB" sz="4000" b="0" dirty="0">
                <a:solidFill>
                  <a:schemeClr val="accent2"/>
                </a:solidFill>
                <a:latin typeface="Calibri"/>
              </a:rPr>
              <a:t>INTERPRETATION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6" y="1314450"/>
            <a:ext cx="6020532" cy="35712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Reflux – trace origin: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Thigh to perineum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Thigh to buttock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Abdomen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Giacomini origin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Segmental reflux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endParaRPr lang="en-GB" sz="1800" dirty="0">
              <a:solidFill>
                <a:schemeClr val="accent2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Recurrent variations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LSV - Collaterals at SFJ, pelvic branches, perforators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2"/>
                </a:solidFill>
                <a:latin typeface="Calibri"/>
              </a:rPr>
              <a:t>SSV - Perforator above-knee, Giacomini to SSV, common junction SSV and Gastrocnemius vein, branch from LSV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3EE28-95DD-2FEC-4F86-2F0C228D2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375" y="1887444"/>
            <a:ext cx="3637819" cy="2425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2F7EF0-C702-12E4-ECF5-D6461892E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149" y="1641035"/>
            <a:ext cx="2749794" cy="29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083BB-515E-64BD-6337-D03F37D9C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82"/>
          <a:stretch/>
        </p:blipFill>
        <p:spPr>
          <a:xfrm>
            <a:off x="6588370" y="1280628"/>
            <a:ext cx="5446102" cy="4216261"/>
          </a:xfrm>
          <a:prstGeom prst="rect">
            <a:avLst/>
          </a:prstGeom>
        </p:spPr>
      </p:pic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US" altLang="en-US" sz="4400" b="0" dirty="0">
                <a:latin typeface="+mj-lt"/>
              </a:rPr>
              <a:t>VEINS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0F711-D60F-F453-D4E6-9E45927C4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781" y="1023937"/>
            <a:ext cx="4514850" cy="481012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246" y="187656"/>
            <a:ext cx="8943508" cy="914400"/>
          </a:xfrm>
        </p:spPr>
        <p:txBody>
          <a:bodyPr/>
          <a:lstStyle/>
          <a:p>
            <a:pPr algn="ctr"/>
            <a:r>
              <a:rPr lang="en-GB" sz="4400" b="0" dirty="0">
                <a:solidFill>
                  <a:schemeClr val="accent2"/>
                </a:solidFill>
                <a:latin typeface="Calibri"/>
              </a:rPr>
              <a:t>REPORTING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476" y="1453773"/>
            <a:ext cx="7560000" cy="35712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Ideally diagrammatic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Directed to answering clinical question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If written use bullet points, avoid extraneous detail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Note key points and highlight non-obvious points, e.g. incompetent perforators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2200" dirty="0">
              <a:solidFill>
                <a:schemeClr val="accent2"/>
              </a:solidFill>
              <a:latin typeface="Calibri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Information to guide treatment: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Suitability for RFA/laser (diameter, depth, tortuosity)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GB" sz="2200" dirty="0">
                <a:solidFill>
                  <a:schemeClr val="accent2"/>
                </a:solidFill>
                <a:latin typeface="Calibri"/>
              </a:rPr>
              <a:t>Level of SPJ (may be marked before surgery)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352BD-ABCD-2B7E-1A90-1587F9015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247" y="1246561"/>
            <a:ext cx="2602184" cy="398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244" y="-304799"/>
            <a:ext cx="8404246" cy="914400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accent2"/>
                </a:solidFill>
                <a:latin typeface="+mj-lt"/>
              </a:rPr>
              <a:t>REPORTING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"/>
          <a:stretch/>
        </p:blipFill>
        <p:spPr bwMode="auto">
          <a:xfrm>
            <a:off x="3556001" y="609601"/>
            <a:ext cx="4756733" cy="568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3187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B50B-4171-5391-DECD-3EFE8EB0A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000" y="2971800"/>
            <a:ext cx="10080000" cy="914400"/>
          </a:xfrm>
        </p:spPr>
        <p:txBody>
          <a:bodyPr/>
          <a:lstStyle/>
          <a:p>
            <a:pPr algn="ctr"/>
            <a:r>
              <a:rPr lang="en-GB" sz="8000" dirty="0">
                <a:latin typeface="+mj-lt"/>
              </a:rPr>
              <a:t>INCIDENTAL FINDINGS</a:t>
            </a:r>
          </a:p>
        </p:txBody>
      </p:sp>
    </p:spTree>
    <p:extLst>
      <p:ext uri="{BB962C8B-B14F-4D97-AF65-F5344CB8AC3E}">
        <p14:creationId xmlns:p14="http://schemas.microsoft.com/office/powerpoint/2010/main" val="2286073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4B2F-799C-1B16-03AF-B61027DA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99" y="10303"/>
            <a:ext cx="10080000" cy="914400"/>
          </a:xfrm>
        </p:spPr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BAKERS CYST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50362-15F6-7405-7F79-E0BF72F72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193" y="1148863"/>
            <a:ext cx="5699614" cy="41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34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4B2F-799C-1B16-03AF-B61027DA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-43061"/>
            <a:ext cx="10080000" cy="914400"/>
          </a:xfrm>
        </p:spPr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POPLITEAL ANEURYSM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7F561-D568-95BB-EA60-F2088851D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451" y="1008185"/>
            <a:ext cx="5801097" cy="452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91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4B2F-799C-1B16-03AF-B61027DA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61890"/>
            <a:ext cx="10080000" cy="914400"/>
          </a:xfrm>
        </p:spPr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HAEMATOMA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61039-5823-F0FE-D74E-188F469D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324" y="1127140"/>
            <a:ext cx="6123352" cy="440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82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4B2F-799C-1B16-03AF-B61027DA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100247"/>
            <a:ext cx="10080000" cy="914400"/>
          </a:xfrm>
        </p:spPr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ENLARGED LYMPH NODE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AB2F3-5BE2-9CF0-123A-C1AB760AB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622" y="1643400"/>
            <a:ext cx="7610755" cy="35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5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F2141-912B-47DF-A214-89D82200B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062" y="1727759"/>
            <a:ext cx="5992800" cy="2329914"/>
          </a:xfrm>
        </p:spPr>
        <p:txBody>
          <a:bodyPr/>
          <a:lstStyle/>
          <a:p>
            <a:pPr algn="ctr"/>
            <a:r>
              <a:rPr lang="en-GB" sz="8000" b="0" dirty="0">
                <a:latin typeface="+mn-lt"/>
              </a:rPr>
              <a:t>ANY QUESTIONS?</a:t>
            </a:r>
            <a:endParaRPr lang="en-GB" sz="80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0FEA6-4FE5-76B0-C7CB-DC734973C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862" y="281400"/>
            <a:ext cx="5222631" cy="522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6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1934368" y="-158135"/>
            <a:ext cx="8323263" cy="1044575"/>
          </a:xfrm>
        </p:spPr>
        <p:txBody>
          <a:bodyPr/>
          <a:lstStyle/>
          <a:p>
            <a:pPr algn="ctr"/>
            <a:r>
              <a:rPr lang="en-US" altLang="en-US" sz="4400" b="0" dirty="0">
                <a:latin typeface="+mj-lt"/>
              </a:rPr>
              <a:t>VEINS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75CA3-A35F-B15D-34F7-2ED254C75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14"/>
          <a:stretch/>
        </p:blipFill>
        <p:spPr>
          <a:xfrm>
            <a:off x="4361717" y="1109296"/>
            <a:ext cx="3468565" cy="50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4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US" altLang="en-US" sz="4400" b="0" dirty="0">
                <a:latin typeface="+mj-lt"/>
              </a:rPr>
              <a:t>DEEP VEINS</a:t>
            </a:r>
          </a:p>
        </p:txBody>
      </p:sp>
      <p:sp>
        <p:nvSpPr>
          <p:cNvPr id="6147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6" y="1304929"/>
            <a:ext cx="4620347" cy="413861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GB" sz="2200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Below fascia and within or between muscle compartments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Below knee – paired veins, lie parallel to named artery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‘Superficial’ Femoral Vein (SFV) - AKA Femoral Vein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Gastrocnemius (GV) and Soleal veins 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6154" y="345111"/>
            <a:ext cx="3434861" cy="521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US" altLang="en-US" sz="4400" b="0" dirty="0">
                <a:latin typeface="+mj-lt"/>
              </a:rPr>
              <a:t>SUPERFICIAL VEINS</a:t>
            </a:r>
          </a:p>
        </p:txBody>
      </p:sp>
      <p:sp>
        <p:nvSpPr>
          <p:cNvPr id="7171" name="Rectangle 3"/>
          <p:cNvSpPr>
            <a:spLocks noGrp="1" noChangeAspect="1"/>
          </p:cNvSpPr>
          <p:nvPr>
            <p:ph type="body" idx="1"/>
          </p:nvPr>
        </p:nvSpPr>
        <p:spPr>
          <a:xfrm>
            <a:off x="2011365" y="1304929"/>
            <a:ext cx="4223183" cy="413861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Lie between skin and deep fascia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1" dirty="0">
                <a:solidFill>
                  <a:schemeClr val="tx2"/>
                </a:solidFill>
                <a:latin typeface="+mn-lt"/>
              </a:rPr>
              <a:t>Two main systems:</a:t>
            </a:r>
          </a:p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Long/Greater Saphenous Vein (LSV/GSV)</a:t>
            </a:r>
          </a:p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Short/Lesser Saphenous Vein (SSV)</a:t>
            </a:r>
          </a:p>
          <a:p>
            <a:pPr lvl="1">
              <a:spcBef>
                <a:spcPts val="0"/>
              </a:spcBef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Anterior Lateral Thigh Vein (ALTV)</a:t>
            </a:r>
          </a:p>
          <a:p>
            <a:pPr marL="447675" lvl="1" indent="0">
              <a:spcBef>
                <a:spcPts val="0"/>
              </a:spcBef>
              <a:buNone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1" dirty="0">
                <a:solidFill>
                  <a:schemeClr val="tx2"/>
                </a:solidFill>
                <a:latin typeface="+mn-lt"/>
              </a:rPr>
              <a:t>Communication between Deep and Superficial systems:</a:t>
            </a:r>
          </a:p>
          <a:p>
            <a:pPr>
              <a:spcBef>
                <a:spcPts val="0"/>
              </a:spcBef>
            </a:pPr>
            <a:r>
              <a:rPr lang="en-GB" sz="2000" dirty="0" err="1">
                <a:solidFill>
                  <a:schemeClr val="tx2"/>
                </a:solidFill>
                <a:latin typeface="+mn-lt"/>
              </a:rPr>
              <a:t>Sapheno</a:t>
            </a:r>
            <a:r>
              <a:rPr lang="en-GB" sz="2000" dirty="0">
                <a:solidFill>
                  <a:schemeClr val="tx2"/>
                </a:solidFill>
                <a:latin typeface="+mn-lt"/>
              </a:rPr>
              <a:t>-Femoral Junction (SFJ)</a:t>
            </a:r>
          </a:p>
          <a:p>
            <a:pPr>
              <a:spcBef>
                <a:spcPts val="0"/>
              </a:spcBef>
            </a:pPr>
            <a:r>
              <a:rPr lang="en-GB" sz="2000" dirty="0" err="1">
                <a:solidFill>
                  <a:schemeClr val="tx2"/>
                </a:solidFill>
                <a:latin typeface="+mn-lt"/>
              </a:rPr>
              <a:t>Sapheno</a:t>
            </a:r>
            <a:r>
              <a:rPr lang="en-GB" sz="2000" dirty="0">
                <a:solidFill>
                  <a:schemeClr val="tx2"/>
                </a:solidFill>
                <a:latin typeface="+mn-lt"/>
              </a:rPr>
              <a:t>-Popliteal Junction (SPJ)</a:t>
            </a:r>
          </a:p>
          <a:p>
            <a:endParaRPr lang="en-US" altLang="en-US" sz="1600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-1" b="1831"/>
          <a:stretch/>
        </p:blipFill>
        <p:spPr bwMode="auto">
          <a:xfrm>
            <a:off x="6530113" y="1155864"/>
            <a:ext cx="3690921" cy="431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8552385">
            <a:off x="7873569" y="1605592"/>
            <a:ext cx="503117" cy="117497"/>
          </a:xfrm>
          <a:prstGeom prst="rightArrow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86645" y="128539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FF0000"/>
                </a:solidFill>
                <a:latin typeface="Calibri"/>
              </a:rPr>
              <a:t>SFJ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670131" y="3405505"/>
            <a:ext cx="489204" cy="85154"/>
          </a:xfrm>
          <a:prstGeom prst="rightArrow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969" y="3243804"/>
            <a:ext cx="5667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7301663" y="2263692"/>
            <a:ext cx="569576" cy="121158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066602" y="3286516"/>
            <a:ext cx="599427" cy="130256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043715" y="4326099"/>
            <a:ext cx="561212" cy="144016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ight Arrow 11"/>
          <p:cNvSpPr/>
          <p:nvPr/>
        </p:nvSpPr>
        <p:spPr>
          <a:xfrm rot="10800000">
            <a:off x="9168568" y="3621205"/>
            <a:ext cx="618368" cy="144018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 rot="10800000">
            <a:off x="9168568" y="4372716"/>
            <a:ext cx="618368" cy="144018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5845F0-D677-8596-6D9B-7B7CB63B6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453" y="1179517"/>
            <a:ext cx="2521513" cy="4415309"/>
          </a:xfrm>
          <a:prstGeom prst="rect">
            <a:avLst/>
          </a:prstGeom>
        </p:spPr>
      </p:pic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2011367" y="134942"/>
            <a:ext cx="8323263" cy="1044575"/>
          </a:xfrm>
        </p:spPr>
        <p:txBody>
          <a:bodyPr/>
          <a:lstStyle/>
          <a:p>
            <a:pPr algn="ctr"/>
            <a:r>
              <a:rPr lang="en-US" altLang="en-US" sz="4400" b="0" dirty="0">
                <a:latin typeface="+mj-lt"/>
              </a:rPr>
              <a:t>SUPERICIAL VEINS</a:t>
            </a:r>
          </a:p>
        </p:txBody>
      </p:sp>
      <p:sp>
        <p:nvSpPr>
          <p:cNvPr id="8195" name="Rectangle 3"/>
          <p:cNvSpPr>
            <a:spLocks noGrp="1" noChangeAspect="1"/>
          </p:cNvSpPr>
          <p:nvPr>
            <p:ph type="body" idx="1"/>
          </p:nvPr>
        </p:nvSpPr>
        <p:spPr>
          <a:xfrm>
            <a:off x="706434" y="1456213"/>
            <a:ext cx="5145725" cy="413861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2200" b="1" dirty="0">
                <a:solidFill>
                  <a:schemeClr val="tx2"/>
                </a:solidFill>
                <a:latin typeface="+mn-lt"/>
              </a:rPr>
              <a:t>SPJ position variable</a:t>
            </a:r>
          </a:p>
          <a:p>
            <a:pPr>
              <a:spcBef>
                <a:spcPts val="0"/>
              </a:spcBef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Most commonly 0-4cm above knee</a:t>
            </a:r>
          </a:p>
          <a:p>
            <a:pPr>
              <a:spcBef>
                <a:spcPts val="0"/>
              </a:spcBef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Common trunk or shared junction with GV</a:t>
            </a:r>
          </a:p>
          <a:p>
            <a:pPr>
              <a:spcBef>
                <a:spcPts val="0"/>
              </a:spcBef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Drains to Proximal POP/SFV</a:t>
            </a:r>
          </a:p>
          <a:p>
            <a:pPr>
              <a:spcBef>
                <a:spcPts val="0"/>
              </a:spcBef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Drains to LSV = Giacomini vein</a:t>
            </a:r>
          </a:p>
          <a:p>
            <a:pPr>
              <a:spcBef>
                <a:spcPts val="0"/>
              </a:spcBef>
            </a:pPr>
            <a:r>
              <a:rPr lang="en-GB" sz="2200" dirty="0">
                <a:solidFill>
                  <a:schemeClr val="tx2"/>
                </a:solidFill>
                <a:latin typeface="+mn-lt"/>
              </a:rPr>
              <a:t>Drains to SFV/PFV/Internal Iliac V (thigh extension vein)</a:t>
            </a:r>
          </a:p>
          <a:p>
            <a:pPr marL="0" indent="0">
              <a:spcBef>
                <a:spcPts val="0"/>
              </a:spcBef>
              <a:buNone/>
            </a:pPr>
            <a:endParaRPr lang="en-GB" sz="2200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200" b="1" dirty="0">
                <a:solidFill>
                  <a:schemeClr val="tx2"/>
                </a:solidFill>
                <a:latin typeface="+mn-lt"/>
              </a:rPr>
              <a:t>Perforators</a:t>
            </a:r>
            <a:r>
              <a:rPr lang="en-GB" sz="2200" dirty="0">
                <a:solidFill>
                  <a:schemeClr val="tx2"/>
                </a:solidFill>
                <a:latin typeface="+mn-lt"/>
              </a:rPr>
              <a:t> – join superficial and deep veins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7" name="Picture 2" descr="C:\Users\davism1\AppData\Local\Microsoft\Windows\Temporary Internet Files\Content.Outlook\MZ4VBLTD\IMG_28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7" t="4061" r="5508" b="9779"/>
          <a:stretch/>
        </p:blipFill>
        <p:spPr bwMode="auto">
          <a:xfrm rot="5400000">
            <a:off x="5281302" y="2286655"/>
            <a:ext cx="4023678" cy="2246497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5923280" y="3328622"/>
            <a:ext cx="843280" cy="887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933440" y="4283662"/>
            <a:ext cx="843280" cy="887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ight Arrow 2"/>
          <p:cNvSpPr/>
          <p:nvPr/>
        </p:nvSpPr>
        <p:spPr>
          <a:xfrm rot="10800000">
            <a:off x="7426198" y="2489200"/>
            <a:ext cx="489204" cy="132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ight Arrow 3"/>
          <p:cNvSpPr/>
          <p:nvPr/>
        </p:nvSpPr>
        <p:spPr>
          <a:xfrm rot="10800000">
            <a:off x="7232944" y="2712720"/>
            <a:ext cx="489203" cy="1422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929121" y="3048001"/>
            <a:ext cx="364021" cy="361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B50B-4171-5391-DECD-3EFE8EB0A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000" y="3429000"/>
            <a:ext cx="10080000" cy="914400"/>
          </a:xfrm>
        </p:spPr>
        <p:txBody>
          <a:bodyPr/>
          <a:lstStyle/>
          <a:p>
            <a:pPr algn="ctr"/>
            <a:r>
              <a:rPr lang="en-GB" sz="8000" dirty="0">
                <a:latin typeface="+mj-lt"/>
              </a:rPr>
              <a:t>INDICATIONS  FOR VENOUS SCANNING</a:t>
            </a:r>
          </a:p>
        </p:txBody>
      </p:sp>
    </p:spTree>
    <p:extLst>
      <p:ext uri="{BB962C8B-B14F-4D97-AF65-F5344CB8AC3E}">
        <p14:creationId xmlns:p14="http://schemas.microsoft.com/office/powerpoint/2010/main" val="3067693317"/>
      </p:ext>
    </p:extLst>
  </p:cSld>
  <p:clrMapOvr>
    <a:masterClrMapping/>
  </p:clrMapOvr>
</p:sld>
</file>

<file path=ppt/theme/theme1.xml><?xml version="1.0" encoding="utf-8"?>
<a:theme xmlns:a="http://schemas.openxmlformats.org/drawingml/2006/main" name="NHCW Internal Slides">
  <a:themeElements>
    <a:clrScheme name="NHCW Internal Slides 1">
      <a:dk1>
        <a:srgbClr val="000000"/>
      </a:dk1>
      <a:lt1>
        <a:srgbClr val="FFFFFF"/>
      </a:lt1>
      <a:dk2>
        <a:srgbClr val="1F497D"/>
      </a:dk2>
      <a:lt2>
        <a:srgbClr val="000000"/>
      </a:lt2>
      <a:accent1>
        <a:srgbClr val="0091C9"/>
      </a:accent1>
      <a:accent2>
        <a:srgbClr val="003893"/>
      </a:accent2>
      <a:accent3>
        <a:srgbClr val="FFFFFF"/>
      </a:accent3>
      <a:accent4>
        <a:srgbClr val="000000"/>
      </a:accent4>
      <a:accent5>
        <a:srgbClr val="AAC7E1"/>
      </a:accent5>
      <a:accent6>
        <a:srgbClr val="003285"/>
      </a:accent6>
      <a:hlink>
        <a:srgbClr val="E28C05"/>
      </a:hlink>
      <a:folHlink>
        <a:srgbClr val="00AA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HCW Internal Slides 1">
        <a:dk1>
          <a:srgbClr val="000000"/>
        </a:dk1>
        <a:lt1>
          <a:srgbClr val="FFFFFF"/>
        </a:lt1>
        <a:dk2>
          <a:srgbClr val="1F497D"/>
        </a:dk2>
        <a:lt2>
          <a:srgbClr val="000000"/>
        </a:lt2>
        <a:accent1>
          <a:srgbClr val="0091C9"/>
        </a:accent1>
        <a:accent2>
          <a:srgbClr val="003893"/>
        </a:accent2>
        <a:accent3>
          <a:srgbClr val="FFFFFF"/>
        </a:accent3>
        <a:accent4>
          <a:srgbClr val="000000"/>
        </a:accent4>
        <a:accent5>
          <a:srgbClr val="AAC7E1"/>
        </a:accent5>
        <a:accent6>
          <a:srgbClr val="003285"/>
        </a:accent6>
        <a:hlink>
          <a:srgbClr val="E28C05"/>
        </a:hlink>
        <a:folHlink>
          <a:srgbClr val="00AA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3161</TotalTime>
  <Words>1927</Words>
  <Application>Microsoft Office PowerPoint</Application>
  <PresentationFormat>Widescreen</PresentationFormat>
  <Paragraphs>410</Paragraphs>
  <Slides>47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Arial Black</vt:lpstr>
      <vt:lpstr>Calibri</vt:lpstr>
      <vt:lpstr>NHCW Internal Slides</vt:lpstr>
      <vt:lpstr>LOWER LIMB VENOUS ASSESSMENT </vt:lpstr>
      <vt:lpstr>OVERVIEW</vt:lpstr>
      <vt:lpstr>ANATOMY AND PHYSIOLOGY</vt:lpstr>
      <vt:lpstr>VEINS</vt:lpstr>
      <vt:lpstr>VEINS</vt:lpstr>
      <vt:lpstr>DEEP VEINS</vt:lpstr>
      <vt:lpstr>SUPERFICIAL VEINS</vt:lpstr>
      <vt:lpstr>SUPERICIAL VEINS</vt:lpstr>
      <vt:lpstr>INDICATIONS  FOR VENOUS SCANNING</vt:lpstr>
      <vt:lpstr>PowerPoint Presentation</vt:lpstr>
      <vt:lpstr>PowerPoint Presentation</vt:lpstr>
      <vt:lpstr>EQUIPMENT</vt:lpstr>
      <vt:lpstr>TRANSDUCERS</vt:lpstr>
      <vt:lpstr>DVT SCANNING</vt:lpstr>
      <vt:lpstr>PATIENT POSITIONING</vt:lpstr>
      <vt:lpstr>PATIENT POSITIONING</vt:lpstr>
      <vt:lpstr>PATIENT POSITIONING</vt:lpstr>
      <vt:lpstr>PROTOCOL</vt:lpstr>
      <vt:lpstr>PROTOCOL</vt:lpstr>
      <vt:lpstr>PROTOCOL</vt:lpstr>
      <vt:lpstr>PROTOCOL</vt:lpstr>
      <vt:lpstr>INTERPRETATION </vt:lpstr>
      <vt:lpstr>INTERPRETATION</vt:lpstr>
      <vt:lpstr>INTERPRETATION</vt:lpstr>
      <vt:lpstr>INTERPRETATION</vt:lpstr>
      <vt:lpstr>REPORTING</vt:lpstr>
      <vt:lpstr>REPORTING</vt:lpstr>
      <vt:lpstr>REPORTING</vt:lpstr>
      <vt:lpstr>VENOUS INSUFFICIENCY SCANNING</vt:lpstr>
      <vt:lpstr>PATIENT POSITIONING</vt:lpstr>
      <vt:lpstr>PATIENT POSITIONING</vt:lpstr>
      <vt:lpstr>PATIENT POSITIONING</vt:lpstr>
      <vt:lpstr>PROTOCOL</vt:lpstr>
      <vt:lpstr>PROTOCOL</vt:lpstr>
      <vt:lpstr>PROTOCOL</vt:lpstr>
      <vt:lpstr>PROTOCOL</vt:lpstr>
      <vt:lpstr>INTERPRETATION</vt:lpstr>
      <vt:lpstr>INTERPRETATION</vt:lpstr>
      <vt:lpstr>INTERPRETATION</vt:lpstr>
      <vt:lpstr>REPORTING</vt:lpstr>
      <vt:lpstr>REPORTING</vt:lpstr>
      <vt:lpstr>INCIDENTAL FINDINGS</vt:lpstr>
      <vt:lpstr>BAKERS CYST</vt:lpstr>
      <vt:lpstr>POPLITEAL ANEURYSM</vt:lpstr>
      <vt:lpstr>HAEMATOMA</vt:lpstr>
      <vt:lpstr>ENLARGED LYMPH NODE</vt:lpstr>
      <vt:lpstr>ANY QUESTIONS?</vt:lpstr>
    </vt:vector>
  </TitlesOfParts>
  <Company>Volume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Joyce Kirrane</dc:creator>
  <cp:lastModifiedBy>DAVIS, Michael</cp:lastModifiedBy>
  <cp:revision>163</cp:revision>
  <cp:lastPrinted>2022-02-11T12:07:14Z</cp:lastPrinted>
  <dcterms:created xsi:type="dcterms:W3CDTF">2009-08-20T13:05:34Z</dcterms:created>
  <dcterms:modified xsi:type="dcterms:W3CDTF">2024-03-15T12:54:27Z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-1105582747</vt:i4>
  </property>
  <property fmtid="{D5CDD505-2E9C-101B-9397-08002B2CF9AE}" pid="3" name="_NewReviewCycle">
    <vt:lpwstr/>
  </property>
  <property fmtid="{D5CDD505-2E9C-101B-9397-08002B2CF9AE}" pid="4" name="_EmailSubject">
    <vt:lpwstr>Venous PP Pres</vt:lpwstr>
  </property>
  <property fmtid="{D5CDD505-2E9C-101B-9397-08002B2CF9AE}" pid="5" name="_AuthorEmail">
    <vt:lpwstr>Michael.Davis@uhcw.nhs.uk</vt:lpwstr>
  </property>
  <property fmtid="{D5CDD505-2E9C-101B-9397-08002B2CF9AE}" pid="6" name="_AuthorEmailDisplayName">
    <vt:lpwstr>Davis Michael (RKB) Clinical Scientist</vt:lpwstr>
  </property>
</Properties>
</file>