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303" r:id="rId13"/>
    <p:sldId id="282" r:id="rId14"/>
    <p:sldId id="283" r:id="rId15"/>
    <p:sldId id="284" r:id="rId16"/>
    <p:sldId id="301" r:id="rId17"/>
    <p:sldId id="285" r:id="rId18"/>
    <p:sldId id="302" r:id="rId19"/>
    <p:sldId id="299" r:id="rId20"/>
    <p:sldId id="300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304" r:id="rId34"/>
  </p:sldIdLst>
  <p:sldSz cx="12192000" cy="6858000"/>
  <p:notesSz cx="6797675" cy="9926638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972" userDrawn="1">
          <p15:clr>
            <a:srgbClr val="A4A3A4"/>
          </p15:clr>
        </p15:guide>
        <p15:guide id="3" pos="513" userDrawn="1">
          <p15:clr>
            <a:srgbClr val="A4A3A4"/>
          </p15:clr>
        </p15:guide>
        <p15:guide id="4" pos="7401" userDrawn="1">
          <p15:clr>
            <a:srgbClr val="A4A3A4"/>
          </p15:clr>
        </p15:guide>
        <p15:guide id="5" pos="723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93"/>
    <a:srgbClr val="0072C6"/>
    <a:srgbClr val="5BBF21"/>
    <a:srgbClr val="D81E05"/>
    <a:srgbClr val="00AA9E"/>
    <a:srgbClr val="00AA9F"/>
    <a:srgbClr val="0091C9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0" autoAdjust="0"/>
    <p:restoredTop sz="72540" autoAdjust="0"/>
  </p:normalViewPr>
  <p:slideViewPr>
    <p:cSldViewPr snapToGrid="0">
      <p:cViewPr varScale="1">
        <p:scale>
          <a:sx n="84" d="100"/>
          <a:sy n="84" d="100"/>
        </p:scale>
        <p:origin x="-1344" y="-78"/>
      </p:cViewPr>
      <p:guideLst>
        <p:guide orient="horz" pos="2160"/>
        <p:guide pos="972"/>
        <p:guide pos="513"/>
        <p:guide pos="7401"/>
        <p:guide pos="72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13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F65A1903-0D49-4911-9396-6236B8D5C4DE}" type="datetimeFigureOut">
              <a:rPr lang="en-GB" altLang="en-US"/>
              <a:pPr>
                <a:defRPr/>
              </a:pPr>
              <a:t>11/02/2022</a:t>
            </a:fld>
            <a:endParaRPr lang="en-GB" altLang="en-US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7468EB8C-7900-4D2D-96EB-D08303A97B1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8011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BB444A8-663C-4CE1-A699-AA936F94C2B1}" type="datetimeFigureOut">
              <a:rPr lang="en-US" altLang="en-US"/>
              <a:pPr>
                <a:defRPr/>
              </a:pPr>
              <a:t>2/11/2022</a:t>
            </a:fld>
            <a:endParaRPr lang="en-GB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054BD6E-45F3-4A52-92EC-8041D9791960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97644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67554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1355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80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96196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12337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2322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Spontaneity – normal veins spontaneous phasic flow </a:t>
            </a:r>
            <a:r>
              <a:rPr lang="en-GB" dirty="0" smtClean="0"/>
              <a:t>changes</a:t>
            </a:r>
            <a:r>
              <a:rPr lang="en-GB" baseline="0" dirty="0" smtClean="0"/>
              <a:t> </a:t>
            </a:r>
            <a:r>
              <a:rPr lang="en-GB" dirty="0" smtClean="0"/>
              <a:t>with respiration,</a:t>
            </a:r>
            <a:r>
              <a:rPr lang="en-GB" baseline="0" dirty="0" smtClean="0"/>
              <a:t> </a:t>
            </a:r>
            <a:r>
              <a:rPr lang="en-GB" baseline="0" dirty="0"/>
              <a:t>without augmentation</a:t>
            </a:r>
            <a:endParaRPr lang="en-GB" dirty="0"/>
          </a:p>
          <a:p>
            <a:r>
              <a:rPr lang="en-GB" dirty="0"/>
              <a:t>                  - loss of spontaneity suggest DVT</a:t>
            </a:r>
            <a:r>
              <a:rPr lang="en-GB" baseline="0" dirty="0"/>
              <a:t> e.g. </a:t>
            </a:r>
            <a:r>
              <a:rPr lang="en-GB" dirty="0"/>
              <a:t>continuous flow in LSV = DVT in SFV</a:t>
            </a:r>
            <a:r>
              <a:rPr lang="en-GB" baseline="0" dirty="0"/>
              <a:t> </a:t>
            </a:r>
          </a:p>
          <a:p>
            <a:endParaRPr lang="en-GB" baseline="0" dirty="0"/>
          </a:p>
          <a:p>
            <a:r>
              <a:rPr lang="en-GB" baseline="0" dirty="0"/>
              <a:t>Phasicity </a:t>
            </a:r>
            <a:r>
              <a:rPr lang="en-GB" baseline="0" dirty="0" smtClean="0"/>
              <a:t>- </a:t>
            </a:r>
            <a:r>
              <a:rPr lang="en-GB" dirty="0" smtClean="0"/>
              <a:t>CFV</a:t>
            </a:r>
            <a:r>
              <a:rPr lang="en-GB" baseline="0" dirty="0" smtClean="0"/>
              <a:t>, </a:t>
            </a:r>
            <a:r>
              <a:rPr lang="en-GB" baseline="0" dirty="0"/>
              <a:t>normally phasic with respiration, loss of this may indicate compromised venous outflow e.g. proximal iliac/IVC DVT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56481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NOTE – establish</a:t>
            </a:r>
            <a:r>
              <a:rPr lang="en-GB" baseline="0" dirty="0"/>
              <a:t> proximal extent of clot (if possible)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7466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78645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6371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41590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03601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87741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2964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80491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84191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Longitudinal projection for checking patency and competency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5135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75855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Competent/Normal – compress limb distal to TX, Cessation</a:t>
            </a:r>
            <a:r>
              <a:rPr lang="en-GB" baseline="0" dirty="0"/>
              <a:t> of flow during compression and phasic flow returns in normal direction upon release.</a:t>
            </a:r>
          </a:p>
          <a:p>
            <a:endParaRPr lang="en-GB" baseline="0" dirty="0"/>
          </a:p>
          <a:p>
            <a:r>
              <a:rPr lang="en-GB" baseline="0" dirty="0"/>
              <a:t>Incompetence/Reflux – retrograde flow (reflux) upon release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01310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As per SVT Vascular Lab Practise guide for Lower limb Venous Assessment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9926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12034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Transport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Deox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blood = organs and tissue – IVC/SVC – Rt Atrium – Rt Ventricle –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Pul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Art – Lungs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Venous valves – prevent reflux/backflow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6481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980273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24564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Bakers cyst – accumulation of synovial fluid from knee joint,</a:t>
            </a:r>
          </a:p>
          <a:p>
            <a:r>
              <a:rPr lang="en-GB" dirty="0"/>
              <a:t>Large echolucent oval structures in POP fossa, lie some distance medial to vein and artery.</a:t>
            </a:r>
          </a:p>
          <a:p>
            <a:endParaRPr lang="en-GB" dirty="0"/>
          </a:p>
          <a:p>
            <a:r>
              <a:rPr lang="en-GB" dirty="0"/>
              <a:t>Haematoma – large echolucent areas with muscle, often associated with muscle fibre rupture from blunt trauma or vigorous exercise</a:t>
            </a:r>
          </a:p>
          <a:p>
            <a:endParaRPr lang="en-GB" dirty="0"/>
          </a:p>
          <a:p>
            <a:r>
              <a:rPr lang="en-GB" dirty="0"/>
              <a:t>Popliteal aneurysm – large one can occasionally obstruct adjacent deep vein &gt; DVT, should be able to define arterial walls.</a:t>
            </a:r>
          </a:p>
          <a:p>
            <a:endParaRPr lang="en-GB" dirty="0"/>
          </a:p>
          <a:p>
            <a:r>
              <a:rPr lang="en-GB" dirty="0"/>
              <a:t>Enlarged lymph node – can occur due to infection or malignancy</a:t>
            </a:r>
          </a:p>
          <a:p>
            <a:r>
              <a:rPr lang="en-GB" dirty="0"/>
              <a:t>Mainly echolucent, containing stronger echoes in centre of node</a:t>
            </a:r>
          </a:p>
          <a:p>
            <a:r>
              <a:rPr lang="en-GB" dirty="0"/>
              <a:t>Can be mistaken for thrombosed vein</a:t>
            </a:r>
          </a:p>
          <a:p>
            <a:r>
              <a:rPr lang="en-GB" dirty="0"/>
              <a:t>Most commonly seen around groin</a:t>
            </a:r>
          </a:p>
          <a:p>
            <a:r>
              <a:rPr lang="en-GB" dirty="0"/>
              <a:t>Can become so large that they compress adjacent vein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617806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8072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Gastroc</a:t>
            </a:r>
            <a:r>
              <a:rPr lang="en-GB" dirty="0"/>
              <a:t> veins</a:t>
            </a:r>
            <a:r>
              <a:rPr lang="en-GB" baseline="0" dirty="0"/>
              <a:t> – can be 2 or more</a:t>
            </a:r>
          </a:p>
          <a:p>
            <a:r>
              <a:rPr lang="en-GB" baseline="0" dirty="0"/>
              <a:t>                       supplies med and </a:t>
            </a:r>
            <a:r>
              <a:rPr lang="en-GB" baseline="0" dirty="0" err="1"/>
              <a:t>lat</a:t>
            </a:r>
            <a:r>
              <a:rPr lang="en-GB" baseline="0" dirty="0"/>
              <a:t> heads of </a:t>
            </a:r>
            <a:r>
              <a:rPr lang="en-GB" baseline="0" dirty="0" err="1"/>
              <a:t>gastroc</a:t>
            </a:r>
            <a:r>
              <a:rPr lang="en-GB" baseline="0" dirty="0"/>
              <a:t> muscle</a:t>
            </a:r>
          </a:p>
          <a:p>
            <a:r>
              <a:rPr lang="en-GB" baseline="0" dirty="0"/>
              <a:t>                       single </a:t>
            </a:r>
            <a:r>
              <a:rPr lang="en-GB" baseline="0" dirty="0" err="1"/>
              <a:t>junc</a:t>
            </a:r>
            <a:r>
              <a:rPr lang="en-GB" baseline="0" dirty="0"/>
              <a:t> with POP V</a:t>
            </a:r>
          </a:p>
          <a:p>
            <a:endParaRPr lang="en-GB" baseline="0" dirty="0"/>
          </a:p>
          <a:p>
            <a:r>
              <a:rPr lang="en-GB" baseline="0" dirty="0"/>
              <a:t>Soleal sinuses – receive blood from soleus muscle</a:t>
            </a:r>
          </a:p>
          <a:p>
            <a:r>
              <a:rPr lang="en-GB" baseline="0" dirty="0"/>
              <a:t>                        drain into PTV and PERV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9049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2784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SPJ - sometimes high junction with POPV</a:t>
            </a:r>
            <a:r>
              <a:rPr lang="en-GB" baseline="0" dirty="0"/>
              <a:t> (dashed line)</a:t>
            </a:r>
          </a:p>
          <a:p>
            <a:r>
              <a:rPr lang="en-GB" baseline="0" dirty="0"/>
              <a:t>Green lines – thigh extension vein</a:t>
            </a:r>
          </a:p>
          <a:p>
            <a:r>
              <a:rPr lang="en-GB" baseline="0" dirty="0"/>
              <a:t>Orange line – drains to LSV = Giacomini vein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9866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35167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Oedema – the trapping of tissue fluid in the interstitial spaces,</a:t>
            </a:r>
            <a:r>
              <a:rPr lang="en-GB" baseline="0" dirty="0"/>
              <a:t> </a:t>
            </a:r>
            <a:r>
              <a:rPr lang="en-GB" dirty="0"/>
              <a:t>No. reasons for this e.g. venous HTN due to DVT or CVI, cardiac or renal failure, extrinsic compression (pregnancy), systemic HTN. </a:t>
            </a:r>
          </a:p>
          <a:p>
            <a:endParaRPr lang="en-GB" dirty="0"/>
          </a:p>
          <a:p>
            <a:r>
              <a:rPr lang="en-GB" dirty="0"/>
              <a:t>Skin changes</a:t>
            </a:r>
          </a:p>
          <a:p>
            <a:r>
              <a:rPr lang="en-GB" dirty="0"/>
              <a:t>LDS</a:t>
            </a:r>
            <a:r>
              <a:rPr lang="en-GB" baseline="0" dirty="0"/>
              <a:t> – noted particularly in medial aspect of lower </a:t>
            </a:r>
            <a:r>
              <a:rPr lang="en-GB" baseline="0" dirty="0" smtClean="0"/>
              <a:t>calf, </a:t>
            </a:r>
          </a:p>
          <a:p>
            <a:r>
              <a:rPr lang="en-GB" baseline="0" dirty="0" smtClean="0"/>
              <a:t>         - symptoms include pain, hardening of skin, change in skin colour, and swelling</a:t>
            </a:r>
            <a:endParaRPr lang="en-GB" baseline="0" dirty="0"/>
          </a:p>
          <a:p>
            <a:r>
              <a:rPr lang="en-GB" baseline="0" dirty="0"/>
              <a:t>Varicose eczema – classically associated with gaiter area of calf and may cause symptoms of itching or discomfort</a:t>
            </a:r>
          </a:p>
          <a:p>
            <a:endParaRPr lang="en-GB" baseline="0" dirty="0"/>
          </a:p>
          <a:p>
            <a:r>
              <a:rPr lang="en-GB" baseline="0" dirty="0"/>
              <a:t>Ulceration – 90% of ulcers are venous, situated in medial aspect of lower calf just above medial malleolus, usually associated with chronic skin changes (mentioned above)</a:t>
            </a:r>
          </a:p>
          <a:p>
            <a:r>
              <a:rPr lang="en-GB" baseline="0" dirty="0"/>
              <a:t>Often painless, but can be extensive, involving large areas of tissue.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587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2280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HCW title sli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:\Useful Photos\University Hospitals Coventry and Warwickshire NHS Trust ÔÇô RGB BLUE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5" y="177800"/>
            <a:ext cx="5276852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Placeholder 1"/>
          <p:cNvSpPr>
            <a:spLocks noGrp="1"/>
          </p:cNvSpPr>
          <p:nvPr>
            <p:ph type="ctrTitle"/>
          </p:nvPr>
        </p:nvSpPr>
        <p:spPr bwMode="white">
          <a:xfrm>
            <a:off x="1543055" y="2608267"/>
            <a:ext cx="9912351" cy="1470025"/>
          </a:xfrm>
        </p:spPr>
        <p:txBody>
          <a:bodyPr/>
          <a:lstStyle>
            <a:lvl1pPr>
              <a:defRPr sz="36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16388" name="Text Placeholder 2"/>
          <p:cNvSpPr>
            <a:spLocks noGrp="1" noChangeAspect="1"/>
          </p:cNvSpPr>
          <p:nvPr>
            <p:ph type="subTitle" idx="1"/>
          </p:nvPr>
        </p:nvSpPr>
        <p:spPr bwMode="white">
          <a:xfrm>
            <a:off x="1543053" y="4154490"/>
            <a:ext cx="9925049" cy="1285875"/>
          </a:xfrm>
        </p:spPr>
        <p:txBody>
          <a:bodyPr/>
          <a:lstStyle>
            <a:lvl1pPr marL="0" indent="0">
              <a:spcBef>
                <a:spcPct val="20000"/>
              </a:spcBef>
              <a:buFont typeface="Arial" charset="0"/>
              <a:buNone/>
              <a:defRPr sz="28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08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1017600" y="838800"/>
            <a:ext cx="10080000" cy="914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600" y="1857600"/>
            <a:ext cx="10080000" cy="3571200"/>
          </a:xfrm>
        </p:spPr>
        <p:txBody>
          <a:bodyPr/>
          <a:lstStyle>
            <a:lvl1pPr>
              <a:defRPr baseline="0"/>
            </a:lvl1pPr>
            <a:lvl2pPr>
              <a:defRPr sz="16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919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1017600" y="838800"/>
            <a:ext cx="1008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7600" y="1857600"/>
            <a:ext cx="10080000" cy="3571200"/>
          </a:xfrm>
        </p:spPr>
        <p:txBody>
          <a:bodyPr>
            <a:no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005C9E"/>
              </a:buClr>
              <a:buSzTx/>
              <a:buFont typeface="Arial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47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00" y="838800"/>
            <a:ext cx="10080000" cy="914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5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1017600" y="838800"/>
            <a:ext cx="10080000" cy="914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48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UHCW text slide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49822" y="134942"/>
            <a:ext cx="11097684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Headline</a:t>
            </a:r>
          </a:p>
        </p:txBody>
      </p:sp>
      <p:sp>
        <p:nvSpPr>
          <p:cNvPr id="1028" name="Text Placeholder 2"/>
          <p:cNvSpPr>
            <a:spLocks noGrp="1" noChangeAspect="1"/>
          </p:cNvSpPr>
          <p:nvPr>
            <p:ph type="body" idx="1"/>
          </p:nvPr>
        </p:nvSpPr>
        <p:spPr bwMode="auto">
          <a:xfrm>
            <a:off x="649822" y="1304929"/>
            <a:ext cx="11097684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First level bullets</a:t>
            </a:r>
          </a:p>
          <a:p>
            <a:pPr lvl="1"/>
            <a:r>
              <a:rPr lang="en-GB" altLang="en-US"/>
              <a:t>Second level bullets</a:t>
            </a:r>
          </a:p>
          <a:p>
            <a:pPr lvl="2"/>
            <a:r>
              <a:rPr lang="en-GB" altLang="en-US"/>
              <a:t>Third level bullets</a:t>
            </a:r>
          </a:p>
        </p:txBody>
      </p:sp>
      <p:pic>
        <p:nvPicPr>
          <p:cNvPr id="1029" name="Picture 7" descr="H:\Useful Photos\University Hospitals Coventry and Warwickshire NHS Trust ÔÇô RGB BLUE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3"/>
          <a:stretch>
            <a:fillRect/>
          </a:stretch>
        </p:blipFill>
        <p:spPr bwMode="auto">
          <a:xfrm>
            <a:off x="8722786" y="5492750"/>
            <a:ext cx="2918884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005C9E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C9E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C9E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C9E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C9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5C9E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5C9E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5C9E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5C9E"/>
          </a:solidFill>
          <a:latin typeface="Arial Black" pitchFamily="34" charset="0"/>
        </a:defRPr>
      </a:lvl9pPr>
    </p:titleStyle>
    <p:bodyStyle>
      <a:lvl1pPr marL="268288" indent="-268288" algn="l" rtl="0" eaLnBrk="0" fontAlgn="base" hangingPunct="0">
        <a:spcBef>
          <a:spcPct val="30000"/>
        </a:spcBef>
        <a:spcAft>
          <a:spcPct val="0"/>
        </a:spcAft>
        <a:buClr>
          <a:srgbClr val="005C9E"/>
        </a:buClr>
        <a:buFont typeface="Arial" charset="0"/>
        <a:buChar char="•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15963" indent="-268288" algn="l" rtl="0" eaLnBrk="0" fontAlgn="base" hangingPunct="0">
        <a:spcBef>
          <a:spcPct val="30000"/>
        </a:spcBef>
        <a:spcAft>
          <a:spcPct val="0"/>
        </a:spcAft>
        <a:buClr>
          <a:srgbClr val="005C9E"/>
        </a:buClr>
        <a:buFont typeface="Arial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230313" indent="-228600" algn="l" rtl="0" eaLnBrk="0" fontAlgn="base" hangingPunct="0">
        <a:spcBef>
          <a:spcPct val="30000"/>
        </a:spcBef>
        <a:spcAft>
          <a:spcPct val="0"/>
        </a:spcAft>
        <a:buClr>
          <a:srgbClr val="005C9E"/>
        </a:buClr>
        <a:buFont typeface="Arial" charset="0"/>
        <a:buChar char="•"/>
        <a:defRPr sz="1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38300" indent="-228600" algn="l" rtl="0" eaLnBrk="0" fontAlgn="base" hangingPunct="0">
        <a:spcBef>
          <a:spcPct val="20000"/>
        </a:spcBef>
        <a:spcAft>
          <a:spcPct val="0"/>
        </a:spcAft>
        <a:buClr>
          <a:srgbClr val="005C9E"/>
        </a:buClr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C9E"/>
        </a:buClr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altLang="en-US" dirty="0">
                <a:latin typeface="+mj-lt"/>
              </a:rPr>
              <a:t>LOWER LIMB VENOUS ASSESSMENT</a:t>
            </a:r>
            <a:r>
              <a:rPr lang="en-GB" altLang="en-US" dirty="0"/>
              <a:t/>
            </a:r>
            <a:br>
              <a:rPr lang="en-GB" altLang="en-US" dirty="0"/>
            </a:br>
            <a:endParaRPr lang="en-US" altLang="en-US" dirty="0"/>
          </a:p>
        </p:txBody>
      </p:sp>
      <p:sp>
        <p:nvSpPr>
          <p:cNvPr id="3075" name="Rectangle 3"/>
          <p:cNvSpPr>
            <a:spLocks noGrp="1" noChangeAspect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altLang="en-US" dirty="0">
                <a:latin typeface="+mj-lt"/>
              </a:rPr>
              <a:t>Fundamentals of Vascular Ultrasound</a:t>
            </a:r>
          </a:p>
          <a:p>
            <a:pPr algn="ctr"/>
            <a:r>
              <a:rPr lang="en-GB" altLang="en-US" dirty="0">
                <a:latin typeface="+mj-lt"/>
              </a:rPr>
              <a:t>28</a:t>
            </a:r>
            <a:r>
              <a:rPr lang="en-GB" altLang="en-US" baseline="30000" dirty="0">
                <a:latin typeface="+mj-lt"/>
              </a:rPr>
              <a:t>th</a:t>
            </a:r>
            <a:r>
              <a:rPr lang="en-GB" altLang="en-US" dirty="0">
                <a:latin typeface="+mj-lt"/>
              </a:rPr>
              <a:t> February – 1</a:t>
            </a:r>
            <a:r>
              <a:rPr lang="en-GB" altLang="en-US" baseline="30000" dirty="0">
                <a:latin typeface="+mj-lt"/>
              </a:rPr>
              <a:t>st</a:t>
            </a:r>
            <a:r>
              <a:rPr lang="en-GB" altLang="en-US" dirty="0">
                <a:latin typeface="+mj-lt"/>
              </a:rPr>
              <a:t> March 2022</a:t>
            </a:r>
          </a:p>
          <a:p>
            <a:pPr algn="ctr"/>
            <a:endParaRPr lang="en-GB" altLang="en-US" dirty="0"/>
          </a:p>
          <a:p>
            <a:pPr algn="ctr"/>
            <a:r>
              <a:rPr lang="en-GB" altLang="en-US" dirty="0">
                <a:latin typeface="+mj-lt"/>
              </a:rPr>
              <a:t>Michael Davis AVS (University Hospital, Coventry)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2011367" y="73894"/>
            <a:ext cx="8323263" cy="1105622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tx2"/>
                </a:solidFill>
                <a:latin typeface="+mj-lt"/>
              </a:rPr>
              <a:t>Duplex Scanning for DVT</a:t>
            </a:r>
            <a:endParaRPr lang="en-US" altLang="en-US" sz="44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291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200731"/>
            <a:ext cx="8323263" cy="4242811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+mn-lt"/>
              </a:rPr>
              <a:t>Patient positioning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500" dirty="0">
                <a:solidFill>
                  <a:schemeClr val="tx2"/>
                </a:solidFill>
                <a:latin typeface="+mn-lt"/>
              </a:rPr>
              <a:t>Pelvic and thigh veins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Lie patient supine, leg externally rotated, knee slightly flexed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Raise head and lower feet to aid venous distension</a:t>
            </a:r>
          </a:p>
          <a:p>
            <a:pPr marL="914400" lvl="2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1700" dirty="0">
              <a:solidFill>
                <a:schemeClr val="tx2"/>
              </a:solidFill>
              <a:latin typeface="+mn-lt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700" dirty="0">
                <a:solidFill>
                  <a:schemeClr val="tx2"/>
                </a:solidFill>
                <a:latin typeface="+mn-lt"/>
              </a:rPr>
              <a:t>Popliteal Vein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2"/>
                </a:solidFill>
                <a:latin typeface="+mn-lt"/>
              </a:rPr>
              <a:t>Mobile patient – sit on edge of raised couch, ensure:</a:t>
            </a:r>
          </a:p>
          <a:p>
            <a:pPr marL="1600200" lvl="3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thigh is not compressed by couch</a:t>
            </a:r>
          </a:p>
          <a:p>
            <a:pPr marL="1600200" lvl="3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thigh sloped downward, knees lower than hips</a:t>
            </a:r>
          </a:p>
          <a:p>
            <a:pPr marL="1600200" lvl="3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calf hangs freely, muscles relaxed, and foot on stool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2"/>
                </a:solidFill>
                <a:latin typeface="+mn-lt"/>
              </a:rPr>
              <a:t>Immobile patient – lie on side with knees slightly flexed</a:t>
            </a:r>
          </a:p>
          <a:p>
            <a:pPr marL="914400" lvl="2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1700" dirty="0">
              <a:solidFill>
                <a:schemeClr val="tx2"/>
              </a:solidFill>
              <a:latin typeface="+mn-lt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700" dirty="0">
                <a:solidFill>
                  <a:schemeClr val="tx2"/>
                </a:solidFill>
                <a:latin typeface="+mn-lt"/>
              </a:rPr>
              <a:t>Calf veins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2"/>
                </a:solidFill>
                <a:latin typeface="+mn-lt"/>
              </a:rPr>
              <a:t>Mobile patient – as above for popliteal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2"/>
                </a:solidFill>
                <a:latin typeface="+mn-lt"/>
              </a:rPr>
              <a:t>Immobile patient:</a:t>
            </a:r>
          </a:p>
          <a:p>
            <a:pPr marL="1600200" lvl="3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lie on side to assess Peroneal veins, </a:t>
            </a:r>
          </a:p>
          <a:p>
            <a:pPr marL="1600200" lvl="3" eaLnBrk="1" fontAlgn="auto" hangingPunct="1"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2"/>
                </a:solidFill>
                <a:latin typeface="+mn-lt"/>
              </a:rPr>
              <a:t>lie supine for PTV’s and ATV’s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91" y="1163797"/>
            <a:ext cx="2163719" cy="128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davism1\AppData\Local\Microsoft\Windows\Temporary Internet Files\Content.Outlook\OC1THZKY\IMG_09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6" t="28003" r="19756" b="24529"/>
          <a:stretch/>
        </p:blipFill>
        <p:spPr bwMode="auto">
          <a:xfrm rot="5400000">
            <a:off x="8087248" y="2352386"/>
            <a:ext cx="1865746" cy="217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davism1\AppData\Local\Microsoft\Windows\Temporary Internet Files\Content.Outlook\OC1THZKY\IMG_09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t="23193" r="20539" b="12281"/>
          <a:stretch/>
        </p:blipFill>
        <p:spPr bwMode="auto">
          <a:xfrm>
            <a:off x="7932193" y="4441780"/>
            <a:ext cx="2175865" cy="117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+mj-lt"/>
              </a:rPr>
              <a:t>DVT Protocol</a:t>
            </a:r>
            <a:endParaRPr lang="en-US" alt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315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304929"/>
            <a:ext cx="8323263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Explanation of protocol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Manual compression (moderate discomfort)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Starting at groin (intimate area)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Begin at groin in transverse, locate </a:t>
            </a:r>
            <a:r>
              <a:rPr lang="en-GB" sz="2000" dirty="0" smtClean="0">
                <a:solidFill>
                  <a:schemeClr val="accent2"/>
                </a:solidFill>
                <a:latin typeface="Calibri"/>
              </a:rPr>
              <a:t>CFV, CFA, and SFJ </a:t>
            </a:r>
            <a:r>
              <a:rPr lang="en-GB" sz="2000" dirty="0">
                <a:solidFill>
                  <a:schemeClr val="accent2"/>
                </a:solidFill>
                <a:latin typeface="Calibri"/>
              </a:rPr>
              <a:t>in </a:t>
            </a:r>
            <a:r>
              <a:rPr lang="en-GB" sz="2000" dirty="0" smtClean="0">
                <a:solidFill>
                  <a:schemeClr val="accent2"/>
                </a:solidFill>
                <a:latin typeface="Calibri"/>
              </a:rPr>
              <a:t>B-mode  ‘Mickey Mouse view’</a:t>
            </a: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Apply gentle, slow, smooth pressure with transducer to examine compressibility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Into longitudinal projection use colour and spectral Doppler to assess flow (spontaneous and phasic with respiration).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470" y="2267313"/>
            <a:ext cx="195606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00" y="443685"/>
            <a:ext cx="7560000" cy="914400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accent2"/>
                </a:solidFill>
              </a:rPr>
              <a:t>DVT Protocol Cont.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000" dirty="0">
                <a:solidFill>
                  <a:schemeClr val="accent2"/>
                </a:solidFill>
                <a:latin typeface="Calibri"/>
              </a:rPr>
              <a:t>Move distally to SFV in transverse (B-mode) examine compressibility at proximal, mid, and distal thigh level</a:t>
            </a:r>
          </a:p>
          <a:p>
            <a:pPr lvl="0"/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Examine around SFA for duplicate/triplicate SFV (duplicated in 20-30%)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Distal thigh can be difficult to compress, place hand directly under thigh and apply pressure from behind</a:t>
            </a:r>
          </a:p>
          <a:p>
            <a:pPr lvl="0"/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35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2011367" y="79628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DVT Protocol Cont.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4339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061093"/>
            <a:ext cx="8323263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Reposition patient to assess popliteal, then repeat same process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Distal SFV (adductor canal) better visualised in this position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Above knee popliteal may require more pressure to demonstrate compressibility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When compression not possible (e.g. painful, poor imaging), use colour Doppler to demonstrate patency.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9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900" dirty="0">
              <a:solidFill>
                <a:schemeClr val="accent2"/>
              </a:solidFill>
              <a:latin typeface="Calibri"/>
            </a:endParaRP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DVT Protocol Cont.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5363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3" y="1304929"/>
            <a:ext cx="4158528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PTV and Peroneal veins compress from lateral and medial sides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ATV place probe anteriorly and brace knee with hand posteriorly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67" y="1335303"/>
            <a:ext cx="2098932" cy="200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850" y="1331165"/>
            <a:ext cx="2069059" cy="200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74" y="3554376"/>
            <a:ext cx="1880723" cy="207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2011367" y="-3600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DVT Interpretation 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6387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304929"/>
            <a:ext cx="8323263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Compressibility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Luminal diameter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Echogenicity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Colour and Spectral Doppler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10883" r="13489" b="15218"/>
          <a:stretch/>
        </p:blipFill>
        <p:spPr bwMode="auto">
          <a:xfrm>
            <a:off x="5467935" y="1126839"/>
            <a:ext cx="4553519" cy="4470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>
            <a:off x="5622900" y="1089894"/>
            <a:ext cx="1819563" cy="78246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03400" y="1736815"/>
            <a:ext cx="2309092" cy="86784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59692" y="2500434"/>
            <a:ext cx="1748904" cy="86160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60301" y="3189925"/>
            <a:ext cx="2281383" cy="92949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04756" y="4027054"/>
            <a:ext cx="2678544" cy="93287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960" y="4704688"/>
            <a:ext cx="2270763" cy="9361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755979" y="1013072"/>
            <a:ext cx="2016224" cy="8592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778557" y="2463181"/>
            <a:ext cx="2016224" cy="9361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99450" y="4036291"/>
            <a:ext cx="2016224" cy="9361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815645" y="3804356"/>
            <a:ext cx="1828805" cy="9003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954573" y="1736815"/>
            <a:ext cx="1817630" cy="86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7943284" y="3189925"/>
            <a:ext cx="1817630" cy="846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8094141" y="4783712"/>
            <a:ext cx="1587751" cy="892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00" y="342084"/>
            <a:ext cx="7560000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rgbClr val="003893"/>
                </a:solidFill>
                <a:latin typeface="+mn-lt"/>
              </a:rPr>
              <a:t>DVT 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8489" y="1439911"/>
            <a:ext cx="7560000" cy="357120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3893"/>
                </a:solidFill>
              </a:rPr>
              <a:t>Venous flow = Spontaneous and Phasic</a:t>
            </a:r>
          </a:p>
          <a:p>
            <a:pPr marL="447675" lvl="1" indent="0">
              <a:buNone/>
            </a:pPr>
            <a:r>
              <a:rPr lang="en-GB" sz="2000" dirty="0">
                <a:solidFill>
                  <a:srgbClr val="003893"/>
                </a:solidFill>
              </a:rPr>
              <a:t>    </a:t>
            </a:r>
          </a:p>
          <a:p>
            <a:pPr marL="447675" lvl="1" indent="0">
              <a:buNone/>
            </a:pPr>
            <a:r>
              <a:rPr lang="en-GB" sz="2000" dirty="0">
                <a:solidFill>
                  <a:srgbClr val="003893"/>
                </a:solidFill>
              </a:rPr>
              <a:t> Phasic flow (normal)	       Continuous flow (abnormal)		</a:t>
            </a:r>
            <a:endParaRPr lang="en-GB" dirty="0">
              <a:solidFill>
                <a:srgbClr val="003893"/>
              </a:solidFill>
            </a:endParaRPr>
          </a:p>
          <a:p>
            <a:endParaRPr lang="en-GB" dirty="0">
              <a:solidFill>
                <a:srgbClr val="003893"/>
              </a:solidFill>
            </a:endParaRPr>
          </a:p>
          <a:p>
            <a:endParaRPr lang="en-GB" dirty="0">
              <a:solidFill>
                <a:srgbClr val="003893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4" b="10109"/>
          <a:stretch/>
        </p:blipFill>
        <p:spPr bwMode="auto">
          <a:xfrm>
            <a:off x="2370668" y="2797164"/>
            <a:ext cx="3346273" cy="262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3"/>
          <a:stretch/>
        </p:blipFill>
        <p:spPr bwMode="auto">
          <a:xfrm>
            <a:off x="6431266" y="2782545"/>
            <a:ext cx="3383542" cy="265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76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DVT Interpretation Cont.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3" y="1304929"/>
            <a:ext cx="3955328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CFV DVT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lvl="0"/>
            <a:r>
              <a:rPr lang="en-GB" sz="2800" dirty="0">
                <a:solidFill>
                  <a:schemeClr val="accent2"/>
                </a:solidFill>
                <a:latin typeface="Calibri"/>
              </a:rPr>
              <a:t>Free floating ‘tongue’ of clot 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97603" y="1330037"/>
            <a:ext cx="3749964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PTV and PERV DVT</a:t>
            </a: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822596"/>
            <a:ext cx="3709171" cy="185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4" y="1783473"/>
            <a:ext cx="1994063" cy="205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729" y="1783474"/>
            <a:ext cx="1871663" cy="205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3" b="12576"/>
          <a:stretch/>
        </p:blipFill>
        <p:spPr bwMode="auto">
          <a:xfrm>
            <a:off x="3736953" y="4443493"/>
            <a:ext cx="3312368" cy="140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00" y="556578"/>
            <a:ext cx="7560000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DVT Interpretation Cont.</a:t>
            </a:r>
            <a:endParaRPr lang="en-GB" sz="4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12" y="2033573"/>
            <a:ext cx="6265333" cy="332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8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00" y="395472"/>
            <a:ext cx="7560000" cy="914400"/>
          </a:xfrm>
        </p:spPr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Reporting DVT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7200" y="1525104"/>
            <a:ext cx="7560000" cy="3571200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  <a:latin typeface="+mn-lt"/>
              </a:rPr>
              <a:t>Written report, including:</a:t>
            </a:r>
          </a:p>
          <a:p>
            <a:pPr lvl="1"/>
            <a:r>
              <a:rPr lang="en-GB" dirty="0">
                <a:solidFill>
                  <a:schemeClr val="accent2"/>
                </a:solidFill>
                <a:latin typeface="+mn-lt"/>
              </a:rPr>
              <a:t>Leg scanned</a:t>
            </a:r>
          </a:p>
          <a:p>
            <a:pPr lvl="1"/>
            <a:r>
              <a:rPr lang="en-GB" dirty="0">
                <a:solidFill>
                  <a:schemeClr val="accent2"/>
                </a:solidFill>
                <a:latin typeface="+mn-lt"/>
              </a:rPr>
              <a:t>Technique used e.g. compression, colour Doppler, flow interpretation</a:t>
            </a:r>
          </a:p>
          <a:p>
            <a:pPr lvl="1"/>
            <a:r>
              <a:rPr lang="en-GB" dirty="0">
                <a:solidFill>
                  <a:schemeClr val="accent2"/>
                </a:solidFill>
                <a:latin typeface="+mn-lt"/>
              </a:rPr>
              <a:t>Any sections could not image</a:t>
            </a:r>
          </a:p>
          <a:p>
            <a:pPr lvl="1"/>
            <a:r>
              <a:rPr lang="en-GB" dirty="0">
                <a:solidFill>
                  <a:schemeClr val="accent2"/>
                </a:solidFill>
                <a:latin typeface="+mn-lt"/>
              </a:rPr>
              <a:t>If positive, the extent of the DVT and appearance (e.g. acute or chronic)</a:t>
            </a:r>
          </a:p>
          <a:p>
            <a:pPr lvl="1"/>
            <a:endParaRPr lang="en-GB" dirty="0">
              <a:solidFill>
                <a:schemeClr val="accent2"/>
              </a:solidFill>
              <a:latin typeface="+mn-lt"/>
            </a:endParaRPr>
          </a:p>
          <a:p>
            <a:r>
              <a:rPr lang="en-GB" dirty="0">
                <a:solidFill>
                  <a:schemeClr val="accent2"/>
                </a:solidFill>
                <a:latin typeface="+mn-lt"/>
              </a:rPr>
              <a:t>Example normal report:</a:t>
            </a:r>
          </a:p>
          <a:p>
            <a:endParaRPr lang="en-GB" sz="800" dirty="0">
              <a:solidFill>
                <a:schemeClr val="accent2"/>
              </a:solidFill>
              <a:latin typeface="+mn-lt"/>
            </a:endParaRPr>
          </a:p>
          <a:p>
            <a:pPr marL="447675" lvl="1" indent="0">
              <a:buNone/>
            </a:pPr>
            <a:r>
              <a:rPr lang="en-GB" dirty="0">
                <a:solidFill>
                  <a:srgbClr val="003893"/>
                </a:solidFill>
                <a:latin typeface="+mn-lt"/>
              </a:rPr>
              <a:t>Normal flow seen in the CFV suggesting no occlusive proximal obstruction.</a:t>
            </a:r>
            <a:br>
              <a:rPr lang="en-GB" dirty="0">
                <a:solidFill>
                  <a:srgbClr val="003893"/>
                </a:solidFill>
                <a:latin typeface="+mn-lt"/>
              </a:rPr>
            </a:br>
            <a:r>
              <a:rPr lang="en-GB" dirty="0">
                <a:solidFill>
                  <a:srgbClr val="003893"/>
                </a:solidFill>
                <a:latin typeface="+mn-lt"/>
              </a:rPr>
              <a:t>Femoral Vein - patent and compressible throughout.</a:t>
            </a:r>
            <a:br>
              <a:rPr lang="en-GB" dirty="0">
                <a:solidFill>
                  <a:srgbClr val="003893"/>
                </a:solidFill>
                <a:latin typeface="+mn-lt"/>
              </a:rPr>
            </a:br>
            <a:r>
              <a:rPr lang="en-GB" dirty="0">
                <a:solidFill>
                  <a:srgbClr val="003893"/>
                </a:solidFill>
                <a:latin typeface="+mn-lt"/>
              </a:rPr>
              <a:t>Popliteal Vein - patent and compressible throughout.</a:t>
            </a:r>
            <a:br>
              <a:rPr lang="en-GB" dirty="0">
                <a:solidFill>
                  <a:srgbClr val="003893"/>
                </a:solidFill>
                <a:latin typeface="+mn-lt"/>
              </a:rPr>
            </a:br>
            <a:r>
              <a:rPr lang="en-GB" dirty="0">
                <a:solidFill>
                  <a:srgbClr val="003893"/>
                </a:solidFill>
                <a:latin typeface="+mn-lt"/>
              </a:rPr>
              <a:t> </a:t>
            </a:r>
            <a:r>
              <a:rPr lang="en-GB" b="1" dirty="0">
                <a:solidFill>
                  <a:srgbClr val="003893"/>
                </a:solidFill>
                <a:latin typeface="+mn-lt"/>
              </a:rPr>
              <a:t/>
            </a:r>
            <a:br>
              <a:rPr lang="en-GB" b="1" dirty="0">
                <a:solidFill>
                  <a:srgbClr val="003893"/>
                </a:solidFill>
                <a:latin typeface="+mn-lt"/>
              </a:rPr>
            </a:br>
            <a:r>
              <a:rPr lang="en-GB" b="1" dirty="0">
                <a:solidFill>
                  <a:srgbClr val="003893"/>
                </a:solidFill>
                <a:latin typeface="+mn-lt"/>
              </a:rPr>
              <a:t>Conclusion: No obvious current DVT seen.</a:t>
            </a:r>
            <a:endParaRPr lang="en-GB" dirty="0">
              <a:solidFill>
                <a:srgbClr val="00389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964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US" altLang="en-US" sz="4400" b="0" dirty="0">
                <a:latin typeface="+mj-lt"/>
              </a:rPr>
              <a:t>Overview</a:t>
            </a:r>
          </a:p>
        </p:txBody>
      </p:sp>
      <p:sp>
        <p:nvSpPr>
          <p:cNvPr id="4099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304929"/>
            <a:ext cx="8323263" cy="4138613"/>
          </a:xfrm>
        </p:spPr>
        <p:txBody>
          <a:bodyPr/>
          <a:lstStyle/>
          <a:p>
            <a:r>
              <a:rPr lang="en-GB" sz="2000" dirty="0">
                <a:solidFill>
                  <a:schemeClr val="tx2"/>
                </a:solidFill>
                <a:latin typeface="+mn-lt"/>
              </a:rPr>
              <a:t>Venous Anatomy and Physiology</a:t>
            </a:r>
          </a:p>
          <a:p>
            <a:endParaRPr lang="en-GB" sz="2000" dirty="0">
              <a:solidFill>
                <a:schemeClr val="tx2"/>
              </a:solidFill>
              <a:latin typeface="+mn-lt"/>
            </a:endParaRPr>
          </a:p>
          <a:p>
            <a:r>
              <a:rPr lang="en-GB" sz="2000" dirty="0">
                <a:solidFill>
                  <a:schemeClr val="tx2"/>
                </a:solidFill>
                <a:latin typeface="+mn-lt"/>
              </a:rPr>
              <a:t>Reasons to Scan Lower Limb Veins</a:t>
            </a:r>
          </a:p>
          <a:p>
            <a:endParaRPr lang="en-GB" sz="2000" dirty="0">
              <a:solidFill>
                <a:schemeClr val="tx2"/>
              </a:solidFill>
              <a:latin typeface="+mn-lt"/>
            </a:endParaRPr>
          </a:p>
          <a:p>
            <a:r>
              <a:rPr lang="en-GB" sz="2000" dirty="0">
                <a:solidFill>
                  <a:schemeClr val="tx2"/>
                </a:solidFill>
                <a:latin typeface="+mn-lt"/>
              </a:rPr>
              <a:t>DVT Scanning </a:t>
            </a:r>
          </a:p>
          <a:p>
            <a:pPr lvl="1"/>
            <a:r>
              <a:rPr lang="en-GB" sz="2000" dirty="0">
                <a:solidFill>
                  <a:schemeClr val="tx2"/>
                </a:solidFill>
                <a:latin typeface="+mn-lt"/>
              </a:rPr>
              <a:t>Positioning, protocol, interpretation, reporting</a:t>
            </a:r>
          </a:p>
          <a:p>
            <a:pPr lvl="1"/>
            <a:endParaRPr lang="en-GB" sz="2000" dirty="0">
              <a:solidFill>
                <a:schemeClr val="tx2"/>
              </a:solidFill>
              <a:latin typeface="+mn-lt"/>
            </a:endParaRPr>
          </a:p>
          <a:p>
            <a:r>
              <a:rPr lang="en-GB" sz="2000" dirty="0">
                <a:solidFill>
                  <a:schemeClr val="tx2"/>
                </a:solidFill>
                <a:latin typeface="+mn-lt"/>
              </a:rPr>
              <a:t>Venous Insufficiency Scanning</a:t>
            </a:r>
          </a:p>
          <a:p>
            <a:pPr lvl="1"/>
            <a:r>
              <a:rPr lang="en-GB" sz="2000" dirty="0">
                <a:solidFill>
                  <a:schemeClr val="tx2"/>
                </a:solidFill>
                <a:latin typeface="+mn-lt"/>
              </a:rPr>
              <a:t>Positioning, protocol, interpretation, reporting</a:t>
            </a:r>
          </a:p>
          <a:p>
            <a:pPr lvl="1"/>
            <a:endParaRPr lang="en-GB" sz="2000" dirty="0">
              <a:solidFill>
                <a:schemeClr val="tx2"/>
              </a:solidFill>
              <a:latin typeface="+mn-lt"/>
            </a:endParaRPr>
          </a:p>
          <a:p>
            <a:r>
              <a:rPr lang="en-GB" sz="2000" dirty="0">
                <a:solidFill>
                  <a:schemeClr val="tx2"/>
                </a:solidFill>
                <a:latin typeface="+mn-lt"/>
              </a:rPr>
              <a:t>Incidental Findings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00" y="524776"/>
            <a:ext cx="7560000" cy="914400"/>
          </a:xfrm>
        </p:spPr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Reporting DVT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  <a:latin typeface="+mn-lt"/>
              </a:rPr>
              <a:t>Example positive DVT report (femoral vein):</a:t>
            </a:r>
          </a:p>
          <a:p>
            <a:endParaRPr lang="en-GB" dirty="0">
              <a:solidFill>
                <a:schemeClr val="accent2"/>
              </a:solidFill>
              <a:latin typeface="+mn-lt"/>
            </a:endParaRPr>
          </a:p>
          <a:p>
            <a:pPr marL="447675" lvl="1" indent="0">
              <a:buNone/>
            </a:pPr>
            <a:r>
              <a:rPr lang="en-GB" dirty="0">
                <a:solidFill>
                  <a:schemeClr val="accent2"/>
                </a:solidFill>
                <a:latin typeface="+mn-lt"/>
              </a:rPr>
              <a:t>Normal flow seen in the CFV suggesting no occlusive proximal obstruction.</a:t>
            </a:r>
          </a:p>
          <a:p>
            <a:pPr marL="447675" lvl="1" indent="0">
              <a:buNone/>
            </a:pPr>
            <a:r>
              <a:rPr lang="en-GB" dirty="0">
                <a:solidFill>
                  <a:schemeClr val="accent2"/>
                </a:solidFill>
                <a:latin typeface="+mn-lt"/>
              </a:rPr>
              <a:t>CFV and Popliteal vein</a:t>
            </a:r>
            <a:r>
              <a:rPr lang="en-GB" b="1" dirty="0">
                <a:solidFill>
                  <a:schemeClr val="accent2"/>
                </a:solidFill>
                <a:latin typeface="+mn-lt"/>
              </a:rPr>
              <a:t> - </a:t>
            </a:r>
            <a:r>
              <a:rPr lang="en-GB" dirty="0">
                <a:solidFill>
                  <a:schemeClr val="accent2"/>
                </a:solidFill>
                <a:latin typeface="+mn-lt"/>
              </a:rPr>
              <a:t>patent and compressible throughout.</a:t>
            </a:r>
          </a:p>
          <a:p>
            <a:pPr marL="447675" lvl="1" indent="0">
              <a:buNone/>
            </a:pPr>
            <a:r>
              <a:rPr lang="en-GB" b="1" dirty="0">
                <a:solidFill>
                  <a:schemeClr val="accent2"/>
                </a:solidFill>
                <a:latin typeface="+mn-lt"/>
              </a:rPr>
              <a:t>Femoral vein - Incompressible occluding thrombus seen throughout.</a:t>
            </a:r>
          </a:p>
          <a:p>
            <a:pPr marL="447675" lvl="1" indent="0">
              <a:buNone/>
            </a:pPr>
            <a:r>
              <a:rPr lang="en-GB" b="1" dirty="0">
                <a:solidFill>
                  <a:schemeClr val="accent2"/>
                </a:solidFill>
                <a:latin typeface="+mn-lt"/>
              </a:rPr>
              <a:t>NOTE</a:t>
            </a:r>
            <a:r>
              <a:rPr lang="en-GB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accent2"/>
                </a:solidFill>
                <a:latin typeface="+mn-lt"/>
              </a:rPr>
              <a:t>- thrombus is echolucent giving the impression of an acute thrombus with a free floating tongue of clot seen proximally.</a:t>
            </a:r>
          </a:p>
          <a:p>
            <a:pPr marL="447675" lvl="1" indent="0">
              <a:buNone/>
            </a:pPr>
            <a:endParaRPr lang="en-GB" dirty="0">
              <a:solidFill>
                <a:schemeClr val="accent2"/>
              </a:solidFill>
              <a:latin typeface="+mn-lt"/>
            </a:endParaRPr>
          </a:p>
          <a:p>
            <a:pPr marL="447675" lvl="1" indent="0">
              <a:buNone/>
            </a:pPr>
            <a:r>
              <a:rPr lang="en-GB" b="1" dirty="0">
                <a:solidFill>
                  <a:schemeClr val="accent2"/>
                </a:solidFill>
                <a:latin typeface="+mn-lt"/>
              </a:rPr>
              <a:t>Conclusion: Femoral vein DVT demonstrated.</a:t>
            </a:r>
          </a:p>
          <a:p>
            <a:endParaRPr lang="en-GB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31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2011367" y="255010"/>
            <a:ext cx="8323263" cy="1044575"/>
          </a:xfrm>
        </p:spPr>
        <p:txBody>
          <a:bodyPr/>
          <a:lstStyle/>
          <a:p>
            <a:pPr algn="ctr"/>
            <a:r>
              <a:rPr lang="en-GB" sz="4000" b="0" dirty="0">
                <a:solidFill>
                  <a:schemeClr val="accent2"/>
                </a:solidFill>
                <a:latin typeface="Calibri"/>
              </a:rPr>
              <a:t>Duplex Scanning for Venous Insufficiency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8435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240277"/>
            <a:ext cx="8323263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Patient positioning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Different method’s, find what works for you!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Suggested method (patient able to stand)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Stand patient on stool/small step facing you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Externally rotate leg while flexing the knee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Weight onto contralateral leg, minimal weight on flexed leg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Examining POP, patient faces away in same posture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822" y="1739548"/>
            <a:ext cx="2398692" cy="276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2011367" y="338134"/>
            <a:ext cx="8323263" cy="1044575"/>
          </a:xfrm>
        </p:spPr>
        <p:txBody>
          <a:bodyPr/>
          <a:lstStyle/>
          <a:p>
            <a:pPr algn="ctr"/>
            <a:r>
              <a:rPr lang="en-GB" sz="4000" b="0" dirty="0">
                <a:solidFill>
                  <a:schemeClr val="accent2"/>
                </a:solidFill>
                <a:latin typeface="Calibri"/>
              </a:rPr>
              <a:t>Duplex Scanning for Venous Insufficiency Cont.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9459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702077"/>
            <a:ext cx="8323263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Alternative method (patient unable to stand)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Thigh veins: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Patient stood with back to raised couch, sit on very edge with feet flat on floor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Position leg in same posture as previous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822" y="3291064"/>
            <a:ext cx="2359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2011367" y="356606"/>
            <a:ext cx="8323263" cy="1044575"/>
          </a:xfrm>
        </p:spPr>
        <p:txBody>
          <a:bodyPr/>
          <a:lstStyle/>
          <a:p>
            <a:pPr algn="ctr"/>
            <a:r>
              <a:rPr lang="en-GB" sz="4000" b="0" dirty="0">
                <a:solidFill>
                  <a:schemeClr val="accent2"/>
                </a:solidFill>
                <a:latin typeface="Calibri"/>
              </a:rPr>
              <a:t>Duplex Scanning for Venous Insufficiency Cont.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20483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591245"/>
            <a:ext cx="8323263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Below knee veins: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Sat on edge of raised couch, feet on stool 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(as per mobile DVT patient - POP and calf veins)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Externally rotate to examine medial calf region (LSV and deep calf veins)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Knee square on for examination of POP and SSV, ensure patient far enough forward to examine behind knee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849" y="1561748"/>
            <a:ext cx="1918580" cy="164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2011367" y="-31308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Venous Insufficiency Protocol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21507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000141"/>
            <a:ext cx="8323263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Before start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Look at request card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Primary or recurrent VV’s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?LSV, SSV, or other e.g. ATV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Previous DVT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Look and speak to patient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Obvious varicosities, skin changes, ulceration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Brief history (symptoms, previous treatment)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Problem as they see it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Explanation of protocol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Starting at groin (intimate area)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Distal compression (calf/foot squeezes)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Occasional light headedness (males &lt;40 yrs.)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2011367" y="-95961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Venous Insufficiency Protocol Cont.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22531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000141"/>
            <a:ext cx="8323263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Assess patency (colour and spectral Doppler) and competency (distal compression)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Map any large varices/perforators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Thigh veins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CFV /SFJ – transverse B-mode ‘Mickey Mouse view’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	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SFV – proximal, mid, and distal thigh level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LSV – most commonly tracks along medial thigh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Check for ALTV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If LSV incompetence ?origin e.g. SFJ/pelvic branch/perforators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9" y="1968162"/>
            <a:ext cx="195606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00" y="375951"/>
            <a:ext cx="10080000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Venous Insufficiency Protocol Cont.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7200" y="1472755"/>
            <a:ext cx="7560000" cy="3571200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Below knee veins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LSV - medial calf, ensure overlap with above knee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Deep calf veins - mid calf level (spot check)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POP - behind knee, check above and below knee joint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SSV - start proximal posterior calf, trace proximally to look for SPJ (not always present), then trace distally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SPJ - level of and ?communication with Giacomini and GV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41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00" y="421107"/>
            <a:ext cx="10080000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Venous Insufficiency Interpretation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7202" y="1789866"/>
            <a:ext cx="3781091" cy="3571200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Competent/Normal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234545" y="1773385"/>
            <a:ext cx="366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Incompetence/Reflux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090" y="2564904"/>
            <a:ext cx="403488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45" y="2584620"/>
            <a:ext cx="4009513" cy="278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48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00" y="500130"/>
            <a:ext cx="10080000" cy="914400"/>
          </a:xfrm>
        </p:spPr>
        <p:txBody>
          <a:bodyPr/>
          <a:lstStyle/>
          <a:p>
            <a:pPr algn="ctr"/>
            <a:r>
              <a:rPr lang="en-GB" sz="4000" b="0" dirty="0">
                <a:solidFill>
                  <a:schemeClr val="accent2"/>
                </a:solidFill>
                <a:latin typeface="Calibri"/>
              </a:rPr>
              <a:t>Venous Insufficiency Interpretation Cont.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accent2"/>
                </a:solidFill>
                <a:latin typeface="Calibri"/>
              </a:rPr>
              <a:t>Diagnostic criteria for reflux (as defined by SVT)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9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900" dirty="0">
                <a:solidFill>
                  <a:schemeClr val="accent2"/>
                </a:solidFill>
                <a:latin typeface="Calibri"/>
              </a:rPr>
              <a:t>NORMAL: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accent2"/>
                </a:solidFill>
                <a:latin typeface="Calibri"/>
              </a:rPr>
              <a:t>valve closure &lt;0.5secs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19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900" dirty="0">
                <a:solidFill>
                  <a:schemeClr val="accent2"/>
                </a:solidFill>
                <a:latin typeface="Calibri"/>
              </a:rPr>
              <a:t>MILD: 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accent2"/>
                </a:solidFill>
                <a:latin typeface="Calibri"/>
              </a:rPr>
              <a:t>0.5secs to ≤1.0secs and max velocity ≥10 cm/s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accent2"/>
                </a:solidFill>
                <a:latin typeface="Calibri"/>
              </a:rPr>
              <a:t>Sustained low volume reflux (max velocity &lt;10cm/s) 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900" dirty="0">
              <a:solidFill>
                <a:schemeClr val="accent2"/>
              </a:solidFill>
              <a:latin typeface="Calibri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900" dirty="0">
                <a:solidFill>
                  <a:schemeClr val="accent2"/>
                </a:solidFill>
                <a:latin typeface="Calibri"/>
              </a:rPr>
              <a:t>MODERATE/SEVERE: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accent2"/>
                </a:solidFill>
                <a:latin typeface="Calibri"/>
              </a:rPr>
              <a:t>&gt;1secs and max velocity ≥10cm/s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4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00" y="441652"/>
            <a:ext cx="7560000" cy="914400"/>
          </a:xfrm>
        </p:spPr>
        <p:txBody>
          <a:bodyPr/>
          <a:lstStyle/>
          <a:p>
            <a:pPr algn="ctr"/>
            <a:r>
              <a:rPr lang="en-GB" sz="4000" b="0" dirty="0">
                <a:solidFill>
                  <a:schemeClr val="accent2"/>
                </a:solidFill>
                <a:latin typeface="Calibri"/>
              </a:rPr>
              <a:t>Venous Insufficiency Interpretation Cont.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7200" y="1284968"/>
            <a:ext cx="7560000" cy="3571200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Any reflux trace the origin: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Thigh to perineum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Thigh to buttock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Abdomen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Giacomini origin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Segmental reflux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Recurrent variations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LSV 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Collaterals at SFJ, pelvic branches, perforators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SSV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Perforator above-knee, Giacomini to SSV, common junction SSV and Gastrocnemius vein, branch from LSV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23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US" altLang="en-US" sz="4400" b="0" dirty="0">
                <a:latin typeface="+mj-lt"/>
              </a:rPr>
              <a:t>Anatomy and Physiology</a:t>
            </a:r>
          </a:p>
        </p:txBody>
      </p:sp>
      <p:sp>
        <p:nvSpPr>
          <p:cNvPr id="5123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304929"/>
            <a:ext cx="4426383" cy="4138613"/>
          </a:xfrm>
        </p:spPr>
        <p:txBody>
          <a:bodyPr/>
          <a:lstStyle/>
          <a:p>
            <a:endParaRPr lang="en-GB" dirty="0"/>
          </a:p>
          <a:p>
            <a:r>
              <a:rPr lang="en-GB" dirty="0">
                <a:solidFill>
                  <a:schemeClr val="tx2"/>
                </a:solidFill>
                <a:latin typeface="+mn-lt"/>
              </a:rPr>
              <a:t>Transport deoxygenated blood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  <a:p>
            <a:r>
              <a:rPr lang="en-GB" dirty="0">
                <a:solidFill>
                  <a:schemeClr val="tx2"/>
                </a:solidFill>
                <a:latin typeface="+mn-lt"/>
              </a:rPr>
              <a:t>Thin walled with 3 layers and bicuspid valves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  <a:p>
            <a:r>
              <a:rPr lang="en-GB" dirty="0">
                <a:solidFill>
                  <a:schemeClr val="tx2"/>
                </a:solidFill>
                <a:latin typeface="+mn-lt"/>
              </a:rPr>
              <a:t>Classified into 2 groups</a:t>
            </a:r>
          </a:p>
          <a:p>
            <a:pPr lvl="1"/>
            <a:r>
              <a:rPr lang="en-GB" dirty="0">
                <a:solidFill>
                  <a:schemeClr val="tx2"/>
                </a:solidFill>
                <a:latin typeface="+mn-lt"/>
              </a:rPr>
              <a:t>Deep</a:t>
            </a:r>
          </a:p>
          <a:p>
            <a:pPr lvl="1"/>
            <a:r>
              <a:rPr lang="en-GB" dirty="0">
                <a:solidFill>
                  <a:schemeClr val="tx2"/>
                </a:solidFill>
                <a:latin typeface="+mn-lt"/>
              </a:rPr>
              <a:t>Superficial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1380" y="1242753"/>
            <a:ext cx="3529567" cy="426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00" y="340056"/>
            <a:ext cx="7560000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Reporting Venous Insufficiency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7200" y="1312676"/>
            <a:ext cx="7560000" cy="3571200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Ideally diagrammatic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Directed to answering what the surgeon needs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If written use bullet points, avoid extraneous detail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Note key points and highlight non-obvious points, e.g. incompetent perforators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Information to guide treatment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suitability for RFA/laser (diameter, depth, tortuosity)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level of SPJ (may be marked before surgery)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04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00" y="-278756"/>
            <a:ext cx="7560000" cy="914400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accent2"/>
                </a:solidFill>
                <a:latin typeface="Calibri"/>
              </a:rPr>
              <a:t>Reporting Venous Insufficiency Cont.</a:t>
            </a:r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"/>
          <a:stretch/>
        </p:blipFill>
        <p:spPr bwMode="auto">
          <a:xfrm>
            <a:off x="3556001" y="609601"/>
            <a:ext cx="4756733" cy="568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3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00" y="127628"/>
            <a:ext cx="7560000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Incidental findings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7202" y="1017128"/>
            <a:ext cx="3762619" cy="3564145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Bakers cyst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Haematoma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234545" y="960626"/>
            <a:ext cx="39439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Popliteal aneurysm</a:t>
            </a: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algn="l" fontAlgn="auto">
              <a:spcBef>
                <a:spcPct val="20000"/>
              </a:spcBef>
              <a:spcAft>
                <a:spcPts val="0"/>
              </a:spcAft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Enlarged lymph node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8" y="1555347"/>
            <a:ext cx="2807887" cy="206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6" y="4141561"/>
            <a:ext cx="280725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/>
          <a:stretch/>
        </p:blipFill>
        <p:spPr bwMode="auto">
          <a:xfrm>
            <a:off x="6381835" y="1435278"/>
            <a:ext cx="3389148" cy="214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78" y="4069170"/>
            <a:ext cx="3168663" cy="149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85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AF2141-912B-47DF-A214-89D82200B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600" y="2371040"/>
            <a:ext cx="10080000" cy="914400"/>
          </a:xfrm>
        </p:spPr>
        <p:txBody>
          <a:bodyPr/>
          <a:lstStyle/>
          <a:p>
            <a:pPr algn="ctr"/>
            <a:r>
              <a:rPr lang="en-GB" sz="8000" dirty="0"/>
              <a:t>Any </a:t>
            </a:r>
            <a:r>
              <a:rPr lang="en-GB" sz="8000" dirty="0">
                <a:latin typeface="+mn-lt"/>
              </a:rPr>
              <a:t>Questions</a:t>
            </a:r>
            <a:r>
              <a:rPr lang="en-GB" sz="8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346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US" altLang="en-US" sz="4400" b="0" dirty="0">
                <a:latin typeface="+mj-lt"/>
              </a:rPr>
              <a:t>Anatomy and Physiology Cont.</a:t>
            </a:r>
          </a:p>
        </p:txBody>
      </p:sp>
      <p:sp>
        <p:nvSpPr>
          <p:cNvPr id="6147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6" y="1304929"/>
            <a:ext cx="4620347" cy="4138613"/>
          </a:xfrm>
        </p:spPr>
        <p:txBody>
          <a:bodyPr/>
          <a:lstStyle/>
          <a:p>
            <a:pPr marL="0" indent="0" algn="ctr">
              <a:buNone/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DEEP VEINS</a:t>
            </a:r>
          </a:p>
          <a:p>
            <a:r>
              <a:rPr lang="en-GB" sz="2200" dirty="0">
                <a:solidFill>
                  <a:schemeClr val="tx2"/>
                </a:solidFill>
                <a:latin typeface="+mn-lt"/>
              </a:rPr>
              <a:t>Below fascia and within or between muscle compartments</a:t>
            </a:r>
          </a:p>
          <a:p>
            <a:endParaRPr lang="en-GB" sz="2200" dirty="0">
              <a:solidFill>
                <a:schemeClr val="tx2"/>
              </a:solidFill>
              <a:latin typeface="+mn-lt"/>
            </a:endParaRPr>
          </a:p>
          <a:p>
            <a:r>
              <a:rPr lang="en-GB" sz="2200" dirty="0">
                <a:solidFill>
                  <a:schemeClr val="tx2"/>
                </a:solidFill>
                <a:latin typeface="+mn-lt"/>
              </a:rPr>
              <a:t>Below knee – paired veins, lie parallel to named artery</a:t>
            </a:r>
          </a:p>
          <a:p>
            <a:endParaRPr lang="en-GB" sz="2200" dirty="0">
              <a:solidFill>
                <a:schemeClr val="tx2"/>
              </a:solidFill>
              <a:latin typeface="+mn-lt"/>
            </a:endParaRPr>
          </a:p>
          <a:p>
            <a:r>
              <a:rPr lang="en-GB" sz="2200" dirty="0">
                <a:solidFill>
                  <a:schemeClr val="tx2"/>
                </a:solidFill>
                <a:latin typeface="+mn-lt"/>
              </a:rPr>
              <a:t>‘Superficial’ Femoral Vein (SFV) - AKA Femoral Vein</a:t>
            </a:r>
          </a:p>
          <a:p>
            <a:endParaRPr lang="en-GB" sz="2200" dirty="0">
              <a:solidFill>
                <a:schemeClr val="tx2"/>
              </a:solidFill>
              <a:latin typeface="+mn-lt"/>
            </a:endParaRPr>
          </a:p>
          <a:p>
            <a:r>
              <a:rPr lang="en-GB" sz="2200" dirty="0">
                <a:solidFill>
                  <a:schemeClr val="tx2"/>
                </a:solidFill>
                <a:latin typeface="+mn-lt"/>
              </a:rPr>
              <a:t>Gastrocnemius (GV) and Soleal veins 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6546" y="1198455"/>
            <a:ext cx="3554295" cy="440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US" altLang="en-US" sz="4400" b="0" dirty="0">
                <a:latin typeface="+mj-lt"/>
              </a:rPr>
              <a:t>Anatomy and Physiology Cont.</a:t>
            </a:r>
          </a:p>
        </p:txBody>
      </p:sp>
      <p:sp>
        <p:nvSpPr>
          <p:cNvPr id="7171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5" y="1304929"/>
            <a:ext cx="4223183" cy="4138613"/>
          </a:xfrm>
        </p:spPr>
        <p:txBody>
          <a:bodyPr/>
          <a:lstStyle/>
          <a:p>
            <a:pPr marL="0" indent="0" algn="ctr">
              <a:buNone/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SUPERFICIAL VEINS</a:t>
            </a:r>
          </a:p>
          <a:p>
            <a:endParaRPr lang="en-GB" sz="1600" dirty="0">
              <a:solidFill>
                <a:schemeClr val="tx2"/>
              </a:solidFill>
              <a:latin typeface="+mn-lt"/>
            </a:endParaRPr>
          </a:p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Lie between skin and deep fascia</a:t>
            </a:r>
          </a:p>
          <a:p>
            <a:endParaRPr lang="en-GB" sz="1600" dirty="0">
              <a:solidFill>
                <a:schemeClr val="tx2"/>
              </a:solidFill>
              <a:latin typeface="+mn-lt"/>
            </a:endParaRPr>
          </a:p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Two main systems:</a:t>
            </a:r>
          </a:p>
          <a:p>
            <a:pPr lvl="1"/>
            <a:r>
              <a:rPr lang="en-GB" dirty="0">
                <a:solidFill>
                  <a:schemeClr val="tx2"/>
                </a:solidFill>
                <a:latin typeface="+mn-lt"/>
              </a:rPr>
              <a:t>Long/Greater Saphenous Vein (LSV/GSV)</a:t>
            </a:r>
          </a:p>
          <a:p>
            <a:pPr lvl="1"/>
            <a:r>
              <a:rPr lang="en-GB" dirty="0">
                <a:solidFill>
                  <a:schemeClr val="tx2"/>
                </a:solidFill>
                <a:latin typeface="+mn-lt"/>
              </a:rPr>
              <a:t>Short/Lesser Saphenous Vein (SSV)</a:t>
            </a:r>
          </a:p>
          <a:p>
            <a:pPr lvl="1"/>
            <a:endParaRPr lang="en-GB" dirty="0">
              <a:solidFill>
                <a:schemeClr val="tx2"/>
              </a:solidFill>
              <a:latin typeface="+mn-lt"/>
            </a:endParaRPr>
          </a:p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Anterior Lateral Thigh Vein (ALTV)</a:t>
            </a:r>
          </a:p>
          <a:p>
            <a:pPr lvl="1"/>
            <a:endParaRPr lang="en-GB" dirty="0">
              <a:solidFill>
                <a:schemeClr val="tx2"/>
              </a:solidFill>
              <a:latin typeface="+mn-lt"/>
            </a:endParaRPr>
          </a:p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Communication between Deep and Superficial systems:</a:t>
            </a:r>
          </a:p>
          <a:p>
            <a:pPr lvl="1"/>
            <a:r>
              <a:rPr lang="en-GB" dirty="0" err="1">
                <a:solidFill>
                  <a:schemeClr val="tx2"/>
                </a:solidFill>
                <a:latin typeface="+mn-lt"/>
              </a:rPr>
              <a:t>Sapheno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-Femoral Junction (SFJ)</a:t>
            </a:r>
          </a:p>
          <a:p>
            <a:pPr lvl="1"/>
            <a:r>
              <a:rPr lang="en-GB" dirty="0" err="1">
                <a:solidFill>
                  <a:schemeClr val="tx2"/>
                </a:solidFill>
                <a:latin typeface="+mn-lt"/>
              </a:rPr>
              <a:t>Sapheno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-Popliteal Junction (SPJ)</a:t>
            </a:r>
          </a:p>
          <a:p>
            <a:endParaRPr lang="en-US" altLang="en-US" sz="1600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-1" b="1831"/>
          <a:stretch/>
        </p:blipFill>
        <p:spPr bwMode="auto">
          <a:xfrm>
            <a:off x="6530113" y="1155864"/>
            <a:ext cx="3690921" cy="431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8552385">
            <a:off x="7873569" y="1605592"/>
            <a:ext cx="503117" cy="117497"/>
          </a:xfrm>
          <a:prstGeom prst="rightArrow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86645" y="128539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FF0000"/>
                </a:solidFill>
                <a:latin typeface="Calibri"/>
              </a:rPr>
              <a:t>SFJ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670131" y="3405505"/>
            <a:ext cx="489204" cy="85154"/>
          </a:xfrm>
          <a:prstGeom prst="rightArrow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969" y="3243804"/>
            <a:ext cx="5667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7301663" y="2263692"/>
            <a:ext cx="569576" cy="121158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066602" y="3286516"/>
            <a:ext cx="599427" cy="130256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043715" y="4326099"/>
            <a:ext cx="561212" cy="144016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ight Arrow 11"/>
          <p:cNvSpPr/>
          <p:nvPr/>
        </p:nvSpPr>
        <p:spPr>
          <a:xfrm rot="10800000">
            <a:off x="9168568" y="3621205"/>
            <a:ext cx="618368" cy="144018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 rot="10800000">
            <a:off x="9168568" y="4372716"/>
            <a:ext cx="618368" cy="144018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US" altLang="en-US" sz="4400" b="0" dirty="0">
                <a:latin typeface="+mj-lt"/>
              </a:rPr>
              <a:t>Anatomy and Physiology Cont.</a:t>
            </a:r>
          </a:p>
        </p:txBody>
      </p:sp>
      <p:sp>
        <p:nvSpPr>
          <p:cNvPr id="8195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20604" y="1563547"/>
            <a:ext cx="4121583" cy="4138613"/>
          </a:xfrm>
        </p:spPr>
        <p:txBody>
          <a:bodyPr/>
          <a:lstStyle/>
          <a:p>
            <a:r>
              <a:rPr lang="en-GB" sz="1800" dirty="0">
                <a:solidFill>
                  <a:schemeClr val="tx2"/>
                </a:solidFill>
                <a:latin typeface="+mn-lt"/>
              </a:rPr>
              <a:t>SPJ position variable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+mn-lt"/>
              </a:rPr>
              <a:t>Most commonly 0-4cm above knee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+mn-lt"/>
              </a:rPr>
              <a:t>Common trunk or shared junction with GV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+mn-lt"/>
              </a:rPr>
              <a:t>Drains to Proximal POP/SFV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+mn-lt"/>
              </a:rPr>
              <a:t>Drains to LSV = Giacomini vein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+mn-lt"/>
              </a:rPr>
              <a:t>Drains to SFV/PFV/Internal Iliac V (thigh extension vein)</a:t>
            </a:r>
          </a:p>
          <a:p>
            <a:endParaRPr lang="en-GB" sz="1800" dirty="0">
              <a:solidFill>
                <a:schemeClr val="tx2"/>
              </a:solidFill>
              <a:latin typeface="+mn-lt"/>
            </a:endParaRPr>
          </a:p>
          <a:p>
            <a:r>
              <a:rPr lang="en-GB" sz="1800" dirty="0">
                <a:solidFill>
                  <a:schemeClr val="tx2"/>
                </a:solidFill>
                <a:latin typeface="+mn-lt"/>
              </a:rPr>
              <a:t>Perforators – join superficial and deep veins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7" name="Picture 2" descr="C:\Users\davism1\AppData\Local\Microsoft\Windows\Temporary Internet Files\Content.Outlook\MZ4VBLTD\IMG_28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7" t="4061" r="5508" b="9779"/>
          <a:stretch/>
        </p:blipFill>
        <p:spPr bwMode="auto">
          <a:xfrm rot="5400000">
            <a:off x="5281302" y="2286655"/>
            <a:ext cx="4023678" cy="2246497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89" y="1398064"/>
            <a:ext cx="2168485" cy="402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923280" y="3328622"/>
            <a:ext cx="843280" cy="887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933440" y="4283662"/>
            <a:ext cx="843280" cy="887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ight Arrow 2"/>
          <p:cNvSpPr/>
          <p:nvPr/>
        </p:nvSpPr>
        <p:spPr>
          <a:xfrm rot="10800000">
            <a:off x="7426198" y="2489200"/>
            <a:ext cx="489204" cy="132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ight Arrow 3"/>
          <p:cNvSpPr/>
          <p:nvPr/>
        </p:nvSpPr>
        <p:spPr>
          <a:xfrm rot="10800000">
            <a:off x="7232944" y="2712720"/>
            <a:ext cx="489203" cy="1422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 rot="10800000">
            <a:off x="7223761" y="3369262"/>
            <a:ext cx="489203" cy="1562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929121" y="3048001"/>
            <a:ext cx="364021" cy="361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GB" altLang="en-US" sz="4400" b="0" dirty="0">
                <a:latin typeface="+mj-lt"/>
              </a:rPr>
              <a:t>Why Scan Lower Limb Veins?</a:t>
            </a:r>
            <a:endParaRPr lang="en-US" altLang="en-US" sz="4400" b="0" dirty="0">
              <a:latin typeface="+mj-lt"/>
            </a:endParaRPr>
          </a:p>
        </p:txBody>
      </p:sp>
      <p:sp>
        <p:nvSpPr>
          <p:cNvPr id="9219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304929"/>
            <a:ext cx="8323263" cy="4138613"/>
          </a:xfrm>
        </p:spPr>
        <p:txBody>
          <a:bodyPr/>
          <a:lstStyle/>
          <a:p>
            <a:endParaRPr lang="en-GB" dirty="0">
              <a:solidFill>
                <a:schemeClr val="tx2"/>
              </a:solidFill>
            </a:endParaRPr>
          </a:p>
          <a:p>
            <a:r>
              <a:rPr lang="en-GB" sz="2000" dirty="0">
                <a:solidFill>
                  <a:schemeClr val="tx2"/>
                </a:solidFill>
                <a:latin typeface="+mn-lt"/>
              </a:rPr>
              <a:t>Deep vein thrombosis (DVT)</a:t>
            </a:r>
          </a:p>
          <a:p>
            <a:pPr lvl="1"/>
            <a:r>
              <a:rPr lang="en-GB" sz="2000" dirty="0">
                <a:solidFill>
                  <a:schemeClr val="tx2"/>
                </a:solidFill>
                <a:latin typeface="+mn-lt"/>
              </a:rPr>
              <a:t>Pain, swelling, tenderness, reddening, heavy ache, and warm skin</a:t>
            </a:r>
          </a:p>
          <a:p>
            <a:pPr lvl="1"/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lvl="1"/>
            <a:endParaRPr lang="en-GB" sz="2000" dirty="0">
              <a:solidFill>
                <a:schemeClr val="tx2"/>
              </a:solidFill>
              <a:latin typeface="+mn-lt"/>
            </a:endParaRPr>
          </a:p>
          <a:p>
            <a:r>
              <a:rPr lang="en-GB" sz="2000" dirty="0">
                <a:solidFill>
                  <a:schemeClr val="tx2"/>
                </a:solidFill>
                <a:latin typeface="+mn-lt"/>
              </a:rPr>
              <a:t>Deep or superficial venous insufficiency (DVI/SVI)</a:t>
            </a:r>
          </a:p>
          <a:p>
            <a:pPr lvl="1"/>
            <a:r>
              <a:rPr lang="en-GB" sz="2000" dirty="0">
                <a:solidFill>
                  <a:schemeClr val="tx2"/>
                </a:solidFill>
                <a:latin typeface="+mn-lt"/>
              </a:rPr>
              <a:t>Varicose veins</a:t>
            </a:r>
          </a:p>
          <a:p>
            <a:pPr lvl="2"/>
            <a:r>
              <a:rPr lang="en-GB" sz="2000" dirty="0">
                <a:solidFill>
                  <a:schemeClr val="tx2"/>
                </a:solidFill>
                <a:latin typeface="+mn-lt"/>
              </a:rPr>
              <a:t>Primary, secondary, and recurrent</a:t>
            </a:r>
          </a:p>
          <a:p>
            <a:pPr lvl="2"/>
            <a:r>
              <a:rPr lang="en-GB" sz="2000" dirty="0">
                <a:solidFill>
                  <a:schemeClr val="tx2"/>
                </a:solidFill>
                <a:latin typeface="+mn-lt"/>
              </a:rPr>
              <a:t>Primary 4-5 x more common than secondary</a:t>
            </a:r>
          </a:p>
          <a:p>
            <a:pPr lvl="2"/>
            <a:r>
              <a:rPr lang="en-GB" sz="2000" dirty="0">
                <a:solidFill>
                  <a:schemeClr val="tx2"/>
                </a:solidFill>
                <a:latin typeface="+mn-lt"/>
              </a:rPr>
              <a:t>LSV involved 5-6 x more often than SSV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54" b="11098"/>
          <a:stretch/>
        </p:blipFill>
        <p:spPr bwMode="auto">
          <a:xfrm>
            <a:off x="8201894" y="2743200"/>
            <a:ext cx="1880955" cy="279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2011367" y="-31308"/>
            <a:ext cx="8323263" cy="1044575"/>
          </a:xfrm>
        </p:spPr>
        <p:txBody>
          <a:bodyPr/>
          <a:lstStyle/>
          <a:p>
            <a:pPr algn="ctr"/>
            <a:r>
              <a:rPr lang="en-GB" altLang="en-US" sz="4400" b="0" dirty="0">
                <a:latin typeface="+mj-lt"/>
              </a:rPr>
              <a:t>Why Scan Lower Limb Veins?</a:t>
            </a:r>
            <a:endParaRPr lang="en-US" altLang="en-US" sz="4400" b="0" dirty="0">
              <a:latin typeface="+mj-lt"/>
            </a:endParaRPr>
          </a:p>
        </p:txBody>
      </p:sp>
      <p:sp>
        <p:nvSpPr>
          <p:cNvPr id="10243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7" y="1304929"/>
            <a:ext cx="8323263" cy="4138613"/>
          </a:xfrm>
        </p:spPr>
        <p:txBody>
          <a:bodyPr/>
          <a:lstStyle/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600" dirty="0">
                <a:solidFill>
                  <a:schemeClr val="tx2"/>
                </a:solidFill>
                <a:latin typeface="+mn-lt"/>
              </a:rPr>
              <a:t>Oedema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600" dirty="0">
                <a:solidFill>
                  <a:schemeClr val="tx2"/>
                </a:solidFill>
                <a:latin typeface="+mn-lt"/>
              </a:rPr>
              <a:t>Skin Changes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Lipodermatosclerosis</a:t>
            </a:r>
          </a:p>
          <a:p>
            <a:pPr marL="1143000" lvl="2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Varicose eczema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600" dirty="0">
                <a:solidFill>
                  <a:schemeClr val="tx2"/>
                </a:solidFill>
                <a:latin typeface="+mn-lt"/>
              </a:rPr>
              <a:t>Ulceration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7226" b="22514"/>
          <a:stretch/>
        </p:blipFill>
        <p:spPr bwMode="auto">
          <a:xfrm>
            <a:off x="4541630" y="1194126"/>
            <a:ext cx="242887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r="25967"/>
          <a:stretch/>
        </p:blipFill>
        <p:spPr bwMode="auto">
          <a:xfrm>
            <a:off x="5879978" y="2860291"/>
            <a:ext cx="2428875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 b="6490"/>
          <a:stretch/>
        </p:blipFill>
        <p:spPr bwMode="auto">
          <a:xfrm>
            <a:off x="4541633" y="4739855"/>
            <a:ext cx="2256337" cy="14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tx2"/>
                </a:solidFill>
                <a:latin typeface="+mj-lt"/>
              </a:rPr>
              <a:t>Equipment</a:t>
            </a:r>
            <a:endParaRPr lang="en-US" altLang="en-US" sz="44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2011367" y="1304929"/>
            <a:ext cx="8323263" cy="4138613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+mn-lt"/>
              </a:rPr>
              <a:t>Transducers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high frequency linear transducer for majority of work (5 MHz)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400" dirty="0">
              <a:solidFill>
                <a:schemeClr val="tx2"/>
              </a:solidFill>
              <a:latin typeface="+mn-lt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endParaRPr lang="en-GB" sz="2400" dirty="0">
              <a:solidFill>
                <a:schemeClr val="tx2"/>
              </a:solidFill>
              <a:latin typeface="+mn-lt"/>
            </a:endParaRP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–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low frequency curvilinear probe for very large limbs or abdominal work (3-3.5MHz)</a:t>
            </a:r>
          </a:p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23108" y="2141518"/>
            <a:ext cx="1872208" cy="124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37" y="4447839"/>
            <a:ext cx="1897751" cy="124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HCW Internal Slides">
  <a:themeElements>
    <a:clrScheme name="NHCW Internal Slides 1">
      <a:dk1>
        <a:srgbClr val="000000"/>
      </a:dk1>
      <a:lt1>
        <a:srgbClr val="FFFFFF"/>
      </a:lt1>
      <a:dk2>
        <a:srgbClr val="1F497D"/>
      </a:dk2>
      <a:lt2>
        <a:srgbClr val="000000"/>
      </a:lt2>
      <a:accent1>
        <a:srgbClr val="0091C9"/>
      </a:accent1>
      <a:accent2>
        <a:srgbClr val="003893"/>
      </a:accent2>
      <a:accent3>
        <a:srgbClr val="FFFFFF"/>
      </a:accent3>
      <a:accent4>
        <a:srgbClr val="000000"/>
      </a:accent4>
      <a:accent5>
        <a:srgbClr val="AAC7E1"/>
      </a:accent5>
      <a:accent6>
        <a:srgbClr val="003285"/>
      </a:accent6>
      <a:hlink>
        <a:srgbClr val="E28C05"/>
      </a:hlink>
      <a:folHlink>
        <a:srgbClr val="00AA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CW Internal Slides 1">
        <a:dk1>
          <a:srgbClr val="000000"/>
        </a:dk1>
        <a:lt1>
          <a:srgbClr val="FFFFFF"/>
        </a:lt1>
        <a:dk2>
          <a:srgbClr val="1F497D"/>
        </a:dk2>
        <a:lt2>
          <a:srgbClr val="000000"/>
        </a:lt2>
        <a:accent1>
          <a:srgbClr val="0091C9"/>
        </a:accent1>
        <a:accent2>
          <a:srgbClr val="003893"/>
        </a:accent2>
        <a:accent3>
          <a:srgbClr val="FFFFFF"/>
        </a:accent3>
        <a:accent4>
          <a:srgbClr val="000000"/>
        </a:accent4>
        <a:accent5>
          <a:srgbClr val="AAC7E1"/>
        </a:accent5>
        <a:accent6>
          <a:srgbClr val="003285"/>
        </a:accent6>
        <a:hlink>
          <a:srgbClr val="E28C05"/>
        </a:hlink>
        <a:folHlink>
          <a:srgbClr val="00AA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2602</TotalTime>
  <Words>1809</Words>
  <Application>Microsoft Office PowerPoint</Application>
  <PresentationFormat>Custom</PresentationFormat>
  <Paragraphs>393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NHCW Internal Slides</vt:lpstr>
      <vt:lpstr>LOWER LIMB VENOUS ASSESSMENT </vt:lpstr>
      <vt:lpstr>Overview</vt:lpstr>
      <vt:lpstr>Anatomy and Physiology</vt:lpstr>
      <vt:lpstr>Anatomy and Physiology Cont.</vt:lpstr>
      <vt:lpstr>Anatomy and Physiology Cont.</vt:lpstr>
      <vt:lpstr>Anatomy and Physiology Cont.</vt:lpstr>
      <vt:lpstr>Why Scan Lower Limb Veins?</vt:lpstr>
      <vt:lpstr>Why Scan Lower Limb Veins?</vt:lpstr>
      <vt:lpstr>Equipment</vt:lpstr>
      <vt:lpstr>Duplex Scanning for DVT</vt:lpstr>
      <vt:lpstr>DVT Protocol</vt:lpstr>
      <vt:lpstr>DVT Protocol Cont.</vt:lpstr>
      <vt:lpstr>DVT Protocol Cont.</vt:lpstr>
      <vt:lpstr>DVT Protocol Cont.</vt:lpstr>
      <vt:lpstr>DVT Interpretation </vt:lpstr>
      <vt:lpstr>DVT Interpretation</vt:lpstr>
      <vt:lpstr>DVT Interpretation Cont.</vt:lpstr>
      <vt:lpstr>DVT Interpretation Cont.</vt:lpstr>
      <vt:lpstr>Reporting DVT</vt:lpstr>
      <vt:lpstr>Reporting DVT Cont.</vt:lpstr>
      <vt:lpstr>Duplex Scanning for Venous Insufficiency</vt:lpstr>
      <vt:lpstr>Duplex Scanning for Venous Insufficiency Cont.</vt:lpstr>
      <vt:lpstr>Duplex Scanning for Venous Insufficiency Cont.</vt:lpstr>
      <vt:lpstr>Venous Insufficiency Protocol</vt:lpstr>
      <vt:lpstr>Venous Insufficiency Protocol Cont.</vt:lpstr>
      <vt:lpstr>Venous Insufficiency Protocol Cont.</vt:lpstr>
      <vt:lpstr>Venous Insufficiency Interpretation</vt:lpstr>
      <vt:lpstr>Venous Insufficiency Interpretation Cont.</vt:lpstr>
      <vt:lpstr>Venous Insufficiency Interpretation Cont.</vt:lpstr>
      <vt:lpstr>Reporting Venous Insufficiency</vt:lpstr>
      <vt:lpstr>Reporting Venous Insufficiency Cont.</vt:lpstr>
      <vt:lpstr>Incidental findings</vt:lpstr>
      <vt:lpstr>Any Questions?</vt:lpstr>
    </vt:vector>
  </TitlesOfParts>
  <Company>Volume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Joyce Kirrane</dc:creator>
  <cp:lastModifiedBy>Davis Michael (RKB) Clinical Scientist</cp:lastModifiedBy>
  <cp:revision>155</cp:revision>
  <cp:lastPrinted>2022-02-11T12:07:14Z</cp:lastPrinted>
  <dcterms:created xsi:type="dcterms:W3CDTF">2009-08-20T13:05:34Z</dcterms:created>
  <dcterms:modified xsi:type="dcterms:W3CDTF">2022-02-11T12:12:33Z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-1105582747</vt:i4>
  </property>
  <property fmtid="{D5CDD505-2E9C-101B-9397-08002B2CF9AE}" pid="3" name="_NewReviewCycle">
    <vt:lpwstr/>
  </property>
  <property fmtid="{D5CDD505-2E9C-101B-9397-08002B2CF9AE}" pid="4" name="_EmailSubject">
    <vt:lpwstr>Venous PP Pres</vt:lpwstr>
  </property>
  <property fmtid="{D5CDD505-2E9C-101B-9397-08002B2CF9AE}" pid="5" name="_AuthorEmail">
    <vt:lpwstr>Michael.Davis@uhcw.nhs.uk</vt:lpwstr>
  </property>
  <property fmtid="{D5CDD505-2E9C-101B-9397-08002B2CF9AE}" pid="6" name="_AuthorEmailDisplayName">
    <vt:lpwstr>Davis Michael (RKB) Clinical Scientist</vt:lpwstr>
  </property>
</Properties>
</file>