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70" r:id="rId5"/>
    <p:sldId id="265" r:id="rId6"/>
    <p:sldId id="269" r:id="rId7"/>
    <p:sldId id="272" r:id="rId8"/>
    <p:sldId id="262" r:id="rId9"/>
    <p:sldId id="275" r:id="rId10"/>
    <p:sldId id="274" r:id="rId11"/>
    <p:sldId id="276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652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39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42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1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88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00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30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45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58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4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27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D55E9-A966-427E-AE96-796367895DDA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AB5EF-F4B3-4B9E-8246-1B5AA069E3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703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.uk/url?sa=i&amp;rct=j&amp;q=&amp;esrc=s&amp;source=images&amp;cd=&amp;cad=rja&amp;uact=8&amp;ved=2ahUKEwje8pTaoa_hAhUwRxUIHWrXD58QjRx6BAgBEAU&amp;url=http://miamivascular.com/conditions-diseases/abdominal-aortic-aneurysm&amp;psig=AOvVaw1XQX5OQ4nKFb-42WxKQorj&amp;ust=1554220739179763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.uk/url?sa=i&amp;rct=j&amp;q=&amp;esrc=s&amp;source=images&amp;cd=&amp;cad=rja&amp;uact=8&amp;ved=2ahUKEwiPmuu7ja_hAhWAQRUIHX2YA6UQjRx6BAgBEAU&amp;url=https://www.bmj.com/content/345/bmj.e5208&amp;psig=AOvVaw1nQwoZoj5svHU454ksTo5R&amp;ust=1554215329842823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.uk/url?sa=i&amp;rct=j&amp;q=&amp;esrc=s&amp;source=images&amp;cd=&amp;cad=rja&amp;uact=8&amp;ved=2ahUKEwjxyKi5k6_hAhWfThUIHRTADNkQjRx6BAgBEAU&amp;url=http://www.jviraccess.org/2015/02/biodegradable-stents-show-high.html&amp;psig=AOvVaw372Nh2rjaXPAke61BBy-Bc&amp;ust=1554216931781912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co.uk/url?sa=i&amp;rct=j&amp;q=&amp;esrc=s&amp;source=images&amp;cd=&amp;cad=rja&amp;uact=8&amp;ved=2ahUKEwiktPvxna_hAhVpRhUIHWgLCtsQjRx6BAgBEAU&amp;url=https://www.shutterstock.com/search/aortic%2Baneurysm&amp;psig=AOvVaw0gz0ipAqmLOrWfGYneuDl7&amp;ust=1554219681024509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Lower limb arterial study day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Part 3</a:t>
            </a:r>
          </a:p>
          <a:p>
            <a:r>
              <a:rPr lang="en-GB" dirty="0" smtClean="0"/>
              <a:t>The role of Duplex ultrasound in surveillance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88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AAA screening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1094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In England, screening for AAA is offered to men during the year they turn 65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/>
              <a:t>An AAA will often cause few or no obvious symptoms, but if it's left to get bigger it could burst and cause life-threatening </a:t>
            </a:r>
            <a:r>
              <a:rPr lang="en-GB" dirty="0" smtClean="0"/>
              <a:t>bleeding.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Other than screening AAA are usually an incidental finding.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  <p:pic>
        <p:nvPicPr>
          <p:cNvPr id="8197" name="Picture 5" descr="Image result for abdominal aortic aneurys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832" y="2348880"/>
            <a:ext cx="3456000" cy="26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62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Performing the scan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Inner to inner measurement. </a:t>
            </a:r>
          </a:p>
          <a:p>
            <a:endParaRPr lang="en-GB" dirty="0"/>
          </a:p>
          <a:p>
            <a:r>
              <a:rPr lang="en-GB" dirty="0" smtClean="0"/>
              <a:t>Type of aneurysm.</a:t>
            </a:r>
          </a:p>
          <a:p>
            <a:endParaRPr lang="en-GB" dirty="0"/>
          </a:p>
          <a:p>
            <a:r>
              <a:rPr lang="en-GB" dirty="0" smtClean="0"/>
              <a:t>Report any thrombus</a:t>
            </a:r>
            <a:r>
              <a:rPr lang="en-GB" dirty="0"/>
              <a:t> </a:t>
            </a:r>
            <a:r>
              <a:rPr lang="en-GB" dirty="0" smtClean="0"/>
              <a:t>or evidence of  dissection.</a:t>
            </a:r>
          </a:p>
          <a:p>
            <a:endParaRPr lang="en-GB" dirty="0"/>
          </a:p>
          <a:p>
            <a:r>
              <a:rPr lang="en-GB" dirty="0" smtClean="0"/>
              <a:t>Identify proximal end.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 smtClean="0"/>
          </a:p>
          <a:p>
            <a:r>
              <a:rPr lang="en-GB" dirty="0" smtClean="0"/>
              <a:t>First AAA scan also includes </a:t>
            </a:r>
            <a:r>
              <a:rPr lang="en-GB" smtClean="0"/>
              <a:t>an assessment of the iliac </a:t>
            </a:r>
            <a:r>
              <a:rPr lang="en-GB" dirty="0" smtClean="0"/>
              <a:t>arteries, common femoral and popliteal arteries. 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348880"/>
            <a:ext cx="35147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689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AAA surveillance</a:t>
            </a:r>
            <a:endParaRPr lang="en-GB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9" t="15945" r="18184" b="15720"/>
          <a:stretch/>
        </p:blipFill>
        <p:spPr bwMode="auto">
          <a:xfrm>
            <a:off x="971600" y="1556792"/>
            <a:ext cx="6948000" cy="4627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056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Lower limb bypass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Follow up surveillance is usually carried out after lower limb bypass surgery. </a:t>
            </a:r>
          </a:p>
          <a:p>
            <a:endParaRPr lang="en-GB" dirty="0" smtClean="0"/>
          </a:p>
          <a:p>
            <a:r>
              <a:rPr lang="en-GB" dirty="0" smtClean="0"/>
              <a:t>Visit will include full scan of the graft and an ABPI. </a:t>
            </a:r>
          </a:p>
          <a:p>
            <a:endParaRPr lang="en-GB" dirty="0" smtClean="0"/>
          </a:p>
          <a:p>
            <a:r>
              <a:rPr lang="en-GB" dirty="0" smtClean="0"/>
              <a:t>Patients will be followed up for 1 year and discharged if no problems are found. </a:t>
            </a:r>
          </a:p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pic>
        <p:nvPicPr>
          <p:cNvPr id="2052" name="Picture 4" descr="Image result for lower limb bypass surger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772816"/>
            <a:ext cx="3636000" cy="4742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260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Preparing for the scan..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Where is the proximal anastomosis and distal anastomosis?</a:t>
            </a:r>
          </a:p>
          <a:p>
            <a:endParaRPr lang="en-GB" dirty="0" smtClean="0"/>
          </a:p>
          <a:p>
            <a:r>
              <a:rPr lang="en-GB" dirty="0" smtClean="0"/>
              <a:t>Is the bypass vein or material?</a:t>
            </a:r>
          </a:p>
          <a:p>
            <a:endParaRPr lang="en-GB" dirty="0" smtClean="0"/>
          </a:p>
          <a:p>
            <a:r>
              <a:rPr lang="en-GB" dirty="0" smtClean="0"/>
              <a:t>Where does it lie?</a:t>
            </a:r>
          </a:p>
          <a:p>
            <a:endParaRPr lang="en-GB" dirty="0" smtClean="0"/>
          </a:p>
          <a:p>
            <a:r>
              <a:rPr lang="en-GB" dirty="0" smtClean="0"/>
              <a:t>Operation note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21" t="7013" r="12289" b="12497"/>
          <a:stretch/>
        </p:blipFill>
        <p:spPr bwMode="auto">
          <a:xfrm>
            <a:off x="7380312" y="332656"/>
            <a:ext cx="1604683" cy="1694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603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Performing the scan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Stenosis</a:t>
            </a:r>
          </a:p>
          <a:p>
            <a:endParaRPr lang="en-GB" dirty="0" smtClean="0"/>
          </a:p>
          <a:p>
            <a:r>
              <a:rPr lang="en-GB" dirty="0" smtClean="0"/>
              <a:t>Graft occlusion</a:t>
            </a:r>
          </a:p>
          <a:p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 smtClean="0"/>
              <a:t>PTFE </a:t>
            </a:r>
            <a:r>
              <a:rPr lang="en-GB" dirty="0" smtClean="0"/>
              <a:t>graft </a:t>
            </a:r>
            <a:r>
              <a:rPr lang="en-GB" dirty="0"/>
              <a:t>– intimal </a:t>
            </a:r>
            <a:r>
              <a:rPr lang="en-GB" dirty="0" smtClean="0"/>
              <a:t>hyperplasia</a:t>
            </a:r>
          </a:p>
          <a:p>
            <a:endParaRPr lang="en-GB" dirty="0"/>
          </a:p>
          <a:p>
            <a:r>
              <a:rPr lang="en-GB" dirty="0" smtClean="0"/>
              <a:t>Unusual findings – valve cusp, false aneurysm, AVF, kinking, graft infection, dilatation of vein graft.  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48478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592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Lower limb bypass </a:t>
            </a:r>
            <a:r>
              <a:rPr lang="en-GB" dirty="0" smtClean="0"/>
              <a:t>surveillance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4" t="15351" r="17318" b="14135"/>
          <a:stretch/>
        </p:blipFill>
        <p:spPr bwMode="auto">
          <a:xfrm>
            <a:off x="1043608" y="1556792"/>
            <a:ext cx="6624000" cy="4457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208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SFA stent surveillance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Follow up surveillance is usually </a:t>
            </a:r>
            <a:r>
              <a:rPr lang="en-GB" dirty="0" smtClean="0"/>
              <a:t>arranged for SFA </a:t>
            </a:r>
            <a:r>
              <a:rPr lang="en-GB" dirty="0" smtClean="0"/>
              <a:t>or popliteal </a:t>
            </a:r>
            <a:r>
              <a:rPr lang="en-GB" dirty="0" smtClean="0"/>
              <a:t>stents.  </a:t>
            </a:r>
            <a:endParaRPr lang="en-GB" dirty="0"/>
          </a:p>
          <a:p>
            <a:endParaRPr lang="en-GB" dirty="0"/>
          </a:p>
          <a:p>
            <a:r>
              <a:rPr lang="en-GB" dirty="0"/>
              <a:t>Visit will include full scan of the </a:t>
            </a:r>
            <a:r>
              <a:rPr lang="en-GB" dirty="0" smtClean="0"/>
              <a:t>stented area </a:t>
            </a:r>
            <a:r>
              <a:rPr lang="en-GB" dirty="0"/>
              <a:t>and an ABPI. </a:t>
            </a:r>
          </a:p>
          <a:p>
            <a:endParaRPr lang="en-GB" dirty="0"/>
          </a:p>
          <a:p>
            <a:r>
              <a:rPr lang="en-GB" dirty="0"/>
              <a:t>Patients will be followed up for 1 year and discharged if no problems are found. 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</p:txBody>
      </p:sp>
      <p:pic>
        <p:nvPicPr>
          <p:cNvPr id="5124" name="Picture 4" descr="Image result for SFA sten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420888"/>
            <a:ext cx="4176000" cy="276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54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Performing the scan..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Radiology report – tell you where the stent is. </a:t>
            </a:r>
          </a:p>
          <a:p>
            <a:endParaRPr lang="en-GB" dirty="0"/>
          </a:p>
          <a:p>
            <a:r>
              <a:rPr lang="en-GB" dirty="0" smtClean="0"/>
              <a:t>Check for re-stenosis or occlusion</a:t>
            </a:r>
          </a:p>
          <a:p>
            <a:endParaRPr lang="en-GB" dirty="0"/>
          </a:p>
          <a:p>
            <a:r>
              <a:rPr lang="en-GB" dirty="0" smtClean="0"/>
              <a:t>Intimal hyperplasia</a:t>
            </a:r>
          </a:p>
          <a:p>
            <a:endParaRPr lang="en-GB" dirty="0"/>
          </a:p>
          <a:p>
            <a:r>
              <a:rPr lang="en-GB" dirty="0" smtClean="0"/>
              <a:t>Extrinsic compression </a:t>
            </a:r>
          </a:p>
          <a:p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5318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SFA Stent surveillance</a:t>
            </a:r>
            <a:endParaRPr lang="en-GB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5" t="19708" r="17442" b="21663"/>
          <a:stretch/>
        </p:blipFill>
        <p:spPr bwMode="auto">
          <a:xfrm>
            <a:off x="539552" y="1340768"/>
            <a:ext cx="7898569" cy="44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759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Abdominal Aortic Aneurysm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Abdominal Aortic Aneurysm (AAA) is </a:t>
            </a:r>
            <a:r>
              <a:rPr lang="en-GB" dirty="0" smtClean="0"/>
              <a:t>an enlarging of the aorta greater than 3cm.</a:t>
            </a:r>
          </a:p>
          <a:p>
            <a:endParaRPr lang="en-GB" dirty="0"/>
          </a:p>
          <a:p>
            <a:r>
              <a:rPr lang="en-GB" dirty="0" smtClean="0"/>
              <a:t>Risk factors include, age, being male, family history, smoking. 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220" name="Picture 4" descr="Image result for types of abdominal aneurysm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1"/>
          <a:stretch/>
        </p:blipFill>
        <p:spPr bwMode="auto">
          <a:xfrm>
            <a:off x="4716016" y="1772816"/>
            <a:ext cx="4013552" cy="39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50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287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Lower limb arterial study day </vt:lpstr>
      <vt:lpstr>Lower limb bypass </vt:lpstr>
      <vt:lpstr>Preparing for the scan..</vt:lpstr>
      <vt:lpstr>Performing the scan</vt:lpstr>
      <vt:lpstr>Lower limb bypass surveillance</vt:lpstr>
      <vt:lpstr>SFA stent surveillance </vt:lpstr>
      <vt:lpstr>Performing the scan..</vt:lpstr>
      <vt:lpstr>SFA Stent surveillance</vt:lpstr>
      <vt:lpstr>Abdominal Aortic Aneurysm</vt:lpstr>
      <vt:lpstr>AAA screening programme</vt:lpstr>
      <vt:lpstr>Performing the scan</vt:lpstr>
      <vt:lpstr>AAA surveillance</vt:lpstr>
    </vt:vector>
  </TitlesOfParts>
  <Company>NBT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Ella Clements</dc:creator>
  <cp:lastModifiedBy>Ella Clements</cp:lastModifiedBy>
  <cp:revision>31</cp:revision>
  <dcterms:created xsi:type="dcterms:W3CDTF">2019-02-14T13:38:08Z</dcterms:created>
  <dcterms:modified xsi:type="dcterms:W3CDTF">2019-04-01T16:23:31Z</dcterms:modified>
</cp:coreProperties>
</file>