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15" autoAdjust="0"/>
    <p:restoredTop sz="94660"/>
  </p:normalViewPr>
  <p:slideViewPr>
    <p:cSldViewPr>
      <p:cViewPr>
        <p:scale>
          <a:sx n="100" d="100"/>
          <a:sy n="100" d="100"/>
        </p:scale>
        <p:origin x="-1932" y="-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E6383-A868-43A8-AB03-1625413AAFA7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C3140-42C0-4F90-9988-A8F85D3981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94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C3140-42C0-4F90-9988-A8F85D39810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404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27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8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7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1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8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46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29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69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70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99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44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B0C2D-3CC0-4935-BFE1-2A48194E493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8BDC5-0BF2-4F97-9F82-C315D719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5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Lower Limb arterial Audit </a:t>
            </a:r>
            <a:br>
              <a:rPr lang="en-GB" dirty="0" smtClean="0"/>
            </a:br>
            <a:r>
              <a:rPr lang="en-GB" dirty="0" smtClean="0"/>
              <a:t>CFA-Pop and Crural Vessels.</a:t>
            </a:r>
            <a:br>
              <a:rPr lang="en-GB" dirty="0" smtClean="0"/>
            </a:br>
            <a:r>
              <a:rPr lang="en-GB" dirty="0" smtClean="0"/>
              <a:t>April 2020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Matthew Slater</a:t>
            </a:r>
          </a:p>
          <a:p>
            <a:r>
              <a:rPr lang="en-GB" dirty="0" smtClean="0"/>
              <a:t>Vascular Scientist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99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Good accuracy generally throughout.  No scan was completely wrong – </a:t>
            </a:r>
            <a:r>
              <a:rPr lang="en-GB" dirty="0" err="1"/>
              <a:t>i</a:t>
            </a:r>
            <a:r>
              <a:rPr lang="en-GB" dirty="0" err="1" smtClean="0"/>
              <a:t>e</a:t>
            </a:r>
            <a:r>
              <a:rPr lang="en-GB" dirty="0" smtClean="0"/>
              <a:t> main site of disease was identified, even on a few occasions it may not have been specifically correct.</a:t>
            </a:r>
          </a:p>
          <a:p>
            <a:r>
              <a:rPr lang="en-GB" dirty="0" smtClean="0"/>
              <a:t>Crural vessels were generally not imaged as accurately as CFA-Pop.  This is expected as crural vessels are smaller and more susceptible to calcification.</a:t>
            </a:r>
          </a:p>
          <a:p>
            <a:r>
              <a:rPr lang="en-GB" dirty="0" smtClean="0"/>
              <a:t>Mean time to duplex was 40 days (SD 56) with several being over 100days, a few of the discrepancies may have been due to worsening disease.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60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General impressions of scans are correct, but this doesn’t mean that accuracy of the very specifics should not be at the forefront, as for some patients this is very important.</a:t>
            </a:r>
          </a:p>
          <a:p>
            <a:r>
              <a:rPr lang="en-GB" dirty="0" smtClean="0"/>
              <a:t>On a few occasions, aberrant crural vessel anatomy was not described on Duplex.</a:t>
            </a:r>
          </a:p>
          <a:p>
            <a:r>
              <a:rPr lang="en-GB" dirty="0" smtClean="0"/>
              <a:t>Work on imaging of the Peroneal artery -  this vessel was not imaged as accurately as the others.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22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from NVR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All patients who had undergone angioplasty Jan-Mar 2019 Identified using NVR.</a:t>
            </a:r>
          </a:p>
          <a:p>
            <a:r>
              <a:rPr lang="en-GB" dirty="0" smtClean="0"/>
              <a:t>68 patients identified with </a:t>
            </a:r>
            <a:r>
              <a:rPr lang="en-GB" dirty="0" err="1" smtClean="0"/>
              <a:t>angio</a:t>
            </a:r>
            <a:r>
              <a:rPr lang="en-GB" dirty="0" smtClean="0"/>
              <a:t> and comparable VSU duplex within this time frame.</a:t>
            </a:r>
          </a:p>
          <a:p>
            <a:r>
              <a:rPr lang="en-GB" dirty="0" smtClean="0"/>
              <a:t>Duplex was 40.15(56.9) days prior to angiography.</a:t>
            </a:r>
          </a:p>
          <a:p>
            <a:r>
              <a:rPr lang="en-GB" dirty="0" smtClean="0"/>
              <a:t>CFA-Pop </a:t>
            </a:r>
            <a:r>
              <a:rPr lang="en-GB" dirty="0" smtClean="0"/>
              <a:t>was Compared, but findings will be presented as CFA-Pop/Crural vessels together and separately.</a:t>
            </a:r>
          </a:p>
          <a:p>
            <a:r>
              <a:rPr lang="en-GB" dirty="0" err="1" smtClean="0"/>
              <a:t>Angio</a:t>
            </a:r>
            <a:r>
              <a:rPr lang="en-GB" dirty="0" smtClean="0"/>
              <a:t> and Duplex results were compared and recorded with the following codes: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438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Methods of coding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Any sort of vague commitment on what's happening with the vessel was used as measurement factor on duplex for example statements such as:</a:t>
            </a:r>
          </a:p>
          <a:p>
            <a:pPr marL="0" indent="0">
              <a:buNone/>
            </a:pPr>
            <a:r>
              <a:rPr lang="en-GB" i="1" dirty="0" smtClean="0"/>
              <a:t>“Very heavily calcified ? occluded” </a:t>
            </a:r>
            <a:r>
              <a:rPr lang="en-GB" dirty="0" smtClean="0"/>
              <a:t>and </a:t>
            </a:r>
            <a:r>
              <a:rPr lang="en-GB" i="1" dirty="0" smtClean="0"/>
              <a:t>“heavily  calcified No flow detected” were included in the analysis as occluded.</a:t>
            </a:r>
          </a:p>
          <a:p>
            <a:r>
              <a:rPr lang="en-GB" dirty="0" smtClean="0"/>
              <a:t>It was decided that the nuances of multiple occlusions/multiple stenosis were difficult to measure and record. For example: if the worst disease and general impression on duplex was occlusion then this was what was used.  Also if duplex recorded that the whole vessel was occluded and </a:t>
            </a:r>
            <a:r>
              <a:rPr lang="en-GB" dirty="0" err="1" smtClean="0"/>
              <a:t>angio</a:t>
            </a:r>
            <a:r>
              <a:rPr lang="en-GB" dirty="0" smtClean="0"/>
              <a:t> showed it was segmental then this was recorded as both vessels showed occlusion and findings were matched.</a:t>
            </a:r>
          </a:p>
          <a:p>
            <a:r>
              <a:rPr lang="en-GB" b="1" i="1" dirty="0" smtClean="0"/>
              <a:t>All Data must be viewed and interpreted with the understanding that this was essentially an audit of positive duplex scans that went on for angiography.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5607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Coding used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P1 – Patent Duplex, Patent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P2 – Patent Duplex, Occluded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P3 – Patent Duplex, Stenosis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O1 – Occluded Duplex, Occluded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O2 – Occluded Duplex – Stenosis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O3 – Occluded Duplex – Normal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S1 – Stenosis Duplex, Stenosis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S2 – Stenosis Duplex, Occluded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S3 – Stenosis Duplex, Patent </a:t>
            </a:r>
            <a:r>
              <a:rPr lang="en-GB" sz="2400" dirty="0" err="1" smtClean="0"/>
              <a:t>Angio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DD – Disease detected (but not specific on stenosis or occlusion)</a:t>
            </a:r>
          </a:p>
          <a:p>
            <a:pPr marL="0" indent="0">
              <a:buNone/>
            </a:pPr>
            <a:r>
              <a:rPr lang="en-GB" sz="2400" dirty="0" smtClean="0"/>
              <a:t>PV – Poor views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8395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 Overall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38943" y="1577685"/>
            <a:ext cx="70567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Full agreement – 88.3%</a:t>
            </a:r>
          </a:p>
          <a:p>
            <a:endParaRPr lang="en-GB" dirty="0" smtClean="0"/>
          </a:p>
          <a:p>
            <a:r>
              <a:rPr lang="en-GB" dirty="0" smtClean="0"/>
              <a:t>Duplex Overestimation of disease – 5.1%</a:t>
            </a:r>
          </a:p>
          <a:p>
            <a:endParaRPr lang="en-GB" dirty="0"/>
          </a:p>
          <a:p>
            <a:r>
              <a:rPr lang="en-GB" dirty="0" smtClean="0"/>
              <a:t>Duplex Underestimation of disease – 4.3%</a:t>
            </a:r>
          </a:p>
          <a:p>
            <a:endParaRPr lang="en-GB" dirty="0"/>
          </a:p>
          <a:p>
            <a:r>
              <a:rPr lang="en-GB" dirty="0" smtClean="0"/>
              <a:t>Poor views – 2.3%</a:t>
            </a:r>
          </a:p>
          <a:p>
            <a:endParaRPr lang="en-GB" dirty="0" smtClean="0"/>
          </a:p>
          <a:p>
            <a:r>
              <a:rPr lang="en-GB" dirty="0" smtClean="0"/>
              <a:t>Disease detected (but no commitment made) – 0.6%</a:t>
            </a:r>
          </a:p>
          <a:p>
            <a:endParaRPr lang="en-GB" dirty="0"/>
          </a:p>
          <a:p>
            <a:r>
              <a:rPr lang="en-GB" dirty="0" smtClean="0"/>
              <a:t>Sensitivity – 0.93</a:t>
            </a:r>
          </a:p>
          <a:p>
            <a:endParaRPr lang="en-GB" dirty="0" smtClean="0"/>
          </a:p>
          <a:p>
            <a:r>
              <a:rPr lang="en-GB" dirty="0" smtClean="0"/>
              <a:t>Specificity – 0.94</a:t>
            </a:r>
          </a:p>
          <a:p>
            <a:endParaRPr lang="en-GB" dirty="0" smtClean="0"/>
          </a:p>
          <a:p>
            <a:r>
              <a:rPr lang="en-GB" dirty="0" smtClean="0"/>
              <a:t>PPV – 0.89</a:t>
            </a:r>
          </a:p>
          <a:p>
            <a:endParaRPr lang="en-GB" dirty="0" smtClean="0"/>
          </a:p>
          <a:p>
            <a:r>
              <a:rPr lang="en-GB" dirty="0" smtClean="0"/>
              <a:t>NPV – 0.96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871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 CFA- Pop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38943" y="1700808"/>
            <a:ext cx="70567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Full agreement – 91.1%</a:t>
            </a:r>
          </a:p>
          <a:p>
            <a:endParaRPr lang="en-GB" dirty="0" smtClean="0"/>
          </a:p>
          <a:p>
            <a:r>
              <a:rPr lang="en-GB" dirty="0" smtClean="0"/>
              <a:t>Duplex Overestimation of disease  – 4.6%</a:t>
            </a:r>
          </a:p>
          <a:p>
            <a:endParaRPr lang="en-GB" dirty="0"/>
          </a:p>
          <a:p>
            <a:r>
              <a:rPr lang="en-GB" dirty="0" smtClean="0"/>
              <a:t>Duplex Underestimation of disease – 2.3%</a:t>
            </a:r>
          </a:p>
          <a:p>
            <a:endParaRPr lang="en-GB" dirty="0"/>
          </a:p>
          <a:p>
            <a:r>
              <a:rPr lang="en-GB" dirty="0" smtClean="0"/>
              <a:t>Poor views – 0%</a:t>
            </a:r>
          </a:p>
          <a:p>
            <a:endParaRPr lang="en-GB" dirty="0"/>
          </a:p>
          <a:p>
            <a:r>
              <a:rPr lang="en-GB" dirty="0" smtClean="0"/>
              <a:t>Disease detected (but no commitment made) – 0%</a:t>
            </a:r>
          </a:p>
          <a:p>
            <a:endParaRPr lang="en-GB" dirty="0"/>
          </a:p>
          <a:p>
            <a:r>
              <a:rPr lang="en-GB" dirty="0" smtClean="0"/>
              <a:t>Sensitivity – 0.94 </a:t>
            </a:r>
          </a:p>
          <a:p>
            <a:endParaRPr lang="en-GB" dirty="0" smtClean="0"/>
          </a:p>
          <a:p>
            <a:r>
              <a:rPr lang="en-GB" dirty="0" smtClean="0"/>
              <a:t>Specificity – 0.95</a:t>
            </a:r>
          </a:p>
          <a:p>
            <a:endParaRPr lang="en-GB" dirty="0" smtClean="0"/>
          </a:p>
          <a:p>
            <a:r>
              <a:rPr lang="en-GB" dirty="0" smtClean="0"/>
              <a:t>PPV – 0.87</a:t>
            </a:r>
          </a:p>
          <a:p>
            <a:endParaRPr lang="en-GB" dirty="0" smtClean="0"/>
          </a:p>
          <a:p>
            <a:r>
              <a:rPr lang="en-GB" dirty="0" smtClean="0"/>
              <a:t>NPV – 0.98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5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 </a:t>
            </a:r>
            <a:r>
              <a:rPr lang="en-GB" dirty="0" err="1" smtClean="0"/>
              <a:t>Crurals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17361" y="1700808"/>
            <a:ext cx="70567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Full agreement – 82.8%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Duplex Overestimation of disease  – 6.6%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r>
              <a:rPr lang="en-GB" dirty="0" smtClean="0"/>
              <a:t>Duplex Underestimation of disease – 5.7%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r>
              <a:rPr lang="en-GB" dirty="0" smtClean="0"/>
              <a:t>Poor views – 4.3%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r>
              <a:rPr lang="en-GB" dirty="0" smtClean="0"/>
              <a:t>Disease detected (but no commitment made) – 1.6%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r>
              <a:rPr lang="en-GB" dirty="0" smtClean="0"/>
              <a:t>Sensitivity – 0.92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Specificity – 0.91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PPV – 0.91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NPV – 0.92 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937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 </a:t>
            </a:r>
            <a:r>
              <a:rPr lang="en-GB" dirty="0" err="1" smtClean="0"/>
              <a:t>Crurals</a:t>
            </a:r>
            <a:r>
              <a:rPr lang="en-GB" dirty="0" smtClean="0"/>
              <a:t> - Compared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17361" y="1700808"/>
            <a:ext cx="70567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Full agreement – 82.8%  </a:t>
            </a:r>
            <a:r>
              <a:rPr lang="en-GB" b="1" dirty="0" smtClean="0">
                <a:solidFill>
                  <a:srgbClr val="FF0000"/>
                </a:solidFill>
              </a:rPr>
              <a:t>(91.1)</a:t>
            </a:r>
          </a:p>
          <a:p>
            <a:endParaRPr lang="en-GB" dirty="0" smtClean="0"/>
          </a:p>
          <a:p>
            <a:r>
              <a:rPr lang="en-GB" dirty="0" smtClean="0"/>
              <a:t>Duplex Overestimation of disease  – 6.6% </a:t>
            </a:r>
            <a:r>
              <a:rPr lang="en-GB" b="1" dirty="0" smtClean="0">
                <a:solidFill>
                  <a:srgbClr val="FF0000"/>
                </a:solidFill>
              </a:rPr>
              <a:t>(4.5%)</a:t>
            </a:r>
          </a:p>
          <a:p>
            <a:endParaRPr lang="en-GB" dirty="0"/>
          </a:p>
          <a:p>
            <a:r>
              <a:rPr lang="en-GB" dirty="0" smtClean="0"/>
              <a:t>Duplex Underestimation of disease – 5.7% </a:t>
            </a:r>
            <a:r>
              <a:rPr lang="en-GB" b="1" dirty="0" smtClean="0">
                <a:solidFill>
                  <a:srgbClr val="FF0000"/>
                </a:solidFill>
              </a:rPr>
              <a:t>(2.3%)</a:t>
            </a:r>
          </a:p>
          <a:p>
            <a:endParaRPr lang="en-GB" dirty="0"/>
          </a:p>
          <a:p>
            <a:r>
              <a:rPr lang="en-GB" dirty="0" smtClean="0"/>
              <a:t>Poor views – 4.3% </a:t>
            </a:r>
            <a:r>
              <a:rPr lang="en-GB" b="1" dirty="0" smtClean="0">
                <a:solidFill>
                  <a:srgbClr val="FF0000"/>
                </a:solidFill>
              </a:rPr>
              <a:t>(0%)</a:t>
            </a:r>
          </a:p>
          <a:p>
            <a:endParaRPr lang="en-GB" dirty="0"/>
          </a:p>
          <a:p>
            <a:r>
              <a:rPr lang="en-GB" dirty="0" smtClean="0"/>
              <a:t>Disease detected (but no commitment made) – 1.6% </a:t>
            </a:r>
            <a:r>
              <a:rPr lang="en-GB" b="1" dirty="0" smtClean="0">
                <a:solidFill>
                  <a:srgbClr val="FF0000"/>
                </a:solidFill>
              </a:rPr>
              <a:t>(0%)</a:t>
            </a:r>
          </a:p>
          <a:p>
            <a:endParaRPr lang="en-GB" dirty="0"/>
          </a:p>
          <a:p>
            <a:r>
              <a:rPr lang="en-GB" dirty="0" smtClean="0"/>
              <a:t>Sensitivity – 0.92 </a:t>
            </a:r>
            <a:r>
              <a:rPr lang="en-GB" b="1" dirty="0" smtClean="0">
                <a:solidFill>
                  <a:srgbClr val="FF0000"/>
                </a:solidFill>
              </a:rPr>
              <a:t>(0.94)</a:t>
            </a:r>
          </a:p>
          <a:p>
            <a:endParaRPr lang="en-GB" dirty="0" smtClean="0"/>
          </a:p>
          <a:p>
            <a:r>
              <a:rPr lang="en-GB" dirty="0" smtClean="0"/>
              <a:t>Specificity – 0.91 </a:t>
            </a:r>
            <a:r>
              <a:rPr lang="en-GB" b="1" dirty="0" smtClean="0">
                <a:solidFill>
                  <a:srgbClr val="FF0000"/>
                </a:solidFill>
              </a:rPr>
              <a:t>(0.95)</a:t>
            </a:r>
          </a:p>
          <a:p>
            <a:endParaRPr lang="en-GB" dirty="0" smtClean="0"/>
          </a:p>
          <a:p>
            <a:r>
              <a:rPr lang="en-GB" dirty="0" smtClean="0"/>
              <a:t>PPV – 0.91 </a:t>
            </a:r>
            <a:r>
              <a:rPr lang="en-GB" b="1" dirty="0" smtClean="0">
                <a:solidFill>
                  <a:srgbClr val="FF0000"/>
                </a:solidFill>
              </a:rPr>
              <a:t>(0.87) </a:t>
            </a:r>
          </a:p>
          <a:p>
            <a:endParaRPr lang="en-GB" dirty="0" smtClean="0"/>
          </a:p>
          <a:p>
            <a:r>
              <a:rPr lang="en-GB" dirty="0" smtClean="0"/>
              <a:t>NPV – 0.92 </a:t>
            </a:r>
            <a:r>
              <a:rPr lang="en-GB" b="1" dirty="0" smtClean="0">
                <a:solidFill>
                  <a:srgbClr val="FF0000"/>
                </a:solidFill>
              </a:rPr>
              <a:t>(0.98)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588224" y="273066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? Expected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276023" y="1885474"/>
            <a:ext cx="2744249" cy="678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791945" y="2396371"/>
            <a:ext cx="654008" cy="3342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>
            <a:off x="6082424" y="2915330"/>
            <a:ext cx="50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563888" y="3099996"/>
            <a:ext cx="3152463" cy="487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987824" y="5733256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32040" y="5366271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?Unexpected.  Driven by higher number of Stenosis CFA-Pop shown as normal on </a:t>
            </a:r>
            <a:r>
              <a:rPr lang="en-GB" dirty="0" err="1" smtClean="0"/>
              <a:t>angio</a:t>
            </a:r>
            <a:r>
              <a:rPr lang="en-GB" dirty="0" smtClean="0"/>
              <a:t>  (often just 1 lesion CFA to Pop)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66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Crurals</a:t>
            </a:r>
            <a:r>
              <a:rPr lang="en-GB" dirty="0" smtClean="0"/>
              <a:t> compared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32992" y="4221088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Poorer agreement/imaging in the Peroneal artery.  This may be expected as the vessel is deeper and more difficult to image.  However, being able to scan from multiple angles may improve accuracy.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47011"/>
              </p:ext>
            </p:extLst>
          </p:nvPr>
        </p:nvGraphicFramePr>
        <p:xfrm>
          <a:off x="1259633" y="1268758"/>
          <a:ext cx="6408710" cy="2604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4402"/>
                <a:gridCol w="1929761"/>
                <a:gridCol w="914849"/>
                <a:gridCol w="914849"/>
                <a:gridCol w="914849"/>
              </a:tblGrid>
              <a:tr h="28939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TPT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Peroneal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Full </a:t>
                      </a:r>
                      <a:r>
                        <a:rPr lang="en-GB" sz="1100" u="none" strike="noStrike" dirty="0" smtClean="0">
                          <a:effectLst/>
                        </a:rPr>
                        <a:t>agreement (n)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53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39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89.8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84.2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88.9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68.4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Overestimation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1.7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7.0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5.6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12.3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Underestimation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5.1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5.3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10.5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PV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93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%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3.4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1.9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u="none" strike="noStrike" dirty="0">
                          <a:effectLst/>
                        </a:rPr>
                        <a:t>8.8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2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797</Words>
  <Application>Microsoft Office PowerPoint</Application>
  <PresentationFormat>On-screen Show (4:3)</PresentationFormat>
  <Paragraphs>155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Lower Limb arterial Audit  CFA-Pop and Crural Vessels. April 2020</vt:lpstr>
      <vt:lpstr>Data from NVR</vt:lpstr>
      <vt:lpstr>Methods of coding and assumptions</vt:lpstr>
      <vt:lpstr>Coding used</vt:lpstr>
      <vt:lpstr>Findings Overall</vt:lpstr>
      <vt:lpstr>Findings CFA- Pop</vt:lpstr>
      <vt:lpstr>Findings Crurals</vt:lpstr>
      <vt:lpstr>Findings Crurals - Compared</vt:lpstr>
      <vt:lpstr>Crurals compared</vt:lpstr>
      <vt:lpstr>Conclusions</vt:lpstr>
      <vt:lpstr>Conclusions</vt:lpstr>
    </vt:vector>
  </TitlesOfParts>
  <Company>Cambridge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Lower Limb arterial Audit  April 2020</dc:title>
  <dc:creator>Slater, Matthew</dc:creator>
  <cp:lastModifiedBy>Slater, Matthew</cp:lastModifiedBy>
  <cp:revision>34</cp:revision>
  <dcterms:created xsi:type="dcterms:W3CDTF">2020-04-27T08:09:38Z</dcterms:created>
  <dcterms:modified xsi:type="dcterms:W3CDTF">2020-06-16T16:04:19Z</dcterms:modified>
</cp:coreProperties>
</file>