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312" r:id="rId2"/>
    <p:sldId id="433" r:id="rId3"/>
    <p:sldId id="432" r:id="rId4"/>
    <p:sldId id="434" r:id="rId5"/>
    <p:sldId id="435" r:id="rId6"/>
    <p:sldId id="431" r:id="rId7"/>
    <p:sldId id="436" r:id="rId8"/>
    <p:sldId id="437" r:id="rId9"/>
    <p:sldId id="442" r:id="rId10"/>
    <p:sldId id="438" r:id="rId11"/>
    <p:sldId id="443" r:id="rId12"/>
    <p:sldId id="444" r:id="rId13"/>
    <p:sldId id="445" r:id="rId14"/>
    <p:sldId id="457" r:id="rId15"/>
    <p:sldId id="446" r:id="rId16"/>
    <p:sldId id="447" r:id="rId17"/>
    <p:sldId id="448" r:id="rId18"/>
    <p:sldId id="449" r:id="rId19"/>
    <p:sldId id="450" r:id="rId20"/>
    <p:sldId id="452" r:id="rId21"/>
    <p:sldId id="453" r:id="rId22"/>
    <p:sldId id="454" r:id="rId23"/>
    <p:sldId id="455" r:id="rId24"/>
    <p:sldId id="456" r:id="rId25"/>
    <p:sldId id="458" r:id="rId26"/>
    <p:sldId id="459" r:id="rId27"/>
    <p:sldId id="460" r:id="rId28"/>
    <p:sldId id="45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Thurgood" initials="T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9787"/>
    <a:srgbClr val="E0553E"/>
    <a:srgbClr val="EEF2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522" y="-94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6510"/>
    </p:cViewPr>
  </p:sorter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EBAB8-A528-4C6A-AE8C-1B52206E60BF}" type="datetimeFigureOut">
              <a:rPr lang="en-GB" smtClean="0"/>
              <a:t>01/03/2021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81EB1-638C-4103-BD97-BDAB2D1A2B32}" type="slidenum">
              <a:rPr lang="en-GB" smtClean="0"/>
              <a:t>‹#›</a:t>
            </a:fld>
            <a:endParaRPr lang="en-GB"/>
          </a:p>
        </p:txBody>
      </p:sp>
    </p:spTree>
    <p:extLst>
      <p:ext uri="{BB962C8B-B14F-4D97-AF65-F5344CB8AC3E}">
        <p14:creationId xmlns:p14="http://schemas.microsoft.com/office/powerpoint/2010/main" val="119303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772BFA-7238-42B5-B88F-12BF45233199}" type="datetime1">
              <a:rPr lang="en-GB" smtClean="0"/>
              <a:t>01/03/2021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sz="2400" b="1"/>
            </a:lvl1pPr>
          </a:lstStyle>
          <a:p>
            <a:fld id="{89A05B55-C3D2-42D2-82DF-33D979D91239}" type="slidenum">
              <a:rPr lang="en-GB" smtClean="0"/>
              <a:pPr/>
              <a:t>‹#›</a:t>
            </a:fld>
            <a:endParaRPr lang="en-GB" dirty="0"/>
          </a:p>
        </p:txBody>
      </p:sp>
    </p:spTree>
    <p:extLst>
      <p:ext uri="{BB962C8B-B14F-4D97-AF65-F5344CB8AC3E}">
        <p14:creationId xmlns:p14="http://schemas.microsoft.com/office/powerpoint/2010/main" val="3716759802"/>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303FF8-A997-40C3-AC25-F12B346D79FB}" type="datetime1">
              <a:rPr lang="en-GB" smtClean="0"/>
              <a:t>01/03/2021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155328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25B181-2C2C-4880-AFC9-497B5C439CDA}" type="datetime1">
              <a:rPr lang="en-GB" smtClean="0"/>
              <a:t>01/03/2021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104205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5E6BCD-5898-45BF-85BA-52D4281845AA}" type="datetime1">
              <a:rPr lang="en-GB" smtClean="0"/>
              <a:t>01/03/2021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A05B55-C3D2-42D2-82DF-33D979D91239}" type="slidenum">
              <a:rPr lang="en-GB" smtClean="0"/>
              <a:t>‹#›</a:t>
            </a:fld>
            <a:endParaRPr lang="en-GB"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14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744CBE-61C2-43DA-A369-0B82F3407C1E}" type="datetime1">
              <a:rPr lang="en-GB" smtClean="0"/>
              <a:t>01/03/2021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4047181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569DFFA-AAEB-4D8C-B0E0-9594E006DBE4}" type="datetime1">
              <a:rPr lang="en-GB" smtClean="0"/>
              <a:t>01/03/2021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965603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763C216-5D8A-4CAB-863C-FFC9DB83C0BE}" type="datetime1">
              <a:rPr lang="en-GB" smtClean="0"/>
              <a:t>01/03/2021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210115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4F5B38-E2C5-4B00-8905-EFCB5D38CE80}" type="datetime1">
              <a:rPr lang="en-GB" smtClean="0"/>
              <a:t>01/03/2021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2585604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AE7DD-1D71-4E25-8435-FCF61AE41194}" type="datetime1">
              <a:rPr lang="en-GB" smtClean="0"/>
              <a:t>01/03/2021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356685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257EE-629F-4A15-ABE2-1C93139813F7}" type="datetime1">
              <a:rPr lang="en-GB" smtClean="0"/>
              <a:t>01/03/2021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sz="2400" b="1"/>
            </a:lvl1pPr>
          </a:lstStyle>
          <a:p>
            <a:fld id="{89A05B55-C3D2-42D2-82DF-33D979D91239}" type="slidenum">
              <a:rPr lang="en-GB" smtClean="0"/>
              <a:pPr/>
              <a:t>‹#›</a:t>
            </a:fld>
            <a:endParaRPr lang="en-GB" dirty="0"/>
          </a:p>
        </p:txBody>
      </p:sp>
    </p:spTree>
    <p:extLst>
      <p:ext uri="{BB962C8B-B14F-4D97-AF65-F5344CB8AC3E}">
        <p14:creationId xmlns:p14="http://schemas.microsoft.com/office/powerpoint/2010/main" val="97567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95FA31-8E93-4D5E-98CF-E2717F874550}" type="datetime1">
              <a:rPr lang="en-GB" smtClean="0"/>
              <a:t>01/03/2021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sz="2400" b="1"/>
            </a:lvl1pPr>
          </a:lstStyle>
          <a:p>
            <a:fld id="{89A05B55-C3D2-42D2-82DF-33D979D91239}" type="slidenum">
              <a:rPr lang="en-GB" smtClean="0"/>
              <a:pPr/>
              <a:t>‹#›</a:t>
            </a:fld>
            <a:endParaRPr lang="en-GB" dirty="0"/>
          </a:p>
        </p:txBody>
      </p:sp>
    </p:spTree>
    <p:extLst>
      <p:ext uri="{BB962C8B-B14F-4D97-AF65-F5344CB8AC3E}">
        <p14:creationId xmlns:p14="http://schemas.microsoft.com/office/powerpoint/2010/main" val="208791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E40644-D50D-4F1B-9FE3-38CE273396CA}" type="datetime1">
              <a:rPr lang="en-GB" smtClean="0"/>
              <a:t>01/03/2021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sz="2400" b="1"/>
            </a:lvl1pPr>
          </a:lstStyle>
          <a:p>
            <a:fld id="{89A05B55-C3D2-42D2-82DF-33D979D91239}" type="slidenum">
              <a:rPr lang="en-GB" smtClean="0"/>
              <a:pPr/>
              <a:t>‹#›</a:t>
            </a:fld>
            <a:endParaRPr lang="en-GB" dirty="0"/>
          </a:p>
        </p:txBody>
      </p:sp>
    </p:spTree>
    <p:extLst>
      <p:ext uri="{BB962C8B-B14F-4D97-AF65-F5344CB8AC3E}">
        <p14:creationId xmlns:p14="http://schemas.microsoft.com/office/powerpoint/2010/main" val="386698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884ED2-E87E-46D7-812D-945699AA9AE8}" type="datetime1">
              <a:rPr lang="en-GB" smtClean="0"/>
              <a:t>01/03/2021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sz="2400" b="1"/>
            </a:lvl1pPr>
          </a:lstStyle>
          <a:p>
            <a:fld id="{89A05B55-C3D2-42D2-82DF-33D979D91239}" type="slidenum">
              <a:rPr lang="en-GB" smtClean="0"/>
              <a:pPr/>
              <a:t>‹#›</a:t>
            </a:fld>
            <a:endParaRPr lang="en-GB" dirty="0"/>
          </a:p>
        </p:txBody>
      </p:sp>
    </p:spTree>
    <p:extLst>
      <p:ext uri="{BB962C8B-B14F-4D97-AF65-F5344CB8AC3E}">
        <p14:creationId xmlns:p14="http://schemas.microsoft.com/office/powerpoint/2010/main" val="426566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AA1F6E-DF2F-44F8-8AEB-770D175C88B8}" type="datetime1">
              <a:rPr lang="en-GB" smtClean="0"/>
              <a:t>01/03/2021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sz="2400" b="1"/>
            </a:lvl1pPr>
          </a:lstStyle>
          <a:p>
            <a:fld id="{89A05B55-C3D2-42D2-82DF-33D979D91239}" type="slidenum">
              <a:rPr lang="en-GB" smtClean="0"/>
              <a:pPr/>
              <a:t>‹#›</a:t>
            </a:fld>
            <a:endParaRPr lang="en-GB" dirty="0"/>
          </a:p>
        </p:txBody>
      </p:sp>
    </p:spTree>
    <p:extLst>
      <p:ext uri="{BB962C8B-B14F-4D97-AF65-F5344CB8AC3E}">
        <p14:creationId xmlns:p14="http://schemas.microsoft.com/office/powerpoint/2010/main" val="21452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636E232-2CE9-4AAF-A03B-4B307DFEC528}" type="datetime1">
              <a:rPr lang="en-GB" smtClean="0"/>
              <a:t>01/03/2021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682803219"/>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C364C5-5176-4074-BEA3-66DE027EF847}" type="datetime1">
              <a:rPr lang="en-GB" smtClean="0"/>
              <a:t>01/03/2021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4271560531"/>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262BFB-D031-4974-8259-4D591E017D92}" type="datetime1">
              <a:rPr lang="en-GB" smtClean="0"/>
              <a:t>01/03/2021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A05B55-C3D2-42D2-82DF-33D979D91239}" type="slidenum">
              <a:rPr lang="en-GB" smtClean="0"/>
              <a:t>‹#›</a:t>
            </a:fld>
            <a:endParaRPr lang="en-GB" dirty="0"/>
          </a:p>
        </p:txBody>
      </p:sp>
    </p:spTree>
    <p:extLst>
      <p:ext uri="{BB962C8B-B14F-4D97-AF65-F5344CB8AC3E}">
        <p14:creationId xmlns:p14="http://schemas.microsoft.com/office/powerpoint/2010/main" val="180683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BD8C80F-92D0-4380-80F2-769B9E5B6EC2}" type="datetime1">
              <a:rPr lang="en-GB" smtClean="0"/>
              <a:t>01/03/2021</a:t>
            </a:fld>
            <a:endParaRPr lang="en-GB"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9A05B55-C3D2-42D2-82DF-33D979D91239}" type="slidenum">
              <a:rPr lang="en-GB" smtClean="0"/>
              <a:t>‹#›</a:t>
            </a:fld>
            <a:endParaRPr lang="en-GB" dirty="0"/>
          </a:p>
        </p:txBody>
      </p:sp>
    </p:spTree>
    <p:extLst>
      <p:ext uri="{BB962C8B-B14F-4D97-AF65-F5344CB8AC3E}">
        <p14:creationId xmlns:p14="http://schemas.microsoft.com/office/powerpoint/2010/main" val="18512849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mailto:ghn-tr.drsadministrator@nhs.ne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42867" y="1935796"/>
            <a:ext cx="7211683" cy="3416320"/>
          </a:xfrm>
          <a:prstGeom prst="rect">
            <a:avLst/>
          </a:prstGeom>
          <a:noFill/>
        </p:spPr>
        <p:txBody>
          <a:bodyPr wrap="square" rtlCol="0">
            <a:spAutoFit/>
          </a:bodyPr>
          <a:lstStyle/>
          <a:p>
            <a:pPr algn="ctr" defTabSz="914400">
              <a:defRPr/>
            </a:pPr>
            <a:endParaRPr lang="en-GB" sz="3600" b="1" i="1" kern="0" dirty="0">
              <a:solidFill>
                <a:sysClr val="windowText" lastClr="000000"/>
              </a:solidFill>
            </a:endParaRPr>
          </a:p>
          <a:p>
            <a:pPr algn="ctr" defTabSz="914400">
              <a:defRPr/>
            </a:pPr>
            <a:r>
              <a:rPr lang="en-GB" sz="3600" b="1" i="1" kern="0" dirty="0" smtClean="0">
                <a:solidFill>
                  <a:sysClr val="windowText" lastClr="000000"/>
                </a:solidFill>
              </a:rPr>
              <a:t>Assessor Standardisation Exercise 1 2021</a:t>
            </a:r>
          </a:p>
          <a:p>
            <a:pPr algn="ctr" defTabSz="914400">
              <a:defRPr/>
            </a:pPr>
            <a:endParaRPr lang="en-GB" sz="3600" b="1" i="1" kern="0" dirty="0">
              <a:solidFill>
                <a:sysClr val="windowText" lastClr="000000"/>
              </a:solidFill>
            </a:endParaRPr>
          </a:p>
          <a:p>
            <a:pPr algn="ctr" defTabSz="914400">
              <a:defRPr/>
            </a:pPr>
            <a:r>
              <a:rPr lang="en-GB" sz="3600" b="1" i="1" kern="0" dirty="0" smtClean="0">
                <a:solidFill>
                  <a:sysClr val="windowText" lastClr="000000"/>
                </a:solidFill>
              </a:rPr>
              <a:t>Compound Verbs vs. Sufficiency</a:t>
            </a:r>
            <a:endParaRPr lang="en-GB" sz="3600" b="1" i="1" kern="0" dirty="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ysClr val="windowText" lastClr="000000"/>
              </a:solidFill>
              <a:effectLst/>
              <a:uLnTx/>
              <a:uFillTx/>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8773670" y="13252"/>
            <a:ext cx="3418330" cy="648556"/>
          </a:xfrm>
          <a:prstGeom prst="rect">
            <a:avLst/>
          </a:prstGeom>
          <a:noFill/>
        </p:spPr>
      </p:pic>
      <p:sp>
        <p:nvSpPr>
          <p:cNvPr id="2" name="Slide Number Placeholder 1"/>
          <p:cNvSpPr>
            <a:spLocks noGrp="1"/>
          </p:cNvSpPr>
          <p:nvPr>
            <p:ph type="sldNum" sz="quarter" idx="12"/>
          </p:nvPr>
        </p:nvSpPr>
        <p:spPr/>
        <p:txBody>
          <a:bodyPr/>
          <a:lstStyle/>
          <a:p>
            <a:fld id="{89A05B55-C3D2-42D2-82DF-33D979D91239}" type="slidenum">
              <a:rPr lang="en-GB" smtClean="0"/>
              <a:pPr/>
              <a:t>1</a:t>
            </a:fld>
            <a:endParaRPr lang="en-GB" dirty="0"/>
          </a:p>
        </p:txBody>
      </p:sp>
    </p:spTree>
    <p:extLst>
      <p:ext uri="{BB962C8B-B14F-4D97-AF65-F5344CB8AC3E}">
        <p14:creationId xmlns:p14="http://schemas.microsoft.com/office/powerpoint/2010/main" val="245065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THE IMPORTANCE OF SUFFICIENCY</a:t>
            </a:r>
            <a:endParaRPr lang="en-GB" b="1" u="sng" dirty="0"/>
          </a:p>
        </p:txBody>
      </p:sp>
      <p:sp>
        <p:nvSpPr>
          <p:cNvPr id="6" name="Content Placeholder 5"/>
          <p:cNvSpPr>
            <a:spLocks noGrp="1"/>
          </p:cNvSpPr>
          <p:nvPr>
            <p:ph sz="quarter" idx="13"/>
          </p:nvPr>
        </p:nvSpPr>
        <p:spPr/>
        <p:txBody>
          <a:bodyPr>
            <a:normAutofit fontScale="92500" lnSpcReduction="20000"/>
          </a:bodyPr>
          <a:lstStyle/>
          <a:p>
            <a:r>
              <a:rPr lang="en-GB" cap="none" dirty="0"/>
              <a:t>Sufficiency is important </a:t>
            </a:r>
            <a:r>
              <a:rPr lang="en-GB" cap="none" dirty="0" smtClean="0"/>
              <a:t>because </a:t>
            </a:r>
            <a:r>
              <a:rPr lang="en-GB" cap="none" dirty="0"/>
              <a:t>it </a:t>
            </a:r>
            <a:r>
              <a:rPr lang="en-GB" cap="none" dirty="0" smtClean="0"/>
              <a:t>is forms one of the five parts of our assessment standard; VARCS</a:t>
            </a:r>
          </a:p>
          <a:p>
            <a:r>
              <a:rPr lang="en-GB" cap="none" dirty="0" smtClean="0">
                <a:solidFill>
                  <a:srgbClr val="0070C0"/>
                </a:solidFill>
              </a:rPr>
              <a:t>It is the </a:t>
            </a:r>
            <a:r>
              <a:rPr lang="en-GB" b="1" u="sng" cap="none" dirty="0" smtClean="0">
                <a:solidFill>
                  <a:srgbClr val="0070C0"/>
                </a:solidFill>
              </a:rPr>
              <a:t>S</a:t>
            </a:r>
            <a:r>
              <a:rPr lang="en-GB" cap="none" dirty="0" smtClean="0">
                <a:solidFill>
                  <a:srgbClr val="0070C0"/>
                </a:solidFill>
              </a:rPr>
              <a:t> </a:t>
            </a:r>
            <a:r>
              <a:rPr lang="en-GB" cap="none" dirty="0">
                <a:solidFill>
                  <a:srgbClr val="0070C0"/>
                </a:solidFill>
              </a:rPr>
              <a:t>in </a:t>
            </a:r>
            <a:r>
              <a:rPr lang="en-GB" cap="none" dirty="0" smtClean="0">
                <a:solidFill>
                  <a:srgbClr val="0070C0"/>
                </a:solidFill>
              </a:rPr>
              <a:t>the VARCS standard and means</a:t>
            </a:r>
            <a:endParaRPr lang="en-GB" cap="none" dirty="0">
              <a:solidFill>
                <a:srgbClr val="0070C0"/>
              </a:solidFill>
            </a:endParaRPr>
          </a:p>
          <a:p>
            <a:pPr marL="228600" lvl="1">
              <a:spcBef>
                <a:spcPts val="1000"/>
              </a:spcBef>
            </a:pPr>
            <a:r>
              <a:rPr lang="en-GB" sz="2100" cap="none" dirty="0" smtClean="0"/>
              <a:t>The Sufficiency part of the standard requires </a:t>
            </a:r>
            <a:r>
              <a:rPr lang="en-GB" sz="2100" cap="none" dirty="0"/>
              <a:t>that </a:t>
            </a:r>
            <a:r>
              <a:rPr lang="en-GB" sz="2100" cap="none" dirty="0" smtClean="0"/>
              <a:t>the content of the learner’s evidence covers </a:t>
            </a:r>
            <a:r>
              <a:rPr lang="en-GB" sz="2100" cap="none" dirty="0"/>
              <a:t>at least 80% of the unit guidance. This means the detail within the evidence </a:t>
            </a:r>
            <a:r>
              <a:rPr lang="en-GB" sz="2100" b="1" u="sng" cap="none" dirty="0"/>
              <a:t>MUST</a:t>
            </a:r>
            <a:r>
              <a:rPr lang="en-GB" sz="2100" cap="none" dirty="0"/>
              <a:t> answer the assessment criteria to at least 80% of the unit guidance content requirements  </a:t>
            </a:r>
          </a:p>
          <a:p>
            <a:r>
              <a:rPr lang="en-GB" sz="2100" cap="none" dirty="0">
                <a:solidFill>
                  <a:srgbClr val="0070C0"/>
                </a:solidFill>
              </a:rPr>
              <a:t>As such, in order for evidence to </a:t>
            </a:r>
            <a:r>
              <a:rPr lang="en-GB" b="1" cap="none" dirty="0" smtClean="0">
                <a:solidFill>
                  <a:srgbClr val="00B050"/>
                </a:solidFill>
              </a:rPr>
              <a:t>fully pass</a:t>
            </a:r>
            <a:r>
              <a:rPr lang="en-GB" sz="2100" cap="none" dirty="0">
                <a:solidFill>
                  <a:srgbClr val="0070C0"/>
                </a:solidFill>
              </a:rPr>
              <a:t>, and be given a score of 2 on the portfolio, it MUST have met the Sufficiency standard</a:t>
            </a:r>
          </a:p>
          <a:p>
            <a:r>
              <a:rPr lang="en-GB" cap="none" dirty="0"/>
              <a:t>Where Sufficiency is not fully met, the evidence can only be given a</a:t>
            </a:r>
            <a:r>
              <a:rPr lang="en-GB" cap="none" dirty="0">
                <a:solidFill>
                  <a:srgbClr val="0070C0"/>
                </a:solidFill>
              </a:rPr>
              <a:t> </a:t>
            </a:r>
            <a:r>
              <a:rPr lang="en-GB" b="1" cap="none" dirty="0">
                <a:solidFill>
                  <a:srgbClr val="FFC000"/>
                </a:solidFill>
              </a:rPr>
              <a:t>partial pass </a:t>
            </a:r>
            <a:r>
              <a:rPr lang="en-GB" cap="none" dirty="0"/>
              <a:t>and </a:t>
            </a:r>
            <a:r>
              <a:rPr lang="en-GB" cap="none" dirty="0" smtClean="0"/>
              <a:t>can only achieve </a:t>
            </a:r>
            <a:r>
              <a:rPr lang="en-GB" cap="none" dirty="0"/>
              <a:t>a score of 1 </a:t>
            </a:r>
            <a:r>
              <a:rPr lang="en-GB" cap="none" dirty="0" smtClean="0"/>
              <a:t>on </a:t>
            </a:r>
            <a:r>
              <a:rPr lang="en-GB" cap="none" dirty="0"/>
              <a:t>the portfolio</a:t>
            </a:r>
          </a:p>
        </p:txBody>
      </p:sp>
      <p:sp>
        <p:nvSpPr>
          <p:cNvPr id="5" name="Slide Number Placeholder 4"/>
          <p:cNvSpPr>
            <a:spLocks noGrp="1"/>
          </p:cNvSpPr>
          <p:nvPr>
            <p:ph type="sldNum" sz="quarter" idx="12"/>
          </p:nvPr>
        </p:nvSpPr>
        <p:spPr/>
        <p:txBody>
          <a:bodyPr/>
          <a:lstStyle/>
          <a:p>
            <a:fld id="{89A05B55-C3D2-42D2-82DF-33D979D91239}" type="slidenum">
              <a:rPr lang="en-GB" smtClean="0"/>
              <a:pPr/>
              <a:t>10</a:t>
            </a:fld>
            <a:endParaRPr lang="en-GB" dirty="0"/>
          </a:p>
        </p:txBody>
      </p:sp>
    </p:spTree>
    <p:extLst>
      <p:ext uri="{BB962C8B-B14F-4D97-AF65-F5344CB8AC3E}">
        <p14:creationId xmlns:p14="http://schemas.microsoft.com/office/powerpoint/2010/main" val="4045522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4 – VARCS</a:t>
            </a:r>
            <a:endParaRPr lang="en-GB" b="1" i="1" u="sng" cap="none" dirty="0">
              <a:solidFill>
                <a:srgbClr val="0070C0"/>
              </a:solidFill>
              <a:latin typeface="+mn-lt"/>
              <a:ea typeface="+mn-ea"/>
              <a:cs typeface="+mn-cs"/>
            </a:endParaRPr>
          </a:p>
        </p:txBody>
      </p:sp>
      <p:sp>
        <p:nvSpPr>
          <p:cNvPr id="3" name="Content Placeholder 2"/>
          <p:cNvSpPr>
            <a:spLocks noGrp="1"/>
          </p:cNvSpPr>
          <p:nvPr>
            <p:ph sz="quarter" idx="13"/>
          </p:nvPr>
        </p:nvSpPr>
        <p:spPr/>
        <p:txBody>
          <a:bodyPr>
            <a:normAutofit fontScale="85000" lnSpcReduction="10000"/>
          </a:bodyPr>
          <a:lstStyle/>
          <a:p>
            <a:r>
              <a:rPr lang="en-GB" cap="none" dirty="0" smtClean="0"/>
              <a:t>Test your knowledge of the rest of the VARCS standard. Fill in the definitions for each part below:</a:t>
            </a:r>
          </a:p>
          <a:p>
            <a:pPr lvl="1"/>
            <a:r>
              <a:rPr lang="en-GB" sz="2000" cap="none" dirty="0" smtClean="0">
                <a:solidFill>
                  <a:srgbClr val="FF0000"/>
                </a:solidFill>
              </a:rPr>
              <a:t>VALID = The evidence must demonstrate learner understanding of the criteria and explain how the evidence maps to the criteria. It has to demonstrate validity through personal application of knowledge, which is required at level 3</a:t>
            </a:r>
          </a:p>
          <a:p>
            <a:pPr lvl="1"/>
            <a:r>
              <a:rPr lang="en-GB" sz="2000" cap="none" dirty="0" smtClean="0">
                <a:solidFill>
                  <a:srgbClr val="FF0000"/>
                </a:solidFill>
              </a:rPr>
              <a:t>AUTHENTIC = Evidence must be signed at a minimum so that it is evident who’s the work is</a:t>
            </a:r>
          </a:p>
          <a:p>
            <a:pPr lvl="1"/>
            <a:r>
              <a:rPr lang="en-GB" sz="2000" cap="none" dirty="0" smtClean="0">
                <a:solidFill>
                  <a:srgbClr val="FF0000"/>
                </a:solidFill>
              </a:rPr>
              <a:t>RELIABLE = More than one piece of evidence is required for each performance based assessment criteria so that consistency can be assessed</a:t>
            </a:r>
          </a:p>
          <a:p>
            <a:pPr lvl="1"/>
            <a:r>
              <a:rPr lang="en-GB" sz="2000" cap="none" dirty="0" smtClean="0">
                <a:solidFill>
                  <a:srgbClr val="FF0000"/>
                </a:solidFill>
              </a:rPr>
              <a:t>CURRENT = The evidence must be dated within 2 years</a:t>
            </a:r>
          </a:p>
          <a:p>
            <a:pPr lvl="1"/>
            <a:r>
              <a:rPr lang="en-GB" sz="2000" b="1" cap="none" dirty="0" smtClean="0"/>
              <a:t>SUFFICIENCY </a:t>
            </a:r>
            <a:r>
              <a:rPr lang="en-GB" cap="none" dirty="0"/>
              <a:t>= the content of the evidence must cover at least 80% of the unit </a:t>
            </a:r>
            <a:r>
              <a:rPr lang="en-GB" cap="none" dirty="0" smtClean="0"/>
              <a:t>guidance. This means the detail within the evidence MUST answer the assessment criteria to at least 80% of the unit guidance content requirements  </a:t>
            </a:r>
            <a:endParaRPr lang="en-GB" cap="none" dirty="0"/>
          </a:p>
          <a:p>
            <a:endParaRPr lang="en-GB" cap="none"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fld id="{89A05B55-C3D2-42D2-82DF-33D979D91239}" type="slidenum">
              <a:rPr lang="en-GB" smtClean="0"/>
              <a:pPr/>
              <a:t>11</a:t>
            </a:fld>
            <a:endParaRPr lang="en-GB" dirty="0"/>
          </a:p>
        </p:txBody>
      </p:sp>
    </p:spTree>
    <p:extLst>
      <p:ext uri="{BB962C8B-B14F-4D97-AF65-F5344CB8AC3E}">
        <p14:creationId xmlns:p14="http://schemas.microsoft.com/office/powerpoint/2010/main" val="52477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Judging evidence content</a:t>
            </a:r>
            <a:endParaRPr lang="en-GB" b="1" u="sng" dirty="0"/>
          </a:p>
        </p:txBody>
      </p:sp>
      <p:sp>
        <p:nvSpPr>
          <p:cNvPr id="3" name="Content Placeholder 2"/>
          <p:cNvSpPr>
            <a:spLocks noGrp="1"/>
          </p:cNvSpPr>
          <p:nvPr>
            <p:ph sz="quarter" idx="13"/>
          </p:nvPr>
        </p:nvSpPr>
        <p:spPr/>
        <p:txBody>
          <a:bodyPr>
            <a:normAutofit/>
          </a:bodyPr>
          <a:lstStyle/>
          <a:p>
            <a:r>
              <a:rPr lang="en-GB" cap="none" dirty="0" smtClean="0"/>
              <a:t>To judge whether evidence meets Sufficiency, Assessors and Verifiers, must look at both the compound verb and the unit guidance in tandem</a:t>
            </a:r>
            <a:endParaRPr lang="en-GB" cap="none" dirty="0"/>
          </a:p>
          <a:p>
            <a:r>
              <a:rPr lang="en-GB" cap="none" dirty="0" smtClean="0">
                <a:solidFill>
                  <a:srgbClr val="0070C0"/>
                </a:solidFill>
              </a:rPr>
              <a:t>Only when the evidence has met the compound verb, </a:t>
            </a:r>
            <a:r>
              <a:rPr lang="en-GB" b="1" u="sng" cap="none" dirty="0" smtClean="0">
                <a:solidFill>
                  <a:srgbClr val="0070C0"/>
                </a:solidFill>
              </a:rPr>
              <a:t>AND</a:t>
            </a:r>
            <a:r>
              <a:rPr lang="en-GB" cap="none" dirty="0" smtClean="0">
                <a:solidFill>
                  <a:srgbClr val="0070C0"/>
                </a:solidFill>
              </a:rPr>
              <a:t> at least 80% of the unit guidance content, can sufficiency be classed </a:t>
            </a:r>
            <a:r>
              <a:rPr lang="en-GB" cap="none" dirty="0">
                <a:solidFill>
                  <a:srgbClr val="0070C0"/>
                </a:solidFill>
              </a:rPr>
              <a:t>as a full pass</a:t>
            </a:r>
          </a:p>
          <a:p>
            <a:r>
              <a:rPr lang="en-GB" cap="none" dirty="0" smtClean="0"/>
              <a:t>Where evidence either, does not meet the compound verb, or the minimum 80</a:t>
            </a:r>
            <a:r>
              <a:rPr lang="en-GB" cap="none" dirty="0"/>
              <a:t>% </a:t>
            </a:r>
            <a:r>
              <a:rPr lang="en-GB" cap="none" dirty="0" smtClean="0"/>
              <a:t>unit </a:t>
            </a:r>
            <a:r>
              <a:rPr lang="en-GB" cap="none" dirty="0"/>
              <a:t>guidance content, </a:t>
            </a:r>
            <a:r>
              <a:rPr lang="en-GB" cap="none" dirty="0" smtClean="0"/>
              <a:t>sufficiency has not been met</a:t>
            </a:r>
          </a:p>
          <a:p>
            <a:r>
              <a:rPr lang="en-GB" cap="none" dirty="0" smtClean="0">
                <a:solidFill>
                  <a:srgbClr val="0070C0"/>
                </a:solidFill>
              </a:rPr>
              <a:t>Evidence that has not met sufficiency fully should not be uploaded to the learner’s portfolio but rather be returned to the learner with feedback to uplift the submission</a:t>
            </a:r>
            <a:endParaRPr lang="en-GB" cap="none" dirty="0">
              <a:solidFill>
                <a:srgbClr val="0070C0"/>
              </a:solidFill>
            </a:endParaRPr>
          </a:p>
          <a:p>
            <a:endParaRPr lang="en-GB" cap="none" dirty="0"/>
          </a:p>
        </p:txBody>
      </p:sp>
      <p:sp>
        <p:nvSpPr>
          <p:cNvPr id="4" name="Slide Number Placeholder 3"/>
          <p:cNvSpPr>
            <a:spLocks noGrp="1"/>
          </p:cNvSpPr>
          <p:nvPr>
            <p:ph type="sldNum" sz="quarter" idx="12"/>
          </p:nvPr>
        </p:nvSpPr>
        <p:spPr/>
        <p:txBody>
          <a:bodyPr/>
          <a:lstStyle/>
          <a:p>
            <a:fld id="{89A05B55-C3D2-42D2-82DF-33D979D91239}" type="slidenum">
              <a:rPr lang="en-GB" smtClean="0"/>
              <a:pPr/>
              <a:t>12</a:t>
            </a:fld>
            <a:endParaRPr lang="en-GB" dirty="0"/>
          </a:p>
        </p:txBody>
      </p:sp>
    </p:spTree>
    <p:extLst>
      <p:ext uri="{BB962C8B-B14F-4D97-AF65-F5344CB8AC3E}">
        <p14:creationId xmlns:p14="http://schemas.microsoft.com/office/powerpoint/2010/main" val="58975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773670" y="0"/>
            <a:ext cx="3418330" cy="648556"/>
          </a:xfrm>
          <a:prstGeom prst="rect">
            <a:avLst/>
          </a:prstGeom>
          <a:noFill/>
        </p:spPr>
      </p:pic>
      <p:sp>
        <p:nvSpPr>
          <p:cNvPr id="8" name="Title 9">
            <a:extLst>
              <a:ext uri="{FF2B5EF4-FFF2-40B4-BE49-F238E27FC236}">
                <a16:creationId xmlns:a16="http://schemas.microsoft.com/office/drawing/2014/main" xmlns="" id="{5414F895-49FF-4631-A9BB-702AD784AA8E}"/>
              </a:ext>
            </a:extLst>
          </p:cNvPr>
          <p:cNvSpPr txBox="1">
            <a:spLocks/>
          </p:cNvSpPr>
          <p:nvPr/>
        </p:nvSpPr>
        <p:spPr>
          <a:xfrm>
            <a:off x="189781" y="2428373"/>
            <a:ext cx="1179230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b="1" i="1" strike="noStrike" kern="1200" cap="all" spc="0" normalizeH="0" baseline="0" noProof="0" dirty="0" smtClean="0">
              <a:ln>
                <a:noFill/>
              </a:ln>
              <a:solidFill>
                <a:sysClr val="windowText" lastClr="000000"/>
              </a:solidFill>
              <a:effectLst/>
              <a:uLnTx/>
              <a:uFillTx/>
              <a:latin typeface="Tw Cen MT" panose="020B0602020104020603"/>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GB" b="1" i="1" dirty="0">
              <a:solidFill>
                <a:sysClr val="windowText" lastClr="000000"/>
              </a:solidFill>
              <a:latin typeface="Tw Cen MT" panose="020B0602020104020603"/>
            </a:endParaRPr>
          </a:p>
          <a:p>
            <a:pPr marR="0" lvl="1" algn="ctr" defTabSz="914400" fontAlgn="auto">
              <a:lnSpc>
                <a:spcPct val="120000"/>
              </a:lnSpc>
              <a:spcAft>
                <a:spcPts val="0"/>
              </a:spcAft>
              <a:buClr>
                <a:schemeClr val="tx1"/>
              </a:buClr>
              <a:buSzTx/>
              <a:tabLst/>
              <a:defRPr/>
            </a:pPr>
            <a:endParaRPr lang="en-GB" sz="3200" dirty="0" smtClean="0"/>
          </a:p>
          <a:p>
            <a:pPr lvl="1" algn="ctr" defTabSz="914400">
              <a:lnSpc>
                <a:spcPct val="120000"/>
              </a:lnSpc>
              <a:buClr>
                <a:schemeClr val="tx1"/>
              </a:buClr>
              <a:defRPr/>
            </a:pPr>
            <a:r>
              <a:rPr lang="en-GB" sz="3200" dirty="0" smtClean="0"/>
              <a:t>The following 5 slides </a:t>
            </a:r>
            <a:r>
              <a:rPr lang="en-GB" sz="3200" dirty="0"/>
              <a:t>ask that you judge different learner submissions against the </a:t>
            </a:r>
            <a:r>
              <a:rPr lang="en-GB" sz="3200" b="1" u="sng" dirty="0">
                <a:solidFill>
                  <a:srgbClr val="0070C0"/>
                </a:solidFill>
              </a:rPr>
              <a:t>sufficiency</a:t>
            </a:r>
            <a:r>
              <a:rPr lang="en-GB" sz="3200" dirty="0"/>
              <a:t> standard</a:t>
            </a:r>
            <a:r>
              <a:rPr lang="en-GB" sz="3200" dirty="0" smtClean="0"/>
              <a:t>. </a:t>
            </a:r>
            <a:r>
              <a:rPr lang="en-GB" sz="3200" dirty="0"/>
              <a:t>You may find it useful to refer to the </a:t>
            </a:r>
            <a:r>
              <a:rPr lang="en-GB" sz="3200" dirty="0" smtClean="0"/>
              <a:t>corresponding Compound Verb interpretation and unit </a:t>
            </a:r>
            <a:r>
              <a:rPr lang="en-GB" sz="3200" dirty="0"/>
              <a:t>guidance </a:t>
            </a:r>
            <a:r>
              <a:rPr lang="en-GB" sz="3200" dirty="0" smtClean="0"/>
              <a:t>document to </a:t>
            </a:r>
            <a:r>
              <a:rPr lang="en-GB" sz="3200" dirty="0"/>
              <a:t>help with your </a:t>
            </a:r>
            <a:r>
              <a:rPr lang="en-GB" sz="3200" dirty="0" smtClean="0"/>
              <a:t>judgement.</a:t>
            </a:r>
          </a:p>
          <a:p>
            <a:pPr lvl="1" algn="ctr" defTabSz="914400">
              <a:lnSpc>
                <a:spcPct val="120000"/>
              </a:lnSpc>
              <a:buClr>
                <a:schemeClr val="tx1"/>
              </a:buClr>
              <a:defRPr/>
            </a:pPr>
            <a:endParaRPr lang="en-GB" sz="3200" dirty="0"/>
          </a:p>
          <a:p>
            <a:pPr marR="0" lvl="1" algn="ctr" defTabSz="914400" fontAlgn="auto">
              <a:lnSpc>
                <a:spcPct val="120000"/>
              </a:lnSpc>
              <a:spcAft>
                <a:spcPts val="0"/>
              </a:spcAft>
              <a:buClr>
                <a:schemeClr val="tx1"/>
              </a:buClr>
              <a:buSzTx/>
              <a:tabLst/>
              <a:defRPr/>
            </a:pPr>
            <a:r>
              <a:rPr lang="en-GB" sz="3200" dirty="0" smtClean="0"/>
              <a:t>You </a:t>
            </a:r>
            <a:r>
              <a:rPr lang="en-GB" sz="3200" dirty="0"/>
              <a:t>are purely being asked to confirm whether </a:t>
            </a:r>
            <a:r>
              <a:rPr lang="en-GB" sz="3200" dirty="0" smtClean="0"/>
              <a:t>sufficiency has been</a:t>
            </a:r>
          </a:p>
          <a:p>
            <a:pPr marR="0" lvl="1" algn="ctr" defTabSz="914400" fontAlgn="auto">
              <a:lnSpc>
                <a:spcPct val="120000"/>
              </a:lnSpc>
              <a:spcAft>
                <a:spcPts val="0"/>
              </a:spcAft>
              <a:buClr>
                <a:schemeClr val="tx1"/>
              </a:buClr>
              <a:buSzTx/>
              <a:tabLst/>
              <a:defRPr/>
            </a:pPr>
            <a:r>
              <a:rPr lang="en-GB" sz="3200" dirty="0" smtClean="0"/>
              <a:t> </a:t>
            </a:r>
            <a:r>
              <a:rPr lang="en-GB" sz="3200" b="1" dirty="0">
                <a:solidFill>
                  <a:srgbClr val="FF0000"/>
                </a:solidFill>
              </a:rPr>
              <a:t>not met,</a:t>
            </a:r>
            <a:r>
              <a:rPr lang="en-GB" sz="3200" dirty="0"/>
              <a:t> </a:t>
            </a:r>
            <a:r>
              <a:rPr lang="en-GB" sz="3200" b="1" dirty="0">
                <a:solidFill>
                  <a:srgbClr val="FFC000"/>
                </a:solidFill>
              </a:rPr>
              <a:t>partially met, </a:t>
            </a:r>
            <a:r>
              <a:rPr lang="en-GB" sz="3200" b="1" dirty="0">
                <a:solidFill>
                  <a:srgbClr val="00B050"/>
                </a:solidFill>
              </a:rPr>
              <a:t>or fully </a:t>
            </a:r>
            <a:r>
              <a:rPr lang="en-GB" sz="3200" b="1" dirty="0" smtClean="0">
                <a:solidFill>
                  <a:srgbClr val="00B050"/>
                </a:solidFill>
              </a:rPr>
              <a:t>met. </a:t>
            </a:r>
            <a:endParaRPr lang="en-GB" sz="4400" b="1" i="1" u="sng" dirty="0"/>
          </a:p>
        </p:txBody>
      </p:sp>
    </p:spTree>
    <p:extLst>
      <p:ext uri="{BB962C8B-B14F-4D97-AF65-F5344CB8AC3E}">
        <p14:creationId xmlns:p14="http://schemas.microsoft.com/office/powerpoint/2010/main" val="395269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773670" y="0"/>
            <a:ext cx="3418330" cy="648556"/>
          </a:xfrm>
          <a:prstGeom prst="rect">
            <a:avLst/>
          </a:prstGeom>
          <a:noFill/>
        </p:spPr>
      </p:pic>
      <p:sp>
        <p:nvSpPr>
          <p:cNvPr id="8" name="Title 9">
            <a:extLst>
              <a:ext uri="{FF2B5EF4-FFF2-40B4-BE49-F238E27FC236}">
                <a16:creationId xmlns:a16="http://schemas.microsoft.com/office/drawing/2014/main" xmlns="" id="{5414F895-49FF-4631-A9BB-702AD784AA8E}"/>
              </a:ext>
            </a:extLst>
          </p:cNvPr>
          <p:cNvSpPr txBox="1">
            <a:spLocks/>
          </p:cNvSpPr>
          <p:nvPr/>
        </p:nvSpPr>
        <p:spPr>
          <a:xfrm>
            <a:off x="189781" y="2428373"/>
            <a:ext cx="1179230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b="1" i="1" strike="noStrike" kern="1200" cap="all" spc="0" normalizeH="0" baseline="0" noProof="0" dirty="0" smtClean="0">
              <a:ln>
                <a:noFill/>
              </a:ln>
              <a:solidFill>
                <a:sysClr val="windowText" lastClr="000000"/>
              </a:solidFill>
              <a:effectLst/>
              <a:uLnTx/>
              <a:uFillTx/>
              <a:latin typeface="Tw Cen MT" panose="020B0602020104020603"/>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GB" b="1" i="1" dirty="0">
              <a:solidFill>
                <a:sysClr val="windowText" lastClr="000000"/>
              </a:solidFill>
              <a:latin typeface="Tw Cen MT" panose="020B0602020104020603"/>
            </a:endParaRPr>
          </a:p>
          <a:p>
            <a:pPr marR="0" lvl="1" algn="ctr" defTabSz="914400" fontAlgn="auto">
              <a:lnSpc>
                <a:spcPct val="120000"/>
              </a:lnSpc>
              <a:spcAft>
                <a:spcPts val="0"/>
              </a:spcAft>
              <a:buClr>
                <a:schemeClr val="tx1"/>
              </a:buClr>
              <a:buSzTx/>
              <a:tabLst/>
              <a:defRPr/>
            </a:pPr>
            <a:endParaRPr lang="en-GB" sz="3200" dirty="0" smtClean="0"/>
          </a:p>
          <a:p>
            <a:pPr marR="0" lvl="1" algn="ctr" defTabSz="914400" fontAlgn="auto">
              <a:lnSpc>
                <a:spcPct val="120000"/>
              </a:lnSpc>
              <a:spcAft>
                <a:spcPts val="0"/>
              </a:spcAft>
              <a:buClr>
                <a:schemeClr val="tx1"/>
              </a:buClr>
              <a:buSzTx/>
              <a:tabLst/>
              <a:defRPr/>
            </a:pPr>
            <a:r>
              <a:rPr lang="en-GB" sz="3200" b="1" i="1" dirty="0"/>
              <a:t>NB.</a:t>
            </a:r>
            <a:r>
              <a:rPr lang="en-GB" sz="3200" i="1" dirty="0"/>
              <a:t> You do not need to judge the evidence against the rest of the VARCS standard. Evidence may therefore have met </a:t>
            </a:r>
            <a:r>
              <a:rPr lang="en-GB" sz="4400" b="1" i="1" u="sng" dirty="0"/>
              <a:t>s</a:t>
            </a:r>
            <a:r>
              <a:rPr lang="en-GB" sz="4400" b="1" i="1" dirty="0"/>
              <a:t> </a:t>
            </a:r>
            <a:r>
              <a:rPr lang="en-GB" sz="3200" i="1" dirty="0"/>
              <a:t>but</a:t>
            </a:r>
            <a:r>
              <a:rPr lang="en-GB" sz="4400" b="1" i="1" dirty="0"/>
              <a:t> </a:t>
            </a:r>
            <a:r>
              <a:rPr lang="en-GB" sz="3200" i="1" dirty="0"/>
              <a:t>not fully met </a:t>
            </a:r>
            <a:r>
              <a:rPr lang="en-GB" sz="3200" b="1" i="1" u="sng" dirty="0"/>
              <a:t>VARC</a:t>
            </a:r>
            <a:endParaRPr lang="en-GB" sz="4400" b="1" i="1" u="sng" dirty="0"/>
          </a:p>
          <a:p>
            <a:pPr lvl="1" algn="ctr" defTabSz="914400">
              <a:lnSpc>
                <a:spcPct val="120000"/>
              </a:lnSpc>
              <a:buClr>
                <a:schemeClr val="tx1"/>
              </a:buClr>
              <a:defRPr/>
            </a:pPr>
            <a:endParaRPr lang="en-GB" sz="3200" dirty="0"/>
          </a:p>
          <a:p>
            <a:pPr marR="0" lvl="1" algn="ctr" defTabSz="914400" fontAlgn="auto">
              <a:lnSpc>
                <a:spcPct val="120000"/>
              </a:lnSpc>
              <a:spcAft>
                <a:spcPts val="0"/>
              </a:spcAft>
              <a:buClr>
                <a:schemeClr val="tx1"/>
              </a:buClr>
              <a:buSzTx/>
              <a:tabLst/>
              <a:defRPr/>
            </a:pPr>
            <a:r>
              <a:rPr lang="en-GB" sz="3200" dirty="0">
                <a:solidFill>
                  <a:srgbClr val="0070C0"/>
                </a:solidFill>
              </a:rPr>
              <a:t>For those </a:t>
            </a:r>
            <a:r>
              <a:rPr lang="en-GB" sz="3200" dirty="0" smtClean="0">
                <a:solidFill>
                  <a:srgbClr val="0070C0"/>
                </a:solidFill>
              </a:rPr>
              <a:t>pieces where </a:t>
            </a:r>
            <a:r>
              <a:rPr lang="en-GB" sz="3200" dirty="0">
                <a:solidFill>
                  <a:srgbClr val="0070C0"/>
                </a:solidFill>
              </a:rPr>
              <a:t>you feel the submission has not met </a:t>
            </a:r>
            <a:r>
              <a:rPr lang="en-GB" sz="3200" b="1" u="sng" dirty="0">
                <a:solidFill>
                  <a:srgbClr val="0070C0"/>
                </a:solidFill>
              </a:rPr>
              <a:t>S</a:t>
            </a:r>
            <a:r>
              <a:rPr lang="en-GB" sz="3200" dirty="0">
                <a:solidFill>
                  <a:srgbClr val="0070C0"/>
                </a:solidFill>
              </a:rPr>
              <a:t> fully, you may wish to reflect upon how you would uplift it to enable you to maximise the submission and score it as a 2 on the portfolio.</a:t>
            </a:r>
          </a:p>
        </p:txBody>
      </p:sp>
    </p:spTree>
    <p:extLst>
      <p:ext uri="{BB962C8B-B14F-4D97-AF65-F5344CB8AC3E}">
        <p14:creationId xmlns:p14="http://schemas.microsoft.com/office/powerpoint/2010/main" val="1759778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1 – written evidence</a:t>
            </a:r>
            <a:endParaRPr lang="en-GB" b="1" i="1" u="sng" cap="none" dirty="0">
              <a:solidFill>
                <a:srgbClr val="0070C0"/>
              </a:solidFill>
              <a:latin typeface="+mn-lt"/>
              <a:ea typeface="+mn-ea"/>
              <a:cs typeface="+mn-cs"/>
            </a:endParaRPr>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4208464985"/>
              </p:ext>
            </p:extLst>
          </p:nvPr>
        </p:nvGraphicFramePr>
        <p:xfrm>
          <a:off x="914400" y="3091582"/>
          <a:ext cx="10363200" cy="1833880"/>
        </p:xfrm>
        <a:graphic>
          <a:graphicData uri="http://schemas.openxmlformats.org/drawingml/2006/table">
            <a:tbl>
              <a:tblPr firstRow="1" bandRow="1">
                <a:tableStyleId>{5C22544A-7EE6-4342-B048-85BDC9FD1C3A}</a:tableStyleId>
              </a:tblPr>
              <a:tblGrid>
                <a:gridCol w="2976113"/>
                <a:gridCol w="7387087"/>
              </a:tblGrid>
              <a:tr h="370840">
                <a:tc>
                  <a:txBody>
                    <a:bodyPr/>
                    <a:lstStyle/>
                    <a:p>
                      <a:r>
                        <a:rPr lang="en-GB" dirty="0" smtClean="0"/>
                        <a:t>Assessment Criteria</a:t>
                      </a:r>
                      <a:endParaRPr lang="en-GB" dirty="0"/>
                    </a:p>
                  </a:txBody>
                  <a:tcPr/>
                </a:tc>
                <a:tc>
                  <a:txBody>
                    <a:bodyPr/>
                    <a:lstStyle/>
                    <a:p>
                      <a:r>
                        <a:rPr lang="en-GB" dirty="0" smtClean="0"/>
                        <a:t>Evidence Submission – written evidence</a:t>
                      </a:r>
                      <a:endParaRPr lang="en-GB" dirty="0"/>
                    </a:p>
                  </a:txBody>
                  <a:tcPr/>
                </a:tc>
              </a:tr>
              <a:tr h="370840">
                <a:tc>
                  <a:txBody>
                    <a:bodyPr/>
                    <a:lstStyle/>
                    <a:p>
                      <a:pPr>
                        <a:lnSpc>
                          <a:spcPct val="115000"/>
                        </a:lnSpc>
                        <a:spcAft>
                          <a:spcPts val="1000"/>
                        </a:spcAft>
                      </a:pPr>
                      <a:r>
                        <a:rPr lang="en-GB" sz="1800" dirty="0" smtClean="0">
                          <a:effectLst/>
                          <a:latin typeface="Calibri"/>
                          <a:ea typeface="Calibri"/>
                          <a:cs typeface="Times New Roman"/>
                        </a:rPr>
                        <a:t>1.2.3 - Describe how own values, belief systems and experiences may affect working practice</a:t>
                      </a:r>
                      <a:endParaRPr lang="en-GB" dirty="0"/>
                    </a:p>
                  </a:txBody>
                  <a:tcPr/>
                </a:tc>
                <a:tc>
                  <a:txBody>
                    <a:bodyPr/>
                    <a:lstStyle/>
                    <a:p>
                      <a:pPr marL="0" algn="l" defTabSz="914400" rtl="0" eaLnBrk="1" latinLnBrk="0" hangingPunct="1"/>
                      <a:r>
                        <a:rPr lang="en-GB" sz="1800" kern="1200" baseline="0" dirty="0" smtClean="0">
                          <a:solidFill>
                            <a:schemeClr val="dk1"/>
                          </a:solidFill>
                          <a:latin typeface="+mn-lt"/>
                          <a:ea typeface="+mn-ea"/>
                          <a:cs typeface="+mn-cs"/>
                        </a:rPr>
                        <a:t>Within my job role, I adapt to each individual, whether it be speaking slowly and clearly if a patient’s first language isn’t English, or being compassionate with fragile or vulnerable Mothers.  I recently walked into a clinic room where the patient was blind, so explained how our equipment looked as well as explaining the screen. </a:t>
                      </a:r>
                      <a:endParaRPr lang="en-GB" sz="1800" kern="1200" baseline="0" dirty="0">
                        <a:solidFill>
                          <a:schemeClr val="dk1"/>
                        </a:solidFill>
                        <a:latin typeface="+mn-lt"/>
                        <a:ea typeface="+mn-ea"/>
                        <a:cs typeface="+mn-cs"/>
                      </a:endParaRPr>
                    </a:p>
                  </a:txBody>
                  <a:tcPr/>
                </a:tc>
              </a:tr>
            </a:tbl>
          </a:graphicData>
        </a:graphic>
      </p:graphicFrame>
      <p:sp>
        <p:nvSpPr>
          <p:cNvPr id="4" name="Slide Number Placeholder 3"/>
          <p:cNvSpPr>
            <a:spLocks noGrp="1"/>
          </p:cNvSpPr>
          <p:nvPr>
            <p:ph type="sldNum" sz="quarter" idx="12"/>
          </p:nvPr>
        </p:nvSpPr>
        <p:spPr/>
        <p:txBody>
          <a:bodyPr/>
          <a:lstStyle/>
          <a:p>
            <a:fld id="{89A05B55-C3D2-42D2-82DF-33D979D91239}" type="slidenum">
              <a:rPr lang="en-GB" smtClean="0"/>
              <a:pPr/>
              <a:t>15</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521620475"/>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endParaRPr lang="en-GB" dirty="0"/>
                    </a:p>
                  </a:txBody>
                  <a:tcPr/>
                </a:tc>
                <a:tc>
                  <a:txBody>
                    <a:bodyPr/>
                    <a:lstStyle/>
                    <a:p>
                      <a:r>
                        <a:rPr lang="en-GB" dirty="0" smtClean="0">
                          <a:solidFill>
                            <a:srgbClr val="FF0000"/>
                          </a:solidFill>
                        </a:rPr>
                        <a:t>Partially</a:t>
                      </a:r>
                      <a:r>
                        <a:rPr lang="en-GB" baseline="0" dirty="0" smtClean="0">
                          <a:solidFill>
                            <a:srgbClr val="FF0000"/>
                          </a:solidFill>
                        </a:rPr>
                        <a:t> Met</a:t>
                      </a:r>
                      <a:endParaRPr lang="en-GB" dirty="0">
                        <a:solidFill>
                          <a:srgbClr val="FF0000"/>
                        </a:solidFill>
                      </a:endParaRPr>
                    </a:p>
                  </a:txBody>
                  <a:tcPr/>
                </a:tc>
                <a:tc>
                  <a:txBody>
                    <a:bodyPr/>
                    <a:lstStyle/>
                    <a:p>
                      <a:endParaRPr lang="en-GB" dirty="0"/>
                    </a:p>
                  </a:txBody>
                  <a:tcPr/>
                </a:tc>
              </a:tr>
            </a:tbl>
          </a:graphicData>
        </a:graphic>
      </p:graphicFrame>
    </p:spTree>
    <p:extLst>
      <p:ext uri="{BB962C8B-B14F-4D97-AF65-F5344CB8AC3E}">
        <p14:creationId xmlns:p14="http://schemas.microsoft.com/office/powerpoint/2010/main" val="57338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2 - observation</a:t>
            </a:r>
            <a:endParaRPr lang="en-GB" b="1" i="1" u="sng" cap="none"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16</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40351163"/>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r>
                        <a:rPr lang="en-GB" dirty="0" smtClean="0"/>
                        <a:t>Not</a:t>
                      </a:r>
                      <a:r>
                        <a:rPr lang="en-GB" baseline="0" dirty="0" smtClean="0"/>
                        <a:t> met </a:t>
                      </a:r>
                      <a:endParaRPr lang="en-GB" dirty="0"/>
                    </a:p>
                  </a:txBody>
                  <a:tcPr/>
                </a:tc>
                <a:tc>
                  <a:txBody>
                    <a:bodyPr/>
                    <a:lstStyle/>
                    <a:p>
                      <a:endParaRPr lang="en-GB" dirty="0"/>
                    </a:p>
                  </a:txBody>
                  <a:tcPr/>
                </a:tc>
                <a:tc>
                  <a:txBody>
                    <a:bodyPr/>
                    <a:lstStyle/>
                    <a:p>
                      <a:endParaRPr lang="en-GB" dirty="0"/>
                    </a:p>
                  </a:txBody>
                  <a:tcPr/>
                </a:tc>
              </a:tr>
            </a:tbl>
          </a:graphicData>
        </a:graphic>
      </p:graphicFrame>
      <p:graphicFrame>
        <p:nvGraphicFramePr>
          <p:cNvPr id="5" name="Content Placeholder 8"/>
          <p:cNvGraphicFramePr>
            <a:graphicFrameLocks noGrp="1"/>
          </p:cNvGraphicFramePr>
          <p:nvPr>
            <p:ph sz="quarter" idx="13"/>
            <p:extLst>
              <p:ext uri="{D42A27DB-BD31-4B8C-83A1-F6EECF244321}">
                <p14:modId xmlns:p14="http://schemas.microsoft.com/office/powerpoint/2010/main" val="2866418246"/>
              </p:ext>
            </p:extLst>
          </p:nvPr>
        </p:nvGraphicFramePr>
        <p:xfrm>
          <a:off x="914400" y="3091582"/>
          <a:ext cx="10363200" cy="1833880"/>
        </p:xfrm>
        <a:graphic>
          <a:graphicData uri="http://schemas.openxmlformats.org/drawingml/2006/table">
            <a:tbl>
              <a:tblPr firstRow="1" bandRow="1">
                <a:tableStyleId>{5C22544A-7EE6-4342-B048-85BDC9FD1C3A}</a:tableStyleId>
              </a:tblPr>
              <a:tblGrid>
                <a:gridCol w="2976113"/>
                <a:gridCol w="7387087"/>
              </a:tblGrid>
              <a:tr h="370840">
                <a:tc>
                  <a:txBody>
                    <a:bodyPr/>
                    <a:lstStyle/>
                    <a:p>
                      <a:r>
                        <a:rPr lang="en-GB" dirty="0" smtClean="0"/>
                        <a:t>Assessment Criteria</a:t>
                      </a:r>
                      <a:endParaRPr lang="en-GB" dirty="0"/>
                    </a:p>
                  </a:txBody>
                  <a:tcPr/>
                </a:tc>
                <a:tc>
                  <a:txBody>
                    <a:bodyPr/>
                    <a:lstStyle/>
                    <a:p>
                      <a:r>
                        <a:rPr lang="en-GB" dirty="0" smtClean="0"/>
                        <a:t>Evidence Submission – observational evidence</a:t>
                      </a:r>
                      <a:endParaRPr lang="en-GB" dirty="0"/>
                    </a:p>
                  </a:txBody>
                  <a:tcPr/>
                </a:tc>
              </a:tr>
              <a:tr h="370840">
                <a:tc>
                  <a:txBody>
                    <a:bodyPr/>
                    <a:lstStyle/>
                    <a:p>
                      <a:r>
                        <a:rPr lang="en-GB" dirty="0" smtClean="0"/>
                        <a:t>4.4.3 - Demonstrate ways to ensure that own health and hygiene do not pose a risk to an individual or to others at work</a:t>
                      </a:r>
                      <a:endParaRPr lang="en-GB" dirty="0"/>
                    </a:p>
                  </a:txBody>
                  <a:tcPr/>
                </a:tc>
                <a:tc>
                  <a:txBody>
                    <a:bodyPr/>
                    <a:lstStyle/>
                    <a:p>
                      <a:pPr marL="0" algn="l" defTabSz="914400" rtl="0" eaLnBrk="1" latinLnBrk="0" hangingPunct="1"/>
                      <a:r>
                        <a:rPr lang="en-GB" sz="1800" kern="1200" baseline="0" dirty="0" smtClean="0">
                          <a:solidFill>
                            <a:schemeClr val="dk1"/>
                          </a:solidFill>
                          <a:latin typeface="+mn-lt"/>
                          <a:ea typeface="+mn-ea"/>
                          <a:cs typeface="+mn-cs"/>
                        </a:rPr>
                        <a:t>John Snow demonstrated very good hygiene techniques and used the PPE in the correct way</a:t>
                      </a:r>
                      <a:endParaRPr lang="en-GB" sz="1800" kern="1200" baseline="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94102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3 – professional discussion</a:t>
            </a:r>
            <a:endParaRPr lang="en-GB" b="1" i="1" u="sng" cap="none"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17</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124931904"/>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r>
                        <a:rPr lang="en-GB" dirty="0" smtClean="0">
                          <a:solidFill>
                            <a:srgbClr val="FF0000"/>
                          </a:solidFill>
                        </a:rPr>
                        <a:t>Not met </a:t>
                      </a:r>
                      <a:endParaRPr lang="en-GB" dirty="0">
                        <a:solidFill>
                          <a:srgbClr val="FF0000"/>
                        </a:solidFill>
                      </a:endParaRPr>
                    </a:p>
                  </a:txBody>
                  <a:tcPr/>
                </a:tc>
                <a:tc>
                  <a:txBody>
                    <a:bodyPr/>
                    <a:lstStyle/>
                    <a:p>
                      <a:endParaRPr lang="en-GB" dirty="0"/>
                    </a:p>
                  </a:txBody>
                  <a:tcPr/>
                </a:tc>
                <a:tc>
                  <a:txBody>
                    <a:bodyPr/>
                    <a:lstStyle/>
                    <a:p>
                      <a:endParaRPr lang="en-GB" dirty="0"/>
                    </a:p>
                  </a:txBody>
                  <a:tcPr/>
                </a:tc>
              </a:tr>
            </a:tbl>
          </a:graphicData>
        </a:graphic>
      </p:graphicFrame>
      <p:graphicFrame>
        <p:nvGraphicFramePr>
          <p:cNvPr id="5" name="Content Placeholder 8"/>
          <p:cNvGraphicFramePr>
            <a:graphicFrameLocks noGrp="1"/>
          </p:cNvGraphicFramePr>
          <p:nvPr>
            <p:ph sz="quarter" idx="13"/>
            <p:extLst>
              <p:ext uri="{D42A27DB-BD31-4B8C-83A1-F6EECF244321}">
                <p14:modId xmlns:p14="http://schemas.microsoft.com/office/powerpoint/2010/main" val="1891545071"/>
              </p:ext>
            </p:extLst>
          </p:nvPr>
        </p:nvGraphicFramePr>
        <p:xfrm>
          <a:off x="914400" y="3091582"/>
          <a:ext cx="10363200" cy="1010920"/>
        </p:xfrm>
        <a:graphic>
          <a:graphicData uri="http://schemas.openxmlformats.org/drawingml/2006/table">
            <a:tbl>
              <a:tblPr firstRow="1" bandRow="1">
                <a:tableStyleId>{5C22544A-7EE6-4342-B048-85BDC9FD1C3A}</a:tableStyleId>
              </a:tblPr>
              <a:tblGrid>
                <a:gridCol w="2976113"/>
                <a:gridCol w="7387087"/>
              </a:tblGrid>
              <a:tr h="370840">
                <a:tc>
                  <a:txBody>
                    <a:bodyPr/>
                    <a:lstStyle/>
                    <a:p>
                      <a:r>
                        <a:rPr lang="en-GB" dirty="0" smtClean="0"/>
                        <a:t>Assessment Criteria</a:t>
                      </a:r>
                      <a:endParaRPr lang="en-GB" dirty="0"/>
                    </a:p>
                  </a:txBody>
                  <a:tcPr/>
                </a:tc>
                <a:tc>
                  <a:txBody>
                    <a:bodyPr/>
                    <a:lstStyle/>
                    <a:p>
                      <a:r>
                        <a:rPr lang="en-GB" dirty="0" smtClean="0"/>
                        <a:t>Evidence Submission – professional discussion evidence</a:t>
                      </a:r>
                      <a:endParaRPr lang="en-GB" dirty="0"/>
                    </a:p>
                  </a:txBody>
                  <a:tcPr/>
                </a:tc>
              </a:tr>
              <a:tr h="370840">
                <a:tc>
                  <a:txBody>
                    <a:bodyPr/>
                    <a:lstStyle/>
                    <a:p>
                      <a:r>
                        <a:rPr lang="en-GB" sz="1800" dirty="0" smtClean="0">
                          <a:effectLst/>
                          <a:latin typeface="Calibri"/>
                          <a:ea typeface="Calibri"/>
                          <a:cs typeface="Times New Roman"/>
                        </a:rPr>
                        <a:t>2.3.2 - Identify barriers to effective communication</a:t>
                      </a:r>
                      <a:endParaRPr lang="en-GB" dirty="0"/>
                    </a:p>
                  </a:txBody>
                  <a:tcPr/>
                </a:tc>
                <a:tc>
                  <a:txBody>
                    <a:bodyPr/>
                    <a:lstStyle/>
                    <a:p>
                      <a:r>
                        <a:rPr lang="en-GB" sz="1800" kern="1200" baseline="0" dirty="0" smtClean="0">
                          <a:solidFill>
                            <a:schemeClr val="dk1"/>
                          </a:solidFill>
                          <a:latin typeface="+mn-lt"/>
                          <a:ea typeface="+mn-ea"/>
                          <a:cs typeface="+mn-cs"/>
                        </a:rPr>
                        <a:t>John Snow listed the following as barriers to effective communication: use of jargon, noise, anxiety, learning/mental health disabilities</a:t>
                      </a:r>
                      <a:endParaRPr lang="en-GB" sz="1800" kern="1200" baseline="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94102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4 – witness testimony</a:t>
            </a:r>
            <a:endParaRPr lang="en-GB" b="1" i="1" u="sng" cap="none"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18</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57711986"/>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endParaRPr lang="en-GB" dirty="0"/>
                    </a:p>
                  </a:txBody>
                  <a:tcPr/>
                </a:tc>
                <a:tc>
                  <a:txBody>
                    <a:bodyPr/>
                    <a:lstStyle/>
                    <a:p>
                      <a:endParaRPr lang="en-GB" dirty="0"/>
                    </a:p>
                  </a:txBody>
                  <a:tcPr/>
                </a:tc>
                <a:tc>
                  <a:txBody>
                    <a:bodyPr/>
                    <a:lstStyle/>
                    <a:p>
                      <a:r>
                        <a:rPr lang="en-GB" dirty="0" smtClean="0">
                          <a:solidFill>
                            <a:srgbClr val="FF0000"/>
                          </a:solidFill>
                        </a:rPr>
                        <a:t>Fully</a:t>
                      </a:r>
                      <a:r>
                        <a:rPr lang="en-GB" baseline="0" dirty="0" smtClean="0">
                          <a:solidFill>
                            <a:srgbClr val="FF0000"/>
                          </a:solidFill>
                        </a:rPr>
                        <a:t> met </a:t>
                      </a:r>
                      <a:endParaRPr lang="en-GB" dirty="0">
                        <a:solidFill>
                          <a:srgbClr val="FF0000"/>
                        </a:solidFill>
                      </a:endParaRPr>
                    </a:p>
                  </a:txBody>
                  <a:tcPr/>
                </a:tc>
              </a:tr>
            </a:tbl>
          </a:graphicData>
        </a:graphic>
      </p:graphicFrame>
      <p:graphicFrame>
        <p:nvGraphicFramePr>
          <p:cNvPr id="5" name="Content Placeholder 8"/>
          <p:cNvGraphicFramePr>
            <a:graphicFrameLocks noGrp="1"/>
          </p:cNvGraphicFramePr>
          <p:nvPr>
            <p:ph sz="quarter" idx="13"/>
            <p:extLst>
              <p:ext uri="{D42A27DB-BD31-4B8C-83A1-F6EECF244321}">
                <p14:modId xmlns:p14="http://schemas.microsoft.com/office/powerpoint/2010/main" val="4199305973"/>
              </p:ext>
            </p:extLst>
          </p:nvPr>
        </p:nvGraphicFramePr>
        <p:xfrm>
          <a:off x="914400" y="2729273"/>
          <a:ext cx="10363200" cy="3754120"/>
        </p:xfrm>
        <a:graphic>
          <a:graphicData uri="http://schemas.openxmlformats.org/drawingml/2006/table">
            <a:tbl>
              <a:tblPr firstRow="1" bandRow="1">
                <a:tableStyleId>{5C22544A-7EE6-4342-B048-85BDC9FD1C3A}</a:tableStyleId>
              </a:tblPr>
              <a:tblGrid>
                <a:gridCol w="2976113"/>
                <a:gridCol w="7387087"/>
              </a:tblGrid>
              <a:tr h="370840">
                <a:tc>
                  <a:txBody>
                    <a:bodyPr/>
                    <a:lstStyle/>
                    <a:p>
                      <a:r>
                        <a:rPr lang="en-GB" dirty="0" smtClean="0"/>
                        <a:t>Assessment Criteria</a:t>
                      </a:r>
                      <a:endParaRPr lang="en-GB" dirty="0"/>
                    </a:p>
                  </a:txBody>
                  <a:tcPr/>
                </a:tc>
                <a:tc>
                  <a:txBody>
                    <a:bodyPr/>
                    <a:lstStyle/>
                    <a:p>
                      <a:r>
                        <a:rPr lang="en-GB" dirty="0" smtClean="0"/>
                        <a:t>Evidence Submission – witness testimony evidence</a:t>
                      </a:r>
                      <a:endParaRPr lang="en-GB" dirty="0"/>
                    </a:p>
                  </a:txBody>
                  <a:tcPr/>
                </a:tc>
              </a:tr>
              <a:tr h="370840">
                <a:tc>
                  <a:txBody>
                    <a:bodyPr/>
                    <a:lstStyle/>
                    <a:p>
                      <a:r>
                        <a:rPr lang="en-GB" sz="1800" dirty="0" smtClean="0">
                          <a:effectLst/>
                          <a:latin typeface="Calibri"/>
                          <a:ea typeface="Calibri"/>
                          <a:cs typeface="Times New Roman"/>
                        </a:rPr>
                        <a:t>3.3.2 - Demonstrate how to support others to promote equality and rights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 observed John Snow today helping a Carer with one of his patients. The patient</a:t>
                      </a:r>
                      <a:r>
                        <a:rPr lang="en-GB" baseline="0" dirty="0" smtClean="0"/>
                        <a:t> had recently suffered a stroke which had left them challenged both physically and mentally. The carer explained that the patient was recovering; albeit slowly. Due to the challenges, John was not able to complete the screen today due to the room and equipment not offering the patient sufficient mobility. Following a recent team meeting, John recognised that other screening venues had adjustable equipment which would better cater for the patient’s physical challenges. John contacted the admin office and then liaised with the carer to review available appointments that would be better suited to the patient’s needs. He confirmed a venue, time, and date which suited the carer. In doing so, John was able to ensure that the patient gained access to a screen that would work with his capabilities. </a:t>
                      </a:r>
                      <a:endParaRPr lang="en-GB" dirty="0"/>
                    </a:p>
                  </a:txBody>
                  <a:tcPr/>
                </a:tc>
              </a:tr>
            </a:tbl>
          </a:graphicData>
        </a:graphic>
      </p:graphicFrame>
    </p:spTree>
    <p:extLst>
      <p:ext uri="{BB962C8B-B14F-4D97-AF65-F5344CB8AC3E}">
        <p14:creationId xmlns:p14="http://schemas.microsoft.com/office/powerpoint/2010/main" val="941027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5 - reflection</a:t>
            </a:r>
            <a:endParaRPr lang="en-GB" b="1" i="1" u="sng" cap="none"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19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53840619"/>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r>
                        <a:rPr lang="en-GB" dirty="0" smtClean="0">
                          <a:solidFill>
                            <a:srgbClr val="FF0000"/>
                          </a:solidFill>
                        </a:rPr>
                        <a:t>Not met </a:t>
                      </a:r>
                      <a:endParaRPr lang="en-GB" dirty="0">
                        <a:solidFill>
                          <a:srgbClr val="FF0000"/>
                        </a:solidFill>
                      </a:endParaRPr>
                    </a:p>
                  </a:txBody>
                  <a:tcPr/>
                </a:tc>
                <a:tc>
                  <a:txBody>
                    <a:bodyPr/>
                    <a:lstStyle/>
                    <a:p>
                      <a:endParaRPr lang="en-GB" dirty="0"/>
                    </a:p>
                  </a:txBody>
                  <a:tcPr/>
                </a:tc>
                <a:tc>
                  <a:txBody>
                    <a:bodyPr/>
                    <a:lstStyle/>
                    <a:p>
                      <a:endParaRPr lang="en-GB" dirty="0"/>
                    </a:p>
                  </a:txBody>
                  <a:tcPr/>
                </a:tc>
              </a:tr>
            </a:tbl>
          </a:graphicData>
        </a:graphic>
      </p:graphicFrame>
      <p:graphicFrame>
        <p:nvGraphicFramePr>
          <p:cNvPr id="5" name="Content Placeholder 8"/>
          <p:cNvGraphicFramePr>
            <a:graphicFrameLocks noGrp="1"/>
          </p:cNvGraphicFramePr>
          <p:nvPr>
            <p:ph sz="quarter" idx="13"/>
            <p:extLst>
              <p:ext uri="{D42A27DB-BD31-4B8C-83A1-F6EECF244321}">
                <p14:modId xmlns:p14="http://schemas.microsoft.com/office/powerpoint/2010/main" val="2401736828"/>
              </p:ext>
            </p:extLst>
          </p:nvPr>
        </p:nvGraphicFramePr>
        <p:xfrm>
          <a:off x="914400" y="3091582"/>
          <a:ext cx="10363200" cy="3205480"/>
        </p:xfrm>
        <a:graphic>
          <a:graphicData uri="http://schemas.openxmlformats.org/drawingml/2006/table">
            <a:tbl>
              <a:tblPr firstRow="1" bandRow="1">
                <a:tableStyleId>{5C22544A-7EE6-4342-B048-85BDC9FD1C3A}</a:tableStyleId>
              </a:tblPr>
              <a:tblGrid>
                <a:gridCol w="2976113"/>
                <a:gridCol w="7387087"/>
              </a:tblGrid>
              <a:tr h="370840">
                <a:tc>
                  <a:txBody>
                    <a:bodyPr/>
                    <a:lstStyle/>
                    <a:p>
                      <a:r>
                        <a:rPr lang="en-GB" dirty="0" smtClean="0"/>
                        <a:t>Assessment Criteria</a:t>
                      </a:r>
                      <a:endParaRPr lang="en-GB" dirty="0"/>
                    </a:p>
                  </a:txBody>
                  <a:tcPr/>
                </a:tc>
                <a:tc>
                  <a:txBody>
                    <a:bodyPr/>
                    <a:lstStyle/>
                    <a:p>
                      <a:r>
                        <a:rPr lang="en-GB" dirty="0" smtClean="0"/>
                        <a:t>Evidence Submission – reflection evidence</a:t>
                      </a:r>
                      <a:endParaRPr lang="en-GB" dirty="0"/>
                    </a:p>
                  </a:txBody>
                  <a:tcPr/>
                </a:tc>
              </a:tr>
              <a:tr h="370840">
                <a:tc>
                  <a:txBody>
                    <a:bodyPr/>
                    <a:lstStyle/>
                    <a:p>
                      <a:pPr>
                        <a:lnSpc>
                          <a:spcPct val="115000"/>
                        </a:lnSpc>
                        <a:spcAft>
                          <a:spcPts val="1000"/>
                        </a:spcAft>
                      </a:pPr>
                      <a:r>
                        <a:rPr lang="en-GB" sz="1800" dirty="0" smtClean="0">
                          <a:effectLst/>
                          <a:latin typeface="Calibri"/>
                          <a:ea typeface="Calibri"/>
                          <a:cs typeface="Times New Roman"/>
                        </a:rPr>
                        <a:t>6.1.2 - Evaluate the use of care plans in applying person centred values</a:t>
                      </a:r>
                    </a:p>
                    <a:p>
                      <a:endParaRPr lang="en-GB" dirty="0"/>
                    </a:p>
                  </a:txBody>
                  <a:tcPr/>
                </a:tc>
                <a:tc>
                  <a:txBody>
                    <a:bodyPr/>
                    <a:lstStyle/>
                    <a:p>
                      <a:r>
                        <a:rPr lang="en-GB" sz="1800" kern="1200" baseline="0" dirty="0" smtClean="0">
                          <a:solidFill>
                            <a:schemeClr val="dk1"/>
                          </a:solidFill>
                          <a:latin typeface="+mn-lt"/>
                          <a:ea typeface="+mn-ea"/>
                          <a:cs typeface="+mn-cs"/>
                        </a:rPr>
                        <a:t>A care plan is a system for recording a patient’s individual wants, needs, and personal requirements. In screening, we don’t use care plans, however, we do have a patient record pages on the screening database. We also hold patient notes on record cards. I had a patient who had arrived for their first appointment. He had not been before and so needed a full overview of the screening process as a way for me gaining informed consent. However, I did not know that the patient had dementia. This was because it was not on his notes. Because of his condition, he did not have the capacity to give me informed consent and so I needed to cancel the screen and rearrange a follow up appointment.  </a:t>
                      </a:r>
                      <a:endParaRPr lang="en-GB" sz="1800" kern="1200" baseline="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94102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Introduction/Welcome</a:t>
            </a:r>
            <a:endParaRPr lang="en-GB" b="1" u="sng" dirty="0"/>
          </a:p>
        </p:txBody>
      </p:sp>
      <p:sp>
        <p:nvSpPr>
          <p:cNvPr id="4" name="Content Placeholder 3"/>
          <p:cNvSpPr>
            <a:spLocks noGrp="1"/>
          </p:cNvSpPr>
          <p:nvPr>
            <p:ph sz="quarter" idx="14"/>
          </p:nvPr>
        </p:nvSpPr>
        <p:spPr>
          <a:xfrm>
            <a:off x="4037161" y="2065166"/>
            <a:ext cx="7257691" cy="4111346"/>
          </a:xfrm>
        </p:spPr>
        <p:txBody>
          <a:bodyPr>
            <a:normAutofit/>
          </a:bodyPr>
          <a:lstStyle/>
          <a:p>
            <a:pPr marL="685800" lvl="2">
              <a:spcBef>
                <a:spcPts val="1000"/>
              </a:spcBef>
              <a:buClr>
                <a:prstClr val="black"/>
              </a:buClr>
            </a:pPr>
            <a:r>
              <a:rPr lang="en-GB" sz="1800" cap="none" dirty="0" smtClean="0">
                <a:solidFill>
                  <a:prstClr val="black"/>
                </a:solidFill>
              </a:rPr>
              <a:t>Hello, and welcome to this quarter’s assessor standardisation exercise</a:t>
            </a:r>
          </a:p>
          <a:p>
            <a:pPr marL="685800" lvl="2">
              <a:spcBef>
                <a:spcPts val="1000"/>
              </a:spcBef>
              <a:buClr>
                <a:prstClr val="black"/>
              </a:buClr>
            </a:pPr>
            <a:r>
              <a:rPr lang="en-GB" sz="1800" cap="none" dirty="0">
                <a:solidFill>
                  <a:srgbClr val="0070C0"/>
                </a:solidFill>
              </a:rPr>
              <a:t>This activity is self-directed and is related to accurately assessing evidence against the sufficiency standard (the S in VARCS) on the Health Screener Diploma </a:t>
            </a:r>
            <a:r>
              <a:rPr lang="en-GB" sz="1800" cap="none" dirty="0" smtClean="0">
                <a:solidFill>
                  <a:srgbClr val="0070C0"/>
                </a:solidFill>
              </a:rPr>
              <a:t>course</a:t>
            </a:r>
          </a:p>
          <a:p>
            <a:pPr marL="685800" lvl="2">
              <a:spcBef>
                <a:spcPts val="1000"/>
              </a:spcBef>
              <a:buClr>
                <a:prstClr val="black"/>
              </a:buClr>
            </a:pPr>
            <a:r>
              <a:rPr lang="en-GB" sz="1800" cap="none" dirty="0" smtClean="0">
                <a:solidFill>
                  <a:prstClr val="black"/>
                </a:solidFill>
              </a:rPr>
              <a:t>This PowerPoint will </a:t>
            </a:r>
            <a:r>
              <a:rPr lang="en-GB" sz="1800" cap="none" dirty="0">
                <a:solidFill>
                  <a:prstClr val="black"/>
                </a:solidFill>
              </a:rPr>
              <a:t>lead you through the activity slide by </a:t>
            </a:r>
            <a:r>
              <a:rPr lang="en-GB" sz="1800" cap="none" dirty="0" smtClean="0">
                <a:solidFill>
                  <a:prstClr val="black"/>
                </a:solidFill>
              </a:rPr>
              <a:t>slide; asking you to complete different tasks to consolidate your understanding of the subject as you progress</a:t>
            </a:r>
          </a:p>
          <a:p>
            <a:pPr marL="685800" lvl="2">
              <a:spcBef>
                <a:spcPts val="1000"/>
              </a:spcBef>
              <a:buClr>
                <a:prstClr val="black"/>
              </a:buClr>
            </a:pPr>
            <a:r>
              <a:rPr lang="en-GB" sz="1800" cap="none" dirty="0" smtClean="0">
                <a:solidFill>
                  <a:srgbClr val="0070C0"/>
                </a:solidFill>
              </a:rPr>
              <a:t>Please complete the tasks as you go along and then, once complete</a:t>
            </a:r>
            <a:r>
              <a:rPr lang="en-GB" sz="1800" cap="none" dirty="0">
                <a:solidFill>
                  <a:srgbClr val="0070C0"/>
                </a:solidFill>
              </a:rPr>
              <a:t>, submit your saved PowerPoint file to ghn-tr.drsadministrator@nhs.net for collation</a:t>
            </a:r>
            <a:endParaRPr lang="en-GB" sz="1800" dirty="0"/>
          </a:p>
        </p:txBody>
      </p:sp>
      <p:sp>
        <p:nvSpPr>
          <p:cNvPr id="5" name="Slide Number Placeholder 4"/>
          <p:cNvSpPr>
            <a:spLocks noGrp="1"/>
          </p:cNvSpPr>
          <p:nvPr>
            <p:ph type="sldNum" sz="quarter" idx="12"/>
          </p:nvPr>
        </p:nvSpPr>
        <p:spPr/>
        <p:txBody>
          <a:bodyPr/>
          <a:lstStyle/>
          <a:p>
            <a:fld id="{89A05B55-C3D2-42D2-82DF-33D979D91239}" type="slidenum">
              <a:rPr lang="en-GB" smtClean="0"/>
              <a:pPr/>
              <a:t>2</a:t>
            </a:fld>
            <a:endParaRPr lang="en-GB" dirty="0"/>
          </a:p>
        </p:txBody>
      </p:sp>
      <p:grpSp>
        <p:nvGrpSpPr>
          <p:cNvPr id="8" name="Group 7"/>
          <p:cNvGrpSpPr/>
          <p:nvPr/>
        </p:nvGrpSpPr>
        <p:grpSpPr>
          <a:xfrm>
            <a:off x="86264" y="1938068"/>
            <a:ext cx="4804914" cy="4471358"/>
            <a:chOff x="86264" y="1938068"/>
            <a:chExt cx="4804914" cy="4471358"/>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859" y="2421147"/>
              <a:ext cx="264318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870325" y="1938068"/>
              <a:ext cx="3088256" cy="49458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Tracy Longden-Thurgood</a:t>
              </a:r>
              <a:endParaRPr lang="en-GB" b="1" dirty="0">
                <a:solidFill>
                  <a:schemeClr val="bg1"/>
                </a:solidFill>
              </a:endParaRPr>
            </a:p>
          </p:txBody>
        </p:sp>
        <p:sp>
          <p:nvSpPr>
            <p:cNvPr id="7" name="Rounded Rectangle 6"/>
            <p:cNvSpPr/>
            <p:nvPr/>
          </p:nvSpPr>
          <p:spPr>
            <a:xfrm>
              <a:off x="86264" y="5914845"/>
              <a:ext cx="4804914" cy="49458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Tel: 07818 805820</a:t>
              </a:r>
            </a:p>
            <a:p>
              <a:pPr algn="ctr"/>
              <a:r>
                <a:rPr lang="en-GB" b="1" dirty="0" smtClean="0">
                  <a:solidFill>
                    <a:schemeClr val="bg1"/>
                  </a:solidFill>
                </a:rPr>
                <a:t>email: Tracy.Longden-Thurgood@nhs.net</a:t>
              </a:r>
              <a:endParaRPr lang="en-GB" b="1" dirty="0">
                <a:solidFill>
                  <a:schemeClr val="bg1"/>
                </a:solidFill>
              </a:endParaRPr>
            </a:p>
          </p:txBody>
        </p:sp>
      </p:grpSp>
    </p:spTree>
    <p:extLst>
      <p:ext uri="{BB962C8B-B14F-4D97-AF65-F5344CB8AC3E}">
        <p14:creationId xmlns:p14="http://schemas.microsoft.com/office/powerpoint/2010/main" val="240614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6 – written evidence</a:t>
            </a:r>
            <a:endParaRPr lang="en-GB" b="1" i="1" u="sng" cap="none"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20</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26149110"/>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endParaRPr lang="en-GB" dirty="0"/>
                    </a:p>
                  </a:txBody>
                  <a:tcPr/>
                </a:tc>
                <a:tc>
                  <a:txBody>
                    <a:bodyPr/>
                    <a:lstStyle/>
                    <a:p>
                      <a:endParaRPr lang="en-GB" dirty="0"/>
                    </a:p>
                  </a:txBody>
                  <a:tcPr/>
                </a:tc>
                <a:tc>
                  <a:txBody>
                    <a:bodyPr/>
                    <a:lstStyle/>
                    <a:p>
                      <a:r>
                        <a:rPr lang="en-GB" dirty="0" smtClean="0">
                          <a:solidFill>
                            <a:srgbClr val="FF0000"/>
                          </a:solidFill>
                        </a:rPr>
                        <a:t>Fully</a:t>
                      </a:r>
                      <a:r>
                        <a:rPr lang="en-GB" baseline="0" dirty="0" smtClean="0">
                          <a:solidFill>
                            <a:srgbClr val="FF0000"/>
                          </a:solidFill>
                        </a:rPr>
                        <a:t> met </a:t>
                      </a:r>
                      <a:endParaRPr lang="en-GB" dirty="0">
                        <a:solidFill>
                          <a:srgbClr val="FF0000"/>
                        </a:solidFill>
                      </a:endParaRPr>
                    </a:p>
                  </a:txBody>
                  <a:tcPr/>
                </a:tc>
              </a:tr>
            </a:tbl>
          </a:graphicData>
        </a:graphic>
      </p:graphicFrame>
      <p:graphicFrame>
        <p:nvGraphicFramePr>
          <p:cNvPr id="5" name="Content Placeholder 8"/>
          <p:cNvGraphicFramePr>
            <a:graphicFrameLocks noGrp="1"/>
          </p:cNvGraphicFramePr>
          <p:nvPr>
            <p:ph sz="quarter" idx="13"/>
            <p:extLst>
              <p:ext uri="{D42A27DB-BD31-4B8C-83A1-F6EECF244321}">
                <p14:modId xmlns:p14="http://schemas.microsoft.com/office/powerpoint/2010/main" val="2277813975"/>
              </p:ext>
            </p:extLst>
          </p:nvPr>
        </p:nvGraphicFramePr>
        <p:xfrm>
          <a:off x="914400" y="2806910"/>
          <a:ext cx="10363200" cy="3616960"/>
        </p:xfrm>
        <a:graphic>
          <a:graphicData uri="http://schemas.openxmlformats.org/drawingml/2006/table">
            <a:tbl>
              <a:tblPr firstRow="1" bandRow="1">
                <a:tableStyleId>{5C22544A-7EE6-4342-B048-85BDC9FD1C3A}</a:tableStyleId>
              </a:tblPr>
              <a:tblGrid>
                <a:gridCol w="2976113"/>
                <a:gridCol w="7387087"/>
              </a:tblGrid>
              <a:tr h="370840">
                <a:tc>
                  <a:txBody>
                    <a:bodyPr/>
                    <a:lstStyle/>
                    <a:p>
                      <a:r>
                        <a:rPr lang="en-GB" dirty="0" smtClean="0"/>
                        <a:t>Assessment Criteria</a:t>
                      </a:r>
                      <a:endParaRPr lang="en-GB" dirty="0"/>
                    </a:p>
                  </a:txBody>
                  <a:tcPr/>
                </a:tc>
                <a:tc>
                  <a:txBody>
                    <a:bodyPr/>
                    <a:lstStyle/>
                    <a:p>
                      <a:r>
                        <a:rPr lang="en-GB" dirty="0" smtClean="0"/>
                        <a:t>Evidence Submission – written evidence</a:t>
                      </a:r>
                      <a:endParaRPr lang="en-GB" dirty="0"/>
                    </a:p>
                  </a:txBody>
                  <a:tcPr/>
                </a:tc>
              </a:tr>
              <a:tr h="370840">
                <a:tc>
                  <a:txBody>
                    <a:bodyPr/>
                    <a:lstStyle/>
                    <a:p>
                      <a:pPr marL="0" algn="l" defTabSz="914400" rtl="0" eaLnBrk="1" latinLnBrk="0" hangingPunct="1">
                        <a:lnSpc>
                          <a:spcPct val="115000"/>
                        </a:lnSpc>
                        <a:spcAft>
                          <a:spcPts val="1000"/>
                        </a:spcAft>
                      </a:pPr>
                      <a:r>
                        <a:rPr lang="en-GB" sz="1800" kern="1200" dirty="0" smtClean="0">
                          <a:solidFill>
                            <a:schemeClr val="dk1"/>
                          </a:solidFill>
                          <a:effectLst/>
                          <a:latin typeface="Calibri"/>
                          <a:ea typeface="Calibri"/>
                          <a:cs typeface="Times New Roman"/>
                        </a:rPr>
                        <a:t>9.6.3 - Describe the correct sequence for hand washing </a:t>
                      </a:r>
                      <a:endParaRPr lang="en-GB" sz="1800" kern="1200" dirty="0">
                        <a:solidFill>
                          <a:schemeClr val="dk1"/>
                        </a:solidFill>
                        <a:effectLst/>
                        <a:latin typeface="Calibri"/>
                        <a:ea typeface="Calibri"/>
                        <a:cs typeface="Times New Roman"/>
                      </a:endParaRPr>
                    </a:p>
                  </a:txBody>
                  <a:tcPr/>
                </a:tc>
                <a:tc>
                  <a:txBody>
                    <a:bodyPr/>
                    <a:lstStyle/>
                    <a:p>
                      <a:pPr marL="342900" lvl="0" indent="-342900">
                        <a:lnSpc>
                          <a:spcPct val="115000"/>
                        </a:lnSpc>
                        <a:spcAft>
                          <a:spcPts val="0"/>
                        </a:spcAft>
                        <a:buFont typeface="+mj-lt"/>
                        <a:buAutoNum type="arabicPeriod"/>
                        <a:tabLst>
                          <a:tab pos="3514725" algn="l"/>
                        </a:tabLst>
                      </a:pPr>
                      <a:r>
                        <a:rPr lang="en-GB" sz="1800" kern="1200" baseline="0" dirty="0" smtClean="0">
                          <a:solidFill>
                            <a:schemeClr val="dk1"/>
                          </a:solidFill>
                          <a:latin typeface="+mn-lt"/>
                          <a:ea typeface="+mn-ea"/>
                          <a:cs typeface="+mn-cs"/>
                        </a:rPr>
                        <a:t>Thoroughly wet your hands and wrists using warm running water</a:t>
                      </a:r>
                    </a:p>
                    <a:p>
                      <a:pPr marL="342900" lvl="0" indent="-342900">
                        <a:lnSpc>
                          <a:spcPct val="115000"/>
                        </a:lnSpc>
                        <a:spcAft>
                          <a:spcPts val="0"/>
                        </a:spcAft>
                        <a:buFont typeface="+mj-lt"/>
                        <a:buAutoNum type="arabicPeriod"/>
                        <a:tabLst>
                          <a:tab pos="3514725" algn="l"/>
                        </a:tabLst>
                      </a:pPr>
                      <a:r>
                        <a:rPr lang="en-GB" sz="1800" kern="1200" baseline="0" dirty="0" smtClean="0">
                          <a:solidFill>
                            <a:schemeClr val="dk1"/>
                          </a:solidFill>
                          <a:latin typeface="+mn-lt"/>
                          <a:ea typeface="+mn-ea"/>
                          <a:cs typeface="+mn-cs"/>
                        </a:rPr>
                        <a:t>Apply liquid or foam soap </a:t>
                      </a:r>
                    </a:p>
                    <a:p>
                      <a:pPr marL="342900" lvl="0" indent="-342900">
                        <a:lnSpc>
                          <a:spcPct val="115000"/>
                        </a:lnSpc>
                        <a:spcAft>
                          <a:spcPts val="0"/>
                        </a:spcAft>
                        <a:buFont typeface="+mj-lt"/>
                        <a:buAutoNum type="arabicPeriod"/>
                        <a:tabLst>
                          <a:tab pos="3514725" algn="l"/>
                        </a:tabLst>
                      </a:pPr>
                      <a:r>
                        <a:rPr lang="en-GB" sz="1800" kern="1200" baseline="0" dirty="0" smtClean="0">
                          <a:solidFill>
                            <a:schemeClr val="dk1"/>
                          </a:solidFill>
                          <a:latin typeface="+mn-lt"/>
                          <a:ea typeface="+mn-ea"/>
                          <a:cs typeface="+mn-cs"/>
                        </a:rPr>
                        <a:t>Produce a good lather by running together your palms, then interlock your fingers and begin rubbing again.</a:t>
                      </a:r>
                    </a:p>
                    <a:p>
                      <a:pPr marL="342900" lvl="0" indent="-342900">
                        <a:lnSpc>
                          <a:spcPct val="115000"/>
                        </a:lnSpc>
                        <a:spcAft>
                          <a:spcPts val="0"/>
                        </a:spcAft>
                        <a:buFont typeface="+mj-lt"/>
                        <a:buAutoNum type="arabicPeriod"/>
                        <a:tabLst>
                          <a:tab pos="3514725" algn="l"/>
                        </a:tabLst>
                      </a:pPr>
                      <a:r>
                        <a:rPr lang="en-GB" sz="1800" kern="1200" baseline="0" dirty="0" smtClean="0">
                          <a:solidFill>
                            <a:schemeClr val="dk1"/>
                          </a:solidFill>
                          <a:latin typeface="+mn-lt"/>
                          <a:ea typeface="+mn-ea"/>
                          <a:cs typeface="+mn-cs"/>
                        </a:rPr>
                        <a:t>Rub/Scrub the palm of your hand ensuring that fingertips are cleaned and ensure the backs of your hands are lathered and cleaned.</a:t>
                      </a:r>
                    </a:p>
                    <a:p>
                      <a:pPr marL="342900" lvl="0" indent="-342900">
                        <a:lnSpc>
                          <a:spcPct val="115000"/>
                        </a:lnSpc>
                        <a:spcAft>
                          <a:spcPts val="0"/>
                        </a:spcAft>
                        <a:buFont typeface="+mj-lt"/>
                        <a:buAutoNum type="arabicPeriod"/>
                        <a:tabLst>
                          <a:tab pos="3514725" algn="l"/>
                        </a:tabLst>
                      </a:pPr>
                      <a:r>
                        <a:rPr lang="en-GB" sz="1800" kern="1200" baseline="0" dirty="0" smtClean="0">
                          <a:solidFill>
                            <a:schemeClr val="dk1"/>
                          </a:solidFill>
                          <a:latin typeface="+mn-lt"/>
                          <a:ea typeface="+mn-ea"/>
                          <a:cs typeface="+mn-cs"/>
                        </a:rPr>
                        <a:t>Rub with your fingers locked, maintaining a good lather and ensure that both thumbs and wrists are well lathered and cleaned. </a:t>
                      </a:r>
                    </a:p>
                    <a:p>
                      <a:pPr marL="342900" lvl="0" indent="-342900">
                        <a:lnSpc>
                          <a:spcPct val="115000"/>
                        </a:lnSpc>
                        <a:spcAft>
                          <a:spcPts val="1000"/>
                        </a:spcAft>
                        <a:buFont typeface="+mj-lt"/>
                        <a:buAutoNum type="arabicPeriod"/>
                        <a:tabLst>
                          <a:tab pos="3514725" algn="l"/>
                        </a:tabLst>
                      </a:pPr>
                      <a:r>
                        <a:rPr lang="en-GB" sz="1800" kern="1200" baseline="0" dirty="0" smtClean="0">
                          <a:solidFill>
                            <a:schemeClr val="dk1"/>
                          </a:solidFill>
                          <a:latin typeface="+mn-lt"/>
                          <a:ea typeface="+mn-ea"/>
                          <a:cs typeface="+mn-cs"/>
                        </a:rPr>
                        <a:t>Rinse hands thoroughly using running water and dry off completely using paper towels.</a:t>
                      </a:r>
                    </a:p>
                  </a:txBody>
                  <a:tcPr/>
                </a:tc>
              </a:tr>
            </a:tbl>
          </a:graphicData>
        </a:graphic>
      </p:graphicFrame>
    </p:spTree>
    <p:extLst>
      <p:ext uri="{BB962C8B-B14F-4D97-AF65-F5344CB8AC3E}">
        <p14:creationId xmlns:p14="http://schemas.microsoft.com/office/powerpoint/2010/main" val="176618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7 – observation</a:t>
            </a:r>
            <a:endParaRPr lang="en-GB" b="1" i="1" u="sng" cap="none"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21</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647103239"/>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endParaRPr lang="en-GB" dirty="0"/>
                    </a:p>
                  </a:txBody>
                  <a:tcPr/>
                </a:tc>
                <a:tc>
                  <a:txBody>
                    <a:bodyPr/>
                    <a:lstStyle/>
                    <a:p>
                      <a:r>
                        <a:rPr lang="en-GB" dirty="0" smtClean="0">
                          <a:solidFill>
                            <a:srgbClr val="FF0000"/>
                          </a:solidFill>
                        </a:rPr>
                        <a:t>Partially met </a:t>
                      </a:r>
                      <a:endParaRPr lang="en-GB" dirty="0">
                        <a:solidFill>
                          <a:srgbClr val="FF0000"/>
                        </a:solidFill>
                      </a:endParaRPr>
                    </a:p>
                  </a:txBody>
                  <a:tcPr/>
                </a:tc>
                <a:tc>
                  <a:txBody>
                    <a:bodyPr/>
                    <a:lstStyle/>
                    <a:p>
                      <a:endParaRPr lang="en-GB" dirty="0"/>
                    </a:p>
                  </a:txBody>
                  <a:tcPr/>
                </a:tc>
              </a:tr>
            </a:tbl>
          </a:graphicData>
        </a:graphic>
      </p:graphicFrame>
      <p:graphicFrame>
        <p:nvGraphicFramePr>
          <p:cNvPr id="5" name="Content Placeholder 8"/>
          <p:cNvGraphicFramePr>
            <a:graphicFrameLocks noGrp="1"/>
          </p:cNvGraphicFramePr>
          <p:nvPr>
            <p:ph sz="quarter" idx="13"/>
            <p:extLst>
              <p:ext uri="{D42A27DB-BD31-4B8C-83A1-F6EECF244321}">
                <p14:modId xmlns:p14="http://schemas.microsoft.com/office/powerpoint/2010/main" val="3774468862"/>
              </p:ext>
            </p:extLst>
          </p:nvPr>
        </p:nvGraphicFramePr>
        <p:xfrm>
          <a:off x="914400" y="3091582"/>
          <a:ext cx="10363200" cy="1851152"/>
        </p:xfrm>
        <a:graphic>
          <a:graphicData uri="http://schemas.openxmlformats.org/drawingml/2006/table">
            <a:tbl>
              <a:tblPr firstRow="1" bandRow="1">
                <a:tableStyleId>{5C22544A-7EE6-4342-B048-85BDC9FD1C3A}</a:tableStyleId>
              </a:tblPr>
              <a:tblGrid>
                <a:gridCol w="2976113"/>
                <a:gridCol w="7387087"/>
              </a:tblGrid>
              <a:tr h="370840">
                <a:tc>
                  <a:txBody>
                    <a:bodyPr/>
                    <a:lstStyle/>
                    <a:p>
                      <a:r>
                        <a:rPr lang="en-GB" dirty="0" smtClean="0"/>
                        <a:t>Assessment Criteria</a:t>
                      </a:r>
                      <a:endParaRPr lang="en-GB" dirty="0"/>
                    </a:p>
                  </a:txBody>
                  <a:tcPr/>
                </a:tc>
                <a:tc>
                  <a:txBody>
                    <a:bodyPr/>
                    <a:lstStyle/>
                    <a:p>
                      <a:r>
                        <a:rPr lang="en-GB" dirty="0" smtClean="0"/>
                        <a:t>Evidence Submission – observational evidence</a:t>
                      </a:r>
                      <a:endParaRPr lang="en-GB" dirty="0"/>
                    </a:p>
                  </a:txBody>
                  <a:tcPr/>
                </a:tc>
              </a:tr>
              <a:tr h="370840">
                <a:tc>
                  <a:txBody>
                    <a:bodyPr/>
                    <a:lstStyle/>
                    <a:p>
                      <a:pPr>
                        <a:lnSpc>
                          <a:spcPct val="115000"/>
                        </a:lnSpc>
                        <a:spcAft>
                          <a:spcPts val="1000"/>
                        </a:spcAft>
                      </a:pPr>
                      <a:r>
                        <a:rPr lang="en-GB" sz="1800" kern="1200" dirty="0" smtClean="0">
                          <a:solidFill>
                            <a:schemeClr val="dk1"/>
                          </a:solidFill>
                          <a:effectLst/>
                          <a:latin typeface="Calibri"/>
                          <a:ea typeface="Calibri"/>
                          <a:cs typeface="Times New Roman"/>
                        </a:rPr>
                        <a:t>13.2.10 - Obtain consent from the individual/carer for the screening event </a:t>
                      </a:r>
                    </a:p>
                    <a:p>
                      <a:pPr>
                        <a:lnSpc>
                          <a:spcPct val="115000"/>
                        </a:lnSpc>
                        <a:spcAft>
                          <a:spcPts val="1000"/>
                        </a:spcAft>
                      </a:pPr>
                      <a:endParaRPr lang="en-GB" dirty="0"/>
                    </a:p>
                  </a:txBody>
                  <a:tcPr/>
                </a:tc>
                <a:tc>
                  <a:txBody>
                    <a:bodyPr/>
                    <a:lstStyle/>
                    <a:p>
                      <a:r>
                        <a:rPr lang="en-GB" sz="1800" kern="1200" baseline="0" dirty="0" smtClean="0">
                          <a:solidFill>
                            <a:schemeClr val="dk1"/>
                          </a:solidFill>
                          <a:latin typeface="+mn-lt"/>
                          <a:ea typeface="+mn-ea"/>
                          <a:cs typeface="+mn-cs"/>
                        </a:rPr>
                        <a:t>John Snow introduced himself and explained the screening test to the patient.  He asked the patient for consent to carryout the screen and to store the results on the national database. </a:t>
                      </a:r>
                      <a:endParaRPr lang="en-GB" sz="1800" kern="1200" baseline="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176618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8 – professional discussion</a:t>
            </a:r>
            <a:endParaRPr lang="en-GB" b="1" i="1" u="sng" cap="none"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22</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173325311"/>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endParaRPr lang="en-GB" dirty="0"/>
                    </a:p>
                  </a:txBody>
                  <a:tcPr/>
                </a:tc>
                <a:tc>
                  <a:txBody>
                    <a:bodyPr/>
                    <a:lstStyle/>
                    <a:p>
                      <a:endParaRPr lang="en-GB" dirty="0"/>
                    </a:p>
                  </a:txBody>
                  <a:tcPr/>
                </a:tc>
                <a:tc>
                  <a:txBody>
                    <a:bodyPr/>
                    <a:lstStyle/>
                    <a:p>
                      <a:r>
                        <a:rPr lang="en-GB" dirty="0" smtClean="0">
                          <a:solidFill>
                            <a:srgbClr val="FF0000"/>
                          </a:solidFill>
                        </a:rPr>
                        <a:t>Fully met </a:t>
                      </a:r>
                      <a:endParaRPr lang="en-GB" dirty="0">
                        <a:solidFill>
                          <a:srgbClr val="FF0000"/>
                        </a:solidFill>
                      </a:endParaRPr>
                    </a:p>
                  </a:txBody>
                  <a:tcPr/>
                </a:tc>
              </a:tr>
            </a:tbl>
          </a:graphicData>
        </a:graphic>
      </p:graphicFrame>
      <p:graphicFrame>
        <p:nvGraphicFramePr>
          <p:cNvPr id="5" name="Content Placeholder 8"/>
          <p:cNvGraphicFramePr>
            <a:graphicFrameLocks noGrp="1"/>
          </p:cNvGraphicFramePr>
          <p:nvPr>
            <p:ph sz="quarter" idx="13"/>
            <p:extLst>
              <p:ext uri="{D42A27DB-BD31-4B8C-83A1-F6EECF244321}">
                <p14:modId xmlns:p14="http://schemas.microsoft.com/office/powerpoint/2010/main" val="803639684"/>
              </p:ext>
            </p:extLst>
          </p:nvPr>
        </p:nvGraphicFramePr>
        <p:xfrm>
          <a:off x="983412" y="2555240"/>
          <a:ext cx="10363200" cy="4089400"/>
        </p:xfrm>
        <a:graphic>
          <a:graphicData uri="http://schemas.openxmlformats.org/drawingml/2006/table">
            <a:tbl>
              <a:tblPr firstRow="1" bandRow="1">
                <a:tableStyleId>{5C22544A-7EE6-4342-B048-85BDC9FD1C3A}</a:tableStyleId>
              </a:tblPr>
              <a:tblGrid>
                <a:gridCol w="2976113"/>
                <a:gridCol w="7387087"/>
              </a:tblGrid>
              <a:tr h="370840">
                <a:tc>
                  <a:txBody>
                    <a:bodyPr/>
                    <a:lstStyle/>
                    <a:p>
                      <a:r>
                        <a:rPr lang="en-GB" dirty="0" smtClean="0"/>
                        <a:t>Assessment Criteria</a:t>
                      </a:r>
                      <a:endParaRPr lang="en-GB" dirty="0"/>
                    </a:p>
                  </a:txBody>
                  <a:tcPr/>
                </a:tc>
                <a:tc>
                  <a:txBody>
                    <a:bodyPr/>
                    <a:lstStyle/>
                    <a:p>
                      <a:r>
                        <a:rPr lang="en-GB" dirty="0" smtClean="0"/>
                        <a:t>Evidence Submission – professional discussion evidence</a:t>
                      </a:r>
                      <a:endParaRPr lang="en-GB" dirty="0"/>
                    </a:p>
                  </a:txBody>
                  <a:tcPr/>
                </a:tc>
              </a:tr>
              <a:tr h="370840">
                <a:tc>
                  <a:txBody>
                    <a:bodyPr/>
                    <a:lstStyle/>
                    <a:p>
                      <a:pPr marL="0" algn="l" defTabSz="914400" rtl="0" eaLnBrk="1" latinLnBrk="0" hangingPunct="1">
                        <a:lnSpc>
                          <a:spcPct val="115000"/>
                        </a:lnSpc>
                        <a:spcAft>
                          <a:spcPts val="1000"/>
                        </a:spcAft>
                      </a:pPr>
                      <a:r>
                        <a:rPr lang="en-GB" sz="1800" kern="1200" dirty="0" smtClean="0">
                          <a:solidFill>
                            <a:schemeClr val="dk1"/>
                          </a:solidFill>
                          <a:effectLst/>
                          <a:latin typeface="Calibri"/>
                          <a:ea typeface="Calibri"/>
                          <a:cs typeface="Times New Roman"/>
                        </a:rPr>
                        <a:t>10.2.5 - Identify the key factors that will make it more likely that infection will occur</a:t>
                      </a:r>
                      <a:endParaRPr lang="en-GB" sz="1800" kern="1200" dirty="0">
                        <a:solidFill>
                          <a:schemeClr val="dk1"/>
                        </a:solidFill>
                        <a:effectLst/>
                        <a:latin typeface="Calibri"/>
                        <a:ea typeface="Calibri"/>
                        <a:cs typeface="Times New Roman"/>
                      </a:endParaRPr>
                    </a:p>
                  </a:txBody>
                  <a:tcPr/>
                </a:tc>
                <a:tc>
                  <a:txBody>
                    <a:bodyPr/>
                    <a:lstStyle/>
                    <a:p>
                      <a:r>
                        <a:rPr lang="en-GB" sz="1700" dirty="0" smtClean="0"/>
                        <a:t>John Snow correctly told</a:t>
                      </a:r>
                      <a:r>
                        <a:rPr lang="en-GB" sz="1700" baseline="0" dirty="0" smtClean="0"/>
                        <a:t> me that infection is more likely to occur in those with lower immune systems for example babies and the elderly. He also explained that those who have other conditions, like cancer, diabetes </a:t>
                      </a:r>
                      <a:r>
                        <a:rPr lang="en-GB" sz="1700" baseline="0" dirty="0" err="1" smtClean="0"/>
                        <a:t>etc</a:t>
                      </a:r>
                      <a:r>
                        <a:rPr lang="en-GB" sz="1700" baseline="0" dirty="0" smtClean="0"/>
                        <a:t>, can lead to compromised immune systems. He explained that in these cases the person is not able to fight off the infection as easily and so the infection is able to ‘take over’ their bodies and make them ill more readily. John correctly out lined that COVID 19 is a highly infectious germ because it spreads through droplets and therefore is able to cause infection more easily compared to a blood-borne infection that requires fluid transfer. He also highlighted how there was more of it in the community, 1 in 3 people at it’s peak, and so it was more likely that a person could come in contact with it. He also explained that some people were asymptomatic and so didn’t know they were infectious. John outlined the chain of infection and how our policies aim to break this so that germs can be prevented from growing and being transferred into the body.</a:t>
                      </a:r>
                      <a:endParaRPr lang="en-GB" sz="1700" dirty="0"/>
                    </a:p>
                  </a:txBody>
                  <a:tcPr/>
                </a:tc>
              </a:tr>
            </a:tbl>
          </a:graphicData>
        </a:graphic>
      </p:graphicFrame>
    </p:spTree>
    <p:extLst>
      <p:ext uri="{BB962C8B-B14F-4D97-AF65-F5344CB8AC3E}">
        <p14:creationId xmlns:p14="http://schemas.microsoft.com/office/powerpoint/2010/main" val="176618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9 – witness testimony</a:t>
            </a:r>
            <a:endParaRPr lang="en-GB" b="1" i="1" u="sng" cap="none"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23</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618793672"/>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endParaRPr lang="en-GB" dirty="0"/>
                    </a:p>
                  </a:txBody>
                  <a:tcPr/>
                </a:tc>
                <a:tc>
                  <a:txBody>
                    <a:bodyPr/>
                    <a:lstStyle/>
                    <a:p>
                      <a:r>
                        <a:rPr lang="en-GB" dirty="0" smtClean="0">
                          <a:solidFill>
                            <a:srgbClr val="FF0000"/>
                          </a:solidFill>
                        </a:rPr>
                        <a:t>Partially</a:t>
                      </a:r>
                      <a:r>
                        <a:rPr lang="en-GB" baseline="0" dirty="0" smtClean="0">
                          <a:solidFill>
                            <a:srgbClr val="FF0000"/>
                          </a:solidFill>
                        </a:rPr>
                        <a:t> met</a:t>
                      </a:r>
                      <a:endParaRPr lang="en-GB" dirty="0">
                        <a:solidFill>
                          <a:srgbClr val="FF0000"/>
                        </a:solidFill>
                      </a:endParaRPr>
                    </a:p>
                  </a:txBody>
                  <a:tcPr/>
                </a:tc>
                <a:tc>
                  <a:txBody>
                    <a:bodyPr/>
                    <a:lstStyle/>
                    <a:p>
                      <a:endParaRPr lang="en-GB" dirty="0"/>
                    </a:p>
                  </a:txBody>
                  <a:tcPr/>
                </a:tc>
              </a:tr>
            </a:tbl>
          </a:graphicData>
        </a:graphic>
      </p:graphicFrame>
      <p:graphicFrame>
        <p:nvGraphicFramePr>
          <p:cNvPr id="5" name="Content Placeholder 8"/>
          <p:cNvGraphicFramePr>
            <a:graphicFrameLocks noGrp="1"/>
          </p:cNvGraphicFramePr>
          <p:nvPr>
            <p:ph sz="quarter" idx="13"/>
            <p:extLst>
              <p:ext uri="{D42A27DB-BD31-4B8C-83A1-F6EECF244321}">
                <p14:modId xmlns:p14="http://schemas.microsoft.com/office/powerpoint/2010/main" val="2738821234"/>
              </p:ext>
            </p:extLst>
          </p:nvPr>
        </p:nvGraphicFramePr>
        <p:xfrm>
          <a:off x="992038" y="2643008"/>
          <a:ext cx="10363200" cy="3830320"/>
        </p:xfrm>
        <a:graphic>
          <a:graphicData uri="http://schemas.openxmlformats.org/drawingml/2006/table">
            <a:tbl>
              <a:tblPr firstRow="1" bandRow="1">
                <a:tableStyleId>{5C22544A-7EE6-4342-B048-85BDC9FD1C3A}</a:tableStyleId>
              </a:tblPr>
              <a:tblGrid>
                <a:gridCol w="2976113"/>
                <a:gridCol w="7387087"/>
              </a:tblGrid>
              <a:tr h="370840">
                <a:tc>
                  <a:txBody>
                    <a:bodyPr/>
                    <a:lstStyle/>
                    <a:p>
                      <a:r>
                        <a:rPr lang="en-GB" dirty="0" smtClean="0"/>
                        <a:t>Assessment Criteria</a:t>
                      </a:r>
                      <a:endParaRPr lang="en-GB" dirty="0"/>
                    </a:p>
                  </a:txBody>
                  <a:tcPr/>
                </a:tc>
                <a:tc>
                  <a:txBody>
                    <a:bodyPr/>
                    <a:lstStyle/>
                    <a:p>
                      <a:r>
                        <a:rPr lang="en-GB" dirty="0" smtClean="0"/>
                        <a:t>Evidence Submission – witness testimony evidence</a:t>
                      </a:r>
                      <a:endParaRPr lang="en-GB" dirty="0"/>
                    </a:p>
                  </a:txBody>
                  <a:tcPr/>
                </a:tc>
              </a:tr>
              <a:tr h="370840">
                <a:tc>
                  <a:txBody>
                    <a:bodyPr/>
                    <a:lstStyle/>
                    <a:p>
                      <a:pPr marL="0" algn="l" defTabSz="914400" rtl="0" eaLnBrk="1" latinLnBrk="0" hangingPunct="1">
                        <a:lnSpc>
                          <a:spcPct val="115000"/>
                        </a:lnSpc>
                        <a:spcAft>
                          <a:spcPts val="1000"/>
                        </a:spcAft>
                      </a:pPr>
                      <a:r>
                        <a:rPr lang="en-GB" sz="1800" kern="1200" dirty="0" smtClean="0">
                          <a:solidFill>
                            <a:schemeClr val="dk1"/>
                          </a:solidFill>
                          <a:effectLst/>
                          <a:latin typeface="Calibri"/>
                          <a:ea typeface="Calibri"/>
                          <a:cs typeface="Times New Roman"/>
                        </a:rPr>
                        <a:t>4.2.3 - </a:t>
                      </a:r>
                      <a:r>
                        <a:rPr lang="en-GB" sz="1800" kern="1200" dirty="0" smtClean="0">
                          <a:solidFill>
                            <a:schemeClr val="dk1"/>
                          </a:solidFill>
                          <a:effectLst/>
                          <a:latin typeface="+mn-lt"/>
                          <a:ea typeface="+mn-ea"/>
                          <a:cs typeface="+mn-cs"/>
                        </a:rPr>
                        <a:t>Monitor and report potential health and safety risks </a:t>
                      </a:r>
                      <a:endParaRPr lang="en-GB" dirty="0"/>
                    </a:p>
                  </a:txBody>
                  <a:tcPr/>
                </a:tc>
                <a:tc>
                  <a:txBody>
                    <a:bodyPr/>
                    <a:lstStyle/>
                    <a:p>
                      <a:r>
                        <a:rPr lang="en-GB" sz="1700" dirty="0" smtClean="0"/>
                        <a:t>When setting up the clinic, John Snow correctly makes sure that the path from the doorway to the patient chair is clear and that there is also adequate room for a patient requiring wheelchair access to pass. He explained that he knows to report any potential health and safety issues to his team leader or to the venue supervisor if they are building-specific. He correctly ensures that there are no trailing cables or other potential trip hazards for either himself, a patient, a parent/carer or another member of staff. He correctly completes the equipment quality checks</a:t>
                      </a:r>
                      <a:r>
                        <a:rPr lang="en-GB" sz="1700" baseline="0" dirty="0" smtClean="0"/>
                        <a:t> and ensures that the cables are not damaged and that the laptop has recently been PAT tested. He scans the room and sees a bottle of bleach that has been left on the sink. He returns it to the receptionist of the venue so that it can be stored safely out of harms way. H</a:t>
                      </a:r>
                      <a:r>
                        <a:rPr lang="en-GB" sz="1700" dirty="0" smtClean="0"/>
                        <a:t>e also checks where</a:t>
                      </a:r>
                      <a:r>
                        <a:rPr lang="en-GB" sz="1700" baseline="0" dirty="0" smtClean="0"/>
                        <a:t> the fire assembly point is and nearest exit points and also </a:t>
                      </a:r>
                      <a:r>
                        <a:rPr lang="en-GB" sz="1700" dirty="0" smtClean="0"/>
                        <a:t>arranges the room so that there is a clear evacuation route were this to be</a:t>
                      </a:r>
                      <a:r>
                        <a:rPr lang="en-GB" sz="1700" baseline="0" dirty="0" smtClean="0"/>
                        <a:t> needed</a:t>
                      </a:r>
                      <a:r>
                        <a:rPr lang="en-GB" sz="1700" dirty="0" smtClean="0"/>
                        <a:t>. </a:t>
                      </a:r>
                      <a:endParaRPr lang="en-GB" sz="1700" dirty="0"/>
                    </a:p>
                  </a:txBody>
                  <a:tcPr/>
                </a:tc>
              </a:tr>
            </a:tbl>
          </a:graphicData>
        </a:graphic>
      </p:graphicFrame>
    </p:spTree>
    <p:extLst>
      <p:ext uri="{BB962C8B-B14F-4D97-AF65-F5344CB8AC3E}">
        <p14:creationId xmlns:p14="http://schemas.microsoft.com/office/powerpoint/2010/main" val="1766186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5 – Evidence 10 - reflection</a:t>
            </a:r>
            <a:endParaRPr lang="en-GB" b="1" i="1" u="sng" cap="none" dirty="0">
              <a:solidFill>
                <a:srgbClr val="0070C0"/>
              </a:solidFill>
              <a:latin typeface="+mn-lt"/>
              <a:ea typeface="+mn-ea"/>
              <a:cs typeface="+mn-cs"/>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24</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788603038"/>
              </p:ext>
            </p:extLst>
          </p:nvPr>
        </p:nvGraphicFramePr>
        <p:xfrm>
          <a:off x="1997495" y="1728957"/>
          <a:ext cx="8127999" cy="741680"/>
        </p:xfrm>
        <a:graphic>
          <a:graphicData uri="http://schemas.openxmlformats.org/drawingml/2006/table">
            <a:tbl>
              <a:tblPr firstRow="1" bandRow="1">
                <a:tableStyleId>{073A0DAA-6AF3-43AB-8588-CEC1D06C72B9}</a:tableStyleId>
              </a:tblPr>
              <a:tblGrid>
                <a:gridCol w="2709333"/>
                <a:gridCol w="2709333"/>
                <a:gridCol w="2709333"/>
              </a:tblGrid>
              <a:tr h="370840">
                <a:tc>
                  <a:txBody>
                    <a:bodyPr/>
                    <a:lstStyle/>
                    <a:p>
                      <a:pPr algn="ctr"/>
                      <a:r>
                        <a:rPr lang="en-GB" dirty="0" smtClean="0">
                          <a:solidFill>
                            <a:srgbClr val="FF0000"/>
                          </a:solidFill>
                        </a:rPr>
                        <a:t>Not Met Sufficiency</a:t>
                      </a:r>
                      <a:endParaRPr lang="en-GB" dirty="0">
                        <a:solidFill>
                          <a:srgbClr val="FF0000"/>
                        </a:solidFill>
                      </a:endParaRPr>
                    </a:p>
                  </a:txBody>
                  <a:tcPr/>
                </a:tc>
                <a:tc>
                  <a:txBody>
                    <a:bodyPr/>
                    <a:lstStyle/>
                    <a:p>
                      <a:pPr algn="ctr"/>
                      <a:r>
                        <a:rPr lang="en-GB" dirty="0" smtClean="0">
                          <a:solidFill>
                            <a:srgbClr val="FFC000"/>
                          </a:solidFill>
                        </a:rPr>
                        <a:t>Partially Met Sufficiency</a:t>
                      </a:r>
                      <a:endParaRPr lang="en-GB" dirty="0">
                        <a:solidFill>
                          <a:srgbClr val="FFC000"/>
                        </a:solidFill>
                      </a:endParaRPr>
                    </a:p>
                  </a:txBody>
                  <a:tcPr/>
                </a:tc>
                <a:tc>
                  <a:txBody>
                    <a:bodyPr/>
                    <a:lstStyle/>
                    <a:p>
                      <a:pPr algn="ctr"/>
                      <a:r>
                        <a:rPr lang="en-GB" dirty="0" smtClean="0">
                          <a:solidFill>
                            <a:srgbClr val="00B050"/>
                          </a:solidFill>
                        </a:rPr>
                        <a:t>Fully met Sufficiency</a:t>
                      </a:r>
                      <a:endParaRPr lang="en-GB" dirty="0">
                        <a:solidFill>
                          <a:srgbClr val="00B050"/>
                        </a:solidFill>
                      </a:endParaRPr>
                    </a:p>
                  </a:txBody>
                  <a:tcPr/>
                </a:tc>
              </a:tr>
              <a:tr h="370840">
                <a:tc>
                  <a:txBody>
                    <a:bodyPr/>
                    <a:lstStyle/>
                    <a:p>
                      <a:endParaRPr lang="en-GB" dirty="0"/>
                    </a:p>
                  </a:txBody>
                  <a:tcPr/>
                </a:tc>
                <a:tc>
                  <a:txBody>
                    <a:bodyPr/>
                    <a:lstStyle/>
                    <a:p>
                      <a:endParaRPr lang="en-GB" dirty="0"/>
                    </a:p>
                  </a:txBody>
                  <a:tcPr/>
                </a:tc>
                <a:tc>
                  <a:txBody>
                    <a:bodyPr/>
                    <a:lstStyle/>
                    <a:p>
                      <a:r>
                        <a:rPr lang="en-GB" dirty="0" smtClean="0">
                          <a:solidFill>
                            <a:srgbClr val="FF0000"/>
                          </a:solidFill>
                        </a:rPr>
                        <a:t>Fully met</a:t>
                      </a:r>
                      <a:endParaRPr lang="en-GB" dirty="0">
                        <a:solidFill>
                          <a:srgbClr val="FF0000"/>
                        </a:solidFill>
                      </a:endParaRPr>
                    </a:p>
                  </a:txBody>
                  <a:tcPr/>
                </a:tc>
              </a:tr>
            </a:tbl>
          </a:graphicData>
        </a:graphic>
      </p:graphicFrame>
      <p:graphicFrame>
        <p:nvGraphicFramePr>
          <p:cNvPr id="5" name="Content Placeholder 8"/>
          <p:cNvGraphicFramePr>
            <a:graphicFrameLocks noGrp="1"/>
          </p:cNvGraphicFramePr>
          <p:nvPr>
            <p:ph sz="quarter" idx="13"/>
            <p:extLst>
              <p:ext uri="{D42A27DB-BD31-4B8C-83A1-F6EECF244321}">
                <p14:modId xmlns:p14="http://schemas.microsoft.com/office/powerpoint/2010/main" val="2433366464"/>
              </p:ext>
            </p:extLst>
          </p:nvPr>
        </p:nvGraphicFramePr>
        <p:xfrm>
          <a:off x="810883" y="2565371"/>
          <a:ext cx="11188460" cy="4145280"/>
        </p:xfrm>
        <a:graphic>
          <a:graphicData uri="http://schemas.openxmlformats.org/drawingml/2006/table">
            <a:tbl>
              <a:tblPr firstRow="1" bandRow="1">
                <a:tableStyleId>{5C22544A-7EE6-4342-B048-85BDC9FD1C3A}</a:tableStyleId>
              </a:tblPr>
              <a:tblGrid>
                <a:gridCol w="1915064"/>
                <a:gridCol w="9273396"/>
              </a:tblGrid>
              <a:tr h="370840">
                <a:tc>
                  <a:txBody>
                    <a:bodyPr/>
                    <a:lstStyle/>
                    <a:p>
                      <a:r>
                        <a:rPr lang="en-GB" dirty="0" smtClean="0"/>
                        <a:t>Assessment Criteria</a:t>
                      </a:r>
                      <a:endParaRPr lang="en-GB" dirty="0"/>
                    </a:p>
                  </a:txBody>
                  <a:tcPr/>
                </a:tc>
                <a:tc>
                  <a:txBody>
                    <a:bodyPr/>
                    <a:lstStyle/>
                    <a:p>
                      <a:r>
                        <a:rPr lang="en-GB" dirty="0" smtClean="0"/>
                        <a:t>Evidence Submission – reflection evidence</a:t>
                      </a:r>
                      <a:endParaRPr lang="en-GB" dirty="0"/>
                    </a:p>
                  </a:txBody>
                  <a:tcPr/>
                </a:tc>
              </a:tr>
              <a:tr h="370840">
                <a:tc>
                  <a:txBody>
                    <a:bodyPr/>
                    <a:lstStyle/>
                    <a:p>
                      <a:pPr marL="0" algn="l" defTabSz="914400" rtl="0" eaLnBrk="1" latinLnBrk="0" hangingPunct="1">
                        <a:lnSpc>
                          <a:spcPct val="115000"/>
                        </a:lnSpc>
                        <a:spcAft>
                          <a:spcPts val="1000"/>
                        </a:spcAft>
                      </a:pPr>
                      <a:r>
                        <a:rPr lang="en-GB" sz="1800" kern="1200" dirty="0" smtClean="0">
                          <a:solidFill>
                            <a:schemeClr val="dk1"/>
                          </a:solidFill>
                          <a:effectLst/>
                          <a:latin typeface="Calibri"/>
                          <a:ea typeface="Calibri"/>
                          <a:cs typeface="Times New Roman"/>
                        </a:rPr>
                        <a:t>12.3.1 - </a:t>
                      </a:r>
                      <a:r>
                        <a:rPr lang="en-GB" sz="1800" kern="1200" dirty="0" smtClean="0">
                          <a:solidFill>
                            <a:schemeClr val="dk1"/>
                          </a:solidFill>
                          <a:effectLst/>
                          <a:latin typeface="+mn-lt"/>
                          <a:ea typeface="+mn-ea"/>
                          <a:cs typeface="+mn-cs"/>
                        </a:rPr>
                        <a:t>Describe how to respond to complaints </a:t>
                      </a:r>
                      <a:endParaRPr lang="en-GB" dirty="0"/>
                    </a:p>
                  </a:txBody>
                  <a:tcPr/>
                </a:tc>
                <a:tc>
                  <a:txBody>
                    <a:bodyPr/>
                    <a:lstStyle/>
                    <a:p>
                      <a:r>
                        <a:rPr lang="en-GB" sz="1600" kern="1200" dirty="0" smtClean="0">
                          <a:solidFill>
                            <a:schemeClr val="dk1"/>
                          </a:solidFill>
                          <a:effectLst/>
                          <a:latin typeface="+mn-lt"/>
                          <a:ea typeface="+mn-ea"/>
                          <a:cs typeface="+mn-cs"/>
                        </a:rPr>
                        <a:t>I was in clinic with a family taking consent and they became agitated. The</a:t>
                      </a:r>
                      <a:r>
                        <a:rPr lang="en-GB" sz="1600" kern="1200" baseline="0" dirty="0" smtClean="0">
                          <a:solidFill>
                            <a:schemeClr val="dk1"/>
                          </a:solidFill>
                          <a:effectLst/>
                          <a:latin typeface="+mn-lt"/>
                          <a:ea typeface="+mn-ea"/>
                          <a:cs typeface="+mn-cs"/>
                        </a:rPr>
                        <a:t> noise level increased as voices became raised. I wasn’t sure what had caused or instigated the change but knew that I needed to stop the screen. I remained calm and ensured that my tone and body language were non offensive. I kept my voice at a lower level and did not raise it to be heard. I listened to see if I could understand what the concern was. I repeated the concern back to them to ensure that I had understood correctly and then agreed that I would look into their concern. I was quickly able to confirm that they were waiting to be discharged and did not want any further delay. They had been waiting all morning and, due to the pandemic causing more anxiety, were not wanting to stay later than needed. I agreed to speak with the midwife to see when the discharge might take place. I reassured them that I would be back with an update. On my return I explained that their discharge papers were being processed and that it wouldn’t be too much longer. I clarified my role and asked whether they would like me to carry on whilst they waited. They didn’t want to and so I was able to book in an outpatient appointment for them to return for the screen the following week. As the family were still frustrated, albeit more calm, I also referred them to our PALS service in case they wanted to complain further. I reported the incident to the midwife and to my manager so they were aware in case a formal complaint was submitted. </a:t>
                      </a:r>
                      <a:endParaRPr lang="en-GB" sz="1600" dirty="0"/>
                    </a:p>
                  </a:txBody>
                  <a:tcPr/>
                </a:tc>
              </a:tr>
            </a:tbl>
          </a:graphicData>
        </a:graphic>
      </p:graphicFrame>
    </p:spTree>
    <p:extLst>
      <p:ext uri="{BB962C8B-B14F-4D97-AF65-F5344CB8AC3E}">
        <p14:creationId xmlns:p14="http://schemas.microsoft.com/office/powerpoint/2010/main" val="176618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4748" y="1738223"/>
            <a:ext cx="8689976" cy="4093234"/>
          </a:xfrm>
        </p:spPr>
        <p:txBody>
          <a:bodyPr>
            <a:normAutofit/>
          </a:bodyPr>
          <a:lstStyle/>
          <a:p>
            <a:pPr marL="0" lvl="1">
              <a:spcBef>
                <a:spcPts val="1000"/>
              </a:spcBef>
            </a:pPr>
            <a:r>
              <a:rPr lang="en-GB" sz="3200" b="1" i="1" dirty="0" smtClean="0"/>
              <a:t>If you completed separate notes with additional detail about how you would uplift any of the previous evidence pieces then please embed your notes here and submit along with the rest of the PowerPoint.</a:t>
            </a:r>
          </a:p>
          <a:p>
            <a:pPr marL="0" lvl="1">
              <a:spcBef>
                <a:spcPts val="1000"/>
              </a:spcBef>
            </a:pPr>
            <a:endParaRPr lang="en-GB" sz="3200" b="1" i="1" u="sng" dirty="0"/>
          </a:p>
          <a:p>
            <a:pPr marL="0" lvl="1">
              <a:spcBef>
                <a:spcPts val="1000"/>
              </a:spcBef>
            </a:pPr>
            <a:endParaRPr lang="en-GB" sz="3200" b="1" i="1" u="sng" dirty="0" smtClean="0"/>
          </a:p>
          <a:p>
            <a:pPr marL="0" lvl="1">
              <a:spcBef>
                <a:spcPts val="1000"/>
              </a:spcBef>
            </a:pPr>
            <a:endParaRPr lang="en-GB" sz="3200" b="1" i="1" u="sng" dirty="0"/>
          </a:p>
          <a:p>
            <a:pPr marL="0" lvl="1">
              <a:spcBef>
                <a:spcPts val="1000"/>
              </a:spcBef>
            </a:pPr>
            <a:endParaRPr lang="en-GB" sz="4400" b="1" i="1" u="sng" dirty="0"/>
          </a:p>
          <a:p>
            <a:endParaRPr lang="en-GB" dirty="0"/>
          </a:p>
        </p:txBody>
      </p:sp>
      <p:sp>
        <p:nvSpPr>
          <p:cNvPr id="4" name="Slide Number Placeholder 3"/>
          <p:cNvSpPr>
            <a:spLocks noGrp="1"/>
          </p:cNvSpPr>
          <p:nvPr>
            <p:ph type="sldNum" sz="quarter" idx="12"/>
          </p:nvPr>
        </p:nvSpPr>
        <p:spPr/>
        <p:txBody>
          <a:bodyPr/>
          <a:lstStyle/>
          <a:p>
            <a:fld id="{89A05B55-C3D2-42D2-82DF-33D979D91239}" type="slidenum">
              <a:rPr lang="en-GB" smtClean="0"/>
              <a:pPr/>
              <a:t>25</a:t>
            </a:fld>
            <a:endParaRPr lang="en-GB" dirty="0"/>
          </a:p>
        </p:txBody>
      </p:sp>
    </p:spTree>
    <p:extLst>
      <p:ext uri="{BB962C8B-B14F-4D97-AF65-F5344CB8AC3E}">
        <p14:creationId xmlns:p14="http://schemas.microsoft.com/office/powerpoint/2010/main" val="3151499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a:xfrm>
            <a:off x="913774" y="2367092"/>
            <a:ext cx="10363826" cy="4006412"/>
          </a:xfrm>
        </p:spPr>
        <p:txBody>
          <a:bodyPr>
            <a:normAutofit/>
          </a:bodyPr>
          <a:lstStyle/>
          <a:p>
            <a:r>
              <a:rPr lang="en-GB" sz="1400" dirty="0" smtClean="0">
                <a:solidFill>
                  <a:srgbClr val="FF0000"/>
                </a:solidFill>
              </a:rPr>
              <a:t>Evidence 1 – although they have given some detail, I don’t think they have gone into enough detail and really applied it to their own values and past experiences. It has partially met as they do apply it to their own role/experience but not in enough detail. I would want to see – what are their won beliefs and values and how does that impact on their role, giving a detailed example with an element of reflection. </a:t>
            </a:r>
          </a:p>
          <a:p>
            <a:r>
              <a:rPr lang="en-GB" sz="1400" dirty="0" smtClean="0">
                <a:solidFill>
                  <a:srgbClr val="FF0000"/>
                </a:solidFill>
              </a:rPr>
              <a:t>Evidence 2 – provides a statement with no evidence at all to back it up.  I would like them to outline the concepts of health and hygiene and the potential risks we pose to patients and staff. I would want them to discuss specific practices such as hand hygiene </a:t>
            </a:r>
            <a:r>
              <a:rPr lang="en-GB" sz="1400" dirty="0" err="1" smtClean="0">
                <a:solidFill>
                  <a:srgbClr val="FF0000"/>
                </a:solidFill>
              </a:rPr>
              <a:t>etc</a:t>
            </a:r>
            <a:r>
              <a:rPr lang="en-GB" sz="1400" dirty="0" smtClean="0">
                <a:solidFill>
                  <a:srgbClr val="FF0000"/>
                </a:solidFill>
              </a:rPr>
              <a:t> and apply these to their specific role. </a:t>
            </a:r>
          </a:p>
          <a:p>
            <a:r>
              <a:rPr lang="en-GB" sz="1400" dirty="0" smtClean="0">
                <a:solidFill>
                  <a:srgbClr val="FF0000"/>
                </a:solidFill>
              </a:rPr>
              <a:t>Evidence 3 -  They have not provided a brief overview of the subject, they have literally created a list so you cannot ascertain their understanding. Also there are many aspects that they have not explored such as health problems, drug/alcohol issues, other environmental aspects. I would want to see the main aspects grouped and then explored in a little bit more detail. </a:t>
            </a:r>
            <a:endParaRPr lang="en-GB" sz="1400" dirty="0" smtClean="0">
              <a:solidFill>
                <a:srgbClr val="FF0000"/>
              </a:solidFill>
            </a:endParaRPr>
          </a:p>
          <a:p>
            <a:pPr marL="0" indent="0">
              <a:buNone/>
            </a:pPr>
            <a:endParaRPr lang="en-GB" sz="1400" dirty="0" smtClean="0"/>
          </a:p>
          <a:p>
            <a:endParaRPr lang="en-GB" sz="1400" dirty="0" smtClean="0"/>
          </a:p>
          <a:p>
            <a:endParaRPr lang="en-GB" sz="1400" dirty="0" smtClean="0"/>
          </a:p>
          <a:p>
            <a:endParaRPr lang="en-GB" sz="1400" dirty="0"/>
          </a:p>
        </p:txBody>
      </p:sp>
      <p:sp>
        <p:nvSpPr>
          <p:cNvPr id="4" name="Slide Number Placeholder 3"/>
          <p:cNvSpPr>
            <a:spLocks noGrp="1"/>
          </p:cNvSpPr>
          <p:nvPr>
            <p:ph type="sldNum" sz="quarter" idx="12"/>
          </p:nvPr>
        </p:nvSpPr>
        <p:spPr/>
        <p:txBody>
          <a:bodyPr/>
          <a:lstStyle/>
          <a:p>
            <a:fld id="{89A05B55-C3D2-42D2-82DF-33D979D91239}" type="slidenum">
              <a:rPr lang="en-GB" smtClean="0"/>
              <a:pPr/>
              <a:t>26</a:t>
            </a:fld>
            <a:endParaRPr lang="en-GB" dirty="0"/>
          </a:p>
        </p:txBody>
      </p:sp>
    </p:spTree>
    <p:extLst>
      <p:ext uri="{BB962C8B-B14F-4D97-AF65-F5344CB8AC3E}">
        <p14:creationId xmlns:p14="http://schemas.microsoft.com/office/powerpoint/2010/main" val="3661175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a:xfrm>
            <a:off x="913774" y="2367092"/>
            <a:ext cx="10363826" cy="3788048"/>
          </a:xfrm>
        </p:spPr>
        <p:txBody>
          <a:bodyPr>
            <a:normAutofit lnSpcReduction="10000"/>
          </a:bodyPr>
          <a:lstStyle/>
          <a:p>
            <a:endParaRPr lang="en-GB" sz="1200" dirty="0" smtClean="0"/>
          </a:p>
          <a:p>
            <a:endParaRPr lang="en-GB" sz="1400" dirty="0"/>
          </a:p>
          <a:p>
            <a:r>
              <a:rPr lang="en-GB" sz="1400" dirty="0" smtClean="0">
                <a:solidFill>
                  <a:srgbClr val="FF0000"/>
                </a:solidFill>
              </a:rPr>
              <a:t>Evidence </a:t>
            </a:r>
            <a:r>
              <a:rPr lang="en-GB" sz="1400" dirty="0">
                <a:solidFill>
                  <a:srgbClr val="FF0000"/>
                </a:solidFill>
              </a:rPr>
              <a:t>5 – Even though they don’t use care plan systems, the learner should have explored the use of them and the benefits of using care plans in a wider context. Also, when discussing the work example, the learner just </a:t>
            </a:r>
            <a:r>
              <a:rPr lang="en-GB" sz="1400" dirty="0" smtClean="0">
                <a:solidFill>
                  <a:srgbClr val="FF0000"/>
                </a:solidFill>
              </a:rPr>
              <a:t>stated what happened. I would have liked a discussion on how this could be avoided in the future as it clearly impacted on patient care</a:t>
            </a:r>
          </a:p>
          <a:p>
            <a:r>
              <a:rPr lang="en-GB" sz="1400" dirty="0" smtClean="0">
                <a:solidFill>
                  <a:srgbClr val="FF0000"/>
                </a:solidFill>
              </a:rPr>
              <a:t>Evidence 7 – I would have liked it to be stated whether the learner had deemed that the patient had capacity to consent and also there is no mention as to whether it was clear to the assessor that the patient understood the procedure  before consenting. I would also have liked to know whether the learner gave sufficient time explaining the process and time to ask questions. From the evidence, I am not able to categorically ascertain whether the learner obtained</a:t>
            </a:r>
            <a:r>
              <a:rPr lang="en-GB" sz="1400" b="1" dirty="0" smtClean="0">
                <a:solidFill>
                  <a:srgbClr val="FF0000"/>
                </a:solidFill>
              </a:rPr>
              <a:t> Informed </a:t>
            </a:r>
            <a:r>
              <a:rPr lang="en-GB" sz="1400" dirty="0" smtClean="0">
                <a:solidFill>
                  <a:srgbClr val="FF0000"/>
                </a:solidFill>
              </a:rPr>
              <a:t>consent adequately. </a:t>
            </a:r>
          </a:p>
          <a:p>
            <a:r>
              <a:rPr lang="en-GB" sz="1400" dirty="0" smtClean="0">
                <a:solidFill>
                  <a:srgbClr val="FF0000"/>
                </a:solidFill>
              </a:rPr>
              <a:t>Evidence 9 – this is a good demonstration. I would also like a piece of evidence that outlines their understanding of regular review and updating of policies and procedures  and the importance of accurate recording. </a:t>
            </a:r>
          </a:p>
          <a:p>
            <a:endParaRPr lang="en-GB" sz="1200" dirty="0"/>
          </a:p>
        </p:txBody>
      </p:sp>
      <p:sp>
        <p:nvSpPr>
          <p:cNvPr id="4" name="Slide Number Placeholder 3"/>
          <p:cNvSpPr>
            <a:spLocks noGrp="1"/>
          </p:cNvSpPr>
          <p:nvPr>
            <p:ph type="sldNum" sz="quarter" idx="12"/>
          </p:nvPr>
        </p:nvSpPr>
        <p:spPr/>
        <p:txBody>
          <a:bodyPr/>
          <a:lstStyle/>
          <a:p>
            <a:fld id="{89A05B55-C3D2-42D2-82DF-33D979D91239}" type="slidenum">
              <a:rPr lang="en-GB" smtClean="0"/>
              <a:pPr/>
              <a:t>27</a:t>
            </a:fld>
            <a:endParaRPr lang="en-GB" dirty="0"/>
          </a:p>
        </p:txBody>
      </p:sp>
    </p:spTree>
    <p:extLst>
      <p:ext uri="{BB962C8B-B14F-4D97-AF65-F5344CB8AC3E}">
        <p14:creationId xmlns:p14="http://schemas.microsoft.com/office/powerpoint/2010/main" val="2344888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End of the exercise</a:t>
            </a:r>
            <a:endParaRPr lang="en-GB" b="1" u="sng" dirty="0"/>
          </a:p>
        </p:txBody>
      </p:sp>
      <p:sp>
        <p:nvSpPr>
          <p:cNvPr id="4" name="Content Placeholder 3"/>
          <p:cNvSpPr>
            <a:spLocks noGrp="1"/>
          </p:cNvSpPr>
          <p:nvPr>
            <p:ph sz="quarter" idx="14"/>
          </p:nvPr>
        </p:nvSpPr>
        <p:spPr>
          <a:xfrm>
            <a:off x="4037161" y="2065166"/>
            <a:ext cx="7257691" cy="4111346"/>
          </a:xfrm>
        </p:spPr>
        <p:txBody>
          <a:bodyPr>
            <a:normAutofit lnSpcReduction="10000"/>
          </a:bodyPr>
          <a:lstStyle/>
          <a:p>
            <a:pPr marL="685800" lvl="2">
              <a:spcBef>
                <a:spcPts val="1000"/>
              </a:spcBef>
              <a:buClr>
                <a:prstClr val="black"/>
              </a:buClr>
            </a:pPr>
            <a:r>
              <a:rPr lang="en-GB" sz="1800" cap="none" dirty="0" smtClean="0">
                <a:solidFill>
                  <a:prstClr val="black"/>
                </a:solidFill>
              </a:rPr>
              <a:t>Thankyou for completing the Assessor Standardisation Exercise</a:t>
            </a:r>
          </a:p>
          <a:p>
            <a:pPr marL="685800" lvl="2">
              <a:spcBef>
                <a:spcPts val="1000"/>
              </a:spcBef>
              <a:buClr>
                <a:prstClr val="black"/>
              </a:buClr>
            </a:pPr>
            <a:r>
              <a:rPr lang="en-GB" sz="1800" cap="none" dirty="0" smtClean="0">
                <a:solidFill>
                  <a:srgbClr val="0070C0"/>
                </a:solidFill>
              </a:rPr>
              <a:t>Please save your PowerPoint, </a:t>
            </a:r>
            <a:r>
              <a:rPr lang="en-GB" sz="1800" cap="none" dirty="0">
                <a:solidFill>
                  <a:srgbClr val="0070C0"/>
                </a:solidFill>
              </a:rPr>
              <a:t>with completed answers, and submit to </a:t>
            </a:r>
            <a:r>
              <a:rPr lang="en-GB" sz="1800" cap="none" dirty="0" smtClean="0">
                <a:solidFill>
                  <a:srgbClr val="0070C0"/>
                </a:solidFill>
                <a:hlinkClick r:id="rId2"/>
              </a:rPr>
              <a:t>ghn-tr.drsadministrator@nhs.net</a:t>
            </a:r>
            <a:r>
              <a:rPr lang="en-GB" sz="1800" cap="none" dirty="0" smtClean="0">
                <a:solidFill>
                  <a:srgbClr val="0070C0"/>
                </a:solidFill>
              </a:rPr>
              <a:t> no later than 31</a:t>
            </a:r>
            <a:r>
              <a:rPr lang="en-GB" sz="1800" cap="none" baseline="30000" dirty="0" smtClean="0">
                <a:solidFill>
                  <a:srgbClr val="0070C0"/>
                </a:solidFill>
              </a:rPr>
              <a:t>st</a:t>
            </a:r>
            <a:r>
              <a:rPr lang="en-GB" sz="1800" cap="none" dirty="0" smtClean="0">
                <a:solidFill>
                  <a:srgbClr val="0070C0"/>
                </a:solidFill>
              </a:rPr>
              <a:t> March 2021</a:t>
            </a:r>
            <a:endParaRPr lang="en-GB" sz="1800" cap="none" dirty="0">
              <a:solidFill>
                <a:srgbClr val="0070C0"/>
              </a:solidFill>
            </a:endParaRPr>
          </a:p>
          <a:p>
            <a:pPr marL="685800" lvl="2">
              <a:spcBef>
                <a:spcPts val="1000"/>
              </a:spcBef>
              <a:buClr>
                <a:prstClr val="black"/>
              </a:buClr>
            </a:pPr>
            <a:r>
              <a:rPr lang="en-GB" sz="1800" cap="none" dirty="0" smtClean="0">
                <a:solidFill>
                  <a:prstClr val="black"/>
                </a:solidFill>
              </a:rPr>
              <a:t>You will receive notification of the answers through your Quals Direct </a:t>
            </a:r>
            <a:r>
              <a:rPr lang="en-GB" sz="1800" cap="none" dirty="0" err="1" smtClean="0">
                <a:solidFill>
                  <a:prstClr val="black"/>
                </a:solidFill>
              </a:rPr>
              <a:t>eportfolio</a:t>
            </a:r>
            <a:r>
              <a:rPr lang="en-GB" sz="1800" cap="none" dirty="0" smtClean="0">
                <a:solidFill>
                  <a:prstClr val="black"/>
                </a:solidFill>
              </a:rPr>
              <a:t> within two weeks of this end date. For ease of access, the answers will be stored in your Resources area within the Standardisation Folder </a:t>
            </a:r>
          </a:p>
          <a:p>
            <a:pPr marL="685800" lvl="2">
              <a:spcBef>
                <a:spcPts val="1000"/>
              </a:spcBef>
              <a:buClr>
                <a:prstClr val="black"/>
              </a:buClr>
            </a:pPr>
            <a:r>
              <a:rPr lang="en-GB" sz="1800" cap="none" dirty="0" smtClean="0">
                <a:solidFill>
                  <a:srgbClr val="0070C0"/>
                </a:solidFill>
              </a:rPr>
              <a:t>Remember to compare your submission with the answers and reflect on any changes you need to make to your assessor practice </a:t>
            </a:r>
          </a:p>
          <a:p>
            <a:pPr marL="685800" lvl="2">
              <a:spcBef>
                <a:spcPts val="1000"/>
              </a:spcBef>
              <a:buClr>
                <a:prstClr val="black"/>
              </a:buClr>
            </a:pPr>
            <a:r>
              <a:rPr lang="en-GB" sz="1800" cap="none" dirty="0">
                <a:solidFill>
                  <a:prstClr val="black"/>
                </a:solidFill>
              </a:rPr>
              <a:t>You </a:t>
            </a:r>
            <a:r>
              <a:rPr lang="en-GB" sz="1800" cap="none" dirty="0" smtClean="0">
                <a:solidFill>
                  <a:prstClr val="black"/>
                </a:solidFill>
              </a:rPr>
              <a:t>should record your exercise and/or reflections within the ‘My Details’ section of your portfolio</a:t>
            </a:r>
            <a:r>
              <a:rPr lang="en-GB" sz="1800" cap="none" dirty="0" smtClean="0">
                <a:solidFill>
                  <a:srgbClr val="0070C0"/>
                </a:solidFill>
              </a:rPr>
              <a:t> </a:t>
            </a:r>
            <a:endParaRPr lang="en-GB" sz="1800" dirty="0"/>
          </a:p>
        </p:txBody>
      </p:sp>
      <p:sp>
        <p:nvSpPr>
          <p:cNvPr id="5" name="Slide Number Placeholder 4"/>
          <p:cNvSpPr>
            <a:spLocks noGrp="1"/>
          </p:cNvSpPr>
          <p:nvPr>
            <p:ph type="sldNum" sz="quarter" idx="12"/>
          </p:nvPr>
        </p:nvSpPr>
        <p:spPr/>
        <p:txBody>
          <a:bodyPr/>
          <a:lstStyle/>
          <a:p>
            <a:fld id="{89A05B55-C3D2-42D2-82DF-33D979D91239}" type="slidenum">
              <a:rPr lang="en-GB" smtClean="0"/>
              <a:pPr/>
              <a:t>28</a:t>
            </a:fld>
            <a:endParaRPr lang="en-GB" dirty="0"/>
          </a:p>
        </p:txBody>
      </p:sp>
      <p:grpSp>
        <p:nvGrpSpPr>
          <p:cNvPr id="8" name="Group 7"/>
          <p:cNvGrpSpPr/>
          <p:nvPr/>
        </p:nvGrpSpPr>
        <p:grpSpPr>
          <a:xfrm>
            <a:off x="86264" y="1938068"/>
            <a:ext cx="4804914" cy="4471358"/>
            <a:chOff x="86264" y="1938068"/>
            <a:chExt cx="4804914" cy="447135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859" y="2421147"/>
              <a:ext cx="264318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870325" y="1938068"/>
              <a:ext cx="3088256" cy="49458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Tracy Longden-Thurgood</a:t>
              </a:r>
              <a:endParaRPr lang="en-GB" b="1" dirty="0">
                <a:solidFill>
                  <a:schemeClr val="bg1"/>
                </a:solidFill>
              </a:endParaRPr>
            </a:p>
          </p:txBody>
        </p:sp>
        <p:sp>
          <p:nvSpPr>
            <p:cNvPr id="7" name="Rounded Rectangle 6"/>
            <p:cNvSpPr/>
            <p:nvPr/>
          </p:nvSpPr>
          <p:spPr>
            <a:xfrm>
              <a:off x="86264" y="5914845"/>
              <a:ext cx="4804914" cy="49458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Tel: 07818 805820</a:t>
              </a:r>
            </a:p>
            <a:p>
              <a:pPr algn="ctr"/>
              <a:r>
                <a:rPr lang="en-GB" b="1" dirty="0" smtClean="0">
                  <a:solidFill>
                    <a:schemeClr val="bg1"/>
                  </a:solidFill>
                </a:rPr>
                <a:t>email: Tracy.Longden-Thurgood@nhs.net</a:t>
              </a:r>
              <a:endParaRPr lang="en-GB" b="1" dirty="0">
                <a:solidFill>
                  <a:schemeClr val="bg1"/>
                </a:solidFill>
              </a:endParaRPr>
            </a:p>
          </p:txBody>
        </p:sp>
      </p:grpSp>
    </p:spTree>
    <p:extLst>
      <p:ext uri="{BB962C8B-B14F-4D97-AF65-F5344CB8AC3E}">
        <p14:creationId xmlns:p14="http://schemas.microsoft.com/office/powerpoint/2010/main" val="129756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Aims and Learning Outcomes</a:t>
            </a:r>
            <a:endParaRPr lang="en-GB" b="1" u="sng" dirty="0"/>
          </a:p>
        </p:txBody>
      </p:sp>
      <p:sp>
        <p:nvSpPr>
          <p:cNvPr id="3" name="Content Placeholder 2"/>
          <p:cNvSpPr>
            <a:spLocks noGrp="1"/>
          </p:cNvSpPr>
          <p:nvPr>
            <p:ph sz="quarter" idx="13"/>
          </p:nvPr>
        </p:nvSpPr>
        <p:spPr/>
        <p:txBody>
          <a:bodyPr>
            <a:normAutofit lnSpcReduction="10000"/>
          </a:bodyPr>
          <a:lstStyle/>
          <a:p>
            <a:r>
              <a:rPr lang="en-GB" b="1" u="sng" dirty="0"/>
              <a:t>Aim</a:t>
            </a:r>
            <a:r>
              <a:rPr lang="en-GB" dirty="0"/>
              <a:t>: </a:t>
            </a:r>
            <a:endParaRPr lang="en-GB" dirty="0" smtClean="0"/>
          </a:p>
          <a:p>
            <a:pPr lvl="1"/>
            <a:r>
              <a:rPr lang="en-GB" sz="2000" cap="none" dirty="0" smtClean="0"/>
              <a:t>The </a:t>
            </a:r>
            <a:r>
              <a:rPr lang="en-GB" sz="2000" cap="none" dirty="0"/>
              <a:t>Aim of this activity is to explore compound verbs and how they can be sufficiently </a:t>
            </a:r>
            <a:r>
              <a:rPr lang="en-GB" sz="2000" cap="none" dirty="0" smtClean="0"/>
              <a:t>met</a:t>
            </a:r>
            <a:endParaRPr lang="en-GB" sz="2000" cap="none" dirty="0"/>
          </a:p>
          <a:p>
            <a:endParaRPr lang="en-GB" dirty="0" smtClean="0"/>
          </a:p>
          <a:p>
            <a:r>
              <a:rPr lang="en-GB" b="1" u="sng" dirty="0"/>
              <a:t>Learning </a:t>
            </a:r>
            <a:r>
              <a:rPr lang="en-GB" b="1" u="sng" dirty="0" smtClean="0"/>
              <a:t>outcomes:</a:t>
            </a:r>
          </a:p>
          <a:p>
            <a:pPr lvl="1"/>
            <a:r>
              <a:rPr lang="en-GB" sz="2000" cap="none" dirty="0" smtClean="0"/>
              <a:t>To </a:t>
            </a:r>
            <a:r>
              <a:rPr lang="en-GB" sz="2000" cap="none" dirty="0"/>
              <a:t>identify the different compound verbs used within the Health Screener Diploma </a:t>
            </a:r>
            <a:endParaRPr lang="en-GB" sz="2000" cap="none" dirty="0" smtClean="0"/>
          </a:p>
          <a:p>
            <a:pPr lvl="1"/>
            <a:r>
              <a:rPr lang="en-GB" sz="2000" cap="none" dirty="0" smtClean="0">
                <a:solidFill>
                  <a:srgbClr val="0070C0"/>
                </a:solidFill>
              </a:rPr>
              <a:t>To </a:t>
            </a:r>
            <a:r>
              <a:rPr lang="en-GB" sz="2000" cap="none" dirty="0">
                <a:solidFill>
                  <a:srgbClr val="0070C0"/>
                </a:solidFill>
              </a:rPr>
              <a:t>understand the effect that compound verbs have on confirming a learner has met sufficiency (the S in </a:t>
            </a:r>
            <a:r>
              <a:rPr lang="en-GB" sz="2000" cap="none" dirty="0" smtClean="0">
                <a:solidFill>
                  <a:srgbClr val="0070C0"/>
                </a:solidFill>
              </a:rPr>
              <a:t>VARCS)</a:t>
            </a:r>
          </a:p>
          <a:p>
            <a:pPr lvl="1"/>
            <a:r>
              <a:rPr lang="en-GB" sz="2000" cap="none" dirty="0" smtClean="0"/>
              <a:t>To </a:t>
            </a:r>
            <a:r>
              <a:rPr lang="en-GB" sz="2000" cap="none" dirty="0"/>
              <a:t>judge examples of evidence in relation to the sufficiency standard </a:t>
            </a:r>
          </a:p>
        </p:txBody>
      </p:sp>
      <p:sp>
        <p:nvSpPr>
          <p:cNvPr id="4" name="Slide Number Placeholder 3"/>
          <p:cNvSpPr>
            <a:spLocks noGrp="1"/>
          </p:cNvSpPr>
          <p:nvPr>
            <p:ph type="sldNum" sz="quarter" idx="12"/>
          </p:nvPr>
        </p:nvSpPr>
        <p:spPr/>
        <p:txBody>
          <a:bodyPr/>
          <a:lstStyle/>
          <a:p>
            <a:fld id="{89A05B55-C3D2-42D2-82DF-33D979D91239}" type="slidenum">
              <a:rPr lang="en-GB" smtClean="0"/>
              <a:pPr/>
              <a:t>3</a:t>
            </a:fld>
            <a:endParaRPr lang="en-GB" dirty="0"/>
          </a:p>
        </p:txBody>
      </p:sp>
    </p:spTree>
    <p:extLst>
      <p:ext uri="{BB962C8B-B14F-4D97-AF65-F5344CB8AC3E}">
        <p14:creationId xmlns:p14="http://schemas.microsoft.com/office/powerpoint/2010/main" val="4196925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1 </a:t>
            </a:r>
            <a:r>
              <a:rPr lang="en-GB" b="1" i="1" u="sng" cap="none" dirty="0" smtClean="0">
                <a:solidFill>
                  <a:srgbClr val="0070C0"/>
                </a:solidFill>
                <a:latin typeface="+mn-lt"/>
                <a:ea typeface="+mn-ea"/>
                <a:cs typeface="+mn-cs"/>
              </a:rPr>
              <a:t>– Compound Verb definition</a:t>
            </a:r>
            <a:endParaRPr lang="en-GB" b="1" i="1" u="sng" cap="none" dirty="0">
              <a:solidFill>
                <a:srgbClr val="0070C0"/>
              </a:solidFill>
              <a:latin typeface="+mn-lt"/>
              <a:ea typeface="+mn-ea"/>
              <a:cs typeface="+mn-cs"/>
            </a:endParaRPr>
          </a:p>
        </p:txBody>
      </p:sp>
      <p:sp>
        <p:nvSpPr>
          <p:cNvPr id="3" name="Content Placeholder 2"/>
          <p:cNvSpPr>
            <a:spLocks noGrp="1"/>
          </p:cNvSpPr>
          <p:nvPr>
            <p:ph sz="quarter" idx="13"/>
          </p:nvPr>
        </p:nvSpPr>
        <p:spPr/>
        <p:txBody>
          <a:bodyPr/>
          <a:lstStyle/>
          <a:p>
            <a:r>
              <a:rPr lang="en-GB" dirty="0" smtClean="0"/>
              <a:t>Q1. </a:t>
            </a:r>
            <a:r>
              <a:rPr lang="en-GB" cap="none" dirty="0" smtClean="0"/>
              <a:t>What </a:t>
            </a:r>
            <a:r>
              <a:rPr lang="en-GB" cap="none" dirty="0"/>
              <a:t>is </a:t>
            </a:r>
            <a:r>
              <a:rPr lang="en-GB" cap="none" dirty="0" smtClean="0"/>
              <a:t>the definition of a Compound Verb in relation to work-based assessment?</a:t>
            </a:r>
            <a:endParaRPr lang="en-GB" cap="none" dirty="0"/>
          </a:p>
          <a:p>
            <a:pPr lvl="1"/>
            <a:r>
              <a:rPr lang="en-GB" cap="none" dirty="0">
                <a:solidFill>
                  <a:srgbClr val="FF0000"/>
                </a:solidFill>
              </a:rPr>
              <a:t>A1</a:t>
            </a:r>
            <a:r>
              <a:rPr lang="en-GB" cap="none" dirty="0" smtClean="0">
                <a:solidFill>
                  <a:srgbClr val="FF0000"/>
                </a:solidFill>
              </a:rPr>
              <a:t>. A compound verb in relation to work based assessment is a collection of verbs that guide the learner to understand what is required of them to adequately evidence specific assessment criteria to a desired level. </a:t>
            </a:r>
            <a:endParaRPr lang="en-GB" cap="none" dirty="0">
              <a:solidFill>
                <a:srgbClr val="FF0000"/>
              </a:solidFill>
            </a:endParaRPr>
          </a:p>
          <a:p>
            <a:endParaRPr lang="en-GB" dirty="0"/>
          </a:p>
          <a:p>
            <a:r>
              <a:rPr lang="en-GB" dirty="0" smtClean="0"/>
              <a:t>Q2. </a:t>
            </a:r>
            <a:r>
              <a:rPr lang="en-GB" cap="none" dirty="0"/>
              <a:t>Examples of the most commonly used compound verbs within the health screeners Diploma are?</a:t>
            </a:r>
          </a:p>
          <a:p>
            <a:pPr lvl="1"/>
            <a:r>
              <a:rPr lang="en-GB" cap="none" dirty="0">
                <a:solidFill>
                  <a:srgbClr val="FF0000"/>
                </a:solidFill>
              </a:rPr>
              <a:t>A2</a:t>
            </a:r>
            <a:r>
              <a:rPr lang="en-GB" cap="none" dirty="0" smtClean="0">
                <a:solidFill>
                  <a:srgbClr val="FF0000"/>
                </a:solidFill>
              </a:rPr>
              <a:t>. Define, list, describe, explain, demonstrate, show</a:t>
            </a:r>
            <a:endParaRPr lang="en-GB" cap="none" dirty="0">
              <a:solidFill>
                <a:srgbClr val="FF0000"/>
              </a:solidFill>
            </a:endParaRPr>
          </a:p>
        </p:txBody>
      </p:sp>
      <p:sp>
        <p:nvSpPr>
          <p:cNvPr id="4" name="Slide Number Placeholder 3"/>
          <p:cNvSpPr>
            <a:spLocks noGrp="1"/>
          </p:cNvSpPr>
          <p:nvPr>
            <p:ph type="sldNum" sz="quarter" idx="12"/>
          </p:nvPr>
        </p:nvSpPr>
        <p:spPr/>
        <p:txBody>
          <a:bodyPr/>
          <a:lstStyle/>
          <a:p>
            <a:fld id="{89A05B55-C3D2-42D2-82DF-33D979D91239}" type="slidenum">
              <a:rPr lang="en-GB" smtClean="0"/>
              <a:pPr/>
              <a:t>4</a:t>
            </a:fld>
            <a:endParaRPr lang="en-GB" dirty="0"/>
          </a:p>
        </p:txBody>
      </p:sp>
    </p:spTree>
    <p:extLst>
      <p:ext uri="{BB962C8B-B14F-4D97-AF65-F5344CB8AC3E}">
        <p14:creationId xmlns:p14="http://schemas.microsoft.com/office/powerpoint/2010/main" val="407009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Compound verb definition</a:t>
            </a:r>
            <a:endParaRPr lang="en-GB" b="1" u="sng" dirty="0"/>
          </a:p>
        </p:txBody>
      </p:sp>
      <p:sp>
        <p:nvSpPr>
          <p:cNvPr id="3" name="Content Placeholder 2"/>
          <p:cNvSpPr>
            <a:spLocks noGrp="1"/>
          </p:cNvSpPr>
          <p:nvPr>
            <p:ph sz="quarter" idx="13"/>
          </p:nvPr>
        </p:nvSpPr>
        <p:spPr>
          <a:xfrm>
            <a:off x="913774" y="2001328"/>
            <a:ext cx="5106026" cy="4408098"/>
          </a:xfrm>
        </p:spPr>
        <p:txBody>
          <a:bodyPr>
            <a:normAutofit lnSpcReduction="10000"/>
          </a:bodyPr>
          <a:lstStyle/>
          <a:p>
            <a:r>
              <a:rPr lang="en-GB" cap="none" dirty="0" smtClean="0"/>
              <a:t>Compound verbs, sometimes referred to as ‘instructional verbs’ are the verbs used to denote what a learner is required to achieve from a specific assessment criteria</a:t>
            </a:r>
            <a:endParaRPr lang="en-GB" b="1" cap="none" dirty="0" smtClean="0">
              <a:solidFill>
                <a:srgbClr val="00B050"/>
              </a:solidFill>
            </a:endParaRPr>
          </a:p>
          <a:p>
            <a:r>
              <a:rPr lang="en-GB" cap="none" dirty="0" smtClean="0"/>
              <a:t>They can be linked directly to </a:t>
            </a:r>
            <a:r>
              <a:rPr lang="en-GB" b="1" cap="none" dirty="0" smtClean="0"/>
              <a:t>Bloom’s Taxonomy</a:t>
            </a:r>
            <a:r>
              <a:rPr lang="en-GB" cap="none" dirty="0" smtClean="0"/>
              <a:t> </a:t>
            </a:r>
            <a:r>
              <a:rPr lang="en-GB" cap="none" dirty="0"/>
              <a:t>e.g. </a:t>
            </a:r>
            <a:endParaRPr lang="en-GB" cap="none" dirty="0" smtClean="0"/>
          </a:p>
          <a:p>
            <a:pPr lvl="1"/>
            <a:r>
              <a:rPr lang="en-GB" b="1" cap="none" dirty="0" smtClean="0">
                <a:solidFill>
                  <a:schemeClr val="accent6">
                    <a:lumMod val="75000"/>
                  </a:schemeClr>
                </a:solidFill>
              </a:rPr>
              <a:t>Define</a:t>
            </a:r>
            <a:r>
              <a:rPr lang="en-GB" b="1" cap="none" dirty="0">
                <a:solidFill>
                  <a:schemeClr val="accent6">
                    <a:lumMod val="75000"/>
                  </a:schemeClr>
                </a:solidFill>
              </a:rPr>
              <a:t>, </a:t>
            </a:r>
            <a:r>
              <a:rPr lang="en-GB" b="1" cap="none" dirty="0" smtClean="0">
                <a:solidFill>
                  <a:schemeClr val="accent6">
                    <a:lumMod val="75000"/>
                  </a:schemeClr>
                </a:solidFill>
              </a:rPr>
              <a:t>List (Level 1),</a:t>
            </a:r>
            <a:r>
              <a:rPr lang="en-GB" cap="none" dirty="0" smtClean="0"/>
              <a:t> </a:t>
            </a:r>
          </a:p>
          <a:p>
            <a:pPr lvl="1"/>
            <a:r>
              <a:rPr lang="en-GB" b="1" cap="none" dirty="0" smtClean="0">
                <a:solidFill>
                  <a:schemeClr val="accent1">
                    <a:lumMod val="75000"/>
                  </a:schemeClr>
                </a:solidFill>
              </a:rPr>
              <a:t>Describe</a:t>
            </a:r>
            <a:r>
              <a:rPr lang="en-GB" b="1" cap="none" dirty="0">
                <a:solidFill>
                  <a:schemeClr val="accent1">
                    <a:lumMod val="75000"/>
                  </a:schemeClr>
                </a:solidFill>
              </a:rPr>
              <a:t>, </a:t>
            </a:r>
            <a:r>
              <a:rPr lang="en-GB" b="1" cap="none" dirty="0" smtClean="0">
                <a:solidFill>
                  <a:schemeClr val="accent1">
                    <a:lumMod val="75000"/>
                  </a:schemeClr>
                </a:solidFill>
              </a:rPr>
              <a:t>Explain (Level 2), </a:t>
            </a:r>
          </a:p>
          <a:p>
            <a:pPr lvl="1"/>
            <a:r>
              <a:rPr lang="en-GB" b="1" cap="none" dirty="0" smtClean="0">
                <a:solidFill>
                  <a:srgbClr val="00B050"/>
                </a:solidFill>
              </a:rPr>
              <a:t>Demonstrate</a:t>
            </a:r>
            <a:r>
              <a:rPr lang="en-GB" b="1" cap="none" dirty="0">
                <a:solidFill>
                  <a:srgbClr val="00B050"/>
                </a:solidFill>
              </a:rPr>
              <a:t>, </a:t>
            </a:r>
            <a:r>
              <a:rPr lang="en-GB" b="1" cap="none" dirty="0" smtClean="0">
                <a:solidFill>
                  <a:srgbClr val="00B050"/>
                </a:solidFill>
              </a:rPr>
              <a:t>Show (Level 3)</a:t>
            </a:r>
            <a:endParaRPr lang="en-GB" cap="none" dirty="0" smtClean="0">
              <a:solidFill>
                <a:srgbClr val="0070C0"/>
              </a:solidFill>
            </a:endParaRPr>
          </a:p>
          <a:p>
            <a:r>
              <a:rPr lang="en-GB" cap="none" dirty="0" smtClean="0"/>
              <a:t>They therefore determine the required standard for each assessment criteria to pass  </a:t>
            </a:r>
            <a:endParaRPr lang="en-GB" dirty="0"/>
          </a:p>
        </p:txBody>
      </p:sp>
      <p:sp>
        <p:nvSpPr>
          <p:cNvPr id="5" name="Slide Number Placeholder 4"/>
          <p:cNvSpPr>
            <a:spLocks noGrp="1"/>
          </p:cNvSpPr>
          <p:nvPr>
            <p:ph type="sldNum" sz="quarter" idx="12"/>
          </p:nvPr>
        </p:nvSpPr>
        <p:spPr/>
        <p:txBody>
          <a:bodyPr/>
          <a:lstStyle/>
          <a:p>
            <a:fld id="{89A05B55-C3D2-42D2-82DF-33D979D91239}" type="slidenum">
              <a:rPr lang="en-GB" smtClean="0"/>
              <a:pPr/>
              <a:t>5</a:t>
            </a:fld>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081" y="2379184"/>
            <a:ext cx="64008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99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773670" y="0"/>
            <a:ext cx="3418330" cy="648556"/>
          </a:xfrm>
          <a:prstGeom prst="rect">
            <a:avLst/>
          </a:prstGeom>
          <a:noFill/>
        </p:spPr>
      </p:pic>
      <p:sp>
        <p:nvSpPr>
          <p:cNvPr id="8" name="Title 9">
            <a:extLst>
              <a:ext uri="{FF2B5EF4-FFF2-40B4-BE49-F238E27FC236}">
                <a16:creationId xmlns:a16="http://schemas.microsoft.com/office/drawing/2014/main" xmlns="" id="{5414F895-49FF-4631-A9BB-702AD784AA8E}"/>
              </a:ext>
            </a:extLst>
          </p:cNvPr>
          <p:cNvSpPr txBox="1">
            <a:spLocks/>
          </p:cNvSpPr>
          <p:nvPr/>
        </p:nvSpPr>
        <p:spPr>
          <a:xfrm>
            <a:off x="189781" y="2428373"/>
            <a:ext cx="11792309"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1" strike="noStrike" kern="1200" cap="all" spc="0" normalizeH="0" baseline="0" noProof="0" dirty="0" smtClean="0">
                <a:ln>
                  <a:noFill/>
                </a:ln>
                <a:solidFill>
                  <a:sysClr val="windowText" lastClr="000000"/>
                </a:solidFill>
                <a:effectLst/>
                <a:uLnTx/>
                <a:uFillTx/>
                <a:latin typeface="Tw Cen MT" panose="020B0602020104020603"/>
              </a:rPr>
              <a:t>The challenge comes with the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1" strike="noStrike" kern="1200" cap="all" spc="0" normalizeH="0" baseline="0" noProof="0" dirty="0" smtClean="0">
                <a:ln>
                  <a:noFill/>
                </a:ln>
                <a:solidFill>
                  <a:sysClr val="windowText" lastClr="000000"/>
                </a:solidFill>
                <a:effectLst/>
                <a:uLnTx/>
                <a:uFillTx/>
                <a:latin typeface="Tw Cen MT" panose="020B0602020104020603"/>
              </a:rPr>
              <a:t> </a:t>
            </a:r>
            <a:r>
              <a:rPr lang="en-GB" b="1" cap="none" dirty="0" smtClean="0">
                <a:solidFill>
                  <a:schemeClr val="accent1">
                    <a:lumMod val="75000"/>
                  </a:schemeClr>
                </a:solidFill>
                <a:latin typeface="+mn-lt"/>
                <a:ea typeface="+mn-ea"/>
                <a:cs typeface="+mn-cs"/>
              </a:rPr>
              <a:t>INTERPRETATION</a:t>
            </a:r>
            <a:r>
              <a:rPr kumimoji="0" lang="en-GB" b="1" i="1" strike="noStrike" kern="1200" cap="all" spc="0" normalizeH="0" baseline="0" noProof="0" dirty="0" smtClean="0">
                <a:ln>
                  <a:noFill/>
                </a:ln>
                <a:solidFill>
                  <a:sysClr val="windowText" lastClr="000000"/>
                </a:solidFill>
                <a:effectLst/>
                <a:uLnTx/>
                <a:uFillTx/>
                <a:latin typeface="Tw Cen MT" panose="020B0602020104020603"/>
              </a:rPr>
              <a:t> of these </a:t>
            </a:r>
            <a:r>
              <a:rPr lang="en-GB" b="1" cap="none" dirty="0" smtClean="0">
                <a:solidFill>
                  <a:schemeClr val="accent1">
                    <a:lumMod val="75000"/>
                  </a:schemeClr>
                </a:solidFill>
                <a:latin typeface="+mn-lt"/>
                <a:ea typeface="+mn-ea"/>
                <a:cs typeface="+mn-cs"/>
              </a:rPr>
              <a:t>VERBS</a:t>
            </a:r>
            <a:r>
              <a:rPr kumimoji="0" lang="en-GB" b="1" i="1" strike="noStrike" kern="1200" cap="all" spc="0" normalizeH="0" baseline="0" noProof="0" dirty="0" smtClean="0">
                <a:ln>
                  <a:noFill/>
                </a:ln>
                <a:solidFill>
                  <a:sysClr val="windowText" lastClr="000000"/>
                </a:solidFill>
                <a:effectLst/>
                <a:uLnTx/>
                <a:uFillTx/>
                <a:latin typeface="Tw Cen MT" panose="020B0602020104020603"/>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1" strike="noStrike" kern="1200" cap="all" spc="0" normalizeH="0" baseline="0" noProof="0" dirty="0" smtClean="0">
                <a:ln>
                  <a:noFill/>
                </a:ln>
                <a:solidFill>
                  <a:sysClr val="windowText" lastClr="000000"/>
                </a:solidFill>
                <a:effectLst/>
                <a:uLnTx/>
                <a:uFillTx/>
                <a:latin typeface="Tw Cen MT" panose="020B0602020104020603"/>
              </a:rPr>
              <a:t>and subsequently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1" strike="noStrike" kern="1200" cap="all" spc="0" normalizeH="0" baseline="0" noProof="0" dirty="0" smtClean="0">
                <a:ln>
                  <a:noFill/>
                </a:ln>
                <a:solidFill>
                  <a:sysClr val="windowText" lastClr="000000"/>
                </a:solidFill>
                <a:effectLst/>
                <a:uLnTx/>
                <a:uFillTx/>
                <a:latin typeface="Tw Cen MT" panose="020B0602020104020603"/>
              </a:rPr>
              <a:t>the </a:t>
            </a:r>
            <a:r>
              <a:rPr lang="en-GB" b="1" cap="none" dirty="0" smtClean="0">
                <a:solidFill>
                  <a:schemeClr val="accent1">
                    <a:lumMod val="75000"/>
                  </a:schemeClr>
                </a:solidFill>
                <a:latin typeface="+mn-lt"/>
                <a:ea typeface="+mn-ea"/>
                <a:cs typeface="+mn-cs"/>
              </a:rPr>
              <a:t>AMOUNT</a:t>
            </a:r>
            <a:r>
              <a:rPr kumimoji="0" lang="en-GB" b="1" i="1" strike="noStrike" kern="1200" cap="all" spc="0" normalizeH="0" noProof="0" dirty="0" smtClean="0">
                <a:ln>
                  <a:noFill/>
                </a:ln>
                <a:solidFill>
                  <a:sysClr val="windowText" lastClr="000000"/>
                </a:solidFill>
                <a:effectLst/>
                <a:uLnTx/>
                <a:uFillTx/>
                <a:latin typeface="Tw Cen MT" panose="020B0602020104020603"/>
              </a:rPr>
              <a:t> of detail NEEDED WITHIN LEARNER EVIDENCE BEFORE WE CAN correctly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b="1" i="1" strike="noStrike" kern="1200" cap="all" spc="0" normalizeH="0" noProof="0" dirty="0" smtClean="0">
                <a:ln>
                  <a:noFill/>
                </a:ln>
                <a:solidFill>
                  <a:sysClr val="windowText" lastClr="000000"/>
                </a:solidFill>
                <a:effectLst/>
                <a:uLnTx/>
                <a:uFillTx/>
                <a:latin typeface="Tw Cen MT" panose="020B0602020104020603"/>
              </a:rPr>
              <a:t>JUDGE IT AS meeting </a:t>
            </a:r>
            <a:r>
              <a:rPr lang="en-GB" b="1" cap="none" dirty="0" smtClean="0">
                <a:solidFill>
                  <a:schemeClr val="accent1">
                    <a:lumMod val="75000"/>
                  </a:schemeClr>
                </a:solidFill>
                <a:latin typeface="+mn-lt"/>
                <a:ea typeface="+mn-ea"/>
                <a:cs typeface="+mn-cs"/>
              </a:rPr>
              <a:t>SUFFICIENCY</a:t>
            </a:r>
            <a:endParaRPr lang="en-GB" b="1" cap="none" dirty="0">
              <a:solidFill>
                <a:schemeClr val="accent1">
                  <a:lumMod val="75000"/>
                </a:schemeClr>
              </a:solidFill>
              <a:latin typeface="+mn-lt"/>
              <a:ea typeface="+mn-ea"/>
              <a:cs typeface="+mn-cs"/>
            </a:endParaRPr>
          </a:p>
        </p:txBody>
      </p:sp>
      <p:sp>
        <p:nvSpPr>
          <p:cNvPr id="2" name="Slide Number Placeholder 1"/>
          <p:cNvSpPr>
            <a:spLocks noGrp="1"/>
          </p:cNvSpPr>
          <p:nvPr>
            <p:ph type="sldNum" sz="quarter" idx="12"/>
          </p:nvPr>
        </p:nvSpPr>
        <p:spPr/>
        <p:txBody>
          <a:bodyPr/>
          <a:lstStyle/>
          <a:p>
            <a:fld id="{89A05B55-C3D2-42D2-82DF-33D979D91239}" type="slidenum">
              <a:rPr lang="en-GB" smtClean="0"/>
              <a:pPr/>
              <a:t>6</a:t>
            </a:fld>
            <a:endParaRPr lang="en-GB" dirty="0"/>
          </a:p>
        </p:txBody>
      </p:sp>
    </p:spTree>
    <p:extLst>
      <p:ext uri="{BB962C8B-B14F-4D97-AF65-F5344CB8AC3E}">
        <p14:creationId xmlns:p14="http://schemas.microsoft.com/office/powerpoint/2010/main" val="97151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2 – Compound Verb Interpretation</a:t>
            </a:r>
            <a:endParaRPr lang="en-GB" b="1" i="1" u="sng" cap="none" dirty="0">
              <a:solidFill>
                <a:srgbClr val="0070C0"/>
              </a:solidFill>
              <a:latin typeface="+mn-lt"/>
              <a:ea typeface="+mn-ea"/>
              <a:cs typeface="+mn-cs"/>
            </a:endParaRPr>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692227572"/>
              </p:ext>
            </p:extLst>
          </p:nvPr>
        </p:nvGraphicFramePr>
        <p:xfrm>
          <a:off x="992038" y="2789657"/>
          <a:ext cx="10363200" cy="3423920"/>
        </p:xfrm>
        <a:graphic>
          <a:graphicData uri="http://schemas.openxmlformats.org/drawingml/2006/table">
            <a:tbl>
              <a:tblPr firstRow="1" bandRow="1">
                <a:tableStyleId>{5C22544A-7EE6-4342-B048-85BDC9FD1C3A}</a:tableStyleId>
              </a:tblPr>
              <a:tblGrid>
                <a:gridCol w="1518249"/>
                <a:gridCol w="8844951"/>
              </a:tblGrid>
              <a:tr h="370840">
                <a:tc>
                  <a:txBody>
                    <a:bodyPr/>
                    <a:lstStyle/>
                    <a:p>
                      <a:r>
                        <a:rPr lang="en-GB" sz="2400" dirty="0" smtClean="0"/>
                        <a:t>Verb</a:t>
                      </a:r>
                      <a:endParaRPr lang="en-GB" sz="2400" dirty="0"/>
                    </a:p>
                  </a:txBody>
                  <a:tcPr/>
                </a:tc>
                <a:tc>
                  <a:txBody>
                    <a:bodyPr/>
                    <a:lstStyle/>
                    <a:p>
                      <a:r>
                        <a:rPr lang="en-GB" sz="2400" dirty="0" smtClean="0"/>
                        <a:t>Interpretation</a:t>
                      </a:r>
                      <a:endParaRPr lang="en-GB" sz="2400" dirty="0"/>
                    </a:p>
                  </a:txBody>
                  <a:tcPr/>
                </a:tc>
              </a:tr>
              <a:tr h="370840">
                <a:tc>
                  <a:txBody>
                    <a:bodyPr/>
                    <a:lstStyle/>
                    <a:p>
                      <a:r>
                        <a:rPr lang="en-GB" sz="1800" b="1" kern="1200" dirty="0" smtClean="0">
                          <a:solidFill>
                            <a:schemeClr val="dk1"/>
                          </a:solidFill>
                          <a:effectLst/>
                          <a:latin typeface="+mn-lt"/>
                          <a:ea typeface="+mn-ea"/>
                          <a:cs typeface="+mn-cs"/>
                        </a:rPr>
                        <a:t>Define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State the meaning of a word, phrase or process</a:t>
                      </a:r>
                      <a:endParaRPr lang="en-GB" dirty="0" smtClean="0"/>
                    </a:p>
                  </a:txBody>
                  <a:tcPr/>
                </a:tc>
              </a:tr>
              <a:tr h="370840">
                <a:tc>
                  <a:txBody>
                    <a:bodyPr/>
                    <a:lstStyle/>
                    <a:p>
                      <a:r>
                        <a:rPr lang="en-GB" sz="1800" b="1" kern="1200" dirty="0" smtClean="0">
                          <a:solidFill>
                            <a:schemeClr val="dk1"/>
                          </a:solidFill>
                          <a:effectLst/>
                          <a:latin typeface="+mn-lt"/>
                          <a:ea typeface="+mn-ea"/>
                          <a:cs typeface="+mn-cs"/>
                        </a:rPr>
                        <a:t>Demonstrate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FF0000"/>
                          </a:solidFill>
                          <a:effectLst/>
                          <a:latin typeface="+mn-lt"/>
                          <a:ea typeface="+mn-ea"/>
                          <a:cs typeface="+mn-cs"/>
                        </a:rPr>
                        <a:t>Display the correct method of the process </a:t>
                      </a:r>
                      <a:endParaRPr lang="en-GB" dirty="0" smtClean="0"/>
                    </a:p>
                  </a:txBody>
                  <a:tcPr/>
                </a:tc>
              </a:tr>
              <a:tr h="370840">
                <a:tc>
                  <a:txBody>
                    <a:bodyPr/>
                    <a:lstStyle/>
                    <a:p>
                      <a:pPr marL="0" algn="l" defTabSz="914400" rtl="0" eaLnBrk="1" latinLnBrk="0" hangingPunct="1"/>
                      <a:r>
                        <a:rPr lang="en-GB" sz="1800" b="1" kern="1200" dirty="0" smtClean="0">
                          <a:solidFill>
                            <a:schemeClr val="dk1"/>
                          </a:solidFill>
                          <a:effectLst/>
                          <a:latin typeface="+mn-lt"/>
                          <a:ea typeface="+mn-ea"/>
                          <a:cs typeface="+mn-cs"/>
                        </a:rPr>
                        <a:t>Describe </a:t>
                      </a:r>
                      <a:endParaRPr lang="en-GB" sz="1800" b="1"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FF0000"/>
                          </a:solidFill>
                          <a:effectLst/>
                          <a:latin typeface="+mn-lt"/>
                          <a:ea typeface="+mn-ea"/>
                          <a:cs typeface="+mn-cs"/>
                        </a:rPr>
                        <a:t>Give a detailed account of the subject </a:t>
                      </a:r>
                      <a:endParaRPr lang="en-GB" dirty="0" smtClean="0">
                        <a:solidFill>
                          <a:srgbClr val="FF0000"/>
                        </a:solidFill>
                      </a:endParaRPr>
                    </a:p>
                  </a:txBody>
                  <a:tcPr/>
                </a:tc>
              </a:tr>
              <a:tr h="370840">
                <a:tc>
                  <a:txBody>
                    <a:bodyPr/>
                    <a:lstStyle/>
                    <a:p>
                      <a:pPr marL="0" algn="l" defTabSz="914400" rtl="0" eaLnBrk="1" latinLnBrk="0" hangingPunct="1"/>
                      <a:r>
                        <a:rPr lang="en-GB" sz="1800" b="1" kern="1200" dirty="0" smtClean="0">
                          <a:solidFill>
                            <a:schemeClr val="dk1"/>
                          </a:solidFill>
                          <a:effectLst/>
                          <a:latin typeface="+mn-lt"/>
                          <a:ea typeface="+mn-ea"/>
                          <a:cs typeface="+mn-cs"/>
                        </a:rPr>
                        <a:t>Evaluate</a:t>
                      </a:r>
                      <a:endParaRPr lang="en-GB" sz="1800" b="1"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FF0000"/>
                          </a:solidFill>
                          <a:effectLst/>
                          <a:latin typeface="+mn-lt"/>
                          <a:ea typeface="+mn-ea"/>
                          <a:cs typeface="+mn-cs"/>
                        </a:rPr>
                        <a:t>Review the subject from different perspectives and come to a reasoned conclusion</a:t>
                      </a:r>
                      <a:endParaRPr lang="en-GB" dirty="0" smtClean="0"/>
                    </a:p>
                  </a:txBody>
                  <a:tcPr/>
                </a:tc>
              </a:tr>
              <a:tr h="370840">
                <a:tc>
                  <a:txBody>
                    <a:bodyPr/>
                    <a:lstStyle/>
                    <a:p>
                      <a:pPr marL="0" algn="l" defTabSz="914400" rtl="0" eaLnBrk="1" latinLnBrk="0" hangingPunct="1"/>
                      <a:r>
                        <a:rPr lang="en-GB" sz="1800" b="1" kern="1200" dirty="0" smtClean="0">
                          <a:solidFill>
                            <a:schemeClr val="dk1"/>
                          </a:solidFill>
                          <a:effectLst/>
                          <a:latin typeface="+mn-lt"/>
                          <a:ea typeface="+mn-ea"/>
                          <a:cs typeface="+mn-cs"/>
                        </a:rPr>
                        <a:t>Explain </a:t>
                      </a:r>
                      <a:endParaRPr lang="en-GB" sz="1800" b="1"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FF0000"/>
                          </a:solidFill>
                          <a:effectLst/>
                          <a:latin typeface="+mn-lt"/>
                          <a:ea typeface="+mn-ea"/>
                          <a:cs typeface="+mn-cs"/>
                        </a:rPr>
                        <a:t>Make the subject clear to another person by providing detail of the subject </a:t>
                      </a:r>
                      <a:endParaRPr lang="en-GB" dirty="0" smtClean="0">
                        <a:solidFill>
                          <a:srgbClr val="FF0000"/>
                        </a:solidFill>
                      </a:endParaRPr>
                    </a:p>
                  </a:txBody>
                  <a:tcPr/>
                </a:tc>
              </a:tr>
              <a:tr h="370840">
                <a:tc>
                  <a:txBody>
                    <a:bodyPr/>
                    <a:lstStyle/>
                    <a:p>
                      <a:pPr marL="0" algn="l" defTabSz="914400" rtl="0" eaLnBrk="1" latinLnBrk="0" hangingPunct="1"/>
                      <a:r>
                        <a:rPr lang="en-GB" sz="1800" b="1" kern="1200" dirty="0" smtClean="0">
                          <a:solidFill>
                            <a:schemeClr val="dk1"/>
                          </a:solidFill>
                          <a:effectLst/>
                          <a:latin typeface="+mn-lt"/>
                          <a:ea typeface="+mn-ea"/>
                          <a:cs typeface="+mn-cs"/>
                        </a:rPr>
                        <a:t>Identify </a:t>
                      </a:r>
                      <a:endParaRPr lang="en-GB" sz="1800" b="1"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FF0000"/>
                          </a:solidFill>
                          <a:effectLst/>
                          <a:latin typeface="+mn-lt"/>
                          <a:ea typeface="+mn-ea"/>
                          <a:cs typeface="+mn-cs"/>
                        </a:rPr>
                        <a:t>Provide a brief overview of the main points of the subject</a:t>
                      </a:r>
                      <a:endParaRPr lang="en-GB" dirty="0" smtClean="0"/>
                    </a:p>
                  </a:txBody>
                  <a:tcPr/>
                </a:tc>
              </a:tr>
              <a:tr h="370840">
                <a:tc>
                  <a:txBody>
                    <a:bodyPr/>
                    <a:lstStyle/>
                    <a:p>
                      <a:pPr marL="0" algn="l" defTabSz="914400" rtl="0" eaLnBrk="1" latinLnBrk="0" hangingPunct="1"/>
                      <a:r>
                        <a:rPr lang="en-GB" sz="1800" b="1" kern="1200" dirty="0" smtClean="0">
                          <a:solidFill>
                            <a:schemeClr val="dk1"/>
                          </a:solidFill>
                          <a:effectLst/>
                          <a:latin typeface="+mn-lt"/>
                          <a:ea typeface="+mn-ea"/>
                          <a:cs typeface="+mn-cs"/>
                        </a:rPr>
                        <a:t>List</a:t>
                      </a:r>
                      <a:endParaRPr lang="en-GB" sz="1800" b="1"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FF0000"/>
                          </a:solidFill>
                        </a:rPr>
                        <a:t>Bullet point the main points related to the subject</a:t>
                      </a:r>
                      <a:endParaRPr lang="en-GB" dirty="0" smtClean="0"/>
                    </a:p>
                  </a:txBody>
                  <a:tcPr/>
                </a:tc>
              </a:tr>
              <a:tr h="370840">
                <a:tc>
                  <a:txBody>
                    <a:bodyPr/>
                    <a:lstStyle/>
                    <a:p>
                      <a:pPr marL="0" algn="l" defTabSz="914400" rtl="0" eaLnBrk="1" latinLnBrk="0" hangingPunct="1"/>
                      <a:r>
                        <a:rPr lang="en-GB" sz="1800" b="1" kern="1200" dirty="0" smtClean="0">
                          <a:solidFill>
                            <a:schemeClr val="dk1"/>
                          </a:solidFill>
                          <a:effectLst/>
                          <a:latin typeface="+mn-lt"/>
                          <a:ea typeface="+mn-ea"/>
                          <a:cs typeface="+mn-cs"/>
                        </a:rPr>
                        <a:t>Outline</a:t>
                      </a:r>
                      <a:endParaRPr lang="en-GB" sz="1800" b="1"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rgbClr val="FF0000"/>
                          </a:solidFill>
                          <a:effectLst/>
                          <a:latin typeface="+mn-lt"/>
                          <a:ea typeface="+mn-ea"/>
                          <a:cs typeface="+mn-cs"/>
                        </a:rPr>
                        <a:t>Briefly describe the main points of a subject </a:t>
                      </a:r>
                      <a:endParaRPr lang="en-GB" dirty="0" smtClean="0"/>
                    </a:p>
                  </a:txBody>
                  <a:tcPr/>
                </a:tc>
              </a:tr>
            </a:tbl>
          </a:graphicData>
        </a:graphic>
      </p:graphicFrame>
      <p:sp>
        <p:nvSpPr>
          <p:cNvPr id="4" name="Slide Number Placeholder 3"/>
          <p:cNvSpPr>
            <a:spLocks noGrp="1"/>
          </p:cNvSpPr>
          <p:nvPr>
            <p:ph type="sldNum" sz="quarter" idx="12"/>
          </p:nvPr>
        </p:nvSpPr>
        <p:spPr/>
        <p:txBody>
          <a:bodyPr/>
          <a:lstStyle/>
          <a:p>
            <a:fld id="{89A05B55-C3D2-42D2-82DF-33D979D91239}" type="slidenum">
              <a:rPr lang="en-GB" smtClean="0"/>
              <a:pPr/>
              <a:t>7</a:t>
            </a:fld>
            <a:endParaRPr lang="en-GB" dirty="0"/>
          </a:p>
        </p:txBody>
      </p:sp>
      <p:sp>
        <p:nvSpPr>
          <p:cNvPr id="7" name="Content Placeholder 2"/>
          <p:cNvSpPr txBox="1">
            <a:spLocks/>
          </p:cNvSpPr>
          <p:nvPr/>
        </p:nvSpPr>
        <p:spPr>
          <a:xfrm>
            <a:off x="913774" y="1837426"/>
            <a:ext cx="10363826" cy="395377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GB" cap="none" dirty="0" smtClean="0"/>
              <a:t>Match the </a:t>
            </a:r>
            <a:r>
              <a:rPr lang="en-GB" b="1" cap="none" dirty="0" smtClean="0">
                <a:solidFill>
                  <a:schemeClr val="accent1">
                    <a:lumMod val="75000"/>
                  </a:schemeClr>
                </a:solidFill>
              </a:rPr>
              <a:t>Verb</a:t>
            </a:r>
            <a:r>
              <a:rPr lang="en-GB" cap="none" dirty="0" smtClean="0"/>
              <a:t> with the correct </a:t>
            </a:r>
            <a:r>
              <a:rPr lang="en-GB" b="1" cap="none" dirty="0" smtClean="0">
                <a:solidFill>
                  <a:schemeClr val="accent1">
                    <a:lumMod val="75000"/>
                  </a:schemeClr>
                </a:solidFill>
              </a:rPr>
              <a:t>Interpretation. </a:t>
            </a:r>
            <a:r>
              <a:rPr lang="en-GB" cap="none" dirty="0"/>
              <a:t>To help </a:t>
            </a:r>
            <a:r>
              <a:rPr lang="en-GB" cap="none" dirty="0" smtClean="0"/>
              <a:t>you with this Task, </a:t>
            </a:r>
            <a:r>
              <a:rPr lang="en-GB" cap="none" dirty="0"/>
              <a:t>you may wish to refer to the </a:t>
            </a:r>
            <a:r>
              <a:rPr lang="en-GB" cap="none" dirty="0" smtClean="0"/>
              <a:t>‘Compound Verbs’ </a:t>
            </a:r>
            <a:r>
              <a:rPr lang="en-GB" cap="none" dirty="0"/>
              <a:t>Resource in your Induction Materials Resources </a:t>
            </a:r>
            <a:r>
              <a:rPr lang="en-GB" cap="none" dirty="0" smtClean="0"/>
              <a:t>Folder</a:t>
            </a:r>
          </a:p>
          <a:p>
            <a:endParaRPr lang="en-GB" cap="none" dirty="0"/>
          </a:p>
        </p:txBody>
      </p:sp>
    </p:spTree>
    <p:extLst>
      <p:ext uri="{BB962C8B-B14F-4D97-AF65-F5344CB8AC3E}">
        <p14:creationId xmlns:p14="http://schemas.microsoft.com/office/powerpoint/2010/main" val="350089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Compound verb interpretation</a:t>
            </a:r>
            <a:endParaRPr lang="en-GB" b="1" u="sng" dirty="0"/>
          </a:p>
        </p:txBody>
      </p:sp>
      <p:sp>
        <p:nvSpPr>
          <p:cNvPr id="7" name="Content Placeholder 6"/>
          <p:cNvSpPr>
            <a:spLocks noGrp="1"/>
          </p:cNvSpPr>
          <p:nvPr>
            <p:ph sz="quarter" idx="13"/>
          </p:nvPr>
        </p:nvSpPr>
        <p:spPr>
          <a:xfrm>
            <a:off x="913773" y="2367092"/>
            <a:ext cx="6703351" cy="3424107"/>
          </a:xfrm>
        </p:spPr>
        <p:txBody>
          <a:bodyPr>
            <a:noAutofit/>
          </a:bodyPr>
          <a:lstStyle/>
          <a:p>
            <a:r>
              <a:rPr lang="en-GB" sz="1800" cap="none" dirty="0" smtClean="0"/>
              <a:t>Our ‘Compound Verb’ Resource has been produced to help Assessors and Verifiers recognise what is required from each compound verb</a:t>
            </a:r>
          </a:p>
          <a:p>
            <a:r>
              <a:rPr lang="en-GB" sz="1800" cap="none" dirty="0">
                <a:solidFill>
                  <a:srgbClr val="0070C0"/>
                </a:solidFill>
              </a:rPr>
              <a:t>It provides us with an interpretation of each of the most commonly used compound verbs in the Health Screeners Diploma</a:t>
            </a:r>
          </a:p>
          <a:p>
            <a:r>
              <a:rPr lang="en-GB" sz="1800" cap="none" dirty="0" smtClean="0"/>
              <a:t>Assessors and Verifiers can therefore use this tool, in conjunction with our Unit Guidance resources, to determine the amount of detail needed for an assessment criteria to pass</a:t>
            </a:r>
            <a:endParaRPr lang="en-GB" sz="1800" cap="none" dirty="0"/>
          </a:p>
        </p:txBody>
      </p:sp>
      <p:sp>
        <p:nvSpPr>
          <p:cNvPr id="4" name="Slide Number Placeholder 3"/>
          <p:cNvSpPr>
            <a:spLocks noGrp="1"/>
          </p:cNvSpPr>
          <p:nvPr>
            <p:ph type="sldNum" sz="quarter" idx="12"/>
          </p:nvPr>
        </p:nvSpPr>
        <p:spPr/>
        <p:txBody>
          <a:bodyPr/>
          <a:lstStyle/>
          <a:p>
            <a:fld id="{89A05B55-C3D2-42D2-82DF-33D979D91239}" type="slidenum">
              <a:rPr lang="en-GB" smtClean="0"/>
              <a:pPr/>
              <a:t>8</a:t>
            </a:fld>
            <a:endParaRPr lang="en-GB" dirty="0"/>
          </a:p>
        </p:txBody>
      </p:sp>
      <p:graphicFrame>
        <p:nvGraphicFramePr>
          <p:cNvPr id="9" name="Content Placeholder 8"/>
          <p:cNvGraphicFramePr>
            <a:graphicFrameLocks noGrp="1" noChangeAspect="1"/>
          </p:cNvGraphicFramePr>
          <p:nvPr>
            <p:ph sz="quarter" idx="14"/>
            <p:extLst>
              <p:ext uri="{D42A27DB-BD31-4B8C-83A1-F6EECF244321}">
                <p14:modId xmlns:p14="http://schemas.microsoft.com/office/powerpoint/2010/main" val="2255702391"/>
              </p:ext>
            </p:extLst>
          </p:nvPr>
        </p:nvGraphicFramePr>
        <p:xfrm>
          <a:off x="8057072" y="3294811"/>
          <a:ext cx="1461458" cy="1266090"/>
        </p:xfrm>
        <a:graphic>
          <a:graphicData uri="http://schemas.openxmlformats.org/presentationml/2006/ole">
            <mc:AlternateContent xmlns:mc="http://schemas.openxmlformats.org/markup-compatibility/2006">
              <mc:Choice xmlns:v="urn:schemas-microsoft-com:vml" Requires="v">
                <p:oleObj spid="_x0000_s3098"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8057072" y="3294811"/>
                        <a:ext cx="1461458" cy="1266090"/>
                      </a:xfrm>
                      <a:prstGeom prst="rect">
                        <a:avLst/>
                      </a:prstGeom>
                    </p:spPr>
                  </p:pic>
                </p:oleObj>
              </mc:Fallback>
            </mc:AlternateContent>
          </a:graphicData>
        </a:graphic>
      </p:graphicFrame>
    </p:spTree>
    <p:extLst>
      <p:ext uri="{BB962C8B-B14F-4D97-AF65-F5344CB8AC3E}">
        <p14:creationId xmlns:p14="http://schemas.microsoft.com/office/powerpoint/2010/main" val="362946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i="1" u="sng" cap="none" dirty="0">
                <a:solidFill>
                  <a:srgbClr val="0070C0"/>
                </a:solidFill>
                <a:latin typeface="+mn-lt"/>
                <a:ea typeface="+mn-ea"/>
                <a:cs typeface="+mn-cs"/>
              </a:rPr>
              <a:t>Task </a:t>
            </a:r>
            <a:r>
              <a:rPr lang="en-GB" b="1" i="1" u="sng" cap="none" dirty="0" smtClean="0">
                <a:solidFill>
                  <a:srgbClr val="0070C0"/>
                </a:solidFill>
                <a:latin typeface="+mn-lt"/>
                <a:ea typeface="+mn-ea"/>
                <a:cs typeface="+mn-cs"/>
              </a:rPr>
              <a:t>3 – Sufficiency</a:t>
            </a:r>
            <a:endParaRPr lang="en-GB" b="1" i="1" u="sng" cap="none" dirty="0">
              <a:solidFill>
                <a:srgbClr val="0070C0"/>
              </a:solidFill>
              <a:latin typeface="+mn-lt"/>
              <a:ea typeface="+mn-ea"/>
              <a:cs typeface="+mn-cs"/>
            </a:endParaRPr>
          </a:p>
        </p:txBody>
      </p:sp>
      <p:sp>
        <p:nvSpPr>
          <p:cNvPr id="3" name="Content Placeholder 2"/>
          <p:cNvSpPr>
            <a:spLocks noGrp="1"/>
          </p:cNvSpPr>
          <p:nvPr>
            <p:ph sz="quarter" idx="13"/>
          </p:nvPr>
        </p:nvSpPr>
        <p:spPr/>
        <p:txBody>
          <a:bodyPr/>
          <a:lstStyle/>
          <a:p>
            <a:r>
              <a:rPr lang="en-GB" dirty="0" smtClean="0"/>
              <a:t>Q1. </a:t>
            </a:r>
            <a:r>
              <a:rPr lang="en-GB" cap="none" dirty="0" smtClean="0"/>
              <a:t>Why is sufficiency important?</a:t>
            </a:r>
            <a:endParaRPr lang="en-GB" cap="none" dirty="0"/>
          </a:p>
          <a:p>
            <a:pPr lvl="1"/>
            <a:r>
              <a:rPr lang="en-GB" cap="none" dirty="0" smtClean="0">
                <a:solidFill>
                  <a:srgbClr val="FF0000"/>
                </a:solidFill>
              </a:rPr>
              <a:t>A1.Sufficiency is important as it ensures that the evidence that the learner provides is actually achieving the appropriate  level and standard that it is meant to. It is only then that you can deem whether the piece of work is demonstrating a particular level of learning against a set of criteria. </a:t>
            </a:r>
            <a:endParaRPr lang="en-GB" cap="none" dirty="0">
              <a:solidFill>
                <a:srgbClr val="FF0000"/>
              </a:solidFill>
            </a:endParaRPr>
          </a:p>
          <a:p>
            <a:endParaRPr lang="en-GB" dirty="0"/>
          </a:p>
        </p:txBody>
      </p:sp>
      <p:sp>
        <p:nvSpPr>
          <p:cNvPr id="4" name="Slide Number Placeholder 3"/>
          <p:cNvSpPr>
            <a:spLocks noGrp="1"/>
          </p:cNvSpPr>
          <p:nvPr>
            <p:ph type="sldNum" sz="quarter" idx="12"/>
          </p:nvPr>
        </p:nvSpPr>
        <p:spPr/>
        <p:txBody>
          <a:bodyPr/>
          <a:lstStyle/>
          <a:p>
            <a:fld id="{89A05B55-C3D2-42D2-82DF-33D979D91239}" type="slidenum">
              <a:rPr lang="en-GB" smtClean="0"/>
              <a:pPr/>
              <a:t>9</a:t>
            </a:fld>
            <a:endParaRPr lang="en-GB" dirty="0"/>
          </a:p>
        </p:txBody>
      </p:sp>
    </p:spTree>
    <p:extLst>
      <p:ext uri="{BB962C8B-B14F-4D97-AF65-F5344CB8AC3E}">
        <p14:creationId xmlns:p14="http://schemas.microsoft.com/office/powerpoint/2010/main" val="271600751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2699</TotalTime>
  <Words>3352</Words>
  <Application>Microsoft Office PowerPoint</Application>
  <PresentationFormat>Custom</PresentationFormat>
  <Paragraphs>240</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Droplet</vt:lpstr>
      <vt:lpstr>Adobe Acrobat Document</vt:lpstr>
      <vt:lpstr>PowerPoint Presentation</vt:lpstr>
      <vt:lpstr>Introduction/Welcome</vt:lpstr>
      <vt:lpstr>Aims and Learning Outcomes</vt:lpstr>
      <vt:lpstr>Task 1 – Compound Verb definition</vt:lpstr>
      <vt:lpstr>Compound verb definition</vt:lpstr>
      <vt:lpstr>PowerPoint Presentation</vt:lpstr>
      <vt:lpstr>Task 2 – Compound Verb Interpretation</vt:lpstr>
      <vt:lpstr>Compound verb interpretation</vt:lpstr>
      <vt:lpstr>Task 3 – Sufficiency</vt:lpstr>
      <vt:lpstr>THE IMPORTANCE OF SUFFICIENCY</vt:lpstr>
      <vt:lpstr>Task 4 – VARCS</vt:lpstr>
      <vt:lpstr>Judging evidence content</vt:lpstr>
      <vt:lpstr>PowerPoint Presentation</vt:lpstr>
      <vt:lpstr>PowerPoint Presentation</vt:lpstr>
      <vt:lpstr>Task 5 – Evidence 1 – written evidence</vt:lpstr>
      <vt:lpstr>Task 5 – Evidence 2 - observation</vt:lpstr>
      <vt:lpstr>Task 5 – Evidence 3 – professional discussion</vt:lpstr>
      <vt:lpstr>Task 5 – Evidence 4 – witness testimony</vt:lpstr>
      <vt:lpstr>Task 5 – Evidence 5 - reflection</vt:lpstr>
      <vt:lpstr>Task 5 – Evidence 6 – written evidence</vt:lpstr>
      <vt:lpstr>Task 5 – Evidence 7 – observation</vt:lpstr>
      <vt:lpstr>Task 5 – Evidence 8 – professional discussion</vt:lpstr>
      <vt:lpstr>Task 5 – Evidence 9 – witness testimony</vt:lpstr>
      <vt:lpstr>Task 5 – Evidence 10 - reflection</vt:lpstr>
      <vt:lpstr>PowerPoint Presentation</vt:lpstr>
      <vt:lpstr>PowerPoint Presentation</vt:lpstr>
      <vt:lpstr>PowerPoint Presentation</vt:lpstr>
      <vt:lpstr>End of the exercise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Thurgood</dc:creator>
  <cp:lastModifiedBy>Louise Fearnside</cp:lastModifiedBy>
  <cp:revision>267</cp:revision>
  <dcterms:created xsi:type="dcterms:W3CDTF">2016-09-17T14:56:01Z</dcterms:created>
  <dcterms:modified xsi:type="dcterms:W3CDTF">2021-03-01T11:13:02Z</dcterms:modified>
</cp:coreProperties>
</file>