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0" r:id="rId5"/>
    <p:sldId id="261" r:id="rId6"/>
    <p:sldId id="262" r:id="rId7"/>
    <p:sldId id="263" r:id="rId8"/>
    <p:sldId id="264" r:id="rId9"/>
    <p:sldId id="265" r:id="rId10"/>
    <p:sldId id="266" r:id="rId11"/>
    <p:sldId id="267"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374EC1-D4C7-4827-8AA5-2B2980BAB5D1}"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410173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374EC1-D4C7-4827-8AA5-2B2980BAB5D1}"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285378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374EC1-D4C7-4827-8AA5-2B2980BAB5D1}"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332147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374EC1-D4C7-4827-8AA5-2B2980BAB5D1}"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157179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74EC1-D4C7-4827-8AA5-2B2980BAB5D1}" type="datetimeFigureOut">
              <a:rPr lang="en-GB" smtClean="0"/>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156085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374EC1-D4C7-4827-8AA5-2B2980BAB5D1}" type="datetimeFigureOut">
              <a:rPr lang="en-GB" smtClean="0"/>
              <a:t>15/02/2023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182857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374EC1-D4C7-4827-8AA5-2B2980BAB5D1}" type="datetimeFigureOut">
              <a:rPr lang="en-GB" smtClean="0"/>
              <a:t>15/02/2023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188900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374EC1-D4C7-4827-8AA5-2B2980BAB5D1}" type="datetimeFigureOut">
              <a:rPr lang="en-GB" smtClean="0"/>
              <a:t>15/02/2023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30207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74EC1-D4C7-4827-8AA5-2B2980BAB5D1}" type="datetimeFigureOut">
              <a:rPr lang="en-GB" smtClean="0"/>
              <a:t>15/02/2023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186465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374EC1-D4C7-4827-8AA5-2B2980BAB5D1}" type="datetimeFigureOut">
              <a:rPr lang="en-GB" smtClean="0"/>
              <a:t>15/02/2023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361071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374EC1-D4C7-4827-8AA5-2B2980BAB5D1}" type="datetimeFigureOut">
              <a:rPr lang="en-GB" smtClean="0"/>
              <a:t>15/02/2023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54E31-5897-4539-B4EE-F2E47151B7A7}" type="slidenum">
              <a:rPr lang="en-GB" smtClean="0"/>
              <a:t>‹#›</a:t>
            </a:fld>
            <a:endParaRPr lang="en-GB"/>
          </a:p>
        </p:txBody>
      </p:sp>
    </p:spTree>
    <p:extLst>
      <p:ext uri="{BB962C8B-B14F-4D97-AF65-F5344CB8AC3E}">
        <p14:creationId xmlns:p14="http://schemas.microsoft.com/office/powerpoint/2010/main" val="31223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74EC1-D4C7-4827-8AA5-2B2980BAB5D1}" type="datetimeFigureOut">
              <a:rPr lang="en-GB" smtClean="0"/>
              <a:t>15/02/2023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54E31-5897-4539-B4EE-F2E47151B7A7}" type="slidenum">
              <a:rPr lang="en-GB" smtClean="0"/>
              <a:t>‹#›</a:t>
            </a:fld>
            <a:endParaRPr lang="en-GB"/>
          </a:p>
        </p:txBody>
      </p:sp>
    </p:spTree>
    <p:extLst>
      <p:ext uri="{BB962C8B-B14F-4D97-AF65-F5344CB8AC3E}">
        <p14:creationId xmlns:p14="http://schemas.microsoft.com/office/powerpoint/2010/main" val="3733246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radiopaedia.org/articles/side-lobe-artifact-2?lang=gb" TargetMode="External"/><Relationship Id="rId2" Type="http://schemas.openxmlformats.org/officeDocument/2006/relationships/hyperlink" Target="https://radiopaedia.org/articles/reverberation-artifact?lang=gb" TargetMode="External"/><Relationship Id="rId1" Type="http://schemas.openxmlformats.org/officeDocument/2006/relationships/slideLayout" Target="../slideLayouts/slideLayout2.xml"/><Relationship Id="rId5" Type="http://schemas.openxmlformats.org/officeDocument/2006/relationships/hyperlink" Target="https://radiopaedia.org/articles/signal-to-noise-ratio-mri?lang=gb" TargetMode="External"/><Relationship Id="rId4" Type="http://schemas.openxmlformats.org/officeDocument/2006/relationships/hyperlink" Target="https://radiopaedia.org/articles/lateral-resolution-ultrasound?lang=gb"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t>TRANSDUCER FAULTS</a:t>
            </a:r>
            <a:endParaRPr lang="en-GB" b="1" dirty="0"/>
          </a:p>
        </p:txBody>
      </p:sp>
      <p:pic>
        <p:nvPicPr>
          <p:cNvPr id="8" name="Content Placeholder 7"/>
          <p:cNvPicPr>
            <a:picLocks noGrp="1" noChangeAspect="1"/>
          </p:cNvPicPr>
          <p:nvPr>
            <p:ph sz="half" idx="1"/>
          </p:nvPr>
        </p:nvPicPr>
        <p:blipFill>
          <a:blip r:embed="rId2"/>
          <a:stretch>
            <a:fillRect/>
          </a:stretch>
        </p:blipFill>
        <p:spPr>
          <a:xfrm>
            <a:off x="838200" y="1825624"/>
            <a:ext cx="4607157" cy="3399519"/>
          </a:xfrm>
          <a:prstGeom prst="rect">
            <a:avLst/>
          </a:prstGeom>
        </p:spPr>
      </p:pic>
      <p:pic>
        <p:nvPicPr>
          <p:cNvPr id="9" name="Content Placeholder 8"/>
          <p:cNvPicPr>
            <a:picLocks noGrp="1" noChangeAspect="1"/>
          </p:cNvPicPr>
          <p:nvPr>
            <p:ph sz="half" idx="2"/>
          </p:nvPr>
        </p:nvPicPr>
        <p:blipFill>
          <a:blip r:embed="rId3"/>
          <a:stretch>
            <a:fillRect/>
          </a:stretch>
        </p:blipFill>
        <p:spPr>
          <a:xfrm>
            <a:off x="5864939" y="1825624"/>
            <a:ext cx="4841113" cy="3399519"/>
          </a:xfrm>
          <a:prstGeom prst="rect">
            <a:avLst/>
          </a:prstGeom>
        </p:spPr>
      </p:pic>
      <p:sp>
        <p:nvSpPr>
          <p:cNvPr id="10" name="TextBox 9"/>
          <p:cNvSpPr txBox="1"/>
          <p:nvPr/>
        </p:nvSpPr>
        <p:spPr>
          <a:xfrm>
            <a:off x="1332411" y="5512526"/>
            <a:ext cx="3553098" cy="369332"/>
          </a:xfrm>
          <a:prstGeom prst="rect">
            <a:avLst/>
          </a:prstGeom>
          <a:noFill/>
        </p:spPr>
        <p:txBody>
          <a:bodyPr wrap="square" rtlCol="0">
            <a:spAutoFit/>
          </a:bodyPr>
          <a:lstStyle/>
          <a:p>
            <a:pPr algn="ctr"/>
            <a:r>
              <a:rPr lang="en-GB" dirty="0" smtClean="0"/>
              <a:t>CABLE FAULT</a:t>
            </a:r>
            <a:endParaRPr lang="en-GB" dirty="0"/>
          </a:p>
        </p:txBody>
      </p:sp>
      <p:sp>
        <p:nvSpPr>
          <p:cNvPr id="12" name="TextBox 11"/>
          <p:cNvSpPr txBox="1"/>
          <p:nvPr/>
        </p:nvSpPr>
        <p:spPr>
          <a:xfrm>
            <a:off x="6426926" y="5512526"/>
            <a:ext cx="2808515" cy="369332"/>
          </a:xfrm>
          <a:prstGeom prst="rect">
            <a:avLst/>
          </a:prstGeom>
          <a:noFill/>
        </p:spPr>
        <p:txBody>
          <a:bodyPr wrap="square" rtlCol="0">
            <a:spAutoFit/>
          </a:bodyPr>
          <a:lstStyle/>
          <a:p>
            <a:pPr algn="ctr"/>
            <a:r>
              <a:rPr lang="en-GB" dirty="0" smtClean="0"/>
              <a:t>ARRAY FAULT</a:t>
            </a:r>
            <a:endParaRPr lang="en-GB" dirty="0"/>
          </a:p>
        </p:txBody>
      </p:sp>
    </p:spTree>
    <p:extLst>
      <p:ext uri="{BB962C8B-B14F-4D97-AF65-F5344CB8AC3E}">
        <p14:creationId xmlns:p14="http://schemas.microsoft.com/office/powerpoint/2010/main" val="54802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normAutofit/>
          </a:bodyPr>
          <a:lstStyle/>
          <a:p>
            <a:pPr algn="ctr"/>
            <a:r>
              <a:rPr lang="en-GB" sz="3600" b="1" dirty="0" smtClean="0"/>
              <a:t>Harmonic Imaging</a:t>
            </a:r>
            <a:endParaRPr lang="en-GB" sz="3600" b="1" dirty="0"/>
          </a:p>
        </p:txBody>
      </p:sp>
      <p:sp>
        <p:nvSpPr>
          <p:cNvPr id="3" name="Content Placeholder 2"/>
          <p:cNvSpPr>
            <a:spLocks noGrp="1"/>
          </p:cNvSpPr>
          <p:nvPr>
            <p:ph idx="1"/>
          </p:nvPr>
        </p:nvSpPr>
        <p:spPr>
          <a:xfrm>
            <a:off x="838200" y="1319349"/>
            <a:ext cx="10515600" cy="4857614"/>
          </a:xfrm>
        </p:spPr>
        <p:txBody>
          <a:bodyPr/>
          <a:lstStyle/>
          <a:p>
            <a:pPr>
              <a:lnSpc>
                <a:spcPct val="150000"/>
              </a:lnSpc>
            </a:pPr>
            <a:r>
              <a:rPr lang="en-GB" dirty="0"/>
              <a:t>decreased </a:t>
            </a:r>
            <a:r>
              <a:rPr lang="en-GB" dirty="0">
                <a:hlinkClick r:id="rId2"/>
              </a:rPr>
              <a:t>reverberation</a:t>
            </a:r>
            <a:r>
              <a:rPr lang="en-GB" dirty="0"/>
              <a:t> and </a:t>
            </a:r>
            <a:r>
              <a:rPr lang="en-GB" dirty="0">
                <a:hlinkClick r:id="rId3"/>
              </a:rPr>
              <a:t>side lobe </a:t>
            </a:r>
            <a:r>
              <a:rPr lang="en-GB" dirty="0" err="1">
                <a:hlinkClick r:id="rId3"/>
              </a:rPr>
              <a:t>artifacts</a:t>
            </a:r>
            <a:endParaRPr lang="en-GB" dirty="0"/>
          </a:p>
          <a:p>
            <a:pPr>
              <a:lnSpc>
                <a:spcPct val="150000"/>
              </a:lnSpc>
            </a:pPr>
            <a:r>
              <a:rPr lang="en-GB" dirty="0"/>
              <a:t>increased  </a:t>
            </a:r>
            <a:r>
              <a:rPr lang="en-GB" dirty="0">
                <a:hlinkClick r:id="rId4"/>
              </a:rPr>
              <a:t>lateral resolution</a:t>
            </a:r>
            <a:r>
              <a:rPr lang="en-GB" dirty="0"/>
              <a:t> (but decreased axial </a:t>
            </a:r>
            <a:r>
              <a:rPr lang="en-GB" dirty="0" smtClean="0"/>
              <a:t>resolution)</a:t>
            </a:r>
            <a:endParaRPr lang="en-GB" dirty="0"/>
          </a:p>
          <a:p>
            <a:pPr>
              <a:lnSpc>
                <a:spcPct val="150000"/>
              </a:lnSpc>
            </a:pPr>
            <a:r>
              <a:rPr lang="en-GB" dirty="0"/>
              <a:t>increased </a:t>
            </a:r>
            <a:r>
              <a:rPr lang="en-GB" dirty="0">
                <a:hlinkClick r:id="rId5"/>
              </a:rPr>
              <a:t>signal to noise ratio</a:t>
            </a:r>
            <a:endParaRPr lang="en-GB" dirty="0"/>
          </a:p>
          <a:p>
            <a:pPr>
              <a:lnSpc>
                <a:spcPct val="150000"/>
              </a:lnSpc>
            </a:pPr>
            <a:r>
              <a:rPr lang="en-GB" dirty="0"/>
              <a:t>improved resolution in patients with large body </a:t>
            </a:r>
            <a:r>
              <a:rPr lang="en-GB" dirty="0" smtClean="0"/>
              <a:t>habitus</a:t>
            </a:r>
            <a:endParaRPr lang="en-GB" dirty="0"/>
          </a:p>
          <a:p>
            <a:endParaRPr lang="en-GB" dirty="0"/>
          </a:p>
        </p:txBody>
      </p:sp>
    </p:spTree>
    <p:extLst>
      <p:ext uri="{BB962C8B-B14F-4D97-AF65-F5344CB8AC3E}">
        <p14:creationId xmlns:p14="http://schemas.microsoft.com/office/powerpoint/2010/main" val="140946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normAutofit/>
          </a:bodyPr>
          <a:lstStyle/>
          <a:p>
            <a:pPr algn="ctr"/>
            <a:r>
              <a:rPr lang="en-GB" sz="3600" b="1" dirty="0" smtClean="0"/>
              <a:t>Colour Doppler</a:t>
            </a:r>
            <a:endParaRPr lang="en-GB" sz="3600" b="1" dirty="0"/>
          </a:p>
        </p:txBody>
      </p:sp>
      <p:pic>
        <p:nvPicPr>
          <p:cNvPr id="4" name="Content Placeholder 3"/>
          <p:cNvPicPr>
            <a:picLocks noGrp="1" noChangeAspect="1"/>
          </p:cNvPicPr>
          <p:nvPr>
            <p:ph idx="1"/>
          </p:nvPr>
        </p:nvPicPr>
        <p:blipFill>
          <a:blip r:embed="rId2"/>
          <a:stretch>
            <a:fillRect/>
          </a:stretch>
        </p:blipFill>
        <p:spPr>
          <a:xfrm>
            <a:off x="838200" y="1379538"/>
            <a:ext cx="10515600" cy="4724399"/>
          </a:xfrm>
          <a:prstGeom prst="rect">
            <a:avLst/>
          </a:prstGeom>
        </p:spPr>
      </p:pic>
    </p:spTree>
    <p:extLst>
      <p:ext uri="{BB962C8B-B14F-4D97-AF65-F5344CB8AC3E}">
        <p14:creationId xmlns:p14="http://schemas.microsoft.com/office/powerpoint/2010/main" val="203604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99216"/>
            <a:ext cx="10659979" cy="4769236"/>
          </a:xfrm>
          <a:prstGeom prst="rect">
            <a:avLst/>
          </a:prstGeom>
        </p:spPr>
      </p:pic>
      <p:sp>
        <p:nvSpPr>
          <p:cNvPr id="4" name="Title 3"/>
          <p:cNvSpPr>
            <a:spLocks noGrp="1"/>
          </p:cNvSpPr>
          <p:nvPr>
            <p:ph type="title"/>
          </p:nvPr>
        </p:nvSpPr>
        <p:spPr>
          <a:xfrm>
            <a:off x="838200" y="365125"/>
            <a:ext cx="10515600" cy="886159"/>
          </a:xfrm>
        </p:spPr>
        <p:txBody>
          <a:bodyPr/>
          <a:lstStyle/>
          <a:p>
            <a:pPr algn="ctr"/>
            <a:r>
              <a:rPr lang="en-GB" b="1" dirty="0" smtClean="0"/>
              <a:t>DOPPLER SHIFT</a:t>
            </a:r>
            <a:endParaRPr lang="en-GB" b="1" dirty="0"/>
          </a:p>
        </p:txBody>
      </p:sp>
    </p:spTree>
    <p:extLst>
      <p:ext uri="{BB962C8B-B14F-4D97-AF65-F5344CB8AC3E}">
        <p14:creationId xmlns:p14="http://schemas.microsoft.com/office/powerpoint/2010/main" val="3558496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a:bodyPr>
          <a:lstStyle/>
          <a:p>
            <a:pPr algn="ctr"/>
            <a:r>
              <a:rPr lang="en-GB" sz="3600" b="1" dirty="0" smtClean="0"/>
              <a:t>Pulse Repetition Frequency</a:t>
            </a:r>
            <a:endParaRPr lang="en-GB" sz="3600" b="1" dirty="0"/>
          </a:p>
        </p:txBody>
      </p:sp>
      <p:pic>
        <p:nvPicPr>
          <p:cNvPr id="3" name="Picture 2"/>
          <p:cNvPicPr>
            <a:picLocks noChangeAspect="1"/>
          </p:cNvPicPr>
          <p:nvPr/>
        </p:nvPicPr>
        <p:blipFill>
          <a:blip r:embed="rId2"/>
          <a:stretch>
            <a:fillRect/>
          </a:stretch>
        </p:blipFill>
        <p:spPr>
          <a:xfrm>
            <a:off x="1049005" y="1723208"/>
            <a:ext cx="9962327" cy="3671752"/>
          </a:xfrm>
          <a:prstGeom prst="rect">
            <a:avLst/>
          </a:prstGeom>
        </p:spPr>
      </p:pic>
    </p:spTree>
    <p:extLst>
      <p:ext uri="{BB962C8B-B14F-4D97-AF65-F5344CB8AC3E}">
        <p14:creationId xmlns:p14="http://schemas.microsoft.com/office/powerpoint/2010/main" val="347293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8349" y="1055716"/>
            <a:ext cx="9060873" cy="4739759"/>
          </a:xfrm>
          <a:prstGeom prst="rect">
            <a:avLst/>
          </a:prstGeom>
          <a:noFill/>
        </p:spPr>
        <p:txBody>
          <a:bodyPr wrap="square" rtlCol="0">
            <a:spAutoFit/>
          </a:bodyPr>
          <a:lstStyle/>
          <a:p>
            <a:pPr algn="ctr"/>
            <a:r>
              <a:rPr lang="en-GB" sz="3200" b="1" dirty="0"/>
              <a:t>C</a:t>
            </a:r>
            <a:r>
              <a:rPr lang="en-GB" sz="3200" b="1" dirty="0" smtClean="0"/>
              <a:t>oupling </a:t>
            </a:r>
            <a:r>
              <a:rPr lang="en-GB" sz="3200" b="1" dirty="0"/>
              <a:t>G</a:t>
            </a:r>
            <a:r>
              <a:rPr lang="en-GB" sz="3200" b="1" dirty="0" smtClean="0"/>
              <a:t>el</a:t>
            </a:r>
            <a:endParaRPr lang="en-GB" sz="3200" b="1" dirty="0"/>
          </a:p>
          <a:p>
            <a:endParaRPr lang="en-GB" dirty="0" smtClean="0"/>
          </a:p>
          <a:p>
            <a:pPr marL="285750" indent="-285750">
              <a:lnSpc>
                <a:spcPct val="150000"/>
              </a:lnSpc>
              <a:buFont typeface="Arial" panose="020B0604020202020204" pitchFamily="34" charset="0"/>
              <a:buChar char="•"/>
            </a:pPr>
            <a:r>
              <a:rPr lang="en-GB" dirty="0" smtClean="0"/>
              <a:t>A thin colloidal suspension used as a conductive medium for ultrasound.</a:t>
            </a:r>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r>
              <a:rPr lang="en-GB" dirty="0"/>
              <a:t>Two of the largest changes in acoustic impedance in the body is when ultrasound encounters air or bone</a:t>
            </a:r>
            <a:r>
              <a:rPr lang="en-GB" dirty="0" smtClean="0"/>
              <a:t>.</a:t>
            </a:r>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r>
              <a:rPr lang="en-GB" dirty="0" smtClean="0"/>
              <a:t>Coupling gel eradicates air from the face of the transducer.</a:t>
            </a:r>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r>
              <a:rPr lang="en-GB" dirty="0" smtClean="0"/>
              <a:t>Formulated to match the predicated speed of sound in soft tissue (</a:t>
            </a:r>
            <a:r>
              <a:rPr lang="en-GB" dirty="0"/>
              <a:t>1540 </a:t>
            </a:r>
            <a:r>
              <a:rPr lang="en-GB" dirty="0" smtClean="0"/>
              <a:t>m/s).</a:t>
            </a:r>
          </a:p>
          <a:p>
            <a:endParaRPr lang="en-GB" dirty="0"/>
          </a:p>
          <a:p>
            <a:endParaRPr lang="en-GB" dirty="0"/>
          </a:p>
        </p:txBody>
      </p:sp>
    </p:spTree>
    <p:extLst>
      <p:ext uri="{BB962C8B-B14F-4D97-AF65-F5344CB8AC3E}">
        <p14:creationId xmlns:p14="http://schemas.microsoft.com/office/powerpoint/2010/main" val="378707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0349"/>
          </a:xfrm>
        </p:spPr>
        <p:txBody>
          <a:bodyPr>
            <a:normAutofit/>
          </a:bodyPr>
          <a:lstStyle/>
          <a:p>
            <a:pPr algn="ctr"/>
            <a:r>
              <a:rPr lang="en-GB" sz="3600" b="1" dirty="0" smtClean="0"/>
              <a:t>TRANSDUCER SELECTION</a:t>
            </a:r>
            <a:endParaRPr lang="en-GB" sz="3600" b="1" dirty="0"/>
          </a:p>
        </p:txBody>
      </p:sp>
      <p:pic>
        <p:nvPicPr>
          <p:cNvPr id="4" name="Content Placeholder 3"/>
          <p:cNvPicPr>
            <a:picLocks noGrp="1" noChangeAspect="1"/>
          </p:cNvPicPr>
          <p:nvPr>
            <p:ph idx="1"/>
          </p:nvPr>
        </p:nvPicPr>
        <p:blipFill>
          <a:blip r:embed="rId2"/>
          <a:stretch>
            <a:fillRect/>
          </a:stretch>
        </p:blipFill>
        <p:spPr>
          <a:xfrm>
            <a:off x="2380978" y="1345474"/>
            <a:ext cx="7033124" cy="4911657"/>
          </a:xfrm>
          <a:prstGeom prst="rect">
            <a:avLst/>
          </a:prstGeom>
        </p:spPr>
      </p:pic>
    </p:spTree>
    <p:extLst>
      <p:ext uri="{BB962C8B-B14F-4D97-AF65-F5344CB8AC3E}">
        <p14:creationId xmlns:p14="http://schemas.microsoft.com/office/powerpoint/2010/main" val="168185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a:bodyPr>
          <a:lstStyle/>
          <a:p>
            <a:pPr algn="ctr"/>
            <a:r>
              <a:rPr lang="en-GB" sz="3600" b="1" dirty="0" smtClean="0"/>
              <a:t>TRANSDUCER SELECTION</a:t>
            </a:r>
            <a:endParaRPr lang="en-GB" sz="3600" b="1" dirty="0"/>
          </a:p>
        </p:txBody>
      </p:sp>
      <p:pic>
        <p:nvPicPr>
          <p:cNvPr id="4" name="Content Placeholder 3"/>
          <p:cNvPicPr>
            <a:picLocks noGrp="1" noChangeAspect="1"/>
          </p:cNvPicPr>
          <p:nvPr>
            <p:ph idx="1"/>
          </p:nvPr>
        </p:nvPicPr>
        <p:blipFill>
          <a:blip r:embed="rId2"/>
          <a:stretch>
            <a:fillRect/>
          </a:stretch>
        </p:blipFill>
        <p:spPr>
          <a:xfrm>
            <a:off x="2677887" y="1402929"/>
            <a:ext cx="7327454" cy="4984808"/>
          </a:xfrm>
          <a:prstGeom prst="rect">
            <a:avLst/>
          </a:prstGeom>
        </p:spPr>
      </p:pic>
    </p:spTree>
    <p:extLst>
      <p:ext uri="{BB962C8B-B14F-4D97-AF65-F5344CB8AC3E}">
        <p14:creationId xmlns:p14="http://schemas.microsoft.com/office/powerpoint/2010/main" val="346165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097"/>
          </a:xfrm>
        </p:spPr>
        <p:txBody>
          <a:bodyPr>
            <a:normAutofit/>
          </a:bodyPr>
          <a:lstStyle/>
          <a:p>
            <a:pPr algn="ctr"/>
            <a:r>
              <a:rPr lang="en-GB" sz="3600" b="1" dirty="0" smtClean="0"/>
              <a:t>TRANSDUCER SELECTION</a:t>
            </a:r>
            <a:endParaRPr lang="en-GB" sz="3600" b="1" dirty="0"/>
          </a:p>
        </p:txBody>
      </p:sp>
      <p:pic>
        <p:nvPicPr>
          <p:cNvPr id="4" name="Content Placeholder 3"/>
          <p:cNvPicPr>
            <a:picLocks noGrp="1" noChangeAspect="1"/>
          </p:cNvPicPr>
          <p:nvPr>
            <p:ph idx="1"/>
          </p:nvPr>
        </p:nvPicPr>
        <p:blipFill>
          <a:blip r:embed="rId2"/>
          <a:stretch>
            <a:fillRect/>
          </a:stretch>
        </p:blipFill>
        <p:spPr>
          <a:xfrm>
            <a:off x="1397340" y="2050869"/>
            <a:ext cx="9182411" cy="3579223"/>
          </a:xfrm>
          <a:prstGeom prst="rect">
            <a:avLst/>
          </a:prstGeom>
        </p:spPr>
      </p:pic>
    </p:spTree>
    <p:extLst>
      <p:ext uri="{BB962C8B-B14F-4D97-AF65-F5344CB8AC3E}">
        <p14:creationId xmlns:p14="http://schemas.microsoft.com/office/powerpoint/2010/main" val="72926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normAutofit/>
          </a:bodyPr>
          <a:lstStyle/>
          <a:p>
            <a:pPr algn="ctr"/>
            <a:r>
              <a:rPr lang="en-GB" sz="3200" b="1" dirty="0" smtClean="0"/>
              <a:t>ATTENUATION</a:t>
            </a:r>
            <a:endParaRPr lang="en-GB" sz="3200" b="1" dirty="0"/>
          </a:p>
        </p:txBody>
      </p:sp>
      <p:pic>
        <p:nvPicPr>
          <p:cNvPr id="4" name="Content Placeholder 3"/>
          <p:cNvPicPr>
            <a:picLocks noGrp="1" noChangeAspect="1"/>
          </p:cNvPicPr>
          <p:nvPr>
            <p:ph idx="1"/>
          </p:nvPr>
        </p:nvPicPr>
        <p:blipFill>
          <a:blip r:embed="rId2"/>
          <a:stretch>
            <a:fillRect/>
          </a:stretch>
        </p:blipFill>
        <p:spPr>
          <a:xfrm>
            <a:off x="838200" y="1393590"/>
            <a:ext cx="10515600" cy="4774082"/>
          </a:xfrm>
          <a:prstGeom prst="rect">
            <a:avLst/>
          </a:prstGeom>
        </p:spPr>
      </p:pic>
    </p:spTree>
    <p:extLst>
      <p:ext uri="{BB962C8B-B14F-4D97-AF65-F5344CB8AC3E}">
        <p14:creationId xmlns:p14="http://schemas.microsoft.com/office/powerpoint/2010/main" val="240100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lstStyle/>
          <a:p>
            <a:pPr algn="ctr"/>
            <a:r>
              <a:rPr lang="en-GB" b="1" dirty="0" smtClean="0"/>
              <a:t>TIME GAIN COMPENSATION</a:t>
            </a:r>
            <a:endParaRPr lang="en-GB" b="1" dirty="0"/>
          </a:p>
        </p:txBody>
      </p:sp>
      <p:pic>
        <p:nvPicPr>
          <p:cNvPr id="4" name="Content Placeholder 3"/>
          <p:cNvPicPr>
            <a:picLocks noGrp="1" noChangeAspect="1"/>
          </p:cNvPicPr>
          <p:nvPr>
            <p:ph idx="1"/>
          </p:nvPr>
        </p:nvPicPr>
        <p:blipFill>
          <a:blip r:embed="rId2"/>
          <a:stretch>
            <a:fillRect/>
          </a:stretch>
        </p:blipFill>
        <p:spPr>
          <a:xfrm>
            <a:off x="1766711" y="1306513"/>
            <a:ext cx="8658577" cy="4870450"/>
          </a:xfrm>
          <a:prstGeom prst="rect">
            <a:avLst/>
          </a:prstGeom>
        </p:spPr>
      </p:pic>
    </p:spTree>
    <p:extLst>
      <p:ext uri="{BB962C8B-B14F-4D97-AF65-F5344CB8AC3E}">
        <p14:creationId xmlns:p14="http://schemas.microsoft.com/office/powerpoint/2010/main" val="362448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8909"/>
          </a:xfrm>
        </p:spPr>
        <p:txBody>
          <a:bodyPr>
            <a:normAutofit/>
          </a:bodyPr>
          <a:lstStyle/>
          <a:p>
            <a:pPr algn="ctr"/>
            <a:r>
              <a:rPr lang="en-GB" sz="3600" b="1" dirty="0" smtClean="0"/>
              <a:t>COMPOUND IMAGING</a:t>
            </a:r>
            <a:endParaRPr lang="en-GB" sz="3600" b="1" dirty="0"/>
          </a:p>
        </p:txBody>
      </p:sp>
      <p:pic>
        <p:nvPicPr>
          <p:cNvPr id="4" name="Content Placeholder 3"/>
          <p:cNvPicPr>
            <a:picLocks noGrp="1" noChangeAspect="1"/>
          </p:cNvPicPr>
          <p:nvPr>
            <p:ph idx="1"/>
          </p:nvPr>
        </p:nvPicPr>
        <p:blipFill>
          <a:blip r:embed="rId2"/>
          <a:stretch>
            <a:fillRect/>
          </a:stretch>
        </p:blipFill>
        <p:spPr>
          <a:xfrm>
            <a:off x="1854926" y="1397000"/>
            <a:ext cx="7772400" cy="4779963"/>
          </a:xfrm>
          <a:prstGeom prst="rect">
            <a:avLst/>
          </a:prstGeom>
        </p:spPr>
      </p:pic>
    </p:spTree>
    <p:extLst>
      <p:ext uri="{BB962C8B-B14F-4D97-AF65-F5344CB8AC3E}">
        <p14:creationId xmlns:p14="http://schemas.microsoft.com/office/powerpoint/2010/main" val="279201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406"/>
          </a:xfrm>
        </p:spPr>
        <p:txBody>
          <a:bodyPr>
            <a:normAutofit/>
          </a:bodyPr>
          <a:lstStyle/>
          <a:p>
            <a:pPr algn="ctr"/>
            <a:r>
              <a:rPr lang="en-GB" sz="3200" b="1" dirty="0" smtClean="0"/>
              <a:t>DYNAMIC RANGE</a:t>
            </a:r>
            <a:endParaRPr lang="en-GB" sz="3200" b="1" dirty="0"/>
          </a:p>
        </p:txBody>
      </p:sp>
      <p:sp>
        <p:nvSpPr>
          <p:cNvPr id="3" name="Content Placeholder 2"/>
          <p:cNvSpPr>
            <a:spLocks noGrp="1"/>
          </p:cNvSpPr>
          <p:nvPr>
            <p:ph idx="1"/>
          </p:nvPr>
        </p:nvSpPr>
        <p:spPr>
          <a:xfrm>
            <a:off x="838200" y="1306286"/>
            <a:ext cx="10515600" cy="4870677"/>
          </a:xfrm>
        </p:spPr>
        <p:txBody>
          <a:bodyPr/>
          <a:lstStyle/>
          <a:p>
            <a:pPr marL="0" indent="0">
              <a:buNone/>
            </a:pPr>
            <a:endParaRPr lang="en-GB" dirty="0" smtClean="0"/>
          </a:p>
          <a:p>
            <a:pPr marL="0" indent="0">
              <a:buNone/>
            </a:pPr>
            <a:r>
              <a:rPr lang="en-GB" dirty="0" smtClean="0"/>
              <a:t>Dynamic </a:t>
            </a:r>
            <a:r>
              <a:rPr lang="en-GB" dirty="0"/>
              <a:t>Range - Ratio of the largest to the smallest signals that an instrument or component of an instrument can respond to without distortion.  It controls the contrast on the ultrasound image making an image look either very </a:t>
            </a:r>
            <a:r>
              <a:rPr lang="en-GB" dirty="0" smtClean="0"/>
              <a:t>grey </a:t>
            </a:r>
            <a:r>
              <a:rPr lang="en-GB" dirty="0"/>
              <a:t>or very black and </a:t>
            </a:r>
            <a:r>
              <a:rPr lang="en-GB" dirty="0" smtClean="0"/>
              <a:t>white</a:t>
            </a:r>
          </a:p>
          <a:p>
            <a:pPr marL="0" indent="0">
              <a:buNone/>
            </a:pPr>
            <a:endParaRPr lang="en-GB" dirty="0"/>
          </a:p>
          <a:p>
            <a:pPr marL="0" indent="0">
              <a:buNone/>
            </a:pPr>
            <a:r>
              <a:rPr lang="en-GB" dirty="0" smtClean="0"/>
              <a:t>Can be considered as “free” gain.  If adjusted correctly weak echo will be selectively amplified without amplifying artefact.</a:t>
            </a:r>
            <a:endParaRPr lang="en-GB" dirty="0"/>
          </a:p>
          <a:p>
            <a:endParaRPr lang="en-GB" dirty="0"/>
          </a:p>
        </p:txBody>
      </p:sp>
    </p:spTree>
    <p:extLst>
      <p:ext uri="{BB962C8B-B14F-4D97-AF65-F5344CB8AC3E}">
        <p14:creationId xmlns:p14="http://schemas.microsoft.com/office/powerpoint/2010/main" val="397319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191</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TRANSDUCER FAULTS</vt:lpstr>
      <vt:lpstr>PowerPoint Presentation</vt:lpstr>
      <vt:lpstr>TRANSDUCER SELECTION</vt:lpstr>
      <vt:lpstr>TRANSDUCER SELECTION</vt:lpstr>
      <vt:lpstr>TRANSDUCER SELECTION</vt:lpstr>
      <vt:lpstr>ATTENUATION</vt:lpstr>
      <vt:lpstr>TIME GAIN COMPENSATION</vt:lpstr>
      <vt:lpstr>COMPOUND IMAGING</vt:lpstr>
      <vt:lpstr>DYNAMIC RANGE</vt:lpstr>
      <vt:lpstr>Harmonic Imaging</vt:lpstr>
      <vt:lpstr>Colour Doppler</vt:lpstr>
      <vt:lpstr>DOPPLER SHIFT</vt:lpstr>
      <vt:lpstr>Pulse Repetition Frequency</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Grimley, Emmanuel</dc:creator>
  <cp:lastModifiedBy>Grimley, Emmanuel</cp:lastModifiedBy>
  <cp:revision>16</cp:revision>
  <dcterms:created xsi:type="dcterms:W3CDTF">2022-09-14T10:34:24Z</dcterms:created>
  <dcterms:modified xsi:type="dcterms:W3CDTF">2023-02-15T13:21:39Z</dcterms:modified>
</cp:coreProperties>
</file>