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9"/>
  </p:notesMasterIdLst>
  <p:handoutMasterIdLst>
    <p:handoutMasterId r:id="rId20"/>
  </p:handoutMasterIdLst>
  <p:sldIdLst>
    <p:sldId id="281" r:id="rId5"/>
    <p:sldId id="355" r:id="rId6"/>
    <p:sldId id="370" r:id="rId7"/>
    <p:sldId id="369" r:id="rId8"/>
    <p:sldId id="354" r:id="rId9"/>
    <p:sldId id="362" r:id="rId10"/>
    <p:sldId id="353" r:id="rId11"/>
    <p:sldId id="284" r:id="rId12"/>
    <p:sldId id="363" r:id="rId13"/>
    <p:sldId id="368" r:id="rId14"/>
    <p:sldId id="364" r:id="rId15"/>
    <p:sldId id="365" r:id="rId16"/>
    <p:sldId id="366" r:id="rId17"/>
    <p:sldId id="3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66" d="100"/>
          <a:sy n="66" d="100"/>
        </p:scale>
        <p:origin x="-2532" y="-1194"/>
      </p:cViewPr>
      <p:guideLst>
        <p:guide orient="horz" pos="2160"/>
        <p:guide pos="36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xmlns="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xmlns="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xmlns="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xmlns="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xmlns="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ves.com/action/showPdf?pii=S1078-5884(18)30258-2" TargetMode="External"/><Relationship Id="rId7" Type="http://schemas.openxmlformats.org/officeDocument/2006/relationships/hyperlink" Target="https://www.ncl.ac.uk/press/articles/archive/2013/09/closingthegapinhealthinequalitypioneeringsimulation.html" TargetMode="External"/><Relationship Id="rId2" Type="http://schemas.openxmlformats.org/officeDocument/2006/relationships/hyperlink" Target="http://www.healthscotland.com/uploads/documents/24296-ProportionateUniversalismBriefing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loucester.gov.uk/media/4495/gloucester-district-health-profile-march-2020.pdf" TargetMode="External"/><Relationship Id="rId5" Type="http://schemas.openxmlformats.org/officeDocument/2006/relationships/hyperlink" Target="http://psnc.org.uk/gloucestershire-lpc/wp-content/uploads/sites/64/2015/01/HealthProfile2015Cheltenham23UB.pdf" TargetMode="External"/><Relationship Id="rId4" Type="http://schemas.openxmlformats.org/officeDocument/2006/relationships/hyperlink" Target="https://www.acc.org/latest-in-cardiology/articles/2019/10/06/24/42/cover-story-recognizing-and-addressing-health-literacy-in-your-pati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 </a:t>
            </a:r>
            <a:r>
              <a:rPr lang="en-US" sz="4000" dirty="0"/>
              <a:t>Plasma </a:t>
            </a:r>
            <a:r>
              <a:rPr lang="en-US" sz="4000" dirty="0" err="1"/>
              <a:t>Desmosine</a:t>
            </a:r>
            <a:r>
              <a:rPr lang="en-US" sz="4000" dirty="0"/>
              <a:t> in Acute Aortic Syndrome (AAS)</a:t>
            </a:r>
            <a:br>
              <a:rPr lang="en-US" sz="4000" dirty="0"/>
            </a:b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2. </a:t>
            </a:r>
            <a:r>
              <a:rPr lang="en-US" sz="4000" dirty="0"/>
              <a:t>Health Literacy and Inequality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ASM 2021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5167D-EEAC-47BB-8913-B6B816C5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2BD6F18-A004-4958-8A41-3793ABA5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612358"/>
            <a:ext cx="6682232" cy="3557016"/>
          </a:xfrm>
        </p:spPr>
        <p:txBody>
          <a:bodyPr/>
          <a:lstStyle/>
          <a:p>
            <a:r>
              <a:rPr lang="en-GB" dirty="0"/>
              <a:t>Works in the Forest of Dean</a:t>
            </a:r>
          </a:p>
          <a:p>
            <a:r>
              <a:rPr lang="en-GB" dirty="0"/>
              <a:t>Doesn’t have a car</a:t>
            </a:r>
          </a:p>
          <a:p>
            <a:r>
              <a:rPr lang="en-GB" dirty="0"/>
              <a:t>Has 4 children, one has a severe disability</a:t>
            </a:r>
          </a:p>
          <a:p>
            <a:r>
              <a:rPr lang="en-GB" dirty="0"/>
              <a:t>We book him an appointment for 1.30</a:t>
            </a:r>
          </a:p>
          <a:p>
            <a:r>
              <a:rPr lang="en-GB" dirty="0"/>
              <a:t>He doesn’t show up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xmlns="" id="{10A51582-C521-40F2-AB06-AD8C0AD0F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16955"/>
          <a:stretch/>
        </p:blipFill>
        <p:spPr bwMode="auto">
          <a:xfrm>
            <a:off x="7434071" y="2472372"/>
            <a:ext cx="4145281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03C7B-5D25-4F8D-8292-D718AF9B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we do? 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xmlns="" id="{31A8E13F-3591-46BA-9E9E-6F6416DB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90" y="2093529"/>
            <a:ext cx="6662420" cy="43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8FB9A-3235-419E-B1E4-E6F592EE5666}"/>
              </a:ext>
            </a:extLst>
          </p:cNvPr>
          <p:cNvSpPr txBox="1"/>
          <p:nvPr/>
        </p:nvSpPr>
        <p:spPr>
          <a:xfrm>
            <a:off x="5607312" y="6494963"/>
            <a:ext cx="6584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Michael Marmot (2010) Fair Society, Healthy Lives. Proportionate Universalism. </a:t>
            </a:r>
          </a:p>
        </p:txBody>
      </p:sp>
    </p:spTree>
    <p:extLst>
      <p:ext uri="{BB962C8B-B14F-4D97-AF65-F5344CB8AC3E}">
        <p14:creationId xmlns:p14="http://schemas.microsoft.com/office/powerpoint/2010/main" val="20966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85FF2-43C3-41DE-836D-8848180D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this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CCA6E-4D2C-4EFB-BACD-70178E38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Routine assessment and questioning of data</a:t>
            </a:r>
          </a:p>
          <a:p>
            <a:r>
              <a:rPr lang="en-GB" dirty="0"/>
              <a:t>Clinic hours (evening and weekends)</a:t>
            </a:r>
          </a:p>
          <a:p>
            <a:r>
              <a:rPr lang="en-GB" dirty="0"/>
              <a:t>Remote clinics (being in the areas where need greatest)</a:t>
            </a:r>
          </a:p>
          <a:p>
            <a:r>
              <a:rPr lang="en-GB" dirty="0"/>
              <a:t>More contact points prior to appointments (reminders – chaotic lives)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0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8D31A-5396-42EA-B047-709D76D1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role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AC3D3-5071-4AB8-99B9-BDD9E495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have a look at our data – who turns up, who doesn’t? </a:t>
            </a:r>
          </a:p>
          <a:p>
            <a:r>
              <a:rPr lang="en-GB" dirty="0"/>
              <a:t>Understand more about these people based on the data we hold.</a:t>
            </a:r>
          </a:p>
          <a:p>
            <a:r>
              <a:rPr lang="en-GB" dirty="0"/>
              <a:t>Qualitative work to explore barriers to accessing our service. </a:t>
            </a:r>
          </a:p>
          <a:p>
            <a:r>
              <a:rPr lang="en-GB" dirty="0"/>
              <a:t>Link in with a research team who have expertise. </a:t>
            </a:r>
          </a:p>
        </p:txBody>
      </p:sp>
    </p:spTree>
    <p:extLst>
      <p:ext uri="{BB962C8B-B14F-4D97-AF65-F5344CB8AC3E}">
        <p14:creationId xmlns:p14="http://schemas.microsoft.com/office/powerpoint/2010/main" val="237201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76ECABC-1798-4393-816A-03475450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00" dirty="0"/>
              <a:t>What can we do to ensure that we don’t widen inequality?</a:t>
            </a:r>
            <a:br>
              <a:rPr lang="en-GB" sz="900" dirty="0"/>
            </a:br>
            <a:r>
              <a:rPr lang="en-GB" sz="900" dirty="0"/>
              <a:t>https://vascularnews.com/collaborative-effort-key-to-investigating-potential-biomarker-of-acute-aortic-syndrome/</a:t>
            </a:r>
            <a:br>
              <a:rPr lang="en-GB" sz="900" dirty="0"/>
            </a:br>
            <a:r>
              <a:rPr lang="en-GB" sz="900" dirty="0">
                <a:hlinkClick r:id="rId2"/>
              </a:rPr>
              <a:t>http://www.healthscotland.com/uploads/documents/24296-ProportionateUniversalismBriefing</a:t>
            </a:r>
            <a:r>
              <a:rPr lang="en-GB" sz="900">
                <a:hlinkClick r:id="rId2"/>
              </a:rPr>
              <a:t>.pdf</a:t>
            </a:r>
            <a:r>
              <a:rPr lang="en-GB" sz="900"/>
              <a:t/>
            </a:r>
            <a:br>
              <a:rPr lang="en-GB" sz="900"/>
            </a:br>
            <a:r>
              <a:rPr lang="en-GB" sz="900">
                <a:hlinkClick r:id="rId3"/>
              </a:rPr>
              <a:t>https://www.ejves.com/action/showPdf?pii=S1078-5884%2818%2930258-2</a:t>
            </a:r>
            <a:r>
              <a:rPr lang="en-GB" sz="900"/>
              <a:t/>
            </a:r>
            <a:br>
              <a:rPr lang="en-GB" sz="900"/>
            </a:br>
            <a:r>
              <a:rPr lang="en-GB" sz="900">
                <a:hlinkClick r:id="rId4"/>
              </a:rPr>
              <a:t>https://www.acc.org/latest-in-cardiology/articles/2019/10/06/24/42/cover-story-recognizing-and-addressing-health-literacy-in-your-patients</a:t>
            </a:r>
            <a:r>
              <a:rPr lang="en-GB" sz="900"/>
              <a:t/>
            </a:r>
            <a:br>
              <a:rPr lang="en-GB" sz="900"/>
            </a:br>
            <a:r>
              <a:rPr lang="en-GB" sz="900">
                <a:hlinkClick r:id="rId5"/>
              </a:rPr>
              <a:t>http://psnc.org.uk/gloucestershire-lpc/wp-content/uploads/sites/64/2015/01/HealthProfile2015Cheltenham23UB.pdf</a:t>
            </a:r>
            <a:r>
              <a:rPr lang="en-GB" sz="900"/>
              <a:t/>
            </a:r>
            <a:br>
              <a:rPr lang="en-GB" sz="900"/>
            </a:br>
            <a:r>
              <a:rPr lang="en-GB" sz="900">
                <a:hlinkClick r:id="rId6"/>
              </a:rPr>
              <a:t>https://www.gloucester.gov.uk/media/4495/gloucester-district-health-profile-march-2020.pdf</a:t>
            </a:r>
            <a:r>
              <a:rPr lang="en-GB" sz="900"/>
              <a:t/>
            </a:r>
            <a:br>
              <a:rPr lang="en-GB" sz="900"/>
            </a:br>
            <a:r>
              <a:rPr lang="en-GB" sz="900">
                <a:hlinkClick r:id="rId7"/>
              </a:rPr>
              <a:t>https://www.ncl.ac.uk/press/articles/archive/2013/09/closingthegapinhealthinequalitypioneeringsimulation.html</a:t>
            </a:r>
            <a:r>
              <a:rPr lang="en-GB" sz="900"/>
              <a:t/>
            </a:r>
            <a:br>
              <a:rPr lang="en-GB" sz="900"/>
            </a:br>
            <a:r>
              <a:rPr lang="en-GB" sz="900"/>
              <a:t>https://assets.publishing.service.gov.uk/government/uploads/system/uploads/attachment_data/file/460710/4b_Health_Literacy-Briefing.pdf</a:t>
            </a:r>
            <a:endParaRPr lang="en-GB" sz="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1A4F9F-9179-4DEE-A75B-E7FAC732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E2BED-7C98-4E12-9A33-649A5CE9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4119F-B5DB-4ECD-9DA1-5A900F4B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smtClean="0"/>
              <a:t>Plasma </a:t>
            </a:r>
            <a:r>
              <a:rPr lang="en-US" sz="3400" dirty="0" err="1" smtClean="0"/>
              <a:t>Desmosine</a:t>
            </a:r>
            <a:r>
              <a:rPr lang="en-US" sz="3400" dirty="0" smtClean="0"/>
              <a:t> as  Biomarker for AAS </a:t>
            </a:r>
            <a:endParaRPr lang="en-US" sz="3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334811"/>
            <a:ext cx="5199888" cy="395168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r>
              <a:rPr lang="en-US" dirty="0" smtClean="0"/>
              <a:t>Acute Aortic Syndrome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 smtClean="0"/>
              <a:t>- aortic dissection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- intramural haematoma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- penetrating ulcer</a:t>
            </a:r>
            <a:endParaRPr lang="en-US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Clinical Presentation</a:t>
            </a:r>
            <a:endParaRPr lang="en-US" b="1" dirty="0" smtClean="0"/>
          </a:p>
          <a:p>
            <a:pPr marL="0" indent="0">
              <a:lnSpc>
                <a:spcPct val="100000"/>
              </a:lnSpc>
            </a:pPr>
            <a:r>
              <a:rPr lang="en-US" b="1" dirty="0"/>
              <a:t>	</a:t>
            </a:r>
            <a:r>
              <a:rPr lang="en-US" dirty="0" smtClean="0"/>
              <a:t>- abrupt ’aortic pain’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Diagnosis and treatment</a:t>
            </a:r>
          </a:p>
          <a:p>
            <a:pPr marL="0" indent="0">
              <a:lnSpc>
                <a:spcPct val="100000"/>
              </a:lnSpc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1" y="1319213"/>
            <a:ext cx="6021387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9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71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Rectangle 73">
            <a:extLst>
              <a:ext uri="{FF2B5EF4-FFF2-40B4-BE49-F238E27FC236}">
                <a16:creationId xmlns:a16="http://schemas.microsoft.com/office/drawing/2014/main" xmlns="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75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Plasma </a:t>
            </a:r>
            <a:r>
              <a:rPr lang="en-US" sz="3400" dirty="0" err="1" smtClean="0"/>
              <a:t>Desmosine</a:t>
            </a:r>
            <a:r>
              <a:rPr lang="en-US" sz="3400" dirty="0" smtClean="0"/>
              <a:t> as Biomarker?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Cross-link component of elastin 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324100"/>
            <a:ext cx="7092148" cy="407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 txBox="1">
            <a:spLocks/>
          </p:cNvSpPr>
          <p:nvPr/>
        </p:nvSpPr>
        <p:spPr>
          <a:xfrm>
            <a:off x="578652" y="2179784"/>
            <a:ext cx="3218648" cy="2912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 txBox="1">
            <a:spLocks/>
          </p:cNvSpPr>
          <p:nvPr/>
        </p:nvSpPr>
        <p:spPr>
          <a:xfrm>
            <a:off x="551552" y="2712145"/>
            <a:ext cx="3730161" cy="3689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53 patients - radiologically confirmed AAS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106 controls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Demographic details, AAS subcategory, time from AAS event and </a:t>
            </a:r>
            <a:r>
              <a:rPr lang="en-US" dirty="0" err="1" smtClean="0"/>
              <a:t>pDES</a:t>
            </a:r>
            <a:endParaRPr lang="en-US" dirty="0" smtClean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pDES</a:t>
            </a:r>
            <a:r>
              <a:rPr lang="en-US" dirty="0" smtClean="0"/>
              <a:t> elevated in AAS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Highest at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Health Literacy and Inequality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5199888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r>
              <a:rPr lang="en-US" dirty="0"/>
              <a:t>What is health literacy (HL)?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dirty="0"/>
              <a:t>Poor outcomes associated with inadequate HL 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dirty="0"/>
              <a:t>Vascular patients – how do they fare?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dirty="0" err="1"/>
              <a:t>HeaLTHI</a:t>
            </a:r>
            <a:r>
              <a:rPr lang="en-US" dirty="0"/>
              <a:t> study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Placeholder 10" descr="team work hand gesture">
            <a:extLst>
              <a:ext uri="{FF2B5EF4-FFF2-40B4-BE49-F238E27FC236}">
                <a16:creationId xmlns:a16="http://schemas.microsoft.com/office/drawing/2014/main" xmlns="" id="{41749033-B92E-4E63-82DE-801849DA2B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604" t="31519" r="604" b="34988"/>
          <a:stretch/>
        </p:blipFill>
        <p:spPr>
          <a:xfrm>
            <a:off x="6617368" y="706985"/>
            <a:ext cx="5135719" cy="2364430"/>
          </a:xfrm>
          <a:prstGeom prst="rect">
            <a:avLst/>
          </a:prstGeom>
        </p:spPr>
      </p:pic>
      <p:pic>
        <p:nvPicPr>
          <p:cNvPr id="8" name="Picture 2" descr="Cardiology Magazine Image">
            <a:extLst>
              <a:ext uri="{FF2B5EF4-FFF2-40B4-BE49-F238E27FC236}">
                <a16:creationId xmlns:a16="http://schemas.microsoft.com/office/drawing/2014/main" xmlns="" id="{A29D35BB-94BD-4E9A-897B-5B514C06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11258" r="209" b="35051"/>
          <a:stretch/>
        </p:blipFill>
        <p:spPr bwMode="auto">
          <a:xfrm>
            <a:off x="6576141" y="3656975"/>
            <a:ext cx="5135719" cy="23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5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9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71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Rectangle 73">
            <a:extLst>
              <a:ext uri="{FF2B5EF4-FFF2-40B4-BE49-F238E27FC236}">
                <a16:creationId xmlns:a16="http://schemas.microsoft.com/office/drawing/2014/main" xmlns="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75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Mind the gap!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Only 8 miles apart, yet 11 years difference in healthy life expectancy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5B9A7F25-9DC5-45A4-AF32-B4D198E668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460" t="-2550" r="-8523" b="2550"/>
          <a:stretch/>
        </p:blipFill>
        <p:spPr>
          <a:xfrm>
            <a:off x="2179709" y="2091095"/>
            <a:ext cx="783604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8AF5748-FED8-45BA-8631-26D1D10F3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Rectangle 7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C1420020-46E5-4B54-AA6F-561F19BEE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11147" b="4779"/>
          <a:stretch/>
        </p:blipFill>
        <p:spPr bwMode="auto">
          <a:xfrm>
            <a:off x="2596336" y="18288"/>
            <a:ext cx="9045013" cy="68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What about Gloucestershire?</a:t>
            </a:r>
          </a:p>
        </p:txBody>
      </p:sp>
    </p:spTree>
    <p:extLst>
      <p:ext uri="{BB962C8B-B14F-4D97-AF65-F5344CB8AC3E}">
        <p14:creationId xmlns:p14="http://schemas.microsoft.com/office/powerpoint/2010/main" val="86607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B95CCE-728B-470D-A1BF-2F13AF03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4" r="13519" b="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8" y="1026160"/>
            <a:ext cx="4243371" cy="3361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13.5yrs (M) and 9.5yrs (F) difference in life expectancy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xmlns="" id="{663383BE-4611-4033-BEF3-18A5998A2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8" b="3666"/>
          <a:stretch/>
        </p:blipFill>
        <p:spPr bwMode="auto">
          <a:xfrm>
            <a:off x="1414272" y="2304492"/>
            <a:ext cx="6965799" cy="37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00FEEC-8FE4-41CB-8A76-DD094D82EEC6}"/>
              </a:ext>
            </a:extLst>
          </p:cNvPr>
          <p:cNvSpPr txBox="1"/>
          <p:nvPr/>
        </p:nvSpPr>
        <p:spPr>
          <a:xfrm>
            <a:off x="4704373" y="6550223"/>
            <a:ext cx="757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Dahlgren and Whitehead (1991) </a:t>
            </a:r>
            <a:r>
              <a:rPr lang="en-US" sz="1400" dirty="0"/>
              <a:t>Policies and strategies to promote social equity in health. </a:t>
            </a:r>
            <a:r>
              <a:rPr lang="en-GB" sz="14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1306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5167D-EEAC-47BB-8913-B6B816C5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 for us?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2BD6F18-A004-4958-8A41-3793ABA5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78608"/>
            <a:ext cx="7379208" cy="3730752"/>
          </a:xfrm>
        </p:spPr>
        <p:txBody>
          <a:bodyPr/>
          <a:lstStyle/>
          <a:p>
            <a:r>
              <a:rPr lang="en-GB" dirty="0"/>
              <a:t>People who live in more deprived areas less likely to attend (</a:t>
            </a:r>
            <a:r>
              <a:rPr lang="en-GB" dirty="0">
                <a:highlight>
                  <a:srgbClr val="FFFF00"/>
                </a:highlight>
              </a:rPr>
              <a:t>REF</a:t>
            </a:r>
            <a:r>
              <a:rPr lang="en-GB" dirty="0"/>
              <a:t>). </a:t>
            </a:r>
          </a:p>
          <a:p>
            <a:r>
              <a:rPr lang="en-GB" dirty="0"/>
              <a:t>However, they have the poorest health outcomes. </a:t>
            </a:r>
          </a:p>
          <a:p>
            <a:r>
              <a:rPr lang="en-GB" dirty="0"/>
              <a:t>Need to question why they might not be attending and what we can do to support better attendance. </a:t>
            </a:r>
          </a:p>
        </p:txBody>
      </p:sp>
      <p:pic>
        <p:nvPicPr>
          <p:cNvPr id="13" name="Picture 12" descr="Elderly woman frustrated">
            <a:extLst>
              <a:ext uri="{FF2B5EF4-FFF2-40B4-BE49-F238E27FC236}">
                <a16:creationId xmlns:a16="http://schemas.microsoft.com/office/drawing/2014/main" xmlns="" id="{D64D9BA7-D001-4402-B805-BE57AB51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627" y="1472184"/>
            <a:ext cx="1941378" cy="48371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89BE51-E277-4EC5-9809-C82004EF7226}"/>
              </a:ext>
            </a:extLst>
          </p:cNvPr>
          <p:cNvSpPr txBox="1"/>
          <p:nvPr/>
        </p:nvSpPr>
        <p:spPr>
          <a:xfrm>
            <a:off x="5607312" y="6494963"/>
            <a:ext cx="6584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Michael Marmot (2010) Fair Society, Healthy Lives. Proportionate Universalism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399710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71af3243-3dd4-4a8d-8c0d-dd76da1f02a5"/>
    <ds:schemaRef ds:uri="http://purl.org/dc/terms/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547</TotalTime>
  <Words>362</Words>
  <Application>Microsoft Office PowerPoint</Application>
  <PresentationFormat>Custom</PresentationFormat>
  <Paragraphs>60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AccentBoxVTI</vt:lpstr>
      <vt:lpstr>1. Plasma Desmosine in Acute Aortic Syndrome (AAS)   2. Health Literacy and Inequality</vt:lpstr>
      <vt:lpstr>Plasma Desmosine as  Biomarker for AAS </vt:lpstr>
      <vt:lpstr>Plasma Desmosine as Biomarker?</vt:lpstr>
      <vt:lpstr>Health Literacy and Inequality</vt:lpstr>
      <vt:lpstr>Mind the gap!</vt:lpstr>
      <vt:lpstr>What about Gloucestershire?</vt:lpstr>
      <vt:lpstr>13.5yrs (M) and 9.5yrs (F) difference in life expectancy</vt:lpstr>
      <vt:lpstr>Why? </vt:lpstr>
      <vt:lpstr>What does this mean for us? </vt:lpstr>
      <vt:lpstr>Andy</vt:lpstr>
      <vt:lpstr>What could we do? </vt:lpstr>
      <vt:lpstr>What might this look like? </vt:lpstr>
      <vt:lpstr>Potential role of research</vt:lpstr>
      <vt:lpstr>What can we do to ensure that we don’t widen inequality? https://vascularnews.com/collaborative-effort-key-to-investigating-potential-biomarker-of-acute-aortic-syndrome/ http://www.healthscotland.com/uploads/documents/24296-ProportionateUniversalismBriefing.pdf https://www.ejves.com/action/showPdf?pii=S1078-5884%2818%2930258-2 https://www.acc.org/latest-in-cardiology/articles/2019/10/06/24/42/cover-story-recognizing-and-addressing-health-literacy-in-your-patients http://psnc.org.uk/gloucestershire-lpc/wp-content/uploads/sites/64/2015/01/HealthProfile2015Cheltenham23UB.pdf https://www.gloucester.gov.uk/media/4495/gloucester-district-health-profile-march-2020.pdf https://www.ncl.ac.uk/press/articles/archive/2013/09/closingthegapinhealthinequalitypioneeringsimulation.html https://assets.publishing.service.gov.uk/government/uploads/system/uploads/attachment_data/file/460710/4b_Health_Literacy-Briefing.pdf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Health Literacy and Inequality   2. Desmosine in Acute Aortic Syndrome</dc:title>
  <dc:creator>James Nobles</dc:creator>
  <cp:lastModifiedBy>Nobles Laura</cp:lastModifiedBy>
  <cp:revision>8</cp:revision>
  <dcterms:created xsi:type="dcterms:W3CDTF">2021-12-19T12:51:26Z</dcterms:created>
  <dcterms:modified xsi:type="dcterms:W3CDTF">2021-12-20T16:06:45Z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