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75" r:id="rId3"/>
    <p:sldId id="343" r:id="rId4"/>
    <p:sldId id="344" r:id="rId5"/>
    <p:sldId id="348" r:id="rId6"/>
    <p:sldId id="263" r:id="rId7"/>
    <p:sldId id="266" r:id="rId8"/>
    <p:sldId id="319" r:id="rId9"/>
    <p:sldId id="326" r:id="rId10"/>
    <p:sldId id="323" r:id="rId11"/>
    <p:sldId id="352" r:id="rId12"/>
    <p:sldId id="299" r:id="rId13"/>
    <p:sldId id="300" r:id="rId14"/>
    <p:sldId id="301" r:id="rId15"/>
    <p:sldId id="346" r:id="rId16"/>
    <p:sldId id="347" r:id="rId17"/>
    <p:sldId id="302" r:id="rId18"/>
    <p:sldId id="349" r:id="rId19"/>
    <p:sldId id="350" r:id="rId20"/>
    <p:sldId id="303" r:id="rId21"/>
    <p:sldId id="304" r:id="rId22"/>
    <p:sldId id="327" r:id="rId23"/>
    <p:sldId id="355" r:id="rId24"/>
    <p:sldId id="305" r:id="rId25"/>
    <p:sldId id="353" r:id="rId26"/>
    <p:sldId id="321" r:id="rId27"/>
    <p:sldId id="322" r:id="rId28"/>
    <p:sldId id="328" r:id="rId29"/>
    <p:sldId id="357" r:id="rId30"/>
    <p:sldId id="332" r:id="rId31"/>
    <p:sldId id="358" r:id="rId32"/>
    <p:sldId id="359" r:id="rId33"/>
    <p:sldId id="335" r:id="rId34"/>
    <p:sldId id="341" r:id="rId35"/>
    <p:sldId id="329" r:id="rId36"/>
    <p:sldId id="360" r:id="rId37"/>
    <p:sldId id="330" r:id="rId38"/>
    <p:sldId id="336" r:id="rId39"/>
    <p:sldId id="338" r:id="rId40"/>
    <p:sldId id="339" r:id="rId41"/>
    <p:sldId id="337" r:id="rId42"/>
    <p:sldId id="340" r:id="rId43"/>
    <p:sldId id="361" r:id="rId44"/>
    <p:sldId id="362" r:id="rId45"/>
    <p:sldId id="36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8A8"/>
    <a:srgbClr val="4F7CBD"/>
    <a:srgbClr val="5081BC"/>
    <a:srgbClr val="4F9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7" autoAdjust="0"/>
    <p:restoredTop sz="94483" autoAdjust="0"/>
  </p:normalViewPr>
  <p:slideViewPr>
    <p:cSldViewPr>
      <p:cViewPr>
        <p:scale>
          <a:sx n="107" d="100"/>
          <a:sy n="107" d="100"/>
        </p:scale>
        <p:origin x="-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2D9C8-65B8-4D4F-98B7-C2BCB54DF38C}" type="datetimeFigureOut">
              <a:rPr lang="en-GB" smtClean="0"/>
              <a:pPr/>
              <a:t>15/01/2018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7ADA3-F323-4DF8-ADF4-406144709B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307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10807-371A-4775-848E-CD76FF4D06FB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2A082-759B-4C00-81EC-DFA311BEA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0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A082-759B-4C00-81EC-DFA311BEA0E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3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A082-759B-4C00-81EC-DFA311BEA0E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A082-759B-4C00-81EC-DFA311BEA0E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A082-759B-4C00-81EC-DFA311BEA0E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A082-759B-4C00-81EC-DFA311BEA0E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A082-759B-4C00-81EC-DFA311BEA0E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A082-759B-4C00-81EC-DFA311BEA0E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36A0C-8EDF-47B8-B7F6-A6A66A7A4DFD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DAC02-8466-47E1-BBDE-F6F3C6776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95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rgbClr val="1F18A8"/>
                </a:solidFill>
              </a:rPr>
              <a:t>Fundamentals of Vascular Ultrasound</a:t>
            </a:r>
            <a:r>
              <a:rPr lang="en-GB" dirty="0" smtClean="0">
                <a:solidFill>
                  <a:srgbClr val="1F18A8"/>
                </a:solidFill>
              </a:rPr>
              <a:t/>
            </a:r>
            <a:br>
              <a:rPr lang="en-GB" dirty="0" smtClean="0">
                <a:solidFill>
                  <a:srgbClr val="1F18A8"/>
                </a:solidFill>
              </a:rPr>
            </a:br>
            <a:r>
              <a:rPr lang="en-GB" dirty="0" smtClean="0">
                <a:solidFill>
                  <a:srgbClr val="1F18A8"/>
                </a:solidFill>
              </a:rPr>
              <a:t/>
            </a:r>
            <a:br>
              <a:rPr lang="en-GB" dirty="0" smtClean="0">
                <a:solidFill>
                  <a:srgbClr val="1F18A8"/>
                </a:solidFill>
              </a:rPr>
            </a:br>
            <a:r>
              <a:rPr lang="en-GB" dirty="0" smtClean="0">
                <a:solidFill>
                  <a:srgbClr val="1F18A8"/>
                </a:solidFill>
              </a:rPr>
              <a:t>Peripheral Arterial Duplex Scanning</a:t>
            </a:r>
            <a:endParaRPr lang="en-US" dirty="0">
              <a:solidFill>
                <a:srgbClr val="1F18A8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71800"/>
            <a:ext cx="6400800" cy="1752600"/>
          </a:xfrm>
        </p:spPr>
        <p:txBody>
          <a:bodyPr>
            <a:normAutofit fontScale="92500" lnSpcReduction="10000"/>
          </a:bodyPr>
          <a:lstStyle/>
          <a:p>
            <a:endParaRPr lang="en-GB" dirty="0" smtClean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Jacqui George 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Vascular Scientist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Plymouth Hospital NHS Trust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2970213" cy="8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0100"/>
            <a:ext cx="91440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58" y="76200"/>
            <a:ext cx="8229600" cy="7620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B Mode Image –Types of Aneurysm</a:t>
            </a:r>
            <a:endParaRPr lang="en-US" sz="3200" b="1" dirty="0">
              <a:solidFill>
                <a:srgbClr val="1F18A8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3733800" cy="261601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4724400"/>
            <a:ext cx="8763000" cy="4525963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False Aneurysm/ </a:t>
            </a:r>
            <a:r>
              <a:rPr lang="en-GB" sz="2400" dirty="0" err="1" smtClean="0"/>
              <a:t>Pseudoaneurysm</a:t>
            </a:r>
            <a:endParaRPr lang="en-GB" sz="2400" dirty="0" smtClean="0"/>
          </a:p>
          <a:p>
            <a:r>
              <a:rPr lang="en-GB" sz="2400" dirty="0" smtClean="0"/>
              <a:t>Usually iatrogenic or related to IVDU</a:t>
            </a:r>
          </a:p>
          <a:p>
            <a:r>
              <a:rPr lang="en-GB" sz="2400" dirty="0" smtClean="0"/>
              <a:t>Does not have arterial wall layers</a:t>
            </a:r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3903698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676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Fusiform</a:t>
            </a:r>
            <a:r>
              <a:rPr lang="en-GB" dirty="0" smtClean="0">
                <a:solidFill>
                  <a:schemeClr val="bg1"/>
                </a:solidFill>
              </a:rPr>
              <a:t> -transverse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16764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Saccular</a:t>
            </a:r>
            <a:r>
              <a:rPr lang="en-GB" dirty="0" smtClean="0">
                <a:solidFill>
                  <a:schemeClr val="bg1"/>
                </a:solidFill>
              </a:rPr>
              <a:t> -longitudinal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762000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Aneurysm –dilation of all 3 layers of arterial wall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B mode</a:t>
            </a:r>
            <a:br>
              <a:rPr lang="en-GB" sz="3200" b="1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Aneurysm diameter measurement</a:t>
            </a:r>
            <a:endParaRPr lang="en-US" sz="3200" dirty="0">
              <a:solidFill>
                <a:srgbClr val="1F18A8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4724400"/>
            <a:ext cx="8305800" cy="175260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Measurements perpendicular to vessel wall –difficult if tortuous</a:t>
            </a:r>
          </a:p>
          <a:p>
            <a:r>
              <a:rPr lang="en-GB" dirty="0" smtClean="0"/>
              <a:t>Inner to Inner or Outer to Outer (3-4mm difference on average)</a:t>
            </a:r>
          </a:p>
          <a:p>
            <a:r>
              <a:rPr lang="en-GB" dirty="0" smtClean="0"/>
              <a:t>Measure in transverse and longitudinal</a:t>
            </a:r>
          </a:p>
          <a:p>
            <a:r>
              <a:rPr lang="en-GB" dirty="0" smtClean="0"/>
              <a:t>Assess extent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1"/>
          <a:stretch>
            <a:fillRect/>
          </a:stretch>
        </p:blipFill>
        <p:spPr bwMode="auto">
          <a:xfrm>
            <a:off x="228600" y="1244144"/>
            <a:ext cx="4724400" cy="30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neurysm measurement.jpg"/>
          <p:cNvPicPr>
            <a:picLocks noChangeAspect="1"/>
          </p:cNvPicPr>
          <p:nvPr/>
        </p:nvPicPr>
        <p:blipFill>
          <a:blip r:embed="rId3" cstate="print"/>
          <a:srcRect b="3264"/>
          <a:stretch>
            <a:fillRect/>
          </a:stretch>
        </p:blipFill>
        <p:spPr>
          <a:xfrm>
            <a:off x="5486400" y="1295400"/>
            <a:ext cx="2971800" cy="2981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Colour Duplex</a:t>
            </a:r>
            <a:endParaRPr lang="en-US" sz="3200" b="1" dirty="0">
              <a:solidFill>
                <a:srgbClr val="1F18A8"/>
              </a:solidFill>
            </a:endParaRPr>
          </a:p>
        </p:txBody>
      </p:sp>
      <p:pic>
        <p:nvPicPr>
          <p:cNvPr id="6" name="Content Placeholder 5" descr="colour duple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295400"/>
            <a:ext cx="4888804" cy="4525963"/>
          </a:xfrm>
        </p:spPr>
      </p:pic>
      <p:sp>
        <p:nvSpPr>
          <p:cNvPr id="3" name="TextBox 2"/>
          <p:cNvSpPr txBox="1"/>
          <p:nvPr/>
        </p:nvSpPr>
        <p:spPr>
          <a:xfrm>
            <a:off x="5257800" y="1828800"/>
            <a:ext cx="3810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Image features: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Presence / absence of flow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Direction of flow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Complete colour filling 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Flow disturbance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159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Colour Duplex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Occlusion-absence of colour</a:t>
            </a:r>
            <a:endParaRPr lang="en-US" sz="3200" dirty="0">
              <a:solidFill>
                <a:srgbClr val="1F18A8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2"/>
          <a:stretch>
            <a:fillRect/>
          </a:stretch>
        </p:blipFill>
        <p:spPr>
          <a:xfrm>
            <a:off x="228600" y="1295400"/>
            <a:ext cx="4419599" cy="3315682"/>
          </a:xfrm>
        </p:spPr>
      </p:pic>
      <p:sp>
        <p:nvSpPr>
          <p:cNvPr id="3" name="TextBox 2"/>
          <p:cNvSpPr txBox="1"/>
          <p:nvPr/>
        </p:nvSpPr>
        <p:spPr>
          <a:xfrm>
            <a:off x="304800" y="4419600"/>
            <a:ext cx="7543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Ensure velocity scale and wall filters reduced are reduced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Gain adequate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Check with spectral Doppler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Beware calcified vessels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/>
          <a:stretch>
            <a:fillRect/>
          </a:stretch>
        </p:blipFill>
        <p:spPr>
          <a:xfrm>
            <a:off x="4843012" y="1295400"/>
            <a:ext cx="4111436" cy="3305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99060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Colour Duplex 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Appearance of </a:t>
            </a:r>
            <a:r>
              <a:rPr lang="en-GB" sz="3200" dirty="0" err="1" smtClean="0">
                <a:solidFill>
                  <a:srgbClr val="1F18A8"/>
                </a:solidFill>
              </a:rPr>
              <a:t>Stenosis</a:t>
            </a:r>
            <a:endParaRPr lang="en-US" sz="3200" dirty="0">
              <a:solidFill>
                <a:srgbClr val="1F18A8"/>
              </a:solidFill>
            </a:endParaRPr>
          </a:p>
        </p:txBody>
      </p:sp>
      <p:pic>
        <p:nvPicPr>
          <p:cNvPr id="8" name="Content Placeholder 7" descr="haemodynamics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53120" b="46292"/>
          <a:stretch>
            <a:fillRect/>
          </a:stretch>
        </p:blipFill>
        <p:spPr>
          <a:xfrm>
            <a:off x="152400" y="1752600"/>
            <a:ext cx="4138510" cy="2667000"/>
          </a:xfrm>
        </p:spPr>
      </p:pic>
      <p:sp>
        <p:nvSpPr>
          <p:cNvPr id="9" name="TextBox 8"/>
          <p:cNvSpPr txBox="1"/>
          <p:nvPr/>
        </p:nvSpPr>
        <p:spPr>
          <a:xfrm>
            <a:off x="609600" y="1981200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Plaque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1905000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/>
              <a:t>Stenosis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0" y="1981200"/>
            <a:ext cx="914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Increase velocity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2514600" y="38100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turbulence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971800" y="19812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Reduced velocities</a:t>
            </a:r>
            <a:endParaRPr lang="en-US" sz="1000" dirty="0"/>
          </a:p>
        </p:txBody>
      </p:sp>
      <p:pic>
        <p:nvPicPr>
          <p:cNvPr id="16" name="Picture 15" descr="colour stenosis.jpg"/>
          <p:cNvPicPr/>
          <p:nvPr/>
        </p:nvPicPr>
        <p:blipFill>
          <a:blip r:embed="rId3" cstate="print"/>
          <a:srcRect r="6841" b="9714"/>
          <a:stretch>
            <a:fillRect/>
          </a:stretch>
        </p:blipFill>
        <p:spPr>
          <a:xfrm flipH="1">
            <a:off x="4724400" y="1752600"/>
            <a:ext cx="4038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15"/>
            <a:ext cx="8229600" cy="893685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Power Doppler</a:t>
            </a:r>
            <a:endParaRPr lang="en-GB" sz="3200" b="1" dirty="0">
              <a:solidFill>
                <a:srgbClr val="1F18A8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r="11340"/>
          <a:stretch>
            <a:fillRect/>
          </a:stretch>
        </p:blipFill>
        <p:spPr>
          <a:xfrm>
            <a:off x="79489" y="990600"/>
            <a:ext cx="4249183" cy="3733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r="5794"/>
          <a:stretch>
            <a:fillRect/>
          </a:stretch>
        </p:blipFill>
        <p:spPr>
          <a:xfrm>
            <a:off x="4466676" y="990600"/>
            <a:ext cx="4609373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4953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Advantages over Colour Doppler Ultrasound: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Less sensitive to Doppler angle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Less overspill, better delineates patent lumen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21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Spectral (Pulsed) Doppler</a:t>
            </a:r>
            <a:endParaRPr lang="en-GB" sz="3200" b="1" dirty="0">
              <a:solidFill>
                <a:srgbClr val="1F18A8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295400"/>
            <a:ext cx="3657600" cy="4525963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Optimisation</a:t>
            </a:r>
          </a:p>
          <a:p>
            <a:r>
              <a:rPr lang="en-GB" sz="2400" dirty="0" smtClean="0"/>
              <a:t>Centre of lumen</a:t>
            </a:r>
          </a:p>
          <a:p>
            <a:r>
              <a:rPr lang="en-GB" sz="2400" dirty="0" smtClean="0"/>
              <a:t>Small sample volume</a:t>
            </a:r>
          </a:p>
          <a:p>
            <a:r>
              <a:rPr lang="en-GB" sz="2400" dirty="0" smtClean="0"/>
              <a:t>Angle correct (&lt;60</a:t>
            </a:r>
            <a:r>
              <a:rPr lang="en-GB" sz="2400" baseline="30000" dirty="0" smtClean="0"/>
              <a:t>o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Scale</a:t>
            </a:r>
          </a:p>
          <a:p>
            <a:r>
              <a:rPr lang="en-GB" sz="2400" dirty="0" smtClean="0"/>
              <a:t>Adjust gain</a:t>
            </a:r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5144626" cy="3348812"/>
          </a:xfrm>
        </p:spPr>
      </p:pic>
    </p:spTree>
    <p:extLst>
      <p:ext uri="{BB962C8B-B14F-4D97-AF65-F5344CB8AC3E}">
        <p14:creationId xmlns:p14="http://schemas.microsoft.com/office/powerpoint/2010/main" val="279562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1F18A8"/>
                </a:solidFill>
              </a:rPr>
              <a:t>Features of Spectral Doppler Trace</a:t>
            </a:r>
            <a:r>
              <a:rPr lang="en-GB" sz="3600" dirty="0" smtClean="0">
                <a:solidFill>
                  <a:srgbClr val="1F18A8"/>
                </a:solidFill>
              </a:rPr>
              <a:t/>
            </a:r>
            <a:br>
              <a:rPr lang="en-GB" sz="3600" dirty="0" smtClean="0">
                <a:solidFill>
                  <a:srgbClr val="1F18A8"/>
                </a:solidFill>
              </a:rPr>
            </a:br>
            <a:r>
              <a:rPr lang="en-GB" sz="3600" dirty="0" smtClean="0">
                <a:solidFill>
                  <a:srgbClr val="1F18A8"/>
                </a:solidFill>
              </a:rPr>
              <a:t> Normal</a:t>
            </a:r>
            <a:endParaRPr lang="en-US" sz="3600" dirty="0">
              <a:solidFill>
                <a:srgbClr val="1F18A8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5"/>
          <a:stretch>
            <a:fillRect/>
          </a:stretch>
        </p:blipFill>
        <p:spPr>
          <a:xfrm>
            <a:off x="228600" y="1143000"/>
            <a:ext cx="5029200" cy="4509020"/>
          </a:xfrm>
        </p:spPr>
      </p:pic>
      <p:sp>
        <p:nvSpPr>
          <p:cNvPr id="5" name="TextBox 4"/>
          <p:cNvSpPr txBox="1"/>
          <p:nvPr/>
        </p:nvSpPr>
        <p:spPr>
          <a:xfrm>
            <a:off x="5410200" y="12954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Triphasic</a:t>
            </a:r>
            <a:r>
              <a:rPr lang="en-GB" sz="24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Sharp upstroke /rise time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Clear systolic window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Reverse flow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Forward 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8674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Upstroke relates to proximal vessel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Diastolic flow affected by distal resistance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1F18A8"/>
                </a:solidFill>
              </a:rPr>
              <a:t>Features of Spectral Doppler trace</a:t>
            </a:r>
            <a:br>
              <a:rPr lang="en-GB" sz="3600" b="1" dirty="0" smtClean="0">
                <a:solidFill>
                  <a:srgbClr val="1F18A8"/>
                </a:solidFill>
              </a:rPr>
            </a:br>
            <a:r>
              <a:rPr lang="en-GB" sz="3600" dirty="0" smtClean="0">
                <a:solidFill>
                  <a:srgbClr val="1F18A8"/>
                </a:solidFill>
              </a:rPr>
              <a:t>Biphasic</a:t>
            </a:r>
            <a:endParaRPr lang="en-GB" sz="3600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724400"/>
            <a:ext cx="5181600" cy="1676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 smtClean="0"/>
              <a:t>Possible causes:</a:t>
            </a:r>
          </a:p>
          <a:p>
            <a:pPr marL="0" indent="0"/>
            <a:r>
              <a:rPr lang="en-GB" sz="2400" dirty="0" smtClean="0"/>
              <a:t> mild proximal disease</a:t>
            </a:r>
          </a:p>
          <a:p>
            <a:pPr marL="0" indent="0"/>
            <a:r>
              <a:rPr lang="en-GB" sz="2400" dirty="0" smtClean="0"/>
              <a:t> calcified vessels</a:t>
            </a:r>
          </a:p>
          <a:p>
            <a:pPr marL="0" indent="0"/>
            <a:r>
              <a:rPr lang="en-GB" sz="2400" dirty="0" smtClean="0"/>
              <a:t> poor cardiac output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43000"/>
            <a:ext cx="4953000" cy="33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9144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Abnormal Spectral Doppler -Monophasic</a:t>
            </a:r>
            <a:endParaRPr lang="en-GB" sz="3200" b="1" dirty="0">
              <a:solidFill>
                <a:srgbClr val="1F18A8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63636" r="33989"/>
          <a:stretch>
            <a:fillRect/>
          </a:stretch>
        </p:blipFill>
        <p:spPr>
          <a:xfrm>
            <a:off x="152399" y="838200"/>
            <a:ext cx="3009999" cy="1676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6" t="70256" r="2795"/>
          <a:stretch>
            <a:fillRect/>
          </a:stretch>
        </p:blipFill>
        <p:spPr>
          <a:xfrm>
            <a:off x="152400" y="2743200"/>
            <a:ext cx="3657600" cy="1677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59997" r="63062" b="4000"/>
          <a:stretch>
            <a:fillRect/>
          </a:stretch>
        </p:blipFill>
        <p:spPr>
          <a:xfrm>
            <a:off x="152400" y="4724399"/>
            <a:ext cx="2743200" cy="1983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2" t="59997" r="4851" b="4000"/>
          <a:stretch>
            <a:fillRect/>
          </a:stretch>
        </p:blipFill>
        <p:spPr>
          <a:xfrm>
            <a:off x="2819400" y="4724400"/>
            <a:ext cx="490871" cy="19812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7" t="63636"/>
          <a:stretch>
            <a:fillRect/>
          </a:stretch>
        </p:blipFill>
        <p:spPr>
          <a:xfrm>
            <a:off x="3124200" y="838200"/>
            <a:ext cx="704970" cy="167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9144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Monophasic</a:t>
            </a:r>
            <a:r>
              <a:rPr lang="en-GB" b="1" dirty="0" smtClean="0"/>
              <a:t>  due to proximal disease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increased upstroke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reduced PSV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Flow in diastole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91000" y="27432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Monophasic</a:t>
            </a:r>
            <a:r>
              <a:rPr lang="en-GB" b="1" dirty="0" smtClean="0"/>
              <a:t> due to distal disease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Sharp upstroke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PSV either normal or reduced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Low diastolic flow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49530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Monophasic</a:t>
            </a:r>
            <a:r>
              <a:rPr lang="en-GB" b="1" dirty="0" smtClean="0"/>
              <a:t> due to hyperaemia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Sharp upstroke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Increased PSV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Increased flow in diastole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76200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Symptoms of Peripheral Arterial Disease</a:t>
            </a:r>
            <a:endParaRPr lang="en-US" sz="3200" b="1" dirty="0">
              <a:solidFill>
                <a:srgbClr val="1F18A8"/>
              </a:solidFill>
            </a:endParaRPr>
          </a:p>
        </p:txBody>
      </p:sp>
      <p:pic>
        <p:nvPicPr>
          <p:cNvPr id="10" name="Content Placeholder 9" descr="stages of PV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5881390" cy="4349164"/>
          </a:xfrm>
        </p:spPr>
      </p:pic>
      <p:sp>
        <p:nvSpPr>
          <p:cNvPr id="8" name="Rectangle 7"/>
          <p:cNvSpPr/>
          <p:nvPr/>
        </p:nvSpPr>
        <p:spPr>
          <a:xfrm>
            <a:off x="2667000" y="6096000"/>
            <a:ext cx="1752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48400" y="18288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Asymptomatic due to: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Mild disease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Reduced mobility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Neuropathy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Distal disease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45720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Spectral Doppler 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endParaRPr lang="en-US" sz="3200" dirty="0">
              <a:solidFill>
                <a:srgbClr val="1F18A8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611"/>
          <a:stretch/>
        </p:blipFill>
        <p:spPr>
          <a:xfrm>
            <a:off x="4876800" y="1600200"/>
            <a:ext cx="4091400" cy="33482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343" r="19463" b="5346"/>
          <a:stretch/>
        </p:blipFill>
        <p:spPr>
          <a:xfrm>
            <a:off x="304800" y="1600200"/>
            <a:ext cx="4319234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838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1F18A8"/>
                </a:solidFill>
              </a:rPr>
              <a:t>Effect of angle</a:t>
            </a:r>
            <a:endParaRPr lang="en-US" sz="2400" dirty="0">
              <a:solidFill>
                <a:srgbClr val="1F18A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Spectral Doppler -</a:t>
            </a:r>
            <a:r>
              <a:rPr lang="en-GB" sz="3200" b="1" dirty="0" err="1" smtClean="0">
                <a:solidFill>
                  <a:srgbClr val="1F18A8"/>
                </a:solidFill>
              </a:rPr>
              <a:t>Stenosis</a:t>
            </a:r>
            <a:endParaRPr lang="en-US" sz="3200" b="1" dirty="0">
              <a:solidFill>
                <a:srgbClr val="1F18A8"/>
              </a:solidFill>
            </a:endParaRPr>
          </a:p>
        </p:txBody>
      </p:sp>
      <p:pic>
        <p:nvPicPr>
          <p:cNvPr id="4" name="Content Placeholder 3" descr="colour stenosis.jpg"/>
          <p:cNvPicPr>
            <a:picLocks noGrp="1"/>
          </p:cNvPicPr>
          <p:nvPr>
            <p:ph idx="1"/>
          </p:nvPr>
        </p:nvPicPr>
        <p:blipFill>
          <a:blip r:embed="rId2" cstate="print"/>
          <a:srcRect r="6841" b="9714"/>
          <a:stretch>
            <a:fillRect/>
          </a:stretch>
        </p:blipFill>
        <p:spPr>
          <a:xfrm flipH="1">
            <a:off x="2132400" y="2438400"/>
            <a:ext cx="45732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-55"/>
          <a:stretch/>
        </p:blipFill>
        <p:spPr>
          <a:xfrm>
            <a:off x="108000" y="914400"/>
            <a:ext cx="3960000" cy="1438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r="17701" b="295"/>
          <a:stretch/>
        </p:blipFill>
        <p:spPr>
          <a:xfrm>
            <a:off x="4375212" y="5397781"/>
            <a:ext cx="4612474" cy="136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r="659"/>
          <a:stretch/>
        </p:blipFill>
        <p:spPr>
          <a:xfrm>
            <a:off x="4428000" y="912559"/>
            <a:ext cx="4680000" cy="1437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46976"/>
            <a:ext cx="3960000" cy="1377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30" y="914401"/>
            <a:ext cx="494558" cy="14357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9"/>
          <a:stretch/>
        </p:blipFill>
        <p:spPr>
          <a:xfrm>
            <a:off x="8649442" y="5408242"/>
            <a:ext cx="494558" cy="13680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295400" y="2350168"/>
            <a:ext cx="1143000" cy="774032"/>
          </a:xfrm>
          <a:prstGeom prst="straightConnector1">
            <a:avLst/>
          </a:prstGeom>
          <a:ln w="31750">
            <a:solidFill>
              <a:srgbClr val="4F7C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24400" y="2286000"/>
            <a:ext cx="1524000" cy="14478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286000" y="4343400"/>
            <a:ext cx="3124200" cy="1056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768000" y="4724400"/>
            <a:ext cx="623400" cy="1219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Velocity ratio criteria</a:t>
            </a:r>
            <a:endParaRPr lang="en-US" sz="3200" b="1" dirty="0">
              <a:solidFill>
                <a:srgbClr val="1F18A8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5146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Diameter reduction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Velocity ratio Vs/ </a:t>
                      </a:r>
                      <a:r>
                        <a:rPr lang="en-GB" dirty="0" err="1" smtClean="0"/>
                        <a:t>Vp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0-49%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&lt;2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50-74%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2-3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75-99%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&gt;3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12954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Vs =maximum PSV within </a:t>
            </a:r>
            <a:r>
              <a:rPr lang="en-GB" sz="2000" dirty="0" err="1" smtClean="0"/>
              <a:t>stenosis</a:t>
            </a:r>
            <a:endParaRPr lang="en-GB" sz="2000" dirty="0" smtClean="0"/>
          </a:p>
          <a:p>
            <a:r>
              <a:rPr lang="en-GB" sz="2000" dirty="0" err="1" smtClean="0"/>
              <a:t>Vp</a:t>
            </a:r>
            <a:r>
              <a:rPr lang="en-GB" sz="2000" dirty="0" smtClean="0"/>
              <a:t>=peak systolic velocity  in </a:t>
            </a:r>
            <a:r>
              <a:rPr lang="en-GB" sz="2000" b="1" dirty="0" smtClean="0"/>
              <a:t>normal</a:t>
            </a:r>
            <a:r>
              <a:rPr lang="en-GB" sz="2000" dirty="0" smtClean="0"/>
              <a:t> area of artery just proximal to </a:t>
            </a:r>
            <a:r>
              <a:rPr lang="en-GB" sz="2000" dirty="0" err="1" smtClean="0"/>
              <a:t>stenosis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43434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Assumptions</a:t>
            </a:r>
            <a:endParaRPr lang="en-US" sz="3600" dirty="0"/>
          </a:p>
        </p:txBody>
      </p:sp>
      <p:pic>
        <p:nvPicPr>
          <p:cNvPr id="1026" name="Picture 2" descr="C:\Users\Georges\AppData\Local\Microsoft\Windows\INetCache\IE\ZERR2ZOG\sentido-de-la-vida-310x35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267200"/>
            <a:ext cx="809897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6"/>
          <a:stretch/>
        </p:blipFill>
        <p:spPr>
          <a:xfrm>
            <a:off x="2209800" y="3429000"/>
            <a:ext cx="4800600" cy="20390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r="14693"/>
          <a:stretch/>
        </p:blipFill>
        <p:spPr>
          <a:xfrm>
            <a:off x="2362200" y="381000"/>
            <a:ext cx="4443078" cy="1752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514600" y="1600200"/>
            <a:ext cx="0" cy="10668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14600" y="4800600"/>
            <a:ext cx="0" cy="914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953000" y="4953000"/>
            <a:ext cx="0" cy="838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324600" y="4876800"/>
            <a:ext cx="0" cy="914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28800" y="2743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Vp</a:t>
            </a:r>
            <a:r>
              <a:rPr lang="en-GB" dirty="0" smtClean="0"/>
              <a:t> =50cm/s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43400" y="1066800"/>
            <a:ext cx="609600" cy="1447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91000" y="2590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Vs=200cm/s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019800" y="914400"/>
            <a:ext cx="1066800" cy="14478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72200" y="2438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Vd</a:t>
            </a:r>
            <a:r>
              <a:rPr lang="en-GB" dirty="0" smtClean="0"/>
              <a:t>= 110cm/s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828800" y="5791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Vp</a:t>
            </a:r>
            <a:r>
              <a:rPr lang="en-GB" dirty="0" smtClean="0"/>
              <a:t> =80cm/s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86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Vp</a:t>
            </a:r>
            <a:r>
              <a:rPr lang="en-GB" dirty="0" smtClean="0"/>
              <a:t> =160cm/s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867400" y="5867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Vd</a:t>
            </a:r>
            <a:r>
              <a:rPr lang="en-GB" dirty="0" smtClean="0"/>
              <a:t>= 40cm/s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1F18A8"/>
                </a:solidFill>
              </a:rPr>
              <a:t>Aorto</a:t>
            </a:r>
            <a:r>
              <a:rPr lang="en-GB" sz="3200" b="1" dirty="0" smtClean="0">
                <a:solidFill>
                  <a:srgbClr val="1F18A8"/>
                </a:solidFill>
              </a:rPr>
              <a:t>-Iliac Anatomy</a:t>
            </a:r>
            <a:endParaRPr lang="en-US" sz="3200" b="1" dirty="0">
              <a:solidFill>
                <a:srgbClr val="1F18A8"/>
              </a:solidFill>
            </a:endParaRPr>
          </a:p>
        </p:txBody>
      </p:sp>
      <p:pic>
        <p:nvPicPr>
          <p:cNvPr id="4" name="Content Placeholder 3" descr="Aorto iliac anatom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1"/>
            <a:ext cx="5215806" cy="4724400"/>
          </a:xfrm>
        </p:spPr>
      </p:pic>
      <p:sp>
        <p:nvSpPr>
          <p:cNvPr id="5" name="TextBox 4"/>
          <p:cNvSpPr txBox="1"/>
          <p:nvPr/>
        </p:nvSpPr>
        <p:spPr>
          <a:xfrm>
            <a:off x="5715000" y="2590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Symptoms: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Buttock and thigh </a:t>
            </a:r>
            <a:r>
              <a:rPr lang="en-GB" dirty="0" err="1" smtClean="0"/>
              <a:t>claudication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Weak/absent femoral pulses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GB" sz="3600" b="1" dirty="0" err="1" smtClean="0">
                <a:solidFill>
                  <a:srgbClr val="1F18A8"/>
                </a:solidFill>
              </a:rPr>
              <a:t>Aorto</a:t>
            </a:r>
            <a:r>
              <a:rPr lang="en-GB" sz="3600" b="1" dirty="0" smtClean="0">
                <a:solidFill>
                  <a:srgbClr val="1F18A8"/>
                </a:solidFill>
              </a:rPr>
              <a:t>-Iliac Duplex 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Method</a:t>
            </a:r>
            <a:endParaRPr lang="en-GB" sz="3200" dirty="0">
              <a:solidFill>
                <a:srgbClr val="1F18A8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6607232" cy="4343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599"/>
            <a:ext cx="6553200" cy="4298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599"/>
            <a:ext cx="6629400" cy="4414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2192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Lower frequency curvilinear probe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Patient usually supine but remember lateral </a:t>
            </a:r>
            <a:r>
              <a:rPr lang="en-GB" dirty="0" err="1" smtClean="0"/>
              <a:t>decubitus</a:t>
            </a:r>
            <a:r>
              <a:rPr lang="en-GB" dirty="0" smtClean="0"/>
              <a:t> position</a:t>
            </a:r>
          </a:p>
          <a:p>
            <a:endParaRPr lang="en-GB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676917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>
            <a:noAutofit/>
          </a:bodyPr>
          <a:lstStyle/>
          <a:p>
            <a:r>
              <a:rPr lang="en-GB" sz="3200" b="1" dirty="0" err="1" smtClean="0">
                <a:solidFill>
                  <a:srgbClr val="1F18A8"/>
                </a:solidFill>
              </a:rPr>
              <a:t>Aorto</a:t>
            </a:r>
            <a:r>
              <a:rPr lang="en-GB" sz="3200" b="1" dirty="0" smtClean="0">
                <a:solidFill>
                  <a:srgbClr val="1F18A8"/>
                </a:solidFill>
              </a:rPr>
              <a:t>-Iliac Duplex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Difficulties</a:t>
            </a:r>
            <a:endParaRPr lang="en-US" sz="3200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3505200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Obesity</a:t>
            </a:r>
          </a:p>
          <a:p>
            <a:r>
              <a:rPr lang="en-GB" sz="2800" dirty="0" smtClean="0"/>
              <a:t>Bowel gas</a:t>
            </a:r>
          </a:p>
          <a:p>
            <a:pPr lvl="1"/>
            <a:r>
              <a:rPr lang="en-GB" sz="2400" dirty="0" smtClean="0"/>
              <a:t> fasting may help</a:t>
            </a:r>
          </a:p>
          <a:p>
            <a:pPr lvl="1"/>
            <a:r>
              <a:rPr lang="en-GB" sz="2400" dirty="0" smtClean="0"/>
              <a:t>apply pressure</a:t>
            </a:r>
          </a:p>
          <a:p>
            <a:pPr lvl="1">
              <a:buNone/>
            </a:pPr>
            <a:endParaRPr lang="en-GB" sz="2400" dirty="0" smtClean="0"/>
          </a:p>
          <a:p>
            <a:r>
              <a:rPr lang="en-GB" sz="2800" dirty="0" smtClean="0"/>
              <a:t>Vessel calcification</a:t>
            </a:r>
          </a:p>
          <a:p>
            <a:r>
              <a:rPr lang="en-GB" sz="2800" dirty="0" smtClean="0"/>
              <a:t>Surgical scars/stomas</a:t>
            </a:r>
          </a:p>
          <a:p>
            <a:r>
              <a:rPr lang="en-GB" sz="2800" dirty="0" smtClean="0"/>
              <a:t>Vessel </a:t>
            </a:r>
            <a:r>
              <a:rPr lang="en-GB" sz="2800" dirty="0" err="1" smtClean="0"/>
              <a:t>tortuousity</a:t>
            </a:r>
            <a:r>
              <a:rPr lang="en-GB" sz="2800" dirty="0" smtClean="0"/>
              <a:t> (Angle correction)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28800"/>
            <a:ext cx="4191000" cy="2756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4184542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Analysis of CFA waveform</a:t>
            </a:r>
            <a:endParaRPr lang="en-US" sz="3200" b="1" dirty="0">
              <a:solidFill>
                <a:srgbClr val="1F18A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0" t="66081" r="31269" b="6713"/>
          <a:stretch/>
        </p:blipFill>
        <p:spPr>
          <a:xfrm>
            <a:off x="4876800" y="3886200"/>
            <a:ext cx="3424822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1" t="75339" r="35432" b="11920"/>
          <a:stretch/>
        </p:blipFill>
        <p:spPr>
          <a:xfrm>
            <a:off x="2209800" y="5638800"/>
            <a:ext cx="3962400" cy="94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7" t="72684" r="20846" b="2584"/>
          <a:stretch/>
        </p:blipFill>
        <p:spPr>
          <a:xfrm>
            <a:off x="457200" y="3886200"/>
            <a:ext cx="3346234" cy="14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2009972" cy="259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38200"/>
            <a:ext cx="2015907" cy="2633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14400"/>
            <a:ext cx="2057400" cy="26508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38862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600" y="38862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5638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GB" sz="3200" b="1" dirty="0" err="1" smtClean="0">
                <a:solidFill>
                  <a:srgbClr val="1F18A8"/>
                </a:solidFill>
              </a:rPr>
              <a:t>Femoro-popliteal</a:t>
            </a:r>
            <a:r>
              <a:rPr lang="en-GB" sz="3200" b="1" dirty="0" smtClean="0">
                <a:solidFill>
                  <a:srgbClr val="1F18A8"/>
                </a:solidFill>
              </a:rPr>
              <a:t> and </a:t>
            </a:r>
            <a:r>
              <a:rPr lang="en-GB" sz="3200" b="1" dirty="0" err="1" smtClean="0">
                <a:solidFill>
                  <a:srgbClr val="1F18A8"/>
                </a:solidFill>
              </a:rPr>
              <a:t>Crural</a:t>
            </a:r>
            <a:r>
              <a:rPr lang="en-GB" sz="3200" b="1" dirty="0" smtClean="0">
                <a:solidFill>
                  <a:srgbClr val="1F18A8"/>
                </a:solidFill>
              </a:rPr>
              <a:t> Vessels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Anatomy</a:t>
            </a:r>
            <a:endParaRPr lang="en-US" sz="3200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800" y="1066800"/>
            <a:ext cx="3276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000" dirty="0" smtClean="0"/>
              <a:t>Note:</a:t>
            </a:r>
          </a:p>
          <a:p>
            <a:pPr>
              <a:buNone/>
            </a:pPr>
            <a:r>
              <a:rPr lang="en-GB" sz="2000" dirty="0" smtClean="0"/>
              <a:t>10% have different anatomy at trifurcation </a:t>
            </a:r>
            <a:r>
              <a:rPr lang="en-GB" sz="2000" dirty="0" err="1" smtClean="0"/>
              <a:t>ie</a:t>
            </a:r>
            <a:r>
              <a:rPr lang="en-GB" sz="2000" dirty="0" smtClean="0"/>
              <a:t> high origin of anterior </a:t>
            </a:r>
            <a:r>
              <a:rPr lang="en-GB" sz="2000" dirty="0" err="1" smtClean="0"/>
              <a:t>tibial</a:t>
            </a:r>
            <a:endParaRPr lang="en-US" sz="2000" dirty="0"/>
          </a:p>
        </p:txBody>
      </p:sp>
      <p:pic>
        <p:nvPicPr>
          <p:cNvPr id="6" name="Picture 4" descr="fig9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5129555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1F18A8"/>
                </a:solidFill>
              </a:rPr>
              <a:t>Femoro-popliteal</a:t>
            </a:r>
            <a:r>
              <a:rPr lang="en-GB" sz="3200" b="1" dirty="0" smtClean="0">
                <a:solidFill>
                  <a:srgbClr val="1F18A8"/>
                </a:solidFill>
              </a:rPr>
              <a:t> Duplex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Method</a:t>
            </a:r>
            <a:endParaRPr lang="en-US" sz="3200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8686800" cy="3124200"/>
          </a:xfrm>
        </p:spPr>
        <p:txBody>
          <a:bodyPr/>
          <a:lstStyle/>
          <a:p>
            <a:r>
              <a:rPr lang="en-GB" dirty="0" smtClean="0"/>
              <a:t>Patient position </a:t>
            </a:r>
          </a:p>
          <a:p>
            <a:pPr lvl="1"/>
            <a:r>
              <a:rPr lang="en-GB" dirty="0" smtClean="0"/>
              <a:t>CFA/SFA–supine, leg relaxed and external rotated</a:t>
            </a:r>
          </a:p>
          <a:p>
            <a:pPr lvl="1"/>
            <a:r>
              <a:rPr lang="en-GB" dirty="0" err="1" smtClean="0"/>
              <a:t>Popliteal</a:t>
            </a:r>
            <a:r>
              <a:rPr lang="en-GB" dirty="0" smtClean="0"/>
              <a:t> – supine, knee slightly bent and internally rotated</a:t>
            </a:r>
          </a:p>
          <a:p>
            <a:pPr lvl="1">
              <a:buNone/>
            </a:pPr>
            <a:r>
              <a:rPr lang="en-GB" dirty="0" smtClean="0"/>
              <a:t>                        OR patient on side</a:t>
            </a:r>
          </a:p>
          <a:p>
            <a:r>
              <a:rPr lang="en-GB" dirty="0" smtClean="0"/>
              <a:t>Higher frequency linear probe</a:t>
            </a:r>
          </a:p>
          <a:p>
            <a:r>
              <a:rPr lang="en-GB" dirty="0" smtClean="0"/>
              <a:t>Assess from CFA to distal </a:t>
            </a:r>
            <a:r>
              <a:rPr lang="en-GB" dirty="0" err="1" smtClean="0"/>
              <a:t>popliteal</a:t>
            </a:r>
            <a:r>
              <a:rPr lang="en-GB" dirty="0" smtClean="0"/>
              <a:t> using all 3 modalities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b="1" dirty="0" smtClean="0">
                <a:solidFill>
                  <a:srgbClr val="1F18A8"/>
                </a:solidFill>
              </a:rPr>
              <a:t>Nice guideline (CG147)-Peripheral Arterial Disease: Diagnosis and management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8392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600" b="1" dirty="0" smtClean="0"/>
              <a:t>Assess people with suspected peripheral arterial disease by:</a:t>
            </a:r>
          </a:p>
          <a:p>
            <a:r>
              <a:rPr lang="en-GB" sz="2600" dirty="0" smtClean="0"/>
              <a:t>asking about the presence and severity of possible symptoms of intermittent claudication and critical limb ischaemia</a:t>
            </a:r>
          </a:p>
          <a:p>
            <a:r>
              <a:rPr lang="en-GB" sz="2600" dirty="0" smtClean="0"/>
              <a:t>examining the legs and feet for evidence of critical limb </a:t>
            </a:r>
            <a:r>
              <a:rPr lang="en-GB" sz="2600" dirty="0" err="1" smtClean="0"/>
              <a:t>ischaemia</a:t>
            </a:r>
            <a:r>
              <a:rPr lang="en-GB" sz="2600" dirty="0" smtClean="0"/>
              <a:t>, for example ulceration</a:t>
            </a:r>
          </a:p>
          <a:p>
            <a:r>
              <a:rPr lang="en-GB" sz="2600" dirty="0" smtClean="0"/>
              <a:t>examining the femoral, </a:t>
            </a:r>
            <a:r>
              <a:rPr lang="en-GB" sz="2600" dirty="0" err="1" smtClean="0"/>
              <a:t>popliteal</a:t>
            </a:r>
            <a:r>
              <a:rPr lang="en-GB" sz="2600" dirty="0" smtClean="0"/>
              <a:t> and foot pulses</a:t>
            </a:r>
          </a:p>
          <a:p>
            <a:r>
              <a:rPr lang="en-GB" sz="2600" b="1" dirty="0" smtClean="0"/>
              <a:t>measuring the ankle brachial pressure index</a:t>
            </a:r>
            <a:endParaRPr lang="en-GB" sz="2600" dirty="0" smtClean="0"/>
          </a:p>
          <a:p>
            <a:pPr>
              <a:buNone/>
            </a:pPr>
            <a:endParaRPr lang="en-GB" sz="6400" b="1" dirty="0" smtClean="0"/>
          </a:p>
          <a:p>
            <a:pPr>
              <a:buNone/>
            </a:pPr>
            <a:endParaRPr lang="en-GB" dirty="0" smtClean="0"/>
          </a:p>
        </p:txBody>
      </p:sp>
      <p:pic>
        <p:nvPicPr>
          <p:cNvPr id="4" name="Content Placeholder 4" descr="Feel-for-the-Dorsalis-Pedis-puls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5800" y="4568856"/>
            <a:ext cx="2819400" cy="2114550"/>
          </a:xfrm>
        </p:spPr>
      </p:pic>
      <p:pic>
        <p:nvPicPr>
          <p:cNvPr id="5" name="Picture 4" descr="AB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4299012"/>
            <a:ext cx="213451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8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Duplex Scan - Anterior </a:t>
            </a:r>
            <a:r>
              <a:rPr lang="en-GB" sz="3200" b="1" dirty="0" err="1" smtClean="0">
                <a:solidFill>
                  <a:srgbClr val="1F18A8"/>
                </a:solidFill>
              </a:rPr>
              <a:t>tibial</a:t>
            </a:r>
            <a:endParaRPr lang="en-US" sz="3200" b="1" dirty="0">
              <a:solidFill>
                <a:srgbClr val="1F18A8"/>
              </a:solidFill>
            </a:endParaRPr>
          </a:p>
        </p:txBody>
      </p:sp>
      <p:pic>
        <p:nvPicPr>
          <p:cNvPr id="16" name="Content Placeholder 15" descr="ATA-dist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07611" y="1755411"/>
            <a:ext cx="4289690" cy="321726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66800"/>
            <a:ext cx="2700478" cy="2667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410200" y="1143000"/>
            <a:ext cx="381000" cy="457200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562600" y="3124200"/>
            <a:ext cx="228600" cy="381000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/>
          <a:stretch>
            <a:fillRect/>
          </a:stretch>
        </p:blipFill>
        <p:spPr>
          <a:xfrm>
            <a:off x="4648200" y="3810000"/>
            <a:ext cx="3035767" cy="2743200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4" t="5971" r="6253"/>
          <a:stretch>
            <a:fillRect/>
          </a:stretch>
        </p:blipFill>
        <p:spPr>
          <a:xfrm>
            <a:off x="4648200" y="3810000"/>
            <a:ext cx="2725291" cy="2816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0" t="5925" r="30502" b="28144"/>
          <a:stretch/>
        </p:blipFill>
        <p:spPr>
          <a:xfrm>
            <a:off x="6400800" y="3886200"/>
            <a:ext cx="1066800" cy="2740954"/>
          </a:xfrm>
          <a:prstGeom prst="rect">
            <a:avLst/>
          </a:prstGeom>
        </p:spPr>
      </p:pic>
      <p:pic>
        <p:nvPicPr>
          <p:cNvPr id="15" name="Picture 14" descr="ATA pro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314325" y="1762125"/>
            <a:ext cx="4343400" cy="3257550"/>
          </a:xfrm>
          <a:prstGeom prst="rect">
            <a:avLst/>
          </a:prstGeom>
        </p:spPr>
      </p:pic>
      <p:pic>
        <p:nvPicPr>
          <p:cNvPr id="17" name="Picture 16" descr="popliteal.jpg"/>
          <p:cNvPicPr>
            <a:picLocks noChangeAspect="1"/>
          </p:cNvPicPr>
          <p:nvPr/>
        </p:nvPicPr>
        <p:blipFill>
          <a:blip r:embed="rId8" cstate="print"/>
          <a:srcRect l="28012" t="-482" b="12771"/>
          <a:stretch>
            <a:fillRect/>
          </a:stretch>
        </p:blipFill>
        <p:spPr>
          <a:xfrm rot="5400000">
            <a:off x="-38041" y="1333441"/>
            <a:ext cx="4419602" cy="403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Duplex Scan –posterior </a:t>
            </a:r>
            <a:r>
              <a:rPr lang="en-GB" sz="3200" b="1" dirty="0" err="1" smtClean="0">
                <a:solidFill>
                  <a:srgbClr val="1F18A8"/>
                </a:solidFill>
              </a:rPr>
              <a:t>tibial</a:t>
            </a:r>
            <a:endParaRPr lang="en-US" sz="3200" b="1" dirty="0">
              <a:solidFill>
                <a:srgbClr val="1F18A8"/>
              </a:solidFill>
            </a:endParaRPr>
          </a:p>
        </p:txBody>
      </p:sp>
      <p:pic>
        <p:nvPicPr>
          <p:cNvPr id="4" name="Picture 3" descr="20180111_0938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050" y="1695450"/>
            <a:ext cx="5029200" cy="377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9"/>
          <a:stretch>
            <a:fillRect/>
          </a:stretch>
        </p:blipFill>
        <p:spPr>
          <a:xfrm>
            <a:off x="4953000" y="2286000"/>
            <a:ext cx="3158743" cy="279223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315200" y="2895600"/>
            <a:ext cx="685800" cy="3810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86000"/>
            <a:ext cx="3129793" cy="2819400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Duplex Scan -</a:t>
            </a:r>
            <a:r>
              <a:rPr lang="en-GB" sz="3200" b="1" dirty="0" err="1" smtClean="0">
                <a:solidFill>
                  <a:srgbClr val="1F18A8"/>
                </a:solidFill>
              </a:rPr>
              <a:t>Peroneal</a:t>
            </a:r>
            <a:endParaRPr lang="en-US" sz="3200" b="1" dirty="0">
              <a:solidFill>
                <a:srgbClr val="1F18A8"/>
              </a:solidFill>
            </a:endParaRPr>
          </a:p>
        </p:txBody>
      </p:sp>
      <p:pic>
        <p:nvPicPr>
          <p:cNvPr id="4" name="Picture 3" descr="Peroneal.jpg"/>
          <p:cNvPicPr>
            <a:picLocks noChangeAspect="1"/>
          </p:cNvPicPr>
          <p:nvPr/>
        </p:nvPicPr>
        <p:blipFill>
          <a:blip r:embed="rId2" cstate="print"/>
          <a:srcRect l="14819" t="2651"/>
          <a:stretch>
            <a:fillRect/>
          </a:stretch>
        </p:blipFill>
        <p:spPr>
          <a:xfrm rot="5400000">
            <a:off x="155133" y="1717208"/>
            <a:ext cx="4838674" cy="4147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r="8570" b="23411"/>
          <a:stretch>
            <a:fillRect/>
          </a:stretch>
        </p:blipFill>
        <p:spPr>
          <a:xfrm>
            <a:off x="5410200" y="1828800"/>
            <a:ext cx="2825755" cy="286843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943600" y="4267200"/>
            <a:ext cx="228600" cy="5334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52600"/>
            <a:ext cx="3009103" cy="2971800"/>
          </a:xfrm>
        </p:spPr>
      </p:pic>
      <p:pic>
        <p:nvPicPr>
          <p:cNvPr id="9" name="Picture 8" descr="popliteal.jpg"/>
          <p:cNvPicPr>
            <a:picLocks noChangeAspect="1"/>
          </p:cNvPicPr>
          <p:nvPr/>
        </p:nvPicPr>
        <p:blipFill>
          <a:blip r:embed="rId5" cstate="print"/>
          <a:srcRect l="28012" t="-482" b="12771"/>
          <a:stretch>
            <a:fillRect/>
          </a:stretch>
        </p:blipFill>
        <p:spPr>
          <a:xfrm rot="5400000">
            <a:off x="247058" y="1581741"/>
            <a:ext cx="4876800" cy="4456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92162"/>
          </a:xfrm>
        </p:spPr>
        <p:txBody>
          <a:bodyPr>
            <a:noAutofit/>
          </a:bodyPr>
          <a:lstStyle/>
          <a:p>
            <a:r>
              <a:rPr lang="en-GB" sz="3200" b="1" dirty="0" err="1" smtClean="0">
                <a:solidFill>
                  <a:srgbClr val="1F18A8"/>
                </a:solidFill>
              </a:rPr>
              <a:t>Crural</a:t>
            </a:r>
            <a:r>
              <a:rPr lang="en-GB" sz="3200" b="1" dirty="0" smtClean="0">
                <a:solidFill>
                  <a:srgbClr val="1F18A8"/>
                </a:solidFill>
              </a:rPr>
              <a:t> Vessels 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Considerations</a:t>
            </a:r>
            <a:endParaRPr lang="en-US" sz="3200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Flow may be severely reduced in patent vessels due to proximal disease</a:t>
            </a:r>
          </a:p>
          <a:p>
            <a:pPr lvl="1"/>
            <a:r>
              <a:rPr lang="en-GB" sz="2400" dirty="0" smtClean="0"/>
              <a:t>Alter controls to be sensitive to low flow conditions</a:t>
            </a:r>
          </a:p>
          <a:p>
            <a:pPr lvl="1"/>
            <a:r>
              <a:rPr lang="en-GB" sz="2400" dirty="0" smtClean="0"/>
              <a:t>Do scan with leg dependent</a:t>
            </a:r>
          </a:p>
          <a:p>
            <a:r>
              <a:rPr lang="en-GB" sz="2800" dirty="0" smtClean="0"/>
              <a:t>Vessel calcification</a:t>
            </a:r>
          </a:p>
          <a:p>
            <a:pPr lvl="1"/>
            <a:r>
              <a:rPr lang="en-GB" sz="2400" dirty="0" smtClean="0"/>
              <a:t>Use waveform analysis</a:t>
            </a:r>
          </a:p>
          <a:p>
            <a:pPr lvl="1"/>
            <a:r>
              <a:rPr lang="en-GB" sz="2400" dirty="0" smtClean="0"/>
              <a:t>May be inconclusive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1F18A8"/>
                </a:solidFill>
              </a:rPr>
              <a:t>Pseudoaneurysms</a:t>
            </a:r>
            <a:endParaRPr lang="en-US" sz="3200" b="1" dirty="0">
              <a:solidFill>
                <a:srgbClr val="1F18A8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1981200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Usually iatrogenic or IVDU</a:t>
            </a:r>
          </a:p>
          <a:p>
            <a:pPr lvl="1"/>
            <a:r>
              <a:rPr lang="en-GB" dirty="0" smtClean="0"/>
              <a:t>Arterial punctures</a:t>
            </a:r>
          </a:p>
          <a:p>
            <a:pPr lvl="1"/>
            <a:r>
              <a:rPr lang="en-GB" dirty="0" smtClean="0"/>
              <a:t>Graft </a:t>
            </a:r>
            <a:r>
              <a:rPr lang="en-GB" dirty="0" err="1" smtClean="0"/>
              <a:t>anastomosis</a:t>
            </a:r>
            <a:endParaRPr lang="en-GB" dirty="0" smtClean="0"/>
          </a:p>
          <a:p>
            <a:pPr lvl="1"/>
            <a:r>
              <a:rPr lang="en-GB" dirty="0" smtClean="0"/>
              <a:t>Trauma/ surgery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2" t="6312"/>
          <a:stretch>
            <a:fillRect/>
          </a:stretch>
        </p:blipFill>
        <p:spPr>
          <a:xfrm>
            <a:off x="533400" y="838200"/>
            <a:ext cx="3419982" cy="3855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t="7432" r="24043" b="14864"/>
          <a:stretch>
            <a:fillRect/>
          </a:stretch>
        </p:blipFill>
        <p:spPr>
          <a:xfrm>
            <a:off x="533400" y="838200"/>
            <a:ext cx="3429000" cy="3858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6"/>
          <a:stretch>
            <a:fillRect/>
          </a:stretch>
        </p:blipFill>
        <p:spPr>
          <a:xfrm>
            <a:off x="533400" y="4038600"/>
            <a:ext cx="3429000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25146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Features: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Presence/absence of flow in sac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Size of sac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Size of wall defect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Length of neck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Characteristic flow in neck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44562"/>
          </a:xfrm>
        </p:spPr>
        <p:txBody>
          <a:bodyPr>
            <a:noAutofit/>
          </a:bodyPr>
          <a:lstStyle/>
          <a:p>
            <a:r>
              <a:rPr lang="en-GB" sz="3200" b="1" dirty="0" err="1" smtClean="0">
                <a:solidFill>
                  <a:srgbClr val="1F18A8"/>
                </a:solidFill>
              </a:rPr>
              <a:t>Popliteal</a:t>
            </a:r>
            <a:r>
              <a:rPr lang="en-GB" sz="3200" b="1" dirty="0" smtClean="0">
                <a:solidFill>
                  <a:srgbClr val="1F18A8"/>
                </a:solidFill>
              </a:rPr>
              <a:t> Artery Entrapment Syndrome (PAES)</a:t>
            </a:r>
            <a:endParaRPr lang="en-US" sz="3200" b="1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Young (&lt;30 years), athletic, mainly male</a:t>
            </a:r>
          </a:p>
          <a:p>
            <a:r>
              <a:rPr lang="en-GB" sz="2400" dirty="0" smtClean="0"/>
              <a:t>Compression / occlusion of the </a:t>
            </a:r>
            <a:r>
              <a:rPr lang="en-GB" sz="2400" dirty="0" err="1" smtClean="0"/>
              <a:t>popliteal</a:t>
            </a:r>
            <a:r>
              <a:rPr lang="en-GB" sz="2400" dirty="0" smtClean="0"/>
              <a:t> artery during exercise</a:t>
            </a:r>
          </a:p>
          <a:p>
            <a:pPr lvl="1"/>
            <a:r>
              <a:rPr lang="en-GB" sz="2400" dirty="0" smtClean="0"/>
              <a:t>Abnormal anatomy</a:t>
            </a:r>
          </a:p>
          <a:p>
            <a:pPr lvl="1"/>
            <a:r>
              <a:rPr lang="en-GB" sz="2400" dirty="0" smtClean="0"/>
              <a:t>Functional  PAES</a:t>
            </a:r>
          </a:p>
          <a:p>
            <a:r>
              <a:rPr lang="en-GB" sz="2400" dirty="0" smtClean="0"/>
              <a:t>Duplex scan of </a:t>
            </a:r>
            <a:r>
              <a:rPr lang="en-GB" sz="2400" dirty="0" err="1" smtClean="0"/>
              <a:t>popliteal</a:t>
            </a:r>
            <a:r>
              <a:rPr lang="en-GB" sz="2400" dirty="0" smtClean="0"/>
              <a:t> artery (prone or standing) with forced plantar and </a:t>
            </a:r>
            <a:r>
              <a:rPr lang="en-GB" sz="2400" dirty="0" err="1" smtClean="0"/>
              <a:t>dorsiflexion</a:t>
            </a:r>
            <a:endParaRPr lang="en-GB" sz="2400" dirty="0" smtClean="0"/>
          </a:p>
        </p:txBody>
      </p:sp>
      <p:pic>
        <p:nvPicPr>
          <p:cNvPr id="4" name="Picture 3" descr="Dorsiflex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733800"/>
            <a:ext cx="4038600" cy="2895600"/>
          </a:xfrm>
          <a:prstGeom prst="rect">
            <a:avLst/>
          </a:prstGeom>
        </p:spPr>
      </p:pic>
      <p:pic>
        <p:nvPicPr>
          <p:cNvPr id="8" name="Picture 7" descr="forced plantar flexion -pr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657600"/>
            <a:ext cx="4724400" cy="2937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1F18A8"/>
                </a:solidFill>
              </a:rPr>
              <a:t>Popliteal</a:t>
            </a:r>
            <a:r>
              <a:rPr lang="en-GB" sz="3200" b="1" dirty="0" smtClean="0">
                <a:solidFill>
                  <a:srgbClr val="1F18A8"/>
                </a:solidFill>
              </a:rPr>
              <a:t> Artery Entrapment Syndrome (PAES)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525963"/>
          </a:xfrm>
        </p:spPr>
        <p:txBody>
          <a:bodyPr/>
          <a:lstStyle/>
          <a:p>
            <a:r>
              <a:rPr lang="en-GB" sz="2800" dirty="0" smtClean="0"/>
              <a:t>Transverse images of </a:t>
            </a:r>
            <a:r>
              <a:rPr lang="en-GB" sz="2800" dirty="0" err="1" smtClean="0"/>
              <a:t>popliteal</a:t>
            </a:r>
            <a:r>
              <a:rPr lang="en-GB" sz="2800" dirty="0" smtClean="0"/>
              <a:t> artery may show abnormal anatomy or compression</a:t>
            </a:r>
          </a:p>
          <a:p>
            <a:r>
              <a:rPr lang="en-GB" sz="2800" dirty="0" smtClean="0"/>
              <a:t>Normal flow changing to very reduced, high resistance flow or absence of flow with foot manoeuvres.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4910" r="42181" b="4910"/>
          <a:stretch>
            <a:fillRect/>
          </a:stretch>
        </p:blipFill>
        <p:spPr>
          <a:xfrm>
            <a:off x="6248400" y="3352800"/>
            <a:ext cx="2743200" cy="3311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4966" r="42181" b="4966"/>
          <a:stretch>
            <a:fillRect/>
          </a:stretch>
        </p:blipFill>
        <p:spPr>
          <a:xfrm>
            <a:off x="3200400" y="3429000"/>
            <a:ext cx="2788997" cy="3202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9"/>
          <a:stretch>
            <a:fillRect/>
          </a:stretch>
        </p:blipFill>
        <p:spPr>
          <a:xfrm>
            <a:off x="152400" y="3429000"/>
            <a:ext cx="2895600" cy="3200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Cystic </a:t>
            </a:r>
            <a:r>
              <a:rPr lang="en-GB" sz="3200" b="1" dirty="0" err="1" smtClean="0">
                <a:solidFill>
                  <a:srgbClr val="1F18A8"/>
                </a:solidFill>
              </a:rPr>
              <a:t>Advential</a:t>
            </a:r>
            <a:r>
              <a:rPr lang="en-GB" sz="3200" b="1" dirty="0" smtClean="0">
                <a:solidFill>
                  <a:srgbClr val="1F18A8"/>
                </a:solidFill>
              </a:rPr>
              <a:t> disease</a:t>
            </a:r>
            <a:endParaRPr lang="en-US" sz="3200" b="1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GB" sz="2400" dirty="0" smtClean="0"/>
              <a:t>Cyst develops in tunica adventitia</a:t>
            </a:r>
          </a:p>
          <a:p>
            <a:r>
              <a:rPr lang="en-GB" sz="2400" dirty="0" smtClean="0"/>
              <a:t>Most common in </a:t>
            </a:r>
            <a:r>
              <a:rPr lang="en-GB" sz="2400" dirty="0" err="1" smtClean="0"/>
              <a:t>popliteal</a:t>
            </a:r>
            <a:r>
              <a:rPr lang="en-GB" sz="2400" dirty="0" smtClean="0"/>
              <a:t> artery (85%)</a:t>
            </a:r>
          </a:p>
          <a:p>
            <a:r>
              <a:rPr lang="en-GB" sz="2400" dirty="0" smtClean="0"/>
              <a:t>Mainly young (&lt;50 years old) men</a:t>
            </a:r>
          </a:p>
          <a:p>
            <a:r>
              <a:rPr lang="en-GB" sz="2400" dirty="0" smtClean="0"/>
              <a:t>Smooth </a:t>
            </a:r>
            <a:r>
              <a:rPr lang="en-GB" sz="2400" dirty="0" err="1" smtClean="0"/>
              <a:t>echopoor</a:t>
            </a:r>
            <a:r>
              <a:rPr lang="en-GB" sz="2400" dirty="0" smtClean="0"/>
              <a:t> lesion in otherwise normal arteries</a:t>
            </a:r>
          </a:p>
          <a:p>
            <a:pPr>
              <a:buNone/>
            </a:pPr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/>
          <a:stretch>
            <a:fillRect/>
          </a:stretch>
        </p:blipFill>
        <p:spPr>
          <a:xfrm>
            <a:off x="533400" y="2895600"/>
            <a:ext cx="3733800" cy="3591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4" r="2517" b="15574"/>
          <a:stretch>
            <a:fillRect/>
          </a:stretch>
        </p:blipFill>
        <p:spPr>
          <a:xfrm>
            <a:off x="4495800" y="2895600"/>
            <a:ext cx="450872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1F18A8"/>
                </a:solidFill>
              </a:rPr>
              <a:t>Thromboangitis</a:t>
            </a:r>
            <a:r>
              <a:rPr lang="en-GB" sz="3200" b="1" dirty="0" smtClean="0">
                <a:solidFill>
                  <a:srgbClr val="1F18A8"/>
                </a:solidFill>
              </a:rPr>
              <a:t> </a:t>
            </a:r>
            <a:r>
              <a:rPr lang="en-GB" sz="3200" b="1" dirty="0" err="1" smtClean="0">
                <a:solidFill>
                  <a:srgbClr val="1F18A8"/>
                </a:solidFill>
              </a:rPr>
              <a:t>Obliterans</a:t>
            </a:r>
            <a:r>
              <a:rPr lang="en-GB" sz="3200" b="1" dirty="0" smtClean="0">
                <a:solidFill>
                  <a:srgbClr val="1F18A8"/>
                </a:solidFill>
              </a:rPr>
              <a:t> (</a:t>
            </a:r>
            <a:r>
              <a:rPr lang="en-GB" sz="3200" b="1" dirty="0" err="1" smtClean="0">
                <a:solidFill>
                  <a:srgbClr val="1F18A8"/>
                </a:solidFill>
              </a:rPr>
              <a:t>Buergers</a:t>
            </a:r>
            <a:r>
              <a:rPr lang="en-GB" sz="3200" b="1" dirty="0" smtClean="0">
                <a:solidFill>
                  <a:srgbClr val="1F18A8"/>
                </a:solidFill>
              </a:rPr>
              <a:t> disease)</a:t>
            </a:r>
            <a:endParaRPr lang="en-US" sz="3200" b="1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Non atherosclerotic thrombotic </a:t>
            </a:r>
            <a:r>
              <a:rPr lang="en-GB" sz="2800" dirty="0" err="1" smtClean="0"/>
              <a:t>vasculitis</a:t>
            </a:r>
            <a:endParaRPr lang="en-GB" sz="2800" dirty="0" smtClean="0"/>
          </a:p>
          <a:p>
            <a:r>
              <a:rPr lang="en-GB" sz="2800" dirty="0" smtClean="0"/>
              <a:t>Young male, heavy smokers</a:t>
            </a:r>
          </a:p>
          <a:p>
            <a:r>
              <a:rPr lang="en-GB" sz="2800" dirty="0" smtClean="0"/>
              <a:t>Normal proximal vessels</a:t>
            </a:r>
          </a:p>
          <a:p>
            <a:r>
              <a:rPr lang="en-GB" sz="2800" dirty="0" smtClean="0"/>
              <a:t>Occlusion of distal vessels (calf or forearm)</a:t>
            </a:r>
          </a:p>
          <a:p>
            <a:r>
              <a:rPr lang="en-GB" sz="2800" dirty="0" smtClean="0"/>
              <a:t>Characteristic corkscrew collaterals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/>
          <a:stretch>
            <a:fillRect/>
          </a:stretch>
        </p:blipFill>
        <p:spPr>
          <a:xfrm>
            <a:off x="1828800" y="3810000"/>
            <a:ext cx="4892040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Upper Limb Anatomy</a:t>
            </a:r>
            <a:endParaRPr lang="en-US" sz="3200" b="1" dirty="0">
              <a:solidFill>
                <a:srgbClr val="1F18A8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410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Common variants:</a:t>
            </a:r>
          </a:p>
          <a:p>
            <a:r>
              <a:rPr lang="en-GB" dirty="0" smtClean="0"/>
              <a:t>High bifurcation into RA and UA -12%</a:t>
            </a:r>
            <a:endParaRPr lang="en-US" dirty="0"/>
          </a:p>
        </p:txBody>
      </p:sp>
      <p:pic>
        <p:nvPicPr>
          <p:cNvPr id="6" name="Picture 5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14400"/>
            <a:ext cx="3657600" cy="5847125"/>
          </a:xfrm>
          <a:prstGeom prst="rect">
            <a:avLst/>
          </a:prstGeom>
          <a:noFill/>
        </p:spPr>
      </p:pic>
      <p:pic>
        <p:nvPicPr>
          <p:cNvPr id="7" name="Picture 4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4049297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b="1" dirty="0" smtClean="0">
                <a:solidFill>
                  <a:srgbClr val="1F18A8"/>
                </a:solidFill>
              </a:rPr>
              <a:t>Nice guideline (CG147)-Peripheral Arterial Disease: Diagnosis and management</a:t>
            </a:r>
            <a:r>
              <a:rPr lang="en-GB" sz="3600" dirty="0" smtClean="0">
                <a:solidFill>
                  <a:srgbClr val="1F18A8"/>
                </a:solidFill>
              </a:rPr>
              <a:t/>
            </a:r>
            <a:br>
              <a:rPr lang="en-GB" sz="3600" dirty="0" smtClean="0">
                <a:solidFill>
                  <a:srgbClr val="1F18A8"/>
                </a:solidFill>
              </a:rPr>
            </a:br>
            <a:endParaRPr lang="en-US" sz="3600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88392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b="1" dirty="0" smtClean="0"/>
              <a:t>Imaging for revascularisation</a:t>
            </a:r>
          </a:p>
          <a:p>
            <a:r>
              <a:rPr lang="en-GB" sz="2400" b="1" dirty="0" smtClean="0"/>
              <a:t>Offer duplex ultrasound as first‑</a:t>
            </a:r>
            <a:r>
              <a:rPr lang="en-GB" sz="2400" b="1" dirty="0" err="1" smtClean="0"/>
              <a:t>line</a:t>
            </a:r>
            <a:r>
              <a:rPr lang="en-GB" sz="2400" b="1" dirty="0" smtClean="0"/>
              <a:t> imaging to all people with peripheral arterial disease for whom revascularisation is being considered.</a:t>
            </a:r>
          </a:p>
          <a:p>
            <a:r>
              <a:rPr lang="en-GB" sz="2400" dirty="0" smtClean="0"/>
              <a:t>Offer contrast‑</a:t>
            </a:r>
            <a:r>
              <a:rPr lang="en-GB" sz="2400" dirty="0" err="1" smtClean="0"/>
              <a:t>enhanced</a:t>
            </a:r>
            <a:r>
              <a:rPr lang="en-GB" sz="2400" dirty="0" smtClean="0"/>
              <a:t> magnetic resonance angiography to people with peripheral arterial disease who need further imaging (after duplex ultrasound) before considering revascularisation.</a:t>
            </a:r>
          </a:p>
          <a:p>
            <a:r>
              <a:rPr lang="en-GB" sz="2400" dirty="0" smtClean="0"/>
              <a:t>Offer computed tomography angiography to people with peripheral arterial disease who need further imaging (after duplex ultrasound) if contrast‑</a:t>
            </a:r>
            <a:r>
              <a:rPr lang="en-GB" sz="2400" dirty="0" err="1" smtClean="0"/>
              <a:t>enhanced</a:t>
            </a:r>
            <a:r>
              <a:rPr lang="en-GB" sz="2400" dirty="0" smtClean="0"/>
              <a:t> magnetic resonance angiography is contraindicated or not tolerated.</a:t>
            </a:r>
          </a:p>
          <a:p>
            <a:pPr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0748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Upper limb Duplex scan</a:t>
            </a:r>
            <a:endParaRPr lang="en-US" sz="3200" b="1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Right </a:t>
            </a:r>
            <a:r>
              <a:rPr lang="en-GB" sz="2800" dirty="0" err="1" smtClean="0"/>
              <a:t>brachiocephalic</a:t>
            </a:r>
            <a:r>
              <a:rPr lang="en-GB" sz="2800" dirty="0" smtClean="0"/>
              <a:t> and proximal left </a:t>
            </a:r>
            <a:r>
              <a:rPr lang="en-GB" sz="2800" dirty="0" err="1" smtClean="0"/>
              <a:t>subclavian</a:t>
            </a:r>
            <a:r>
              <a:rPr lang="en-GB" sz="2800" dirty="0" smtClean="0"/>
              <a:t> arteries are usually obscured by clavicle/sternum</a:t>
            </a:r>
          </a:p>
          <a:p>
            <a:pPr lvl="1"/>
            <a:r>
              <a:rPr lang="en-GB" sz="2400" dirty="0" smtClean="0"/>
              <a:t> Waveform interpretation</a:t>
            </a:r>
          </a:p>
          <a:p>
            <a:r>
              <a:rPr lang="en-GB" sz="2800" dirty="0" err="1" smtClean="0"/>
              <a:t>Axillary</a:t>
            </a:r>
            <a:r>
              <a:rPr lang="en-GB" sz="2800" dirty="0" smtClean="0"/>
              <a:t>, brachial, </a:t>
            </a:r>
            <a:r>
              <a:rPr lang="en-GB" sz="2800" dirty="0" err="1" smtClean="0"/>
              <a:t>ulnar</a:t>
            </a:r>
            <a:r>
              <a:rPr lang="en-GB" sz="2800" dirty="0" smtClean="0"/>
              <a:t> and radial arteries are superficial and easily seen, assess with B mode, colour and spectral Doppler.</a:t>
            </a:r>
          </a:p>
          <a:p>
            <a:r>
              <a:rPr lang="en-GB" sz="2800" dirty="0" smtClean="0"/>
              <a:t>Doppler waveforms very dependent on temperature/ exercise etc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Upper limb </a:t>
            </a:r>
            <a:endParaRPr lang="en-US" sz="3200" b="1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err="1" smtClean="0"/>
              <a:t>Atheroslerosis</a:t>
            </a:r>
            <a:r>
              <a:rPr lang="en-GB" sz="2800" dirty="0" smtClean="0"/>
              <a:t> </a:t>
            </a:r>
          </a:p>
          <a:p>
            <a:pPr lvl="1"/>
            <a:r>
              <a:rPr lang="en-GB" sz="2400" dirty="0" smtClean="0"/>
              <a:t>often asymptomatic due to collaterals.</a:t>
            </a:r>
          </a:p>
          <a:p>
            <a:pPr lvl="1"/>
            <a:r>
              <a:rPr lang="en-GB" sz="2400" dirty="0" smtClean="0"/>
              <a:t> Reduced BP</a:t>
            </a:r>
          </a:p>
          <a:p>
            <a:pPr lvl="1"/>
            <a:r>
              <a:rPr lang="en-GB" sz="2400" dirty="0" smtClean="0"/>
              <a:t>Arm </a:t>
            </a:r>
            <a:r>
              <a:rPr lang="en-GB" sz="2400" dirty="0" err="1" smtClean="0"/>
              <a:t>claudication</a:t>
            </a:r>
            <a:endParaRPr lang="en-GB" sz="2400" dirty="0" smtClean="0"/>
          </a:p>
          <a:p>
            <a:r>
              <a:rPr lang="en-GB" sz="2800" dirty="0" smtClean="0"/>
              <a:t>Embolism</a:t>
            </a:r>
          </a:p>
          <a:p>
            <a:r>
              <a:rPr lang="en-GB" sz="2800" dirty="0" err="1" smtClean="0"/>
              <a:t>Subclavian</a:t>
            </a:r>
            <a:r>
              <a:rPr lang="en-GB" sz="2800" dirty="0" smtClean="0"/>
              <a:t> Steal</a:t>
            </a:r>
          </a:p>
          <a:p>
            <a:r>
              <a:rPr lang="en-GB" sz="2800" dirty="0" smtClean="0"/>
              <a:t>Thoracic Outlet syndrome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Thoracic Outlet Syndrome</a:t>
            </a:r>
            <a:endParaRPr lang="en-US" sz="3200" b="1" dirty="0">
              <a:solidFill>
                <a:srgbClr val="1F18A8"/>
              </a:solidFill>
            </a:endParaRPr>
          </a:p>
        </p:txBody>
      </p:sp>
      <p:sp>
        <p:nvSpPr>
          <p:cNvPr id="2050" name="AutoShape 2" descr="data:image/png;base64,iVBORw0KGgoAAAANSUhEUgAABVsAAAbqCAYAAADfJ6AxAAAgAElEQVR4XuzYMREAAAjEMPBvGhF0DAJ+yDF1xxEgQIAAAQIECBAgQIAAAQIECBAgQIDAW2DfCwYIECBAgAABAgQIECBAgAABAgQIECBAYMRWT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FhxFFYAACAASURBV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JFgZlwAAIABJREFU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AgQIECAAAECBAgQCATE1gDRBAECBAgQIECAAAECBAgQIECAAAECBMRWP0CAAAECBAgQIECAAAECBAgQIECAAIFAQGwNEE0QIECAAAECBAgQIECAAAECBAgQIEBAbPUDBAgQIECAAAECBI4dO6QBAABgGObf9UwM1sBBczQ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hM9PssAAAgAElEQVQ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d5NaW8AACAASURBVA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GrHDmkAAAAYhvl3PRODNXDQHI0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6xBolwAAFX5JREFU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BBbfYAAAQIECBAgQIAAAQIECBAgQIAAAQKDgNg6IJogQIAAAQIECBAgQIAAAQIECBAgQICA2OoDBAgQIECAAAECBAgQIECAAAECBAgQGATE1gHRBAECBAgQIECAAAECBAgQIECAAAECBMRWHyBAgAABAgQIECBAgAABAgQIECBAgMAgILYOiCYIECBAgAABAgQIECBAgAABAgQIECAgtvoAAQIECBAgQIAAAQIECBAgQIAAAQIEBgGxdUA0QYAAAQIECBAgQIAAAQIECBAgQIAAAbHVBwgQIECAAAECBAgQIECAAAECBAgQIDAIiK0DogkCBAgQIECAAAECBAgQIECAAAECBAiIrT5AgAABAgQIECBAgAABAgQIECBAgACBQUBsHRBNECBAgAABAgQIECBAgAABAgQIECBAQGz1AQIECBAgQIAAAQIECBAgQIAAAQIECAwCYuuAaIIAAQIECBAgQIAAAQIECBAgQIAAAQJiqw8QIECAAAECBAgQIECAAAECBAgQIEBgEBBbB0QTBAgQIECAAAECBAgQIECAAAECBAgQEFt9gAABAgQIECBAgAABAgQIECBAgAABAoOA2DogmiBAgAABAgQIECBAgAABAgQIECBAgIDY6gMECBAgQIAAAQIECBAgQIAAAQIECBAYBMTWAdEEAQIECBAgQIAAAQIECBAgQIAAAQIExFYfIECAAAECBAgQIECAAAECBAgQIECAwCAgtg6IJggQIECAAAECBAgQIECAAAECBAgQICC2+gABAgQIECBAgAABAgQIECBAgAABAgQGAbF1QDRBgAABAgQIECBAgAABAgQIECBAgAABsdUHCBAgQIAAAQIECBAgQIAAAQIECBAgMAiIrQOiCQIECBAgQIAAAQIECBAgQIAAAQIECIitPkCAAAECBAgQIECAAAECBAgQIECAAIFBQGwdEE0QIECAAAECBAgQIECAAAECBAgQIEBAbPUBAgQIECBAgAABAgQIECBAgAABAgQIDAJi64BoggABAgQIECBAgAABAgQIECBAgAABAmKrDxAgQIAAAQIECBAgQIAAAQIECBAgQGAQEFsHRBMECBAgQIAAAQIECBAgQIAAAQIECBAQW32AAAECBAgQIECAAAECBAgQIECAAAECg4DYOiCaIECAAAECBAgQIECAAAECBAgQIECAgNjqAwQIECBAgAABAgQIECBAgAABAgQIEBgExNYB0QQBAgQIECBAgAABAgQIECBAgAABAgTEVh8gQIAAAQIECBAgQIAAAQIECBAgQIDAICC2DogmCBAgQIAAAQIECBAgQIAAAQIECBAgILb6AAECBAgQIECAAAECBAgQIECAAAECBAYBsXVANEGAAAECBAgQIECAAAECBAgQIECAAAGx1QcIECBAgAABAgQIECBAgAABAgQIECAwCIitA6IJAgQIECBAgAABAgQIECBAgAABAgQIiK0+QIAAAQIECBAgQIAAAQIECBAgQIAAgUFAbB0QTRAgQIAAAQIECBAgQIAAAQIECBAgQEBs9QECBAgQIECAAAECBAgQIECAAAECBAgMAmLrgGiCAAECBAgQIECAAAECBAgQIECAAAECYqsPECBAgAABAgQIECBAgAABAgQIECBAYBAQWwdEEwQIECBAgAABAgQIECBAgAABAgQIEAh1EgbrA5PX9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tos anatom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990600"/>
            <a:ext cx="4808915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4549676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Bordered by scalene muscle, first rib and clavicle.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TOS caused by compression of nerves and/or blood vessels 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Only 2% TOS are due to arterial compression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TOS –provocation manoeuvres</a:t>
            </a:r>
            <a:endParaRPr lang="en-US" sz="3200" b="1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343400" cy="4525963"/>
          </a:xfrm>
        </p:spPr>
        <p:txBody>
          <a:bodyPr/>
          <a:lstStyle/>
          <a:p>
            <a:r>
              <a:rPr lang="en-GB" sz="2400" dirty="0" smtClean="0"/>
              <a:t>Variable </a:t>
            </a:r>
          </a:p>
          <a:p>
            <a:pPr lvl="1"/>
            <a:r>
              <a:rPr lang="en-GB" sz="2400" dirty="0" err="1" smtClean="0"/>
              <a:t>Roos</a:t>
            </a:r>
            <a:r>
              <a:rPr lang="en-GB" sz="2400" dirty="0" smtClean="0"/>
              <a:t> Test</a:t>
            </a:r>
          </a:p>
          <a:p>
            <a:pPr lvl="1"/>
            <a:r>
              <a:rPr lang="en-GB" sz="2400" dirty="0" err="1" smtClean="0"/>
              <a:t>Adsons</a:t>
            </a:r>
            <a:r>
              <a:rPr lang="en-GB" sz="2400" dirty="0" smtClean="0"/>
              <a:t> manoeuvre</a:t>
            </a:r>
          </a:p>
          <a:p>
            <a:pPr lvl="1"/>
            <a:r>
              <a:rPr lang="en-GB" sz="2400" dirty="0" err="1" smtClean="0"/>
              <a:t>Hyperabduction</a:t>
            </a:r>
            <a:endParaRPr lang="en-GB" sz="2400" dirty="0" smtClean="0"/>
          </a:p>
          <a:p>
            <a:pPr lvl="1"/>
            <a:r>
              <a:rPr lang="en-GB" sz="2400" dirty="0" smtClean="0"/>
              <a:t>Symptomatic position</a:t>
            </a:r>
            <a:endParaRPr lang="en-US" sz="2400" dirty="0" smtClean="0"/>
          </a:p>
          <a:p>
            <a:r>
              <a:rPr lang="en-GB" sz="2400" dirty="0" smtClean="0"/>
              <a:t>Monitor changes in colour and spectral trace in distal </a:t>
            </a:r>
            <a:r>
              <a:rPr lang="en-GB" sz="2400" dirty="0" err="1" smtClean="0"/>
              <a:t>subclavian</a:t>
            </a:r>
            <a:r>
              <a:rPr lang="en-GB" sz="2400" dirty="0" smtClean="0"/>
              <a:t>/</a:t>
            </a:r>
            <a:r>
              <a:rPr lang="en-GB" sz="2400" dirty="0" err="1" smtClean="0"/>
              <a:t>axillary</a:t>
            </a:r>
            <a:r>
              <a:rPr lang="en-GB" sz="2400" dirty="0" smtClean="0"/>
              <a:t> artery</a:t>
            </a:r>
          </a:p>
          <a:p>
            <a:r>
              <a:rPr lang="en-GB" sz="2400" dirty="0" smtClean="0"/>
              <a:t>Take care not to move off the vessel</a:t>
            </a:r>
          </a:p>
          <a:p>
            <a:endParaRPr lang="en-GB" dirty="0" smtClean="0"/>
          </a:p>
        </p:txBody>
      </p:sp>
      <p:pic>
        <p:nvPicPr>
          <p:cNvPr id="4" name="Picture 2" descr="C:\Users\Matt\Desktop\20131121_091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9200"/>
            <a:ext cx="4359059" cy="278660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415205" cy="28194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419600" cy="2878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rgbClr val="1F18A8"/>
                </a:solidFill>
              </a:rPr>
              <a:t>AND FINALLY!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endParaRPr lang="en-US" sz="3200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Concise and clear</a:t>
            </a:r>
          </a:p>
          <a:p>
            <a:r>
              <a:rPr lang="en-GB" sz="2800" dirty="0" smtClean="0"/>
              <a:t>Include a diagram if possible</a:t>
            </a:r>
          </a:p>
          <a:p>
            <a:r>
              <a:rPr lang="en-GB" sz="2800" dirty="0" smtClean="0"/>
              <a:t>Know what the relevant information is</a:t>
            </a:r>
          </a:p>
          <a:p>
            <a:r>
              <a:rPr lang="en-GB" sz="2800" dirty="0" smtClean="0"/>
              <a:t>Find out what information the surgeons require</a:t>
            </a:r>
            <a:endParaRPr lang="en-US" sz="2800" dirty="0"/>
          </a:p>
        </p:txBody>
      </p:sp>
      <p:pic>
        <p:nvPicPr>
          <p:cNvPr id="72706" name="Picture 2" descr="C:\Users\Georges\AppData\Local\Microsoft\Windows\INetCache\IE\NNH1LZN3\homer_wooho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52400"/>
            <a:ext cx="1343025" cy="16157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5000" y="19050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1F18A8"/>
                </a:solidFill>
              </a:rPr>
              <a:t>REPORTING</a:t>
            </a:r>
            <a:endParaRPr lang="en-US" sz="3200" dirty="0">
              <a:solidFill>
                <a:srgbClr val="1F18A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Main indications for Peripheral Arterial Duplex</a:t>
            </a:r>
            <a:endParaRPr lang="en-GB" sz="3200" b="1" dirty="0">
              <a:solidFill>
                <a:srgbClr val="1F18A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Symptomatic Vascular disease being considered for revascularisation</a:t>
            </a:r>
          </a:p>
          <a:p>
            <a:r>
              <a:rPr lang="en-GB" dirty="0" smtClean="0"/>
              <a:t>Prominent popliteal pulses -?aneurysm</a:t>
            </a:r>
          </a:p>
          <a:p>
            <a:r>
              <a:rPr lang="en-GB" dirty="0"/>
              <a:t>Post treatment scans –angioplasty or graft surveillance</a:t>
            </a:r>
          </a:p>
          <a:p>
            <a:r>
              <a:rPr lang="en-GB" dirty="0" smtClean="0"/>
              <a:t>ABPIs not measurable (</a:t>
            </a:r>
            <a:r>
              <a:rPr lang="en-GB" dirty="0" err="1" smtClean="0"/>
              <a:t>ie</a:t>
            </a:r>
            <a:r>
              <a:rPr lang="en-GB" dirty="0" smtClean="0"/>
              <a:t> calcification/ ulceration) and being considered for compression or leg surgery</a:t>
            </a:r>
          </a:p>
          <a:p>
            <a:r>
              <a:rPr lang="en-GB" dirty="0" smtClean="0"/>
              <a:t>Diabetic foot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450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Features of B Mode Image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Vessel Wall</a:t>
            </a:r>
            <a:endParaRPr lang="en-US" sz="3200" dirty="0">
              <a:solidFill>
                <a:srgbClr val="1F18A8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t="1512" r="208"/>
          <a:stretch/>
        </p:blipFill>
        <p:spPr>
          <a:xfrm>
            <a:off x="4830025" y="1729432"/>
            <a:ext cx="4222415" cy="3452168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3" r="344"/>
          <a:stretch/>
        </p:blipFill>
        <p:spPr bwMode="auto">
          <a:xfrm>
            <a:off x="228600" y="1655980"/>
            <a:ext cx="4495800" cy="355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1676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Normal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676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Calcified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124428" y="5570832"/>
            <a:ext cx="1304742" cy="1050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Features of B Mode Image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err="1" smtClean="0">
                <a:solidFill>
                  <a:srgbClr val="1F18A8"/>
                </a:solidFill>
              </a:rPr>
              <a:t>Atheroma</a:t>
            </a:r>
            <a:endParaRPr lang="en-US" sz="3200" dirty="0">
              <a:solidFill>
                <a:srgbClr val="1F18A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 b="-5219"/>
          <a:stretch/>
        </p:blipFill>
        <p:spPr>
          <a:xfrm>
            <a:off x="4495800" y="1371600"/>
            <a:ext cx="4092206" cy="30933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4020243" cy="2860829"/>
          </a:xfrm>
        </p:spPr>
      </p:pic>
      <p:sp>
        <p:nvSpPr>
          <p:cNvPr id="3" name="TextBox 2"/>
          <p:cNvSpPr txBox="1"/>
          <p:nvPr/>
        </p:nvSpPr>
        <p:spPr>
          <a:xfrm>
            <a:off x="990600" y="1524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Longitudinal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Transverse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911" y="4454732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 :Eccentric plaque may not be accurately represented on longitudinal image</a:t>
            </a:r>
            <a:endParaRPr lang="en-GB" dirty="0"/>
          </a:p>
          <a:p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990600" y="5562600"/>
            <a:ext cx="1143000" cy="1066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1447800" y="5655075"/>
            <a:ext cx="685800" cy="806269"/>
          </a:xfrm>
          <a:custGeom>
            <a:avLst/>
            <a:gdLst>
              <a:gd name="connsiteX0" fmla="*/ 346229 w 674703"/>
              <a:gd name="connsiteY0" fmla="*/ 8877 h 806269"/>
              <a:gd name="connsiteX1" fmla="*/ 275208 w 674703"/>
              <a:gd name="connsiteY1" fmla="*/ 0 h 806269"/>
              <a:gd name="connsiteX2" fmla="*/ 150920 w 674703"/>
              <a:gd name="connsiteY2" fmla="*/ 8877 h 806269"/>
              <a:gd name="connsiteX3" fmla="*/ 133165 w 674703"/>
              <a:gd name="connsiteY3" fmla="*/ 26633 h 806269"/>
              <a:gd name="connsiteX4" fmla="*/ 115410 w 674703"/>
              <a:gd name="connsiteY4" fmla="*/ 53266 h 806269"/>
              <a:gd name="connsiteX5" fmla="*/ 97654 w 674703"/>
              <a:gd name="connsiteY5" fmla="*/ 124287 h 806269"/>
              <a:gd name="connsiteX6" fmla="*/ 88777 w 674703"/>
              <a:gd name="connsiteY6" fmla="*/ 150920 h 806269"/>
              <a:gd name="connsiteX7" fmla="*/ 106532 w 674703"/>
              <a:gd name="connsiteY7" fmla="*/ 292963 h 806269"/>
              <a:gd name="connsiteX8" fmla="*/ 124287 w 674703"/>
              <a:gd name="connsiteY8" fmla="*/ 319596 h 806269"/>
              <a:gd name="connsiteX9" fmla="*/ 142043 w 674703"/>
              <a:gd name="connsiteY9" fmla="*/ 337351 h 806269"/>
              <a:gd name="connsiteX10" fmla="*/ 177553 w 674703"/>
              <a:gd name="connsiteY10" fmla="*/ 408373 h 806269"/>
              <a:gd name="connsiteX11" fmla="*/ 159798 w 674703"/>
              <a:gd name="connsiteY11" fmla="*/ 479394 h 806269"/>
              <a:gd name="connsiteX12" fmla="*/ 133165 w 674703"/>
              <a:gd name="connsiteY12" fmla="*/ 497149 h 806269"/>
              <a:gd name="connsiteX13" fmla="*/ 115410 w 674703"/>
              <a:gd name="connsiteY13" fmla="*/ 514905 h 806269"/>
              <a:gd name="connsiteX14" fmla="*/ 79899 w 674703"/>
              <a:gd name="connsiteY14" fmla="*/ 541538 h 806269"/>
              <a:gd name="connsiteX15" fmla="*/ 0 w 674703"/>
              <a:gd name="connsiteY15" fmla="*/ 612559 h 806269"/>
              <a:gd name="connsiteX16" fmla="*/ 8878 w 674703"/>
              <a:gd name="connsiteY16" fmla="*/ 692458 h 806269"/>
              <a:gd name="connsiteX17" fmla="*/ 17755 w 674703"/>
              <a:gd name="connsiteY17" fmla="*/ 719091 h 806269"/>
              <a:gd name="connsiteX18" fmla="*/ 106532 w 674703"/>
              <a:gd name="connsiteY18" fmla="*/ 772357 h 806269"/>
              <a:gd name="connsiteX19" fmla="*/ 213064 w 674703"/>
              <a:gd name="connsiteY19" fmla="*/ 790112 h 806269"/>
              <a:gd name="connsiteX20" fmla="*/ 443883 w 674703"/>
              <a:gd name="connsiteY20" fmla="*/ 790112 h 806269"/>
              <a:gd name="connsiteX21" fmla="*/ 461639 w 674703"/>
              <a:gd name="connsiteY21" fmla="*/ 772357 h 806269"/>
              <a:gd name="connsiteX22" fmla="*/ 488272 w 674703"/>
              <a:gd name="connsiteY22" fmla="*/ 763479 h 806269"/>
              <a:gd name="connsiteX23" fmla="*/ 541538 w 674703"/>
              <a:gd name="connsiteY23" fmla="*/ 719091 h 806269"/>
              <a:gd name="connsiteX24" fmla="*/ 568171 w 674703"/>
              <a:gd name="connsiteY24" fmla="*/ 692458 h 806269"/>
              <a:gd name="connsiteX25" fmla="*/ 612559 w 674703"/>
              <a:gd name="connsiteY25" fmla="*/ 656947 h 806269"/>
              <a:gd name="connsiteX26" fmla="*/ 630314 w 674703"/>
              <a:gd name="connsiteY26" fmla="*/ 603681 h 806269"/>
              <a:gd name="connsiteX27" fmla="*/ 648070 w 674703"/>
              <a:gd name="connsiteY27" fmla="*/ 541538 h 806269"/>
              <a:gd name="connsiteX28" fmla="*/ 674703 w 674703"/>
              <a:gd name="connsiteY28" fmla="*/ 488272 h 806269"/>
              <a:gd name="connsiteX29" fmla="*/ 665825 w 674703"/>
              <a:gd name="connsiteY29" fmla="*/ 310718 h 806269"/>
              <a:gd name="connsiteX30" fmla="*/ 648070 w 674703"/>
              <a:gd name="connsiteY30" fmla="*/ 284085 h 806269"/>
              <a:gd name="connsiteX31" fmla="*/ 630314 w 674703"/>
              <a:gd name="connsiteY31" fmla="*/ 248574 h 806269"/>
              <a:gd name="connsiteX32" fmla="*/ 612559 w 674703"/>
              <a:gd name="connsiteY32" fmla="*/ 221941 h 806269"/>
              <a:gd name="connsiteX33" fmla="*/ 585926 w 674703"/>
              <a:gd name="connsiteY33" fmla="*/ 168675 h 806269"/>
              <a:gd name="connsiteX34" fmla="*/ 532660 w 674703"/>
              <a:gd name="connsiteY34" fmla="*/ 133165 h 806269"/>
              <a:gd name="connsiteX35" fmla="*/ 514905 w 674703"/>
              <a:gd name="connsiteY35" fmla="*/ 115409 h 806269"/>
              <a:gd name="connsiteX36" fmla="*/ 461639 w 674703"/>
              <a:gd name="connsiteY36" fmla="*/ 79899 h 806269"/>
              <a:gd name="connsiteX37" fmla="*/ 417250 w 674703"/>
              <a:gd name="connsiteY37" fmla="*/ 53266 h 806269"/>
              <a:gd name="connsiteX38" fmla="*/ 399495 w 674703"/>
              <a:gd name="connsiteY38" fmla="*/ 35510 h 806269"/>
              <a:gd name="connsiteX39" fmla="*/ 355107 w 674703"/>
              <a:gd name="connsiteY39" fmla="*/ 26633 h 806269"/>
              <a:gd name="connsiteX40" fmla="*/ 319596 w 674703"/>
              <a:gd name="connsiteY40" fmla="*/ 17755 h 806269"/>
              <a:gd name="connsiteX41" fmla="*/ 292963 w 674703"/>
              <a:gd name="connsiteY41" fmla="*/ 8877 h 80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74703" h="806269">
                <a:moveTo>
                  <a:pt x="346229" y="8877"/>
                </a:moveTo>
                <a:cubicBezTo>
                  <a:pt x="322555" y="5918"/>
                  <a:pt x="299066" y="0"/>
                  <a:pt x="275208" y="0"/>
                </a:cubicBezTo>
                <a:cubicBezTo>
                  <a:pt x="233673" y="0"/>
                  <a:pt x="191743" y="1223"/>
                  <a:pt x="150920" y="8877"/>
                </a:cubicBezTo>
                <a:cubicBezTo>
                  <a:pt x="142693" y="10419"/>
                  <a:pt x="138394" y="20097"/>
                  <a:pt x="133165" y="26633"/>
                </a:cubicBezTo>
                <a:cubicBezTo>
                  <a:pt x="126500" y="34965"/>
                  <a:pt x="120182" y="43723"/>
                  <a:pt x="115410" y="53266"/>
                </a:cubicBezTo>
                <a:cubicBezTo>
                  <a:pt x="105263" y="73560"/>
                  <a:pt x="102719" y="104026"/>
                  <a:pt x="97654" y="124287"/>
                </a:cubicBezTo>
                <a:cubicBezTo>
                  <a:pt x="95384" y="133365"/>
                  <a:pt x="91736" y="142042"/>
                  <a:pt x="88777" y="150920"/>
                </a:cubicBezTo>
                <a:cubicBezTo>
                  <a:pt x="90472" y="172958"/>
                  <a:pt x="87368" y="254636"/>
                  <a:pt x="106532" y="292963"/>
                </a:cubicBezTo>
                <a:cubicBezTo>
                  <a:pt x="111304" y="302506"/>
                  <a:pt x="117622" y="311265"/>
                  <a:pt x="124287" y="319596"/>
                </a:cubicBezTo>
                <a:cubicBezTo>
                  <a:pt x="129516" y="326132"/>
                  <a:pt x="136124" y="331433"/>
                  <a:pt x="142043" y="337351"/>
                </a:cubicBezTo>
                <a:cubicBezTo>
                  <a:pt x="162445" y="398558"/>
                  <a:pt x="146564" y="377383"/>
                  <a:pt x="177553" y="408373"/>
                </a:cubicBezTo>
                <a:cubicBezTo>
                  <a:pt x="177110" y="410587"/>
                  <a:pt x="167079" y="470293"/>
                  <a:pt x="159798" y="479394"/>
                </a:cubicBezTo>
                <a:cubicBezTo>
                  <a:pt x="153133" y="487725"/>
                  <a:pt x="141496" y="490484"/>
                  <a:pt x="133165" y="497149"/>
                </a:cubicBezTo>
                <a:cubicBezTo>
                  <a:pt x="126629" y="502378"/>
                  <a:pt x="121840" y="509547"/>
                  <a:pt x="115410" y="514905"/>
                </a:cubicBezTo>
                <a:cubicBezTo>
                  <a:pt x="104043" y="524377"/>
                  <a:pt x="90897" y="531640"/>
                  <a:pt x="79899" y="541538"/>
                </a:cubicBezTo>
                <a:cubicBezTo>
                  <a:pt x="-6973" y="619723"/>
                  <a:pt x="58600" y="573493"/>
                  <a:pt x="0" y="612559"/>
                </a:cubicBezTo>
                <a:cubicBezTo>
                  <a:pt x="2959" y="639192"/>
                  <a:pt x="4473" y="666026"/>
                  <a:pt x="8878" y="692458"/>
                </a:cubicBezTo>
                <a:cubicBezTo>
                  <a:pt x="10416" y="701688"/>
                  <a:pt x="12316" y="711476"/>
                  <a:pt x="17755" y="719091"/>
                </a:cubicBezTo>
                <a:cubicBezTo>
                  <a:pt x="48220" y="761743"/>
                  <a:pt x="57822" y="756120"/>
                  <a:pt x="106532" y="772357"/>
                </a:cubicBezTo>
                <a:cubicBezTo>
                  <a:pt x="158590" y="789710"/>
                  <a:pt x="123856" y="780201"/>
                  <a:pt x="213064" y="790112"/>
                </a:cubicBezTo>
                <a:cubicBezTo>
                  <a:pt x="303559" y="812736"/>
                  <a:pt x="280399" y="810548"/>
                  <a:pt x="443883" y="790112"/>
                </a:cubicBezTo>
                <a:cubicBezTo>
                  <a:pt x="452188" y="789074"/>
                  <a:pt x="454462" y="776663"/>
                  <a:pt x="461639" y="772357"/>
                </a:cubicBezTo>
                <a:cubicBezTo>
                  <a:pt x="469663" y="767542"/>
                  <a:pt x="479394" y="766438"/>
                  <a:pt x="488272" y="763479"/>
                </a:cubicBezTo>
                <a:cubicBezTo>
                  <a:pt x="566081" y="685670"/>
                  <a:pt x="467379" y="780890"/>
                  <a:pt x="541538" y="719091"/>
                </a:cubicBezTo>
                <a:cubicBezTo>
                  <a:pt x="551183" y="711054"/>
                  <a:pt x="558526" y="700495"/>
                  <a:pt x="568171" y="692458"/>
                </a:cubicBezTo>
                <a:cubicBezTo>
                  <a:pt x="635354" y="636472"/>
                  <a:pt x="560912" y="708597"/>
                  <a:pt x="612559" y="656947"/>
                </a:cubicBezTo>
                <a:cubicBezTo>
                  <a:pt x="618477" y="639192"/>
                  <a:pt x="625775" y="621838"/>
                  <a:pt x="630314" y="603681"/>
                </a:cubicBezTo>
                <a:cubicBezTo>
                  <a:pt x="633159" y="592303"/>
                  <a:pt x="641702" y="554274"/>
                  <a:pt x="648070" y="541538"/>
                </a:cubicBezTo>
                <a:cubicBezTo>
                  <a:pt x="682489" y="472699"/>
                  <a:pt x="652388" y="555215"/>
                  <a:pt x="674703" y="488272"/>
                </a:cubicBezTo>
                <a:cubicBezTo>
                  <a:pt x="671744" y="429087"/>
                  <a:pt x="673489" y="369479"/>
                  <a:pt x="665825" y="310718"/>
                </a:cubicBezTo>
                <a:cubicBezTo>
                  <a:pt x="664445" y="300138"/>
                  <a:pt x="653364" y="293349"/>
                  <a:pt x="648070" y="284085"/>
                </a:cubicBezTo>
                <a:cubicBezTo>
                  <a:pt x="641504" y="272594"/>
                  <a:pt x="636880" y="260065"/>
                  <a:pt x="630314" y="248574"/>
                </a:cubicBezTo>
                <a:cubicBezTo>
                  <a:pt x="625020" y="239310"/>
                  <a:pt x="617331" y="231484"/>
                  <a:pt x="612559" y="221941"/>
                </a:cubicBezTo>
                <a:cubicBezTo>
                  <a:pt x="600598" y="198020"/>
                  <a:pt x="608539" y="188462"/>
                  <a:pt x="585926" y="168675"/>
                </a:cubicBezTo>
                <a:cubicBezTo>
                  <a:pt x="569867" y="154623"/>
                  <a:pt x="547749" y="148254"/>
                  <a:pt x="532660" y="133165"/>
                </a:cubicBezTo>
                <a:cubicBezTo>
                  <a:pt x="526742" y="127246"/>
                  <a:pt x="521601" y="120431"/>
                  <a:pt x="514905" y="115409"/>
                </a:cubicBezTo>
                <a:cubicBezTo>
                  <a:pt x="497834" y="102605"/>
                  <a:pt x="476728" y="94988"/>
                  <a:pt x="461639" y="79899"/>
                </a:cubicBezTo>
                <a:cubicBezTo>
                  <a:pt x="437266" y="55526"/>
                  <a:pt x="451824" y="64790"/>
                  <a:pt x="417250" y="53266"/>
                </a:cubicBezTo>
                <a:cubicBezTo>
                  <a:pt x="411332" y="47347"/>
                  <a:pt x="407188" y="38807"/>
                  <a:pt x="399495" y="35510"/>
                </a:cubicBezTo>
                <a:cubicBezTo>
                  <a:pt x="385626" y="29566"/>
                  <a:pt x="369837" y="29906"/>
                  <a:pt x="355107" y="26633"/>
                </a:cubicBezTo>
                <a:cubicBezTo>
                  <a:pt x="343196" y="23986"/>
                  <a:pt x="331328" y="21107"/>
                  <a:pt x="319596" y="17755"/>
                </a:cubicBezTo>
                <a:cubicBezTo>
                  <a:pt x="310598" y="15184"/>
                  <a:pt x="292963" y="8877"/>
                  <a:pt x="292963" y="887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/>
          <p:cNvSpPr/>
          <p:nvPr/>
        </p:nvSpPr>
        <p:spPr>
          <a:xfrm>
            <a:off x="1752600" y="5105400"/>
            <a:ext cx="1143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3276600" y="6431722"/>
            <a:ext cx="790850" cy="189446"/>
          </a:xfrm>
          <a:custGeom>
            <a:avLst/>
            <a:gdLst>
              <a:gd name="connsiteX0" fmla="*/ 373599 w 790850"/>
              <a:gd name="connsiteY0" fmla="*/ 8304 h 189446"/>
              <a:gd name="connsiteX1" fmla="*/ 275945 w 790850"/>
              <a:gd name="connsiteY1" fmla="*/ 17182 h 189446"/>
              <a:gd name="connsiteX2" fmla="*/ 231557 w 790850"/>
              <a:gd name="connsiteY2" fmla="*/ 43815 h 189446"/>
              <a:gd name="connsiteX3" fmla="*/ 178291 w 790850"/>
              <a:gd name="connsiteY3" fmla="*/ 61570 h 189446"/>
              <a:gd name="connsiteX4" fmla="*/ 98392 w 790850"/>
              <a:gd name="connsiteY4" fmla="*/ 79325 h 189446"/>
              <a:gd name="connsiteX5" fmla="*/ 18493 w 790850"/>
              <a:gd name="connsiteY5" fmla="*/ 114836 h 189446"/>
              <a:gd name="connsiteX6" fmla="*/ 737 w 790850"/>
              <a:gd name="connsiteY6" fmla="*/ 141469 h 189446"/>
              <a:gd name="connsiteX7" fmla="*/ 125025 w 790850"/>
              <a:gd name="connsiteY7" fmla="*/ 185857 h 189446"/>
              <a:gd name="connsiteX8" fmla="*/ 693196 w 790850"/>
              <a:gd name="connsiteY8" fmla="*/ 176980 h 189446"/>
              <a:gd name="connsiteX9" fmla="*/ 737584 w 790850"/>
              <a:gd name="connsiteY9" fmla="*/ 168102 h 189446"/>
              <a:gd name="connsiteX10" fmla="*/ 790850 w 790850"/>
              <a:gd name="connsiteY10" fmla="*/ 150347 h 189446"/>
              <a:gd name="connsiteX11" fmla="*/ 764217 w 790850"/>
              <a:gd name="connsiteY11" fmla="*/ 105958 h 189446"/>
              <a:gd name="connsiteX12" fmla="*/ 737584 w 790850"/>
              <a:gd name="connsiteY12" fmla="*/ 97081 h 189446"/>
              <a:gd name="connsiteX13" fmla="*/ 719829 w 790850"/>
              <a:gd name="connsiteY13" fmla="*/ 79325 h 189446"/>
              <a:gd name="connsiteX14" fmla="*/ 648807 w 790850"/>
              <a:gd name="connsiteY14" fmla="*/ 61570 h 189446"/>
              <a:gd name="connsiteX15" fmla="*/ 560031 w 790850"/>
              <a:gd name="connsiteY15" fmla="*/ 43815 h 189446"/>
              <a:gd name="connsiteX16" fmla="*/ 533398 w 790850"/>
              <a:gd name="connsiteY16" fmla="*/ 34937 h 189446"/>
              <a:gd name="connsiteX17" fmla="*/ 471254 w 790850"/>
              <a:gd name="connsiteY17" fmla="*/ 17182 h 189446"/>
              <a:gd name="connsiteX18" fmla="*/ 373599 w 790850"/>
              <a:gd name="connsiteY18" fmla="*/ 8304 h 18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0850" h="189446">
                <a:moveTo>
                  <a:pt x="373599" y="8304"/>
                </a:moveTo>
                <a:cubicBezTo>
                  <a:pt x="341048" y="8304"/>
                  <a:pt x="308302" y="12560"/>
                  <a:pt x="275945" y="17182"/>
                </a:cubicBezTo>
                <a:cubicBezTo>
                  <a:pt x="221658" y="24937"/>
                  <a:pt x="273561" y="22813"/>
                  <a:pt x="231557" y="43815"/>
                </a:cubicBezTo>
                <a:cubicBezTo>
                  <a:pt x="214817" y="52185"/>
                  <a:pt x="196046" y="55652"/>
                  <a:pt x="178291" y="61570"/>
                </a:cubicBezTo>
                <a:cubicBezTo>
                  <a:pt x="134578" y="76141"/>
                  <a:pt x="160895" y="68909"/>
                  <a:pt x="98392" y="79325"/>
                </a:cubicBezTo>
                <a:cubicBezTo>
                  <a:pt x="35004" y="100455"/>
                  <a:pt x="60699" y="86699"/>
                  <a:pt x="18493" y="114836"/>
                </a:cubicBezTo>
                <a:cubicBezTo>
                  <a:pt x="12574" y="123714"/>
                  <a:pt x="2246" y="130906"/>
                  <a:pt x="737" y="141469"/>
                </a:cubicBezTo>
                <a:cubicBezTo>
                  <a:pt x="-9372" y="212231"/>
                  <a:pt x="87085" y="182939"/>
                  <a:pt x="125025" y="185857"/>
                </a:cubicBezTo>
                <a:lnTo>
                  <a:pt x="693196" y="176980"/>
                </a:lnTo>
                <a:cubicBezTo>
                  <a:pt x="708279" y="176543"/>
                  <a:pt x="723027" y="172072"/>
                  <a:pt x="737584" y="168102"/>
                </a:cubicBezTo>
                <a:cubicBezTo>
                  <a:pt x="755640" y="163178"/>
                  <a:pt x="790850" y="150347"/>
                  <a:pt x="790850" y="150347"/>
                </a:cubicBezTo>
                <a:cubicBezTo>
                  <a:pt x="783867" y="129400"/>
                  <a:pt x="784526" y="118144"/>
                  <a:pt x="764217" y="105958"/>
                </a:cubicBezTo>
                <a:cubicBezTo>
                  <a:pt x="756193" y="101143"/>
                  <a:pt x="746462" y="100040"/>
                  <a:pt x="737584" y="97081"/>
                </a:cubicBezTo>
                <a:cubicBezTo>
                  <a:pt x="731666" y="91162"/>
                  <a:pt x="727006" y="83631"/>
                  <a:pt x="719829" y="79325"/>
                </a:cubicBezTo>
                <a:cubicBezTo>
                  <a:pt x="705835" y="70928"/>
                  <a:pt x="658910" y="63815"/>
                  <a:pt x="648807" y="61570"/>
                </a:cubicBezTo>
                <a:cubicBezTo>
                  <a:pt x="569352" y="43913"/>
                  <a:pt x="664401" y="61209"/>
                  <a:pt x="560031" y="43815"/>
                </a:cubicBezTo>
                <a:cubicBezTo>
                  <a:pt x="551153" y="40856"/>
                  <a:pt x="542396" y="37508"/>
                  <a:pt x="533398" y="34937"/>
                </a:cubicBezTo>
                <a:cubicBezTo>
                  <a:pt x="455340" y="12634"/>
                  <a:pt x="535131" y="38473"/>
                  <a:pt x="471254" y="17182"/>
                </a:cubicBezTo>
                <a:cubicBezTo>
                  <a:pt x="422461" y="-15348"/>
                  <a:pt x="406150" y="8304"/>
                  <a:pt x="373599" y="830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3096315" y="5535431"/>
            <a:ext cx="1304742" cy="679693"/>
          </a:xfrm>
          <a:custGeom>
            <a:avLst/>
            <a:gdLst>
              <a:gd name="connsiteX0" fmla="*/ 57145 w 1304742"/>
              <a:gd name="connsiteY0" fmla="*/ 13868 h 679693"/>
              <a:gd name="connsiteX1" fmla="*/ 66022 w 1304742"/>
              <a:gd name="connsiteY1" fmla="*/ 58256 h 679693"/>
              <a:gd name="connsiteX2" fmla="*/ 83778 w 1304742"/>
              <a:gd name="connsiteY2" fmla="*/ 111522 h 679693"/>
              <a:gd name="connsiteX3" fmla="*/ 92655 w 1304742"/>
              <a:gd name="connsiteY3" fmla="*/ 155911 h 679693"/>
              <a:gd name="connsiteX4" fmla="*/ 110411 w 1304742"/>
              <a:gd name="connsiteY4" fmla="*/ 262443 h 679693"/>
              <a:gd name="connsiteX5" fmla="*/ 145921 w 1304742"/>
              <a:gd name="connsiteY5" fmla="*/ 386730 h 679693"/>
              <a:gd name="connsiteX6" fmla="*/ 181432 w 1304742"/>
              <a:gd name="connsiteY6" fmla="*/ 431119 h 679693"/>
              <a:gd name="connsiteX7" fmla="*/ 225820 w 1304742"/>
              <a:gd name="connsiteY7" fmla="*/ 511018 h 679693"/>
              <a:gd name="connsiteX8" fmla="*/ 296842 w 1304742"/>
              <a:gd name="connsiteY8" fmla="*/ 573161 h 679693"/>
              <a:gd name="connsiteX9" fmla="*/ 314597 w 1304742"/>
              <a:gd name="connsiteY9" fmla="*/ 590917 h 679693"/>
              <a:gd name="connsiteX10" fmla="*/ 367863 w 1304742"/>
              <a:gd name="connsiteY10" fmla="*/ 626427 h 679693"/>
              <a:gd name="connsiteX11" fmla="*/ 394496 w 1304742"/>
              <a:gd name="connsiteY11" fmla="*/ 644183 h 679693"/>
              <a:gd name="connsiteX12" fmla="*/ 430007 w 1304742"/>
              <a:gd name="connsiteY12" fmla="*/ 653060 h 679693"/>
              <a:gd name="connsiteX13" fmla="*/ 447762 w 1304742"/>
              <a:gd name="connsiteY13" fmla="*/ 670816 h 679693"/>
              <a:gd name="connsiteX14" fmla="*/ 474395 w 1304742"/>
              <a:gd name="connsiteY14" fmla="*/ 679693 h 679693"/>
              <a:gd name="connsiteX15" fmla="*/ 625316 w 1304742"/>
              <a:gd name="connsiteY15" fmla="*/ 670816 h 679693"/>
              <a:gd name="connsiteX16" fmla="*/ 705215 w 1304742"/>
              <a:gd name="connsiteY16" fmla="*/ 644183 h 679693"/>
              <a:gd name="connsiteX17" fmla="*/ 731848 w 1304742"/>
              <a:gd name="connsiteY17" fmla="*/ 635305 h 679693"/>
              <a:gd name="connsiteX18" fmla="*/ 820624 w 1304742"/>
              <a:gd name="connsiteY18" fmla="*/ 626427 h 679693"/>
              <a:gd name="connsiteX19" fmla="*/ 865013 w 1304742"/>
              <a:gd name="connsiteY19" fmla="*/ 599794 h 679693"/>
              <a:gd name="connsiteX20" fmla="*/ 891646 w 1304742"/>
              <a:gd name="connsiteY20" fmla="*/ 590917 h 679693"/>
              <a:gd name="connsiteX21" fmla="*/ 927156 w 1304742"/>
              <a:gd name="connsiteY21" fmla="*/ 546528 h 679693"/>
              <a:gd name="connsiteX22" fmla="*/ 971545 w 1304742"/>
              <a:gd name="connsiteY22" fmla="*/ 511018 h 679693"/>
              <a:gd name="connsiteX23" fmla="*/ 989300 w 1304742"/>
              <a:gd name="connsiteY23" fmla="*/ 493262 h 679693"/>
              <a:gd name="connsiteX24" fmla="*/ 1024811 w 1304742"/>
              <a:gd name="connsiteY24" fmla="*/ 439996 h 679693"/>
              <a:gd name="connsiteX25" fmla="*/ 1078077 w 1304742"/>
              <a:gd name="connsiteY25" fmla="*/ 368975 h 679693"/>
              <a:gd name="connsiteX26" fmla="*/ 1131343 w 1304742"/>
              <a:gd name="connsiteY26" fmla="*/ 333464 h 679693"/>
              <a:gd name="connsiteX27" fmla="*/ 1149098 w 1304742"/>
              <a:gd name="connsiteY27" fmla="*/ 306831 h 679693"/>
              <a:gd name="connsiteX28" fmla="*/ 1184609 w 1304742"/>
              <a:gd name="connsiteY28" fmla="*/ 235810 h 679693"/>
              <a:gd name="connsiteX29" fmla="*/ 1211242 w 1304742"/>
              <a:gd name="connsiteY29" fmla="*/ 191421 h 679693"/>
              <a:gd name="connsiteX30" fmla="*/ 1228997 w 1304742"/>
              <a:gd name="connsiteY30" fmla="*/ 164788 h 679693"/>
              <a:gd name="connsiteX31" fmla="*/ 1282263 w 1304742"/>
              <a:gd name="connsiteY31" fmla="*/ 111522 h 679693"/>
              <a:gd name="connsiteX32" fmla="*/ 1300018 w 1304742"/>
              <a:gd name="connsiteY32" fmla="*/ 58256 h 679693"/>
              <a:gd name="connsiteX33" fmla="*/ 1273385 w 1304742"/>
              <a:gd name="connsiteY33" fmla="*/ 40501 h 679693"/>
              <a:gd name="connsiteX34" fmla="*/ 1157976 w 1304742"/>
              <a:gd name="connsiteY34" fmla="*/ 22746 h 679693"/>
              <a:gd name="connsiteX35" fmla="*/ 856135 w 1304742"/>
              <a:gd name="connsiteY35" fmla="*/ 4990 h 679693"/>
              <a:gd name="connsiteX36" fmla="*/ 57145 w 1304742"/>
              <a:gd name="connsiteY36" fmla="*/ 13868 h 67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04742" h="679693">
                <a:moveTo>
                  <a:pt x="57145" y="13868"/>
                </a:moveTo>
                <a:cubicBezTo>
                  <a:pt x="-74540" y="22746"/>
                  <a:pt x="62052" y="43699"/>
                  <a:pt x="66022" y="58256"/>
                </a:cubicBezTo>
                <a:cubicBezTo>
                  <a:pt x="70946" y="76312"/>
                  <a:pt x="80108" y="93170"/>
                  <a:pt x="83778" y="111522"/>
                </a:cubicBezTo>
                <a:cubicBezTo>
                  <a:pt x="86737" y="126318"/>
                  <a:pt x="90174" y="141027"/>
                  <a:pt x="92655" y="155911"/>
                </a:cubicBezTo>
                <a:cubicBezTo>
                  <a:pt x="103072" y="218414"/>
                  <a:pt x="97858" y="208048"/>
                  <a:pt x="110411" y="262443"/>
                </a:cubicBezTo>
                <a:cubicBezTo>
                  <a:pt x="110549" y="263042"/>
                  <a:pt x="137442" y="378251"/>
                  <a:pt x="145921" y="386730"/>
                </a:cubicBezTo>
                <a:cubicBezTo>
                  <a:pt x="162436" y="403245"/>
                  <a:pt x="170232" y="408720"/>
                  <a:pt x="181432" y="431119"/>
                </a:cubicBezTo>
                <a:cubicBezTo>
                  <a:pt x="203757" y="475770"/>
                  <a:pt x="169843" y="455042"/>
                  <a:pt x="225820" y="511018"/>
                </a:cubicBezTo>
                <a:cubicBezTo>
                  <a:pt x="335360" y="620556"/>
                  <a:pt x="223425" y="514426"/>
                  <a:pt x="296842" y="573161"/>
                </a:cubicBezTo>
                <a:cubicBezTo>
                  <a:pt x="303378" y="578390"/>
                  <a:pt x="307901" y="585895"/>
                  <a:pt x="314597" y="590917"/>
                </a:cubicBezTo>
                <a:cubicBezTo>
                  <a:pt x="331668" y="603721"/>
                  <a:pt x="350108" y="614590"/>
                  <a:pt x="367863" y="626427"/>
                </a:cubicBezTo>
                <a:cubicBezTo>
                  <a:pt x="376741" y="632346"/>
                  <a:pt x="384145" y="641595"/>
                  <a:pt x="394496" y="644183"/>
                </a:cubicBezTo>
                <a:lnTo>
                  <a:pt x="430007" y="653060"/>
                </a:lnTo>
                <a:cubicBezTo>
                  <a:pt x="435925" y="658979"/>
                  <a:pt x="440585" y="666510"/>
                  <a:pt x="447762" y="670816"/>
                </a:cubicBezTo>
                <a:cubicBezTo>
                  <a:pt x="455786" y="675631"/>
                  <a:pt x="465037" y="679693"/>
                  <a:pt x="474395" y="679693"/>
                </a:cubicBezTo>
                <a:cubicBezTo>
                  <a:pt x="524789" y="679693"/>
                  <a:pt x="575009" y="673775"/>
                  <a:pt x="625316" y="670816"/>
                </a:cubicBezTo>
                <a:lnTo>
                  <a:pt x="705215" y="644183"/>
                </a:lnTo>
                <a:cubicBezTo>
                  <a:pt x="714093" y="641224"/>
                  <a:pt x="722537" y="636236"/>
                  <a:pt x="731848" y="635305"/>
                </a:cubicBezTo>
                <a:lnTo>
                  <a:pt x="820624" y="626427"/>
                </a:lnTo>
                <a:cubicBezTo>
                  <a:pt x="896069" y="601281"/>
                  <a:pt x="804082" y="636352"/>
                  <a:pt x="865013" y="599794"/>
                </a:cubicBezTo>
                <a:cubicBezTo>
                  <a:pt x="873037" y="594979"/>
                  <a:pt x="882768" y="593876"/>
                  <a:pt x="891646" y="590917"/>
                </a:cubicBezTo>
                <a:cubicBezTo>
                  <a:pt x="934525" y="548036"/>
                  <a:pt x="882349" y="602536"/>
                  <a:pt x="927156" y="546528"/>
                </a:cubicBezTo>
                <a:cubicBezTo>
                  <a:pt x="946209" y="522712"/>
                  <a:pt x="945912" y="531525"/>
                  <a:pt x="971545" y="511018"/>
                </a:cubicBezTo>
                <a:cubicBezTo>
                  <a:pt x="978081" y="505789"/>
                  <a:pt x="983382" y="499181"/>
                  <a:pt x="989300" y="493262"/>
                </a:cubicBezTo>
                <a:cubicBezTo>
                  <a:pt x="1006279" y="442326"/>
                  <a:pt x="986019" y="489872"/>
                  <a:pt x="1024811" y="439996"/>
                </a:cubicBezTo>
                <a:cubicBezTo>
                  <a:pt x="1041957" y="417951"/>
                  <a:pt x="1054256" y="386841"/>
                  <a:pt x="1078077" y="368975"/>
                </a:cubicBezTo>
                <a:cubicBezTo>
                  <a:pt x="1095149" y="356171"/>
                  <a:pt x="1131343" y="333464"/>
                  <a:pt x="1131343" y="333464"/>
                </a:cubicBezTo>
                <a:cubicBezTo>
                  <a:pt x="1137261" y="324586"/>
                  <a:pt x="1144765" y="316581"/>
                  <a:pt x="1149098" y="306831"/>
                </a:cubicBezTo>
                <a:cubicBezTo>
                  <a:pt x="1181740" y="233385"/>
                  <a:pt x="1148145" y="272272"/>
                  <a:pt x="1184609" y="235810"/>
                </a:cubicBezTo>
                <a:cubicBezTo>
                  <a:pt x="1200025" y="189559"/>
                  <a:pt x="1183388" y="226239"/>
                  <a:pt x="1211242" y="191421"/>
                </a:cubicBezTo>
                <a:cubicBezTo>
                  <a:pt x="1217907" y="183089"/>
                  <a:pt x="1221909" y="172763"/>
                  <a:pt x="1228997" y="164788"/>
                </a:cubicBezTo>
                <a:cubicBezTo>
                  <a:pt x="1245679" y="146021"/>
                  <a:pt x="1282263" y="111522"/>
                  <a:pt x="1282263" y="111522"/>
                </a:cubicBezTo>
                <a:cubicBezTo>
                  <a:pt x="1288181" y="93767"/>
                  <a:pt x="1315591" y="68637"/>
                  <a:pt x="1300018" y="58256"/>
                </a:cubicBezTo>
                <a:cubicBezTo>
                  <a:pt x="1291140" y="52338"/>
                  <a:pt x="1283507" y="43875"/>
                  <a:pt x="1273385" y="40501"/>
                </a:cubicBezTo>
                <a:cubicBezTo>
                  <a:pt x="1264141" y="37420"/>
                  <a:pt x="1162771" y="23431"/>
                  <a:pt x="1157976" y="22746"/>
                </a:cubicBezTo>
                <a:cubicBezTo>
                  <a:pt x="1047077" y="-14222"/>
                  <a:pt x="1113158" y="4990"/>
                  <a:pt x="856135" y="4990"/>
                </a:cubicBezTo>
                <a:cubicBezTo>
                  <a:pt x="63882" y="4990"/>
                  <a:pt x="188830" y="4990"/>
                  <a:pt x="57145" y="1386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4590" y="5567243"/>
            <a:ext cx="1371600" cy="10739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 26"/>
          <p:cNvSpPr/>
          <p:nvPr/>
        </p:nvSpPr>
        <p:spPr>
          <a:xfrm>
            <a:off x="5290316" y="5566299"/>
            <a:ext cx="1337357" cy="144837"/>
          </a:xfrm>
          <a:custGeom>
            <a:avLst/>
            <a:gdLst>
              <a:gd name="connsiteX0" fmla="*/ 775 w 1337357"/>
              <a:gd name="connsiteY0" fmla="*/ 26633 h 144837"/>
              <a:gd name="connsiteX1" fmla="*/ 45164 w 1337357"/>
              <a:gd name="connsiteY1" fmla="*/ 53266 h 144837"/>
              <a:gd name="connsiteX2" fmla="*/ 98430 w 1337357"/>
              <a:gd name="connsiteY2" fmla="*/ 62144 h 144837"/>
              <a:gd name="connsiteX3" fmla="*/ 125063 w 1337357"/>
              <a:gd name="connsiteY3" fmla="*/ 88777 h 144837"/>
              <a:gd name="connsiteX4" fmla="*/ 178329 w 1337357"/>
              <a:gd name="connsiteY4" fmla="*/ 115410 h 144837"/>
              <a:gd name="connsiteX5" fmla="*/ 941808 w 1337357"/>
              <a:gd name="connsiteY5" fmla="*/ 115410 h 144837"/>
              <a:gd name="connsiteX6" fmla="*/ 977319 w 1337357"/>
              <a:gd name="connsiteY6" fmla="*/ 124287 h 144837"/>
              <a:gd name="connsiteX7" fmla="*/ 1048340 w 1337357"/>
              <a:gd name="connsiteY7" fmla="*/ 133165 h 144837"/>
              <a:gd name="connsiteX8" fmla="*/ 1172628 w 1337357"/>
              <a:gd name="connsiteY8" fmla="*/ 133165 h 144837"/>
              <a:gd name="connsiteX9" fmla="*/ 1252527 w 1337357"/>
              <a:gd name="connsiteY9" fmla="*/ 115410 h 144837"/>
              <a:gd name="connsiteX10" fmla="*/ 1279160 w 1337357"/>
              <a:gd name="connsiteY10" fmla="*/ 106532 h 144837"/>
              <a:gd name="connsiteX11" fmla="*/ 1314670 w 1337357"/>
              <a:gd name="connsiteY11" fmla="*/ 97654 h 144837"/>
              <a:gd name="connsiteX12" fmla="*/ 1323548 w 1337357"/>
              <a:gd name="connsiteY12" fmla="*/ 44388 h 144837"/>
              <a:gd name="connsiteX13" fmla="*/ 1270282 w 1337357"/>
              <a:gd name="connsiteY13" fmla="*/ 26633 h 144837"/>
              <a:gd name="connsiteX14" fmla="*/ 1101606 w 1337357"/>
              <a:gd name="connsiteY14" fmla="*/ 17755 h 144837"/>
              <a:gd name="connsiteX15" fmla="*/ 586701 w 1337357"/>
              <a:gd name="connsiteY15" fmla="*/ 8878 h 144837"/>
              <a:gd name="connsiteX16" fmla="*/ 533435 w 1337357"/>
              <a:gd name="connsiteY16" fmla="*/ 0 h 144837"/>
              <a:gd name="connsiteX17" fmla="*/ 187206 w 1337357"/>
              <a:gd name="connsiteY17" fmla="*/ 8878 h 144837"/>
              <a:gd name="connsiteX18" fmla="*/ 116185 w 1337357"/>
              <a:gd name="connsiteY18" fmla="*/ 17755 h 144837"/>
              <a:gd name="connsiteX19" fmla="*/ 18531 w 1337357"/>
              <a:gd name="connsiteY19" fmla="*/ 26633 h 144837"/>
              <a:gd name="connsiteX20" fmla="*/ 775 w 1337357"/>
              <a:gd name="connsiteY20" fmla="*/ 26633 h 1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37357" h="144837">
                <a:moveTo>
                  <a:pt x="775" y="26633"/>
                </a:moveTo>
                <a:cubicBezTo>
                  <a:pt x="5214" y="31072"/>
                  <a:pt x="28948" y="47369"/>
                  <a:pt x="45164" y="53266"/>
                </a:cubicBezTo>
                <a:cubicBezTo>
                  <a:pt x="62081" y="59417"/>
                  <a:pt x="81981" y="54833"/>
                  <a:pt x="98430" y="62144"/>
                </a:cubicBezTo>
                <a:cubicBezTo>
                  <a:pt x="109903" y="67243"/>
                  <a:pt x="115418" y="80740"/>
                  <a:pt x="125063" y="88777"/>
                </a:cubicBezTo>
                <a:cubicBezTo>
                  <a:pt x="148008" y="107898"/>
                  <a:pt x="151637" y="106512"/>
                  <a:pt x="178329" y="115410"/>
                </a:cubicBezTo>
                <a:cubicBezTo>
                  <a:pt x="490435" y="109934"/>
                  <a:pt x="658160" y="98220"/>
                  <a:pt x="941808" y="115410"/>
                </a:cubicBezTo>
                <a:cubicBezTo>
                  <a:pt x="953987" y="116148"/>
                  <a:pt x="965284" y="122281"/>
                  <a:pt x="977319" y="124287"/>
                </a:cubicBezTo>
                <a:cubicBezTo>
                  <a:pt x="1000852" y="128209"/>
                  <a:pt x="1024666" y="130206"/>
                  <a:pt x="1048340" y="133165"/>
                </a:cubicBezTo>
                <a:cubicBezTo>
                  <a:pt x="1103703" y="151620"/>
                  <a:pt x="1073610" y="145543"/>
                  <a:pt x="1172628" y="133165"/>
                </a:cubicBezTo>
                <a:cubicBezTo>
                  <a:pt x="1188891" y="131132"/>
                  <a:pt x="1234795" y="120476"/>
                  <a:pt x="1252527" y="115410"/>
                </a:cubicBezTo>
                <a:cubicBezTo>
                  <a:pt x="1261525" y="112839"/>
                  <a:pt x="1270162" y="109103"/>
                  <a:pt x="1279160" y="106532"/>
                </a:cubicBezTo>
                <a:cubicBezTo>
                  <a:pt x="1290892" y="103180"/>
                  <a:pt x="1302833" y="100613"/>
                  <a:pt x="1314670" y="97654"/>
                </a:cubicBezTo>
                <a:cubicBezTo>
                  <a:pt x="1328391" y="83934"/>
                  <a:pt x="1352916" y="69560"/>
                  <a:pt x="1323548" y="44388"/>
                </a:cubicBezTo>
                <a:cubicBezTo>
                  <a:pt x="1309338" y="32208"/>
                  <a:pt x="1288972" y="27617"/>
                  <a:pt x="1270282" y="26633"/>
                </a:cubicBezTo>
                <a:cubicBezTo>
                  <a:pt x="1214057" y="23674"/>
                  <a:pt x="1157890" y="19217"/>
                  <a:pt x="1101606" y="17755"/>
                </a:cubicBezTo>
                <a:lnTo>
                  <a:pt x="586701" y="8878"/>
                </a:lnTo>
                <a:cubicBezTo>
                  <a:pt x="568946" y="5919"/>
                  <a:pt x="551435" y="0"/>
                  <a:pt x="533435" y="0"/>
                </a:cubicBezTo>
                <a:cubicBezTo>
                  <a:pt x="417987" y="0"/>
                  <a:pt x="302549" y="3970"/>
                  <a:pt x="187206" y="8878"/>
                </a:cubicBezTo>
                <a:cubicBezTo>
                  <a:pt x="163370" y="9892"/>
                  <a:pt x="139912" y="15257"/>
                  <a:pt x="116185" y="17755"/>
                </a:cubicBezTo>
                <a:cubicBezTo>
                  <a:pt x="83679" y="21177"/>
                  <a:pt x="50241" y="18706"/>
                  <a:pt x="18531" y="26633"/>
                </a:cubicBezTo>
                <a:cubicBezTo>
                  <a:pt x="12112" y="28238"/>
                  <a:pt x="-3664" y="22194"/>
                  <a:pt x="775" y="2663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>
            <a:off x="5282214" y="6480699"/>
            <a:ext cx="1376038" cy="168846"/>
          </a:xfrm>
          <a:custGeom>
            <a:avLst/>
            <a:gdLst>
              <a:gd name="connsiteX0" fmla="*/ 1376038 w 1376038"/>
              <a:gd name="connsiteY0" fmla="*/ 168676 h 168846"/>
              <a:gd name="connsiteX1" fmla="*/ 1331650 w 1376038"/>
              <a:gd name="connsiteY1" fmla="*/ 124287 h 168846"/>
              <a:gd name="connsiteX2" fmla="*/ 1269506 w 1376038"/>
              <a:gd name="connsiteY2" fmla="*/ 115410 h 168846"/>
              <a:gd name="connsiteX3" fmla="*/ 1242873 w 1376038"/>
              <a:gd name="connsiteY3" fmla="*/ 106532 h 168846"/>
              <a:gd name="connsiteX4" fmla="*/ 1216240 w 1376038"/>
              <a:gd name="connsiteY4" fmla="*/ 88777 h 168846"/>
              <a:gd name="connsiteX5" fmla="*/ 1198485 w 1376038"/>
              <a:gd name="connsiteY5" fmla="*/ 71021 h 168846"/>
              <a:gd name="connsiteX6" fmla="*/ 1154097 w 1376038"/>
              <a:gd name="connsiteY6" fmla="*/ 62144 h 168846"/>
              <a:gd name="connsiteX7" fmla="*/ 1100831 w 1376038"/>
              <a:gd name="connsiteY7" fmla="*/ 44388 h 168846"/>
              <a:gd name="connsiteX8" fmla="*/ 1047565 w 1376038"/>
              <a:gd name="connsiteY8" fmla="*/ 26633 h 168846"/>
              <a:gd name="connsiteX9" fmla="*/ 1020932 w 1376038"/>
              <a:gd name="connsiteY9" fmla="*/ 17755 h 168846"/>
              <a:gd name="connsiteX10" fmla="*/ 923277 w 1376038"/>
              <a:gd name="connsiteY10" fmla="*/ 0 h 168846"/>
              <a:gd name="connsiteX11" fmla="*/ 541537 w 1376038"/>
              <a:gd name="connsiteY11" fmla="*/ 8878 h 168846"/>
              <a:gd name="connsiteX12" fmla="*/ 514904 w 1376038"/>
              <a:gd name="connsiteY12" fmla="*/ 17755 h 168846"/>
              <a:gd name="connsiteX13" fmla="*/ 461638 w 1376038"/>
              <a:gd name="connsiteY13" fmla="*/ 26633 h 168846"/>
              <a:gd name="connsiteX14" fmla="*/ 257452 w 1376038"/>
              <a:gd name="connsiteY14" fmla="*/ 35511 h 168846"/>
              <a:gd name="connsiteX15" fmla="*/ 168675 w 1376038"/>
              <a:gd name="connsiteY15" fmla="*/ 62144 h 168846"/>
              <a:gd name="connsiteX16" fmla="*/ 106532 w 1376038"/>
              <a:gd name="connsiteY16" fmla="*/ 79899 h 168846"/>
              <a:gd name="connsiteX17" fmla="*/ 62143 w 1376038"/>
              <a:gd name="connsiteY17" fmla="*/ 88777 h 168846"/>
              <a:gd name="connsiteX18" fmla="*/ 35510 w 1376038"/>
              <a:gd name="connsiteY18" fmla="*/ 106532 h 168846"/>
              <a:gd name="connsiteX19" fmla="*/ 0 w 1376038"/>
              <a:gd name="connsiteY19" fmla="*/ 159798 h 168846"/>
              <a:gd name="connsiteX20" fmla="*/ 97654 w 1376038"/>
              <a:gd name="connsiteY20" fmla="*/ 159798 h 168846"/>
              <a:gd name="connsiteX21" fmla="*/ 390617 w 1376038"/>
              <a:gd name="connsiteY21" fmla="*/ 168676 h 168846"/>
              <a:gd name="connsiteX22" fmla="*/ 1376038 w 1376038"/>
              <a:gd name="connsiteY22" fmla="*/ 159798 h 168846"/>
              <a:gd name="connsiteX23" fmla="*/ 1376038 w 1376038"/>
              <a:gd name="connsiteY23" fmla="*/ 168676 h 16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76038" h="168846">
                <a:moveTo>
                  <a:pt x="1376038" y="168676"/>
                </a:moveTo>
                <a:cubicBezTo>
                  <a:pt x="1361242" y="153880"/>
                  <a:pt x="1350366" y="133645"/>
                  <a:pt x="1331650" y="124287"/>
                </a:cubicBezTo>
                <a:cubicBezTo>
                  <a:pt x="1312934" y="114929"/>
                  <a:pt x="1290025" y="119514"/>
                  <a:pt x="1269506" y="115410"/>
                </a:cubicBezTo>
                <a:cubicBezTo>
                  <a:pt x="1260330" y="113575"/>
                  <a:pt x="1251243" y="110717"/>
                  <a:pt x="1242873" y="106532"/>
                </a:cubicBezTo>
                <a:cubicBezTo>
                  <a:pt x="1233330" y="101760"/>
                  <a:pt x="1224571" y="95442"/>
                  <a:pt x="1216240" y="88777"/>
                </a:cubicBezTo>
                <a:cubicBezTo>
                  <a:pt x="1209704" y="83548"/>
                  <a:pt x="1206178" y="74318"/>
                  <a:pt x="1198485" y="71021"/>
                </a:cubicBezTo>
                <a:cubicBezTo>
                  <a:pt x="1184616" y="65077"/>
                  <a:pt x="1168654" y="66114"/>
                  <a:pt x="1154097" y="62144"/>
                </a:cubicBezTo>
                <a:cubicBezTo>
                  <a:pt x="1136041" y="57220"/>
                  <a:pt x="1118586" y="50306"/>
                  <a:pt x="1100831" y="44388"/>
                </a:cubicBezTo>
                <a:lnTo>
                  <a:pt x="1047565" y="26633"/>
                </a:lnTo>
                <a:cubicBezTo>
                  <a:pt x="1038687" y="23674"/>
                  <a:pt x="1030163" y="19293"/>
                  <a:pt x="1020932" y="17755"/>
                </a:cubicBezTo>
                <a:cubicBezTo>
                  <a:pt x="952782" y="6398"/>
                  <a:pt x="985317" y="12408"/>
                  <a:pt x="923277" y="0"/>
                </a:cubicBezTo>
                <a:cubicBezTo>
                  <a:pt x="796030" y="2959"/>
                  <a:pt x="668698" y="3349"/>
                  <a:pt x="541537" y="8878"/>
                </a:cubicBezTo>
                <a:cubicBezTo>
                  <a:pt x="532188" y="9284"/>
                  <a:pt x="524039" y="15725"/>
                  <a:pt x="514904" y="17755"/>
                </a:cubicBezTo>
                <a:cubicBezTo>
                  <a:pt x="497332" y="21660"/>
                  <a:pt x="479596" y="25394"/>
                  <a:pt x="461638" y="26633"/>
                </a:cubicBezTo>
                <a:cubicBezTo>
                  <a:pt x="393673" y="31320"/>
                  <a:pt x="325514" y="32552"/>
                  <a:pt x="257452" y="35511"/>
                </a:cubicBezTo>
                <a:cubicBezTo>
                  <a:pt x="130894" y="77696"/>
                  <a:pt x="262578" y="35315"/>
                  <a:pt x="168675" y="62144"/>
                </a:cubicBezTo>
                <a:cubicBezTo>
                  <a:pt x="116783" y="76970"/>
                  <a:pt x="168962" y="66025"/>
                  <a:pt x="106532" y="79899"/>
                </a:cubicBezTo>
                <a:cubicBezTo>
                  <a:pt x="91802" y="83172"/>
                  <a:pt x="76939" y="85818"/>
                  <a:pt x="62143" y="88777"/>
                </a:cubicBezTo>
                <a:cubicBezTo>
                  <a:pt x="53265" y="94695"/>
                  <a:pt x="42536" y="98502"/>
                  <a:pt x="35510" y="106532"/>
                </a:cubicBezTo>
                <a:cubicBezTo>
                  <a:pt x="21458" y="122591"/>
                  <a:pt x="0" y="159798"/>
                  <a:pt x="0" y="159798"/>
                </a:cubicBezTo>
                <a:cubicBezTo>
                  <a:pt x="61079" y="180158"/>
                  <a:pt x="-12768" y="159798"/>
                  <a:pt x="97654" y="159798"/>
                </a:cubicBezTo>
                <a:cubicBezTo>
                  <a:pt x="195353" y="159798"/>
                  <a:pt x="292963" y="165717"/>
                  <a:pt x="390617" y="168676"/>
                </a:cubicBezTo>
                <a:lnTo>
                  <a:pt x="1376038" y="159798"/>
                </a:lnTo>
                <a:lnTo>
                  <a:pt x="1376038" y="16867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Down Arrow 28"/>
          <p:cNvSpPr/>
          <p:nvPr/>
        </p:nvSpPr>
        <p:spPr>
          <a:xfrm>
            <a:off x="1447800" y="5105400"/>
            <a:ext cx="1143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143000" y="5181600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981200" y="518160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2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581400" y="51054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1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715000" y="518160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2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Features of B Mode Image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Nature of Occlusion</a:t>
            </a:r>
            <a:endParaRPr lang="en-US" sz="3200" dirty="0">
              <a:solidFill>
                <a:srgbClr val="1F18A8"/>
              </a:solidFill>
            </a:endParaRPr>
          </a:p>
        </p:txBody>
      </p:sp>
      <p:pic>
        <p:nvPicPr>
          <p:cNvPr id="1026" name="Picture 2" descr="H:\all files JKG\Images\B mode -chronic SFA occlusion with plaqu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r="6830"/>
          <a:stretch/>
        </p:blipFill>
        <p:spPr bwMode="auto">
          <a:xfrm>
            <a:off x="240436" y="1185120"/>
            <a:ext cx="4079513" cy="37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2" r="9045" b="6968"/>
          <a:stretch/>
        </p:blipFill>
        <p:spPr>
          <a:xfrm>
            <a:off x="4495800" y="1143000"/>
            <a:ext cx="3891904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953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Chronic Occlusion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495300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Acute Occlusion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638800"/>
            <a:ext cx="8310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Patient history – sudden onset of symptoms, any history of claudication, in </a:t>
            </a:r>
            <a:r>
              <a:rPr lang="en-GB" sz="2400" dirty="0" err="1" smtClean="0"/>
              <a:t>atrial</a:t>
            </a:r>
            <a:r>
              <a:rPr lang="en-GB" sz="2400" dirty="0" smtClean="0"/>
              <a:t> fibrillation</a:t>
            </a:r>
            <a:endParaRPr lang="en-GB" sz="2400" dirty="0"/>
          </a:p>
        </p:txBody>
      </p:sp>
      <p:pic>
        <p:nvPicPr>
          <p:cNvPr id="1027" name="Picture 3" descr="H:\all files JKG\Images\b mode acute oc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r="2987"/>
          <a:stretch/>
        </p:blipFill>
        <p:spPr bwMode="auto">
          <a:xfrm>
            <a:off x="4419600" y="1143000"/>
            <a:ext cx="3962400" cy="38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7159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1F18A8"/>
                </a:solidFill>
              </a:rPr>
              <a:t>Features of B Mode Image</a:t>
            </a:r>
            <a:r>
              <a:rPr lang="en-GB" sz="3200" dirty="0" smtClean="0">
                <a:solidFill>
                  <a:srgbClr val="1F18A8"/>
                </a:solidFill>
              </a:rPr>
              <a:t/>
            </a:r>
            <a:br>
              <a:rPr lang="en-GB" sz="3200" dirty="0" smtClean="0">
                <a:solidFill>
                  <a:srgbClr val="1F18A8"/>
                </a:solidFill>
              </a:rPr>
            </a:br>
            <a:r>
              <a:rPr lang="en-GB" sz="3200" dirty="0" smtClean="0">
                <a:solidFill>
                  <a:srgbClr val="1F18A8"/>
                </a:solidFill>
              </a:rPr>
              <a:t>Vessel size</a:t>
            </a:r>
            <a:endParaRPr lang="en-US" sz="3200" dirty="0">
              <a:solidFill>
                <a:srgbClr val="1F18A8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4267200"/>
            <a:ext cx="8915400" cy="2362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b="1" dirty="0" smtClean="0"/>
              <a:t>Definition of aneurysm: Increase by more than 50% of normal calibre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Aorta most common site (1.7% males at 65),</a:t>
            </a:r>
          </a:p>
          <a:p>
            <a:pPr>
              <a:buNone/>
            </a:pPr>
            <a:r>
              <a:rPr lang="en-GB" sz="2400" dirty="0" smtClean="0"/>
              <a:t> followed by popliteal artery (&lt;1% males 65-80)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1371600"/>
          <a:ext cx="6096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Artery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External diameter (mm)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Infra renal aorta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17</a:t>
                      </a:r>
                      <a:r>
                        <a:rPr lang="en-GB" baseline="0" dirty="0" smtClean="0"/>
                        <a:t> -20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Common iliac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10-12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External iliac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8-10</a:t>
                      </a:r>
                      <a:endParaRPr lang="en-US" dirty="0"/>
                    </a:p>
                  </a:txBody>
                  <a:tcPr/>
                </a:tc>
              </a:tr>
              <a:tr h="345440">
                <a:tc>
                  <a:txBody>
                    <a:bodyPr/>
                    <a:lstStyle/>
                    <a:p>
                      <a:r>
                        <a:rPr lang="en-GB" dirty="0" smtClean="0"/>
                        <a:t>Common femoral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7-9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SFA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6-8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Popliteal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4-8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8740</TotalTime>
  <Words>1140</Words>
  <Application>Microsoft Office PowerPoint</Application>
  <PresentationFormat>On-screen Show (4:3)</PresentationFormat>
  <Paragraphs>263</Paragraphs>
  <Slides>45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Fundamentals of Vascular Ultrasound  Peripheral Arterial Duplex Scanning</vt:lpstr>
      <vt:lpstr>Symptoms of Peripheral Arterial Disease</vt:lpstr>
      <vt:lpstr> Nice guideline (CG147)-Peripheral Arterial Disease: Diagnosis and management </vt:lpstr>
      <vt:lpstr> Nice guideline (CG147)-Peripheral Arterial Disease: Diagnosis and management </vt:lpstr>
      <vt:lpstr>Main indications for Peripheral Arterial Duplex</vt:lpstr>
      <vt:lpstr>Features of B Mode Image Vessel Wall</vt:lpstr>
      <vt:lpstr>Features of B Mode Image Atheroma</vt:lpstr>
      <vt:lpstr>Features of B Mode Image Nature of Occlusion</vt:lpstr>
      <vt:lpstr>Features of B Mode Image Vessel size</vt:lpstr>
      <vt:lpstr>B Mode Image –Types of Aneurysm</vt:lpstr>
      <vt:lpstr>B mode Aneurysm diameter measurement</vt:lpstr>
      <vt:lpstr>Colour Duplex</vt:lpstr>
      <vt:lpstr>Colour Duplex Occlusion-absence of colour</vt:lpstr>
      <vt:lpstr>Colour Duplex  Appearance of Stenosis</vt:lpstr>
      <vt:lpstr>Power Doppler</vt:lpstr>
      <vt:lpstr>Spectral (Pulsed) Doppler</vt:lpstr>
      <vt:lpstr>Features of Spectral Doppler Trace  Normal</vt:lpstr>
      <vt:lpstr>Features of Spectral Doppler trace Biphasic</vt:lpstr>
      <vt:lpstr>Abnormal Spectral Doppler -Monophasic</vt:lpstr>
      <vt:lpstr>Spectral Doppler  </vt:lpstr>
      <vt:lpstr>Spectral Doppler -Stenosis</vt:lpstr>
      <vt:lpstr>Velocity ratio criteria</vt:lpstr>
      <vt:lpstr>PowerPoint Presentation</vt:lpstr>
      <vt:lpstr>Aorto-Iliac Anatomy</vt:lpstr>
      <vt:lpstr>Aorto-Iliac Duplex  Method</vt:lpstr>
      <vt:lpstr>Aorto-Iliac Duplex Difficulties</vt:lpstr>
      <vt:lpstr>Analysis of CFA waveform</vt:lpstr>
      <vt:lpstr>Femoro-popliteal and Crural Vessels Anatomy</vt:lpstr>
      <vt:lpstr>Femoro-popliteal Duplex Method</vt:lpstr>
      <vt:lpstr>Duplex Scan - Anterior tibial</vt:lpstr>
      <vt:lpstr>Duplex Scan –posterior tibial</vt:lpstr>
      <vt:lpstr>Duplex Scan -Peroneal</vt:lpstr>
      <vt:lpstr>Crural Vessels  Considerations</vt:lpstr>
      <vt:lpstr>Pseudoaneurysms</vt:lpstr>
      <vt:lpstr>Popliteal Artery Entrapment Syndrome (PAES)</vt:lpstr>
      <vt:lpstr>Popliteal Artery Entrapment Syndrome (PAES)</vt:lpstr>
      <vt:lpstr>Cystic Advential disease</vt:lpstr>
      <vt:lpstr>Thromboangitis Obliterans (Buergers disease)</vt:lpstr>
      <vt:lpstr>Upper Limb Anatomy</vt:lpstr>
      <vt:lpstr>Upper limb Duplex scan</vt:lpstr>
      <vt:lpstr>Upper limb </vt:lpstr>
      <vt:lpstr>Thoracic Outlet Syndrome</vt:lpstr>
      <vt:lpstr>TOS –provocation manoeuvres</vt:lpstr>
      <vt:lpstr>AND FINALLY!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Carotid Scanning</dc:title>
  <dc:creator>Georges</dc:creator>
  <cp:lastModifiedBy>GEORGE Jacqui, Vascular Technologist</cp:lastModifiedBy>
  <cp:revision>460</cp:revision>
  <cp:lastPrinted>2016-01-25T15:30:53Z</cp:lastPrinted>
  <dcterms:created xsi:type="dcterms:W3CDTF">2016-01-16T07:10:49Z</dcterms:created>
  <dcterms:modified xsi:type="dcterms:W3CDTF">2018-01-15T09:37:06Z</dcterms:modified>
</cp:coreProperties>
</file>